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9" r:id="rId4"/>
    <p:sldId id="257" r:id="rId5"/>
    <p:sldId id="264" r:id="rId6"/>
    <p:sldId id="259" r:id="rId7"/>
    <p:sldId id="265" r:id="rId8"/>
    <p:sldId id="271" r:id="rId9"/>
    <p:sldId id="267" r:id="rId10"/>
    <p:sldId id="268" r:id="rId11"/>
    <p:sldId id="274" r:id="rId12"/>
    <p:sldId id="275" r:id="rId13"/>
    <p:sldId id="276" r:id="rId14"/>
    <p:sldId id="263" r:id="rId15"/>
    <p:sldId id="266" r:id="rId16"/>
    <p:sldId id="273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457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457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457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457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457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2" algn="l" defTabSz="457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1" algn="l" defTabSz="457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0" algn="l" defTabSz="457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58" autoAdjust="0"/>
  </p:normalViewPr>
  <p:slideViewPr>
    <p:cSldViewPr snapToGrid="0" snapToObjects="1">
      <p:cViewPr>
        <p:scale>
          <a:sx n="121" d="100"/>
          <a:sy n="121" d="100"/>
        </p:scale>
        <p:origin x="-7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0D1C9-D577-1741-A520-1AA72B54448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4748B-00A7-C14A-9228-A565792F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7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4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3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2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1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0" algn="l" defTabSz="4571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r>
              <a:rPr lang="en-US" dirty="0" smtClean="0"/>
              <a:t>History</a:t>
            </a:r>
            <a:r>
              <a:rPr lang="en-US" baseline="0" dirty="0" smtClean="0"/>
              <a:t> of Knowledge Management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Capture data in structured, custom formats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Analyze data in accordance with statistical standards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Obfuscate useful information by publishing in plain text journals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Conduct systematic reviews to create human-readable guidelines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Noisy Instruments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Each EHR vendor has its own implementation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Each EHR user has its own adherence to use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Data Processing is 90% of the work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Forensics (what context, what provenance, what capture format?)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Processing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Data Quality Characterization &amp; Adjudication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Missing Data Imputation using internal and external data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Harmonization &amp; Standardization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Top Down (Enterprise Investment)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Use-case driven*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Get it and forget it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Incremental standardization (no incentive)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Change control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What is lost?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Cross-organism information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Molecular similarity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Geographic and Socioeconomics context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Methodology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Aims for the future: data useful and actionable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Purposeful capture of data in </a:t>
            </a:r>
            <a:r>
              <a:rPr lang="en-US" i="1" baseline="0" dirty="0" smtClean="0"/>
              <a:t>customizable</a:t>
            </a:r>
            <a:r>
              <a:rPr lang="en-US" baseline="0" dirty="0" smtClean="0"/>
              <a:t> instruments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Transactional data capture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Metadata for Interoperability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Standard for identifying triggering event for computation (workflow/time series)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Standard for input data specification (data description standards)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Standard for expressing data operations/computations (rules &amp; operations standards)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Standard for output data specification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Standard for output data presentation trigger (operation)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Metadata for Privacy Risks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Measurement of privacy loss with each access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Measurement of privacy with each transformation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Regulatory standards</a:t>
            </a:r>
          </a:p>
          <a:p>
            <a:endParaRPr lang="en-US" dirty="0" smtClean="0"/>
          </a:p>
          <a:p>
            <a:r>
              <a:rPr lang="en-US" dirty="0" smtClean="0"/>
              <a:t>What is the right level of abstraction and expressiveness?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Reference information models and terminologies</a:t>
            </a:r>
            <a:r>
              <a:rPr lang="en-US" baseline="0" dirty="0" smtClean="0"/>
              <a:t> (is the right reference point the active ingredients in a drug, or do I also need manufacturer/batch information?)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What is the best format for time representation?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Expressiveness of rule/operations syntax (e.g. </a:t>
            </a:r>
            <a:r>
              <a:rPr lang="en-US" baseline="0" dirty="0" err="1" smtClean="0"/>
              <a:t>ageAtEvent</a:t>
            </a:r>
            <a:r>
              <a:rPr lang="en-US" baseline="0" dirty="0" smtClean="0"/>
              <a:t> vs. </a:t>
            </a:r>
            <a:r>
              <a:rPr lang="en-US" baseline="0" dirty="0" err="1" smtClean="0"/>
              <a:t>Event.DateTime-person.datetime</a:t>
            </a:r>
            <a:r>
              <a:rPr lang="en-US" baseline="0" dirty="0" smtClean="0"/>
              <a:t>(DOB))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Incentives?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Clinicians: Payment &amp; Value Based Care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Researchers: None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Journals?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Funding agency audit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Consumers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Mobile Devices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4748B-00A7-C14A-9228-A565792F88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7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based on an</a:t>
            </a:r>
            <a:r>
              <a:rPr lang="en-US" baseline="0" dirty="0" smtClean="0"/>
              <a:t> analysis by Borne on how long it takes a research product to mature to a guideline. 14% of clinical research takes 17 years to get into practice.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1 – where does the information go?</a:t>
            </a:r>
          </a:p>
          <a:p>
            <a:r>
              <a:rPr lang="en-US" baseline="0" dirty="0" smtClean="0"/>
              <a:t>Some observations about this – research networks should solve the small numbers problem</a:t>
            </a:r>
          </a:p>
          <a:p>
            <a:r>
              <a:rPr lang="en-US" baseline="0" dirty="0" smtClean="0"/>
              <a:t>2 – what is missing?</a:t>
            </a:r>
          </a:p>
          <a:p>
            <a:pPr marL="169819" indent="-169819">
              <a:buFontTx/>
              <a:buChar char="-"/>
            </a:pPr>
            <a:r>
              <a:rPr lang="en-US" baseline="0" dirty="0" smtClean="0"/>
              <a:t>If you don’t have patient reported outcomes at the beginning of the pipeline, they will not show at the end of the pipeline.</a:t>
            </a:r>
          </a:p>
          <a:p>
            <a:pPr marL="169819" indent="-169819">
              <a:buFontTx/>
              <a:buChar char="-"/>
            </a:pPr>
            <a:r>
              <a:rPr lang="en-US" baseline="0" dirty="0" smtClean="0"/>
              <a:t>The data inputs are not in the practice environment, the language is completely different.</a:t>
            </a:r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61080-7534-470F-AF72-02D8A4BEE8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0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9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8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3" indent="0">
              <a:buNone/>
              <a:defRPr sz="1600" b="1"/>
            </a:lvl6pPr>
            <a:lvl7pPr marL="2742892" indent="0">
              <a:buNone/>
              <a:defRPr sz="1600" b="1"/>
            </a:lvl7pPr>
            <a:lvl8pPr marL="3200041" indent="0">
              <a:buNone/>
              <a:defRPr sz="1600" b="1"/>
            </a:lvl8pPr>
            <a:lvl9pPr marL="36571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8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3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7" indent="0">
              <a:buNone/>
              <a:defRPr sz="2400"/>
            </a:lvl3pPr>
            <a:lvl4pPr marL="1371446" indent="0">
              <a:buNone/>
              <a:defRPr sz="2000"/>
            </a:lvl4pPr>
            <a:lvl5pPr marL="1828594" indent="0">
              <a:buNone/>
              <a:defRPr sz="2000"/>
            </a:lvl5pPr>
            <a:lvl6pPr marL="2285743" indent="0">
              <a:buNone/>
              <a:defRPr sz="2000"/>
            </a:lvl6pPr>
            <a:lvl7pPr marL="2742892" indent="0">
              <a:buNone/>
              <a:defRPr sz="2000"/>
            </a:lvl7pPr>
            <a:lvl8pPr marL="3200041" indent="0">
              <a:buNone/>
              <a:defRPr sz="2000"/>
            </a:lvl8pPr>
            <a:lvl9pPr marL="365719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7" indent="0">
              <a:buNone/>
              <a:defRPr sz="1000"/>
            </a:lvl3pPr>
            <a:lvl4pPr marL="1371446" indent="0">
              <a:buNone/>
              <a:defRPr sz="900"/>
            </a:lvl4pPr>
            <a:lvl5pPr marL="1828594" indent="0">
              <a:buNone/>
              <a:defRPr sz="900"/>
            </a:lvl5pPr>
            <a:lvl6pPr marL="2285743" indent="0">
              <a:buNone/>
              <a:defRPr sz="900"/>
            </a:lvl6pPr>
            <a:lvl7pPr marL="2742892" indent="0">
              <a:buNone/>
              <a:defRPr sz="900"/>
            </a:lvl7pPr>
            <a:lvl8pPr marL="3200041" indent="0">
              <a:buNone/>
              <a:defRPr sz="900"/>
            </a:lvl8pPr>
            <a:lvl9pPr marL="36571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5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1C0E-F32A-594E-8CE5-68504678D7D9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55ED-B45B-DD47-A48C-CB8DCFD3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defTabSz="45714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2" indent="-228574" algn="l" defTabSz="4571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0" indent="-228574" algn="l" defTabSz="45714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9" indent="-228574" algn="l" defTabSz="45714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7" indent="-228574" algn="l" defTabSz="45714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7" indent="-228574" algn="l" defTabSz="45714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5" indent="-228574" algn="l" defTabSz="45714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4" indent="-228574" algn="l" defTabSz="45714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2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0" algn="l" defTabSz="4571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938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Application of multiple health standards and resulting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>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Daniella Meeker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1"/>
            <a:ext cx="9144000" cy="58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0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PMML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PMML defines various kinds of simple data transformations:</a:t>
            </a:r>
          </a:p>
          <a:p>
            <a:r>
              <a:rPr lang="en-US" b="1" dirty="0"/>
              <a:t>Normalization</a:t>
            </a:r>
            <a:r>
              <a:rPr lang="en-US" dirty="0"/>
              <a:t>: map values to numbers, the input can be continuous or discrete.</a:t>
            </a:r>
          </a:p>
          <a:p>
            <a:r>
              <a:rPr lang="en-US" b="1" dirty="0"/>
              <a:t>Discretization</a:t>
            </a:r>
            <a:r>
              <a:rPr lang="en-US" dirty="0"/>
              <a:t>: map continuous values to discrete values.</a:t>
            </a:r>
          </a:p>
          <a:p>
            <a:r>
              <a:rPr lang="en-US" b="1" dirty="0"/>
              <a:t>Value mapping</a:t>
            </a:r>
            <a:r>
              <a:rPr lang="en-US" dirty="0"/>
              <a:t>: map discrete values to discrete values.</a:t>
            </a:r>
          </a:p>
          <a:p>
            <a:r>
              <a:rPr lang="en-US" b="1" dirty="0"/>
              <a:t>Text Indexing</a:t>
            </a:r>
            <a:r>
              <a:rPr lang="en-US" dirty="0"/>
              <a:t>: derive a frequency-based value for a given term.</a:t>
            </a:r>
          </a:p>
          <a:p>
            <a:r>
              <a:rPr lang="en-US" b="1" dirty="0"/>
              <a:t>Functions</a:t>
            </a:r>
            <a:r>
              <a:rPr lang="en-US" dirty="0"/>
              <a:t>: derive a value by applying a function to one or more parameters</a:t>
            </a:r>
          </a:p>
          <a:p>
            <a:r>
              <a:rPr lang="en-US" b="1" dirty="0"/>
              <a:t>Aggregation</a:t>
            </a:r>
            <a:r>
              <a:rPr lang="en-US" dirty="0"/>
              <a:t>: summarize or collect groups of values, e.g., compute average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8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HQMF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Interval Logic &amp; Event/Time Series Data</a:t>
            </a:r>
          </a:p>
          <a:p>
            <a:pPr lvl="1"/>
            <a:r>
              <a:rPr lang="en-US" dirty="0" smtClean="0"/>
              <a:t>(e.g. “starts before start of”)</a:t>
            </a:r>
          </a:p>
          <a:p>
            <a:r>
              <a:rPr lang="en-US" dirty="0" smtClean="0"/>
              <a:t>Health-Specific Operators</a:t>
            </a:r>
          </a:p>
          <a:p>
            <a:pPr lvl="1"/>
            <a:r>
              <a:rPr lang="en-US" dirty="0" smtClean="0"/>
              <a:t>(e.g. drug exposure)</a:t>
            </a:r>
          </a:p>
          <a:p>
            <a:r>
              <a:rPr lang="en-US" dirty="0" smtClean="0"/>
              <a:t>Health Terminology Specific Value Sets</a:t>
            </a:r>
          </a:p>
          <a:p>
            <a:pPr lvl="1"/>
            <a:r>
              <a:rPr lang="en-US" dirty="0" smtClean="0"/>
              <a:t>Value Set Authority Center</a:t>
            </a:r>
          </a:p>
          <a:p>
            <a:pPr lvl="1"/>
            <a:r>
              <a:rPr lang="en-US" dirty="0" smtClean="0"/>
              <a:t>Hierarchical Standards</a:t>
            </a:r>
          </a:p>
          <a:p>
            <a:r>
              <a:rPr lang="en-US" dirty="0" smtClean="0"/>
              <a:t>Reusable Logical Clauses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4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978" y="1857482"/>
            <a:ext cx="6870023" cy="3396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and Interfaces</a:t>
            </a:r>
            <a:br>
              <a:rPr lang="en-US" dirty="0" smtClean="0"/>
            </a:br>
            <a:r>
              <a:rPr lang="en-US" sz="2400" dirty="0" err="1"/>
              <a:t>Cortese</a:t>
            </a:r>
            <a:r>
              <a:rPr lang="en-US" sz="2400" dirty="0"/>
              <a:t> &amp; Rouse, 2011</a:t>
            </a:r>
            <a:endParaRPr lang="en-US" sz="1100" dirty="0"/>
          </a:p>
        </p:txBody>
      </p:sp>
      <p:grpSp>
        <p:nvGrpSpPr>
          <p:cNvPr id="6" name="Group 5"/>
          <p:cNvGrpSpPr/>
          <p:nvPr/>
        </p:nvGrpSpPr>
        <p:grpSpPr>
          <a:xfrm>
            <a:off x="3124200" y="851878"/>
            <a:ext cx="4953000" cy="2272323"/>
            <a:chOff x="2725615" y="609600"/>
            <a:chExt cx="4953000" cy="2272323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2725615" y="762000"/>
              <a:ext cx="4953000" cy="2119923"/>
            </a:xfrm>
            <a:custGeom>
              <a:avLst/>
              <a:gdLst>
                <a:gd name="connsiteX0" fmla="*/ 0 w 3962400"/>
                <a:gd name="connsiteY0" fmla="*/ 241305 h 1447800"/>
                <a:gd name="connsiteX1" fmla="*/ 241305 w 3962400"/>
                <a:gd name="connsiteY1" fmla="*/ 0 h 1447800"/>
                <a:gd name="connsiteX2" fmla="*/ 3721095 w 3962400"/>
                <a:gd name="connsiteY2" fmla="*/ 0 h 1447800"/>
                <a:gd name="connsiteX3" fmla="*/ 3962400 w 3962400"/>
                <a:gd name="connsiteY3" fmla="*/ 241305 h 1447800"/>
                <a:gd name="connsiteX4" fmla="*/ 3962400 w 3962400"/>
                <a:gd name="connsiteY4" fmla="*/ 1206495 h 1447800"/>
                <a:gd name="connsiteX5" fmla="*/ 3721095 w 3962400"/>
                <a:gd name="connsiteY5" fmla="*/ 1447800 h 1447800"/>
                <a:gd name="connsiteX6" fmla="*/ 241305 w 3962400"/>
                <a:gd name="connsiteY6" fmla="*/ 1447800 h 1447800"/>
                <a:gd name="connsiteX7" fmla="*/ 0 w 3962400"/>
                <a:gd name="connsiteY7" fmla="*/ 1206495 h 1447800"/>
                <a:gd name="connsiteX8" fmla="*/ 0 w 3962400"/>
                <a:gd name="connsiteY8" fmla="*/ 241305 h 1447800"/>
                <a:gd name="connsiteX0" fmla="*/ 0 w 3962400"/>
                <a:gd name="connsiteY0" fmla="*/ 241305 h 1447800"/>
                <a:gd name="connsiteX1" fmla="*/ 241305 w 3962400"/>
                <a:gd name="connsiteY1" fmla="*/ 0 h 1447800"/>
                <a:gd name="connsiteX2" fmla="*/ 3721095 w 3962400"/>
                <a:gd name="connsiteY2" fmla="*/ 0 h 1447800"/>
                <a:gd name="connsiteX3" fmla="*/ 3962400 w 3962400"/>
                <a:gd name="connsiteY3" fmla="*/ 241305 h 1447800"/>
                <a:gd name="connsiteX4" fmla="*/ 3962400 w 3962400"/>
                <a:gd name="connsiteY4" fmla="*/ 1206495 h 1447800"/>
                <a:gd name="connsiteX5" fmla="*/ 3721095 w 3962400"/>
                <a:gd name="connsiteY5" fmla="*/ 1447800 h 1447800"/>
                <a:gd name="connsiteX6" fmla="*/ 1414585 w 3962400"/>
                <a:gd name="connsiteY6" fmla="*/ 1438031 h 1447800"/>
                <a:gd name="connsiteX7" fmla="*/ 241305 w 3962400"/>
                <a:gd name="connsiteY7" fmla="*/ 1447800 h 1447800"/>
                <a:gd name="connsiteX8" fmla="*/ 0 w 3962400"/>
                <a:gd name="connsiteY8" fmla="*/ 1206495 h 1447800"/>
                <a:gd name="connsiteX9" fmla="*/ 0 w 3962400"/>
                <a:gd name="connsiteY9" fmla="*/ 241305 h 1447800"/>
                <a:gd name="connsiteX0" fmla="*/ 0 w 3962400"/>
                <a:gd name="connsiteY0" fmla="*/ 241305 h 1447800"/>
                <a:gd name="connsiteX1" fmla="*/ 241305 w 3962400"/>
                <a:gd name="connsiteY1" fmla="*/ 0 h 1447800"/>
                <a:gd name="connsiteX2" fmla="*/ 3721095 w 3962400"/>
                <a:gd name="connsiteY2" fmla="*/ 0 h 1447800"/>
                <a:gd name="connsiteX3" fmla="*/ 3962400 w 3962400"/>
                <a:gd name="connsiteY3" fmla="*/ 241305 h 1447800"/>
                <a:gd name="connsiteX4" fmla="*/ 3962400 w 3962400"/>
                <a:gd name="connsiteY4" fmla="*/ 1206495 h 1447800"/>
                <a:gd name="connsiteX5" fmla="*/ 3721095 w 3962400"/>
                <a:gd name="connsiteY5" fmla="*/ 1447800 h 1447800"/>
                <a:gd name="connsiteX6" fmla="*/ 1639277 w 3962400"/>
                <a:gd name="connsiteY6" fmla="*/ 1428262 h 1447800"/>
                <a:gd name="connsiteX7" fmla="*/ 1414585 w 3962400"/>
                <a:gd name="connsiteY7" fmla="*/ 1438031 h 1447800"/>
                <a:gd name="connsiteX8" fmla="*/ 241305 w 3962400"/>
                <a:gd name="connsiteY8" fmla="*/ 1447800 h 1447800"/>
                <a:gd name="connsiteX9" fmla="*/ 0 w 3962400"/>
                <a:gd name="connsiteY9" fmla="*/ 1206495 h 1447800"/>
                <a:gd name="connsiteX10" fmla="*/ 0 w 3962400"/>
                <a:gd name="connsiteY10" fmla="*/ 241305 h 1447800"/>
                <a:gd name="connsiteX0" fmla="*/ 0 w 3962400"/>
                <a:gd name="connsiteY0" fmla="*/ 241305 h 1447800"/>
                <a:gd name="connsiteX1" fmla="*/ 241305 w 3962400"/>
                <a:gd name="connsiteY1" fmla="*/ 0 h 1447800"/>
                <a:gd name="connsiteX2" fmla="*/ 3721095 w 3962400"/>
                <a:gd name="connsiteY2" fmla="*/ 0 h 1447800"/>
                <a:gd name="connsiteX3" fmla="*/ 3962400 w 3962400"/>
                <a:gd name="connsiteY3" fmla="*/ 241305 h 1447800"/>
                <a:gd name="connsiteX4" fmla="*/ 3962400 w 3962400"/>
                <a:gd name="connsiteY4" fmla="*/ 1206495 h 1447800"/>
                <a:gd name="connsiteX5" fmla="*/ 3721095 w 3962400"/>
                <a:gd name="connsiteY5" fmla="*/ 1447800 h 1447800"/>
                <a:gd name="connsiteX6" fmla="*/ 1893277 w 3962400"/>
                <a:gd name="connsiteY6" fmla="*/ 1428262 h 1447800"/>
                <a:gd name="connsiteX7" fmla="*/ 1639277 w 3962400"/>
                <a:gd name="connsiteY7" fmla="*/ 1428262 h 1447800"/>
                <a:gd name="connsiteX8" fmla="*/ 1414585 w 3962400"/>
                <a:gd name="connsiteY8" fmla="*/ 1438031 h 1447800"/>
                <a:gd name="connsiteX9" fmla="*/ 241305 w 3962400"/>
                <a:gd name="connsiteY9" fmla="*/ 1447800 h 1447800"/>
                <a:gd name="connsiteX10" fmla="*/ 0 w 3962400"/>
                <a:gd name="connsiteY10" fmla="*/ 1206495 h 1447800"/>
                <a:gd name="connsiteX11" fmla="*/ 0 w 3962400"/>
                <a:gd name="connsiteY11" fmla="*/ 241305 h 1447800"/>
                <a:gd name="connsiteX0" fmla="*/ 0 w 3962400"/>
                <a:gd name="connsiteY0" fmla="*/ 241305 h 1447800"/>
                <a:gd name="connsiteX1" fmla="*/ 241305 w 3962400"/>
                <a:gd name="connsiteY1" fmla="*/ 0 h 1447800"/>
                <a:gd name="connsiteX2" fmla="*/ 3721095 w 3962400"/>
                <a:gd name="connsiteY2" fmla="*/ 0 h 1447800"/>
                <a:gd name="connsiteX3" fmla="*/ 3962400 w 3962400"/>
                <a:gd name="connsiteY3" fmla="*/ 241305 h 1447800"/>
                <a:gd name="connsiteX4" fmla="*/ 3962400 w 3962400"/>
                <a:gd name="connsiteY4" fmla="*/ 1206495 h 1447800"/>
                <a:gd name="connsiteX5" fmla="*/ 3721095 w 3962400"/>
                <a:gd name="connsiteY5" fmla="*/ 1447800 h 1447800"/>
                <a:gd name="connsiteX6" fmla="*/ 2186354 w 3962400"/>
                <a:gd name="connsiteY6" fmla="*/ 1418492 h 1447800"/>
                <a:gd name="connsiteX7" fmla="*/ 1893277 w 3962400"/>
                <a:gd name="connsiteY7" fmla="*/ 1428262 h 1447800"/>
                <a:gd name="connsiteX8" fmla="*/ 1639277 w 3962400"/>
                <a:gd name="connsiteY8" fmla="*/ 1428262 h 1447800"/>
                <a:gd name="connsiteX9" fmla="*/ 1414585 w 3962400"/>
                <a:gd name="connsiteY9" fmla="*/ 1438031 h 1447800"/>
                <a:gd name="connsiteX10" fmla="*/ 241305 w 3962400"/>
                <a:gd name="connsiteY10" fmla="*/ 1447800 h 1447800"/>
                <a:gd name="connsiteX11" fmla="*/ 0 w 3962400"/>
                <a:gd name="connsiteY11" fmla="*/ 1206495 h 1447800"/>
                <a:gd name="connsiteX12" fmla="*/ 0 w 3962400"/>
                <a:gd name="connsiteY12" fmla="*/ 241305 h 1447800"/>
                <a:gd name="connsiteX0" fmla="*/ 0 w 3962400"/>
                <a:gd name="connsiteY0" fmla="*/ 241305 h 1447800"/>
                <a:gd name="connsiteX1" fmla="*/ 241305 w 3962400"/>
                <a:gd name="connsiteY1" fmla="*/ 0 h 1447800"/>
                <a:gd name="connsiteX2" fmla="*/ 3721095 w 3962400"/>
                <a:gd name="connsiteY2" fmla="*/ 0 h 1447800"/>
                <a:gd name="connsiteX3" fmla="*/ 3962400 w 3962400"/>
                <a:gd name="connsiteY3" fmla="*/ 241305 h 1447800"/>
                <a:gd name="connsiteX4" fmla="*/ 3962400 w 3962400"/>
                <a:gd name="connsiteY4" fmla="*/ 1206495 h 1447800"/>
                <a:gd name="connsiteX5" fmla="*/ 3721095 w 3962400"/>
                <a:gd name="connsiteY5" fmla="*/ 1447800 h 1447800"/>
                <a:gd name="connsiteX6" fmla="*/ 2450123 w 3962400"/>
                <a:gd name="connsiteY6" fmla="*/ 1418492 h 1447800"/>
                <a:gd name="connsiteX7" fmla="*/ 2186354 w 3962400"/>
                <a:gd name="connsiteY7" fmla="*/ 1418492 h 1447800"/>
                <a:gd name="connsiteX8" fmla="*/ 1893277 w 3962400"/>
                <a:gd name="connsiteY8" fmla="*/ 1428262 h 1447800"/>
                <a:gd name="connsiteX9" fmla="*/ 1639277 w 3962400"/>
                <a:gd name="connsiteY9" fmla="*/ 1428262 h 1447800"/>
                <a:gd name="connsiteX10" fmla="*/ 1414585 w 3962400"/>
                <a:gd name="connsiteY10" fmla="*/ 1438031 h 1447800"/>
                <a:gd name="connsiteX11" fmla="*/ 241305 w 3962400"/>
                <a:gd name="connsiteY11" fmla="*/ 1447800 h 1447800"/>
                <a:gd name="connsiteX12" fmla="*/ 0 w 3962400"/>
                <a:gd name="connsiteY12" fmla="*/ 1206495 h 1447800"/>
                <a:gd name="connsiteX13" fmla="*/ 0 w 3962400"/>
                <a:gd name="connsiteY13" fmla="*/ 241305 h 1447800"/>
                <a:gd name="connsiteX0" fmla="*/ 0 w 3962400"/>
                <a:gd name="connsiteY0" fmla="*/ 241305 h 1447800"/>
                <a:gd name="connsiteX1" fmla="*/ 241305 w 3962400"/>
                <a:gd name="connsiteY1" fmla="*/ 0 h 1447800"/>
                <a:gd name="connsiteX2" fmla="*/ 3721095 w 3962400"/>
                <a:gd name="connsiteY2" fmla="*/ 0 h 1447800"/>
                <a:gd name="connsiteX3" fmla="*/ 3962400 w 3962400"/>
                <a:gd name="connsiteY3" fmla="*/ 241305 h 1447800"/>
                <a:gd name="connsiteX4" fmla="*/ 3962400 w 3962400"/>
                <a:gd name="connsiteY4" fmla="*/ 1206495 h 1447800"/>
                <a:gd name="connsiteX5" fmla="*/ 3721095 w 3962400"/>
                <a:gd name="connsiteY5" fmla="*/ 1447800 h 1447800"/>
                <a:gd name="connsiteX6" fmla="*/ 2792046 w 3962400"/>
                <a:gd name="connsiteY6" fmla="*/ 1418492 h 1447800"/>
                <a:gd name="connsiteX7" fmla="*/ 2450123 w 3962400"/>
                <a:gd name="connsiteY7" fmla="*/ 1418492 h 1447800"/>
                <a:gd name="connsiteX8" fmla="*/ 2186354 w 3962400"/>
                <a:gd name="connsiteY8" fmla="*/ 1418492 h 1447800"/>
                <a:gd name="connsiteX9" fmla="*/ 1893277 w 3962400"/>
                <a:gd name="connsiteY9" fmla="*/ 1428262 h 1447800"/>
                <a:gd name="connsiteX10" fmla="*/ 1639277 w 3962400"/>
                <a:gd name="connsiteY10" fmla="*/ 1428262 h 1447800"/>
                <a:gd name="connsiteX11" fmla="*/ 1414585 w 3962400"/>
                <a:gd name="connsiteY11" fmla="*/ 1438031 h 1447800"/>
                <a:gd name="connsiteX12" fmla="*/ 241305 w 3962400"/>
                <a:gd name="connsiteY12" fmla="*/ 1447800 h 1447800"/>
                <a:gd name="connsiteX13" fmla="*/ 0 w 3962400"/>
                <a:gd name="connsiteY13" fmla="*/ 1206495 h 1447800"/>
                <a:gd name="connsiteX14" fmla="*/ 0 w 3962400"/>
                <a:gd name="connsiteY14" fmla="*/ 241305 h 1447800"/>
                <a:gd name="connsiteX0" fmla="*/ 0 w 4706815"/>
                <a:gd name="connsiteY0" fmla="*/ 241305 h 2424723"/>
                <a:gd name="connsiteX1" fmla="*/ 241305 w 4706815"/>
                <a:gd name="connsiteY1" fmla="*/ 0 h 2424723"/>
                <a:gd name="connsiteX2" fmla="*/ 3721095 w 4706815"/>
                <a:gd name="connsiteY2" fmla="*/ 0 h 2424723"/>
                <a:gd name="connsiteX3" fmla="*/ 3962400 w 4706815"/>
                <a:gd name="connsiteY3" fmla="*/ 241305 h 2424723"/>
                <a:gd name="connsiteX4" fmla="*/ 3962400 w 4706815"/>
                <a:gd name="connsiteY4" fmla="*/ 1206495 h 2424723"/>
                <a:gd name="connsiteX5" fmla="*/ 3721095 w 4706815"/>
                <a:gd name="connsiteY5" fmla="*/ 1447800 h 2424723"/>
                <a:gd name="connsiteX6" fmla="*/ 2792046 w 4706815"/>
                <a:gd name="connsiteY6" fmla="*/ 1418492 h 2424723"/>
                <a:gd name="connsiteX7" fmla="*/ 4706815 w 4706815"/>
                <a:gd name="connsiteY7" fmla="*/ 2424723 h 2424723"/>
                <a:gd name="connsiteX8" fmla="*/ 2186354 w 4706815"/>
                <a:gd name="connsiteY8" fmla="*/ 1418492 h 2424723"/>
                <a:gd name="connsiteX9" fmla="*/ 1893277 w 4706815"/>
                <a:gd name="connsiteY9" fmla="*/ 1428262 h 2424723"/>
                <a:gd name="connsiteX10" fmla="*/ 1639277 w 4706815"/>
                <a:gd name="connsiteY10" fmla="*/ 1428262 h 2424723"/>
                <a:gd name="connsiteX11" fmla="*/ 1414585 w 4706815"/>
                <a:gd name="connsiteY11" fmla="*/ 1438031 h 2424723"/>
                <a:gd name="connsiteX12" fmla="*/ 241305 w 4706815"/>
                <a:gd name="connsiteY12" fmla="*/ 1447800 h 2424723"/>
                <a:gd name="connsiteX13" fmla="*/ 0 w 4706815"/>
                <a:gd name="connsiteY13" fmla="*/ 1206495 h 2424723"/>
                <a:gd name="connsiteX14" fmla="*/ 0 w 4706815"/>
                <a:gd name="connsiteY14" fmla="*/ 241305 h 2424723"/>
                <a:gd name="connsiteX0" fmla="*/ 0 w 4706815"/>
                <a:gd name="connsiteY0" fmla="*/ 241305 h 2424723"/>
                <a:gd name="connsiteX1" fmla="*/ 241305 w 4706815"/>
                <a:gd name="connsiteY1" fmla="*/ 0 h 2424723"/>
                <a:gd name="connsiteX2" fmla="*/ 3721095 w 4706815"/>
                <a:gd name="connsiteY2" fmla="*/ 0 h 2424723"/>
                <a:gd name="connsiteX3" fmla="*/ 3962400 w 4706815"/>
                <a:gd name="connsiteY3" fmla="*/ 241305 h 2424723"/>
                <a:gd name="connsiteX4" fmla="*/ 3962400 w 4706815"/>
                <a:gd name="connsiteY4" fmla="*/ 1206495 h 2424723"/>
                <a:gd name="connsiteX5" fmla="*/ 3721095 w 4706815"/>
                <a:gd name="connsiteY5" fmla="*/ 1447800 h 2424723"/>
                <a:gd name="connsiteX6" fmla="*/ 2792046 w 4706815"/>
                <a:gd name="connsiteY6" fmla="*/ 1418492 h 2424723"/>
                <a:gd name="connsiteX7" fmla="*/ 4706815 w 4706815"/>
                <a:gd name="connsiteY7" fmla="*/ 2424723 h 2424723"/>
                <a:gd name="connsiteX8" fmla="*/ 2186354 w 4706815"/>
                <a:gd name="connsiteY8" fmla="*/ 1418492 h 2424723"/>
                <a:gd name="connsiteX9" fmla="*/ 2039815 w 4706815"/>
                <a:gd name="connsiteY9" fmla="*/ 1418492 h 2424723"/>
                <a:gd name="connsiteX10" fmla="*/ 1893277 w 4706815"/>
                <a:gd name="connsiteY10" fmla="*/ 1428262 h 2424723"/>
                <a:gd name="connsiteX11" fmla="*/ 1639277 w 4706815"/>
                <a:gd name="connsiteY11" fmla="*/ 1428262 h 2424723"/>
                <a:gd name="connsiteX12" fmla="*/ 1414585 w 4706815"/>
                <a:gd name="connsiteY12" fmla="*/ 1438031 h 2424723"/>
                <a:gd name="connsiteX13" fmla="*/ 241305 w 4706815"/>
                <a:gd name="connsiteY13" fmla="*/ 1447800 h 2424723"/>
                <a:gd name="connsiteX14" fmla="*/ 0 w 4706815"/>
                <a:gd name="connsiteY14" fmla="*/ 1206495 h 2424723"/>
                <a:gd name="connsiteX15" fmla="*/ 0 w 4706815"/>
                <a:gd name="connsiteY15" fmla="*/ 241305 h 2424723"/>
                <a:gd name="connsiteX0" fmla="*/ 0 w 4706815"/>
                <a:gd name="connsiteY0" fmla="*/ 241305 h 2424723"/>
                <a:gd name="connsiteX1" fmla="*/ 241305 w 4706815"/>
                <a:gd name="connsiteY1" fmla="*/ 0 h 2424723"/>
                <a:gd name="connsiteX2" fmla="*/ 3721095 w 4706815"/>
                <a:gd name="connsiteY2" fmla="*/ 0 h 2424723"/>
                <a:gd name="connsiteX3" fmla="*/ 3962400 w 4706815"/>
                <a:gd name="connsiteY3" fmla="*/ 241305 h 2424723"/>
                <a:gd name="connsiteX4" fmla="*/ 3962400 w 4706815"/>
                <a:gd name="connsiteY4" fmla="*/ 1206495 h 2424723"/>
                <a:gd name="connsiteX5" fmla="*/ 3721095 w 4706815"/>
                <a:gd name="connsiteY5" fmla="*/ 1447800 h 2424723"/>
                <a:gd name="connsiteX6" fmla="*/ 2792046 w 4706815"/>
                <a:gd name="connsiteY6" fmla="*/ 1418492 h 2424723"/>
                <a:gd name="connsiteX7" fmla="*/ 4706815 w 4706815"/>
                <a:gd name="connsiteY7" fmla="*/ 2424723 h 2424723"/>
                <a:gd name="connsiteX8" fmla="*/ 2186354 w 4706815"/>
                <a:gd name="connsiteY8" fmla="*/ 1418492 h 2424723"/>
                <a:gd name="connsiteX9" fmla="*/ 1707661 w 4706815"/>
                <a:gd name="connsiteY9" fmla="*/ 2385645 h 2424723"/>
                <a:gd name="connsiteX10" fmla="*/ 1893277 w 4706815"/>
                <a:gd name="connsiteY10" fmla="*/ 1428262 h 2424723"/>
                <a:gd name="connsiteX11" fmla="*/ 1639277 w 4706815"/>
                <a:gd name="connsiteY11" fmla="*/ 1428262 h 2424723"/>
                <a:gd name="connsiteX12" fmla="*/ 1414585 w 4706815"/>
                <a:gd name="connsiteY12" fmla="*/ 1438031 h 2424723"/>
                <a:gd name="connsiteX13" fmla="*/ 241305 w 4706815"/>
                <a:gd name="connsiteY13" fmla="*/ 1447800 h 2424723"/>
                <a:gd name="connsiteX14" fmla="*/ 0 w 4706815"/>
                <a:gd name="connsiteY14" fmla="*/ 1206495 h 2424723"/>
                <a:gd name="connsiteX15" fmla="*/ 0 w 4706815"/>
                <a:gd name="connsiteY15" fmla="*/ 241305 h 2424723"/>
                <a:gd name="connsiteX0" fmla="*/ 246185 w 4953000"/>
                <a:gd name="connsiteY0" fmla="*/ 241305 h 2424723"/>
                <a:gd name="connsiteX1" fmla="*/ 487490 w 4953000"/>
                <a:gd name="connsiteY1" fmla="*/ 0 h 2424723"/>
                <a:gd name="connsiteX2" fmla="*/ 3967280 w 4953000"/>
                <a:gd name="connsiteY2" fmla="*/ 0 h 2424723"/>
                <a:gd name="connsiteX3" fmla="*/ 4208585 w 4953000"/>
                <a:gd name="connsiteY3" fmla="*/ 241305 h 2424723"/>
                <a:gd name="connsiteX4" fmla="*/ 4208585 w 4953000"/>
                <a:gd name="connsiteY4" fmla="*/ 1206495 h 2424723"/>
                <a:gd name="connsiteX5" fmla="*/ 3967280 w 4953000"/>
                <a:gd name="connsiteY5" fmla="*/ 1447800 h 2424723"/>
                <a:gd name="connsiteX6" fmla="*/ 3038231 w 4953000"/>
                <a:gd name="connsiteY6" fmla="*/ 1418492 h 2424723"/>
                <a:gd name="connsiteX7" fmla="*/ 4953000 w 4953000"/>
                <a:gd name="connsiteY7" fmla="*/ 2424723 h 2424723"/>
                <a:gd name="connsiteX8" fmla="*/ 2432539 w 4953000"/>
                <a:gd name="connsiteY8" fmla="*/ 1418492 h 2424723"/>
                <a:gd name="connsiteX9" fmla="*/ 1953846 w 4953000"/>
                <a:gd name="connsiteY9" fmla="*/ 2385645 h 2424723"/>
                <a:gd name="connsiteX10" fmla="*/ 2139462 w 4953000"/>
                <a:gd name="connsiteY10" fmla="*/ 1428262 h 2424723"/>
                <a:gd name="connsiteX11" fmla="*/ 0 w 4953000"/>
                <a:gd name="connsiteY11" fmla="*/ 2356339 h 2424723"/>
                <a:gd name="connsiteX12" fmla="*/ 1660770 w 4953000"/>
                <a:gd name="connsiteY12" fmla="*/ 1438031 h 2424723"/>
                <a:gd name="connsiteX13" fmla="*/ 487490 w 4953000"/>
                <a:gd name="connsiteY13" fmla="*/ 1447800 h 2424723"/>
                <a:gd name="connsiteX14" fmla="*/ 246185 w 4953000"/>
                <a:gd name="connsiteY14" fmla="*/ 1206495 h 2424723"/>
                <a:gd name="connsiteX15" fmla="*/ 246185 w 4953000"/>
                <a:gd name="connsiteY15" fmla="*/ 241305 h 242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3000" h="2424723">
                  <a:moveTo>
                    <a:pt x="246185" y="241305"/>
                  </a:moveTo>
                  <a:cubicBezTo>
                    <a:pt x="246185" y="108036"/>
                    <a:pt x="354221" y="0"/>
                    <a:pt x="487490" y="0"/>
                  </a:cubicBezTo>
                  <a:lnTo>
                    <a:pt x="3967280" y="0"/>
                  </a:lnTo>
                  <a:cubicBezTo>
                    <a:pt x="4100549" y="0"/>
                    <a:pt x="4208585" y="108036"/>
                    <a:pt x="4208585" y="241305"/>
                  </a:cubicBezTo>
                  <a:lnTo>
                    <a:pt x="4208585" y="1206495"/>
                  </a:lnTo>
                  <a:cubicBezTo>
                    <a:pt x="4208585" y="1339764"/>
                    <a:pt x="4100549" y="1447800"/>
                    <a:pt x="3967280" y="1447800"/>
                  </a:cubicBezTo>
                  <a:lnTo>
                    <a:pt x="3038231" y="1418492"/>
                  </a:lnTo>
                  <a:lnTo>
                    <a:pt x="4953000" y="2424723"/>
                  </a:lnTo>
                  <a:lnTo>
                    <a:pt x="2432539" y="1418492"/>
                  </a:lnTo>
                  <a:lnTo>
                    <a:pt x="1953846" y="2385645"/>
                  </a:lnTo>
                  <a:lnTo>
                    <a:pt x="2139462" y="1428262"/>
                  </a:lnTo>
                  <a:lnTo>
                    <a:pt x="0" y="2356339"/>
                  </a:lnTo>
                  <a:lnTo>
                    <a:pt x="1660770" y="1438031"/>
                  </a:lnTo>
                  <a:lnTo>
                    <a:pt x="487490" y="1447800"/>
                  </a:lnTo>
                  <a:cubicBezTo>
                    <a:pt x="354221" y="1447800"/>
                    <a:pt x="246185" y="1339764"/>
                    <a:pt x="246185" y="1206495"/>
                  </a:cubicBezTo>
                  <a:lnTo>
                    <a:pt x="246185" y="241305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9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128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00" y="609600"/>
              <a:ext cx="4114800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If these domains were technically and conceptually interoperable, would we improve meaningful outcomes?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31262" y="5638805"/>
            <a:ext cx="9327662" cy="405392"/>
            <a:chOff x="-31262" y="5638800"/>
            <a:chExt cx="9327662" cy="405392"/>
          </a:xfrm>
        </p:grpSpPr>
        <p:sp>
          <p:nvSpPr>
            <p:cNvPr id="15" name="TextBox 14"/>
            <p:cNvSpPr txBox="1"/>
            <p:nvPr/>
          </p:nvSpPr>
          <p:spPr>
            <a:xfrm>
              <a:off x="-31262" y="5638800"/>
              <a:ext cx="2332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Research Language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5674860"/>
              <a:ext cx="2332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EHR Language (MU)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63689" y="5674860"/>
              <a:ext cx="2332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Payer Terminology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2225249" y="5859526"/>
              <a:ext cx="1127551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1E4649"/>
              </a:solidFill>
              <a:prstDash val="lgDashDot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5808422" y="5859526"/>
              <a:ext cx="120197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2069592" y="3276600"/>
            <a:ext cx="368808" cy="368808"/>
            <a:chOff x="653796" y="4616196"/>
            <a:chExt cx="368808" cy="368808"/>
          </a:xfrm>
        </p:grpSpPr>
        <p:sp>
          <p:nvSpPr>
            <p:cNvPr id="28" name="10-Point Star 27"/>
            <p:cNvSpPr/>
            <p:nvPr/>
          </p:nvSpPr>
          <p:spPr bwMode="auto">
            <a:xfrm>
              <a:off x="685800" y="4648200"/>
              <a:ext cx="304800" cy="304800"/>
            </a:xfrm>
            <a:prstGeom prst="star10">
              <a:avLst>
                <a:gd name="adj" fmla="val 26508"/>
                <a:gd name="hf" fmla="val 105146"/>
              </a:avLst>
            </a:prstGeom>
            <a:solidFill>
              <a:srgbClr val="1FC36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9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charset="0"/>
                  <a:ea typeface="ＭＳ Ｐゴシック" pitchFamily="-128" charset="-128"/>
                </a:rPr>
                <a:t>??</a:t>
              </a:r>
              <a:r>
                <a:rPr lang="en-US" sz="800" dirty="0" err="1">
                  <a:latin typeface="Arial" charset="0"/>
                  <a:ea typeface="ＭＳ Ｐゴシック" pitchFamily="-128" charset="-128"/>
                </a:rPr>
                <a:t>jk</a:t>
              </a:r>
              <a:endParaRPr lang="en-US" sz="800" dirty="0">
                <a:latin typeface="Arial" charset="0"/>
                <a:ea typeface="ＭＳ Ｐゴシック" pitchFamily="-128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5800" y="4658201"/>
              <a:ext cx="30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?</a:t>
              </a:r>
              <a:endParaRPr lang="en-US" sz="1000" b="1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53796" y="4616196"/>
              <a:ext cx="368808" cy="3688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9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128" charset="-128"/>
              </a:endParaRPr>
            </a:p>
          </p:txBody>
        </p:sp>
      </p:grpSp>
      <p:sp>
        <p:nvSpPr>
          <p:cNvPr id="33" name="Rounded Rectangular Callout 32"/>
          <p:cNvSpPr/>
          <p:nvPr/>
        </p:nvSpPr>
        <p:spPr bwMode="auto">
          <a:xfrm>
            <a:off x="7391400" y="4267200"/>
            <a:ext cx="1600200" cy="762000"/>
          </a:xfrm>
          <a:prstGeom prst="wedgeRoundRectCallout">
            <a:avLst>
              <a:gd name="adj1" fmla="val -92388"/>
              <a:gd name="adj2" fmla="val -118287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0" tIns="45715" rIns="91430" bIns="45715" numCol="1" rtlCol="0" anchor="t" anchorCtr="0" compatLnSpc="1">
            <a:prstTxWarp prst="textNoShape">
              <a:avLst/>
            </a:prstTxWarp>
          </a:bodyPr>
          <a:lstStyle/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charset="0"/>
                <a:ea typeface="ＭＳ Ｐゴシック" pitchFamily="-128" charset="-128"/>
              </a:rPr>
              <a:t>Formulary</a:t>
            </a:r>
          </a:p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b="1" dirty="0">
                <a:latin typeface="Arial" charset="0"/>
                <a:ea typeface="ＭＳ Ｐゴシック" pitchFamily="-128" charset="-128"/>
              </a:rPr>
              <a:t>Pay for Performance</a:t>
            </a:r>
          </a:p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i="1" dirty="0">
                <a:solidFill>
                  <a:schemeClr val="tx1"/>
                </a:solidFill>
                <a:latin typeface="Arial" charset="0"/>
                <a:ea typeface="ＭＳ Ｐゴシック" pitchFamily="-128" charset="-128"/>
              </a:rPr>
              <a:t>Prior Authorization</a:t>
            </a: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3962400" y="4343400"/>
            <a:ext cx="1600200" cy="609600"/>
          </a:xfrm>
          <a:prstGeom prst="wedgeRoundRectCallout">
            <a:avLst>
              <a:gd name="adj1" fmla="val 57597"/>
              <a:gd name="adj2" fmla="val -126817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0" tIns="45715" rIns="91430" bIns="45715" numCol="1" rtlCol="0" anchor="t" anchorCtr="0" compatLnSpc="1">
            <a:prstTxWarp prst="textNoShape">
              <a:avLst/>
            </a:prstTxWarp>
          </a:bodyPr>
          <a:lstStyle/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charset="0"/>
                <a:ea typeface="ＭＳ Ｐゴシック" pitchFamily="-128" charset="-128"/>
              </a:rPr>
              <a:t>Guidelines</a:t>
            </a:r>
          </a:p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dirty="0">
                <a:latin typeface="Arial" charset="0"/>
                <a:ea typeface="ＭＳ Ｐゴシック" pitchFamily="-128" charset="-128"/>
              </a:rPr>
              <a:t>Patient Preferences</a:t>
            </a:r>
          </a:p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charset="0"/>
                <a:ea typeface="ＭＳ Ｐゴシック" pitchFamily="-128" charset="-128"/>
              </a:rPr>
              <a:t>PROs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67" t="991" r="26771" b="-991"/>
          <a:stretch/>
        </p:blipFill>
        <p:spPr>
          <a:xfrm>
            <a:off x="152400" y="2867982"/>
            <a:ext cx="858398" cy="94201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14400" y="3048000"/>
            <a:ext cx="1066800" cy="629752"/>
            <a:chOff x="1066800" y="3048000"/>
            <a:chExt cx="1066800" cy="1219200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1066800" y="30480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1066800" y="32004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1119378" y="3352800"/>
              <a:ext cx="101422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066800" y="35052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1143000" y="3638093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1066800" y="38100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1066800" y="39624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1066800" y="41148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066800" y="42672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diamond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Diamond 48"/>
          <p:cNvSpPr/>
          <p:nvPr/>
        </p:nvSpPr>
        <p:spPr bwMode="auto">
          <a:xfrm>
            <a:off x="1066800" y="4576465"/>
            <a:ext cx="152400" cy="152400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0" tIns="45715" rIns="91430" bIns="45715" numCol="1" rtlCol="0" anchor="t" anchorCtr="0" compatLnSpc="1">
            <a:prstTxWarp prst="textNoShape">
              <a:avLst/>
            </a:prstTxWarp>
          </a:bodyPr>
          <a:lstStyle/>
          <a:p>
            <a:pPr defTabSz="9142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chemeClr val="tx1"/>
              </a:solidFill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90600" y="4495801"/>
            <a:ext cx="2133600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1200" b="1" dirty="0"/>
              <a:t>     = Not funded research</a:t>
            </a:r>
          </a:p>
          <a:p>
            <a:r>
              <a:rPr lang="en-US" sz="1200" b="1" dirty="0"/>
              <a:t>        90% in US</a:t>
            </a:r>
            <a:endParaRPr lang="en-US" sz="1200" b="1" dirty="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28600" y="4267200"/>
            <a:ext cx="1905000" cy="914400"/>
          </a:xfrm>
          <a:prstGeom prst="wedgeRoundRectCallout">
            <a:avLst>
              <a:gd name="adj1" fmla="val 7497"/>
              <a:gd name="adj2" fmla="val -10900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0" tIns="45715" rIns="91430" bIns="45715" numCol="1" rtlCol="0" anchor="t" anchorCtr="0" compatLnSpc="1">
            <a:prstTxWarp prst="textNoShape">
              <a:avLst/>
            </a:prstTxWarp>
          </a:bodyPr>
          <a:lstStyle/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dirty="0">
                <a:latin typeface="Arial" charset="0"/>
                <a:ea typeface="ＭＳ Ｐゴシック" pitchFamily="-128" charset="-128"/>
              </a:rPr>
              <a:t>PCOR</a:t>
            </a:r>
          </a:p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charset="0"/>
                <a:ea typeface="ＭＳ Ｐゴシック" pitchFamily="-128" charset="-128"/>
              </a:rPr>
              <a:t>CBPR</a:t>
            </a:r>
          </a:p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dirty="0" err="1">
                <a:latin typeface="Arial" charset="0"/>
                <a:ea typeface="ＭＳ Ｐゴシック" pitchFamily="-128" charset="-128"/>
              </a:rPr>
              <a:t>mHealth</a:t>
            </a:r>
            <a:endParaRPr lang="en-US" sz="1000" dirty="0">
              <a:latin typeface="Arial" charset="0"/>
              <a:ea typeface="ＭＳ Ｐゴシック" pitchFamily="-128" charset="-128"/>
            </a:endParaRPr>
          </a:p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dirty="0">
                <a:latin typeface="Arial" charset="0"/>
                <a:ea typeface="ＭＳ Ｐゴシック" pitchFamily="-128" charset="-128"/>
              </a:rPr>
              <a:t>Observational Studies</a:t>
            </a:r>
          </a:p>
        </p:txBody>
      </p:sp>
      <p:sp>
        <p:nvSpPr>
          <p:cNvPr id="51" name="Rounded Rectangular Callout 50"/>
          <p:cNvSpPr/>
          <p:nvPr/>
        </p:nvSpPr>
        <p:spPr bwMode="auto">
          <a:xfrm>
            <a:off x="914400" y="1752600"/>
            <a:ext cx="1295400" cy="533400"/>
          </a:xfrm>
          <a:prstGeom prst="wedgeRoundRectCallout">
            <a:avLst>
              <a:gd name="adj1" fmla="val 27568"/>
              <a:gd name="adj2" fmla="val 15348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0" tIns="45715" rIns="91430" bIns="45715" numCol="1" rtlCol="0" anchor="t" anchorCtr="0" compatLnSpc="1">
            <a:prstTxWarp prst="textNoShape">
              <a:avLst/>
            </a:prstTxWarp>
          </a:bodyPr>
          <a:lstStyle/>
          <a:p>
            <a:pPr marL="171431" indent="-171431" defTabSz="914297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000" dirty="0">
                <a:latin typeface="Arial" charset="0"/>
                <a:ea typeface="ＭＳ Ｐゴシック" pitchFamily="-128" charset="-128"/>
              </a:rPr>
              <a:t>Randomized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324865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97113"/>
            <a:ext cx="9144000" cy="1726624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dirty="0"/>
              <a:t>Challenges</a:t>
            </a:r>
          </a:p>
          <a:p>
            <a:r>
              <a:rPr lang="en-US" dirty="0"/>
              <a:t>History of Knowledge Management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Capture data in structured, custom formats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Analyze data in accordance with statistical standards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Obfuscate useful information by publishing in plain text journals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Conduct systematic reviews to create human-readable guidelines</a:t>
            </a:r>
          </a:p>
          <a:p>
            <a:pPr marL="171431" indent="-171431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Noisy Instruments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Each EHR vendor has its own implementation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Each EHR user has its own adherence to use</a:t>
            </a:r>
          </a:p>
          <a:p>
            <a:endParaRPr lang="en-US" dirty="0"/>
          </a:p>
          <a:p>
            <a:r>
              <a:rPr lang="en-US" dirty="0"/>
              <a:t>Data Processing is 90% of the work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Forensics (what context, what provenance, what capture format?)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Processing 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Data Quality Characterization &amp; Adjudication</a:t>
            </a:r>
          </a:p>
          <a:p>
            <a:pPr marL="628580" lvl="1" indent="-171431">
              <a:buFont typeface="Arial"/>
              <a:buChar char="•"/>
            </a:pPr>
            <a:r>
              <a:rPr lang="en-US" dirty="0"/>
              <a:t>Missing Data Imputation using internal and external data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Harmonization &amp; Standardization</a:t>
            </a:r>
          </a:p>
          <a:p>
            <a:pPr marL="628580" lvl="1" indent="-171431">
              <a:buFont typeface="Arial"/>
              <a:buChar char="•"/>
            </a:pPr>
            <a:r>
              <a:rPr lang="en-US" dirty="0"/>
              <a:t>Top Down (Enterprise Investment)</a:t>
            </a:r>
          </a:p>
          <a:p>
            <a:pPr marL="628580" lvl="1" indent="-171431">
              <a:buFont typeface="Arial"/>
              <a:buChar char="•"/>
            </a:pPr>
            <a:r>
              <a:rPr lang="en-US" dirty="0"/>
              <a:t>Use-case driven*</a:t>
            </a:r>
          </a:p>
          <a:p>
            <a:pPr marL="1085728" lvl="2" indent="-171431">
              <a:buFont typeface="Arial"/>
              <a:buChar char="•"/>
            </a:pPr>
            <a:r>
              <a:rPr lang="en-US" dirty="0"/>
              <a:t>Get it and forget it</a:t>
            </a:r>
          </a:p>
          <a:p>
            <a:pPr marL="1085728" lvl="2" indent="-171431">
              <a:buFont typeface="Arial"/>
              <a:buChar char="•"/>
            </a:pPr>
            <a:r>
              <a:rPr lang="en-US" dirty="0"/>
              <a:t>Incremental standardization (no incentive)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Change control</a:t>
            </a:r>
          </a:p>
          <a:p>
            <a:pPr marL="628580" lvl="1" indent="-171431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lost?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Cross-organism information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Molecular similarity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Geographic and Socioeconomics context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Methodology</a:t>
            </a:r>
          </a:p>
          <a:p>
            <a:endParaRPr lang="en-US" dirty="0"/>
          </a:p>
          <a:p>
            <a:r>
              <a:rPr lang="en-US" dirty="0"/>
              <a:t>Aims for the future: data useful and actionable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Purposeful capture of data in </a:t>
            </a:r>
            <a:r>
              <a:rPr lang="en-US" i="1" dirty="0"/>
              <a:t>customizable</a:t>
            </a:r>
            <a:r>
              <a:rPr lang="en-US" dirty="0"/>
              <a:t> instruments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Transactional data capture</a:t>
            </a:r>
          </a:p>
          <a:p>
            <a:endParaRPr lang="en-US" dirty="0"/>
          </a:p>
          <a:p>
            <a:r>
              <a:rPr lang="en-US" dirty="0"/>
              <a:t>Metadata for Interoperability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Standard for identifying triggering event for computation (workflow/time series)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Standard for input data specification (data description standards)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Standard for expressing data operations/computations (rules &amp; operations standards)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Standard for output data specification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Standard for output data presentation trigger (operation)</a:t>
            </a:r>
          </a:p>
          <a:p>
            <a:pPr marL="171431" indent="-171431">
              <a:buFont typeface="Arial"/>
              <a:buChar char="•"/>
            </a:pPr>
            <a:endParaRPr lang="en-US" dirty="0"/>
          </a:p>
          <a:p>
            <a:r>
              <a:rPr lang="en-US" dirty="0"/>
              <a:t>Metadata for Privacy Risks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Measurement of privacy loss with each access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Measurement of privacy with each transformation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Regulatory standards</a:t>
            </a:r>
          </a:p>
          <a:p>
            <a:endParaRPr lang="en-US" dirty="0"/>
          </a:p>
          <a:p>
            <a:r>
              <a:rPr lang="en-US" dirty="0"/>
              <a:t>What is the right level of abstraction and expressiveness?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Reference information models and terminologies (is the right reference point the active ingredients in a drug, or do I also need manufacturer/batch information?)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What is the best format for time representation?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Expressiveness of rule/operations syntax (e.g. </a:t>
            </a:r>
            <a:r>
              <a:rPr lang="en-US" dirty="0" err="1"/>
              <a:t>ageAtEvent</a:t>
            </a:r>
            <a:r>
              <a:rPr lang="en-US" dirty="0"/>
              <a:t> vs. </a:t>
            </a:r>
            <a:r>
              <a:rPr lang="en-US" dirty="0" err="1"/>
              <a:t>Event.DateTime-person.datetime</a:t>
            </a:r>
            <a:r>
              <a:rPr lang="en-US" dirty="0"/>
              <a:t>(DOB))</a:t>
            </a:r>
          </a:p>
          <a:p>
            <a:pPr marL="171431" indent="-171431">
              <a:buFont typeface="Arial"/>
              <a:buChar char="•"/>
            </a:pPr>
            <a:endParaRPr lang="en-US" dirty="0"/>
          </a:p>
          <a:p>
            <a:r>
              <a:rPr lang="en-US" dirty="0"/>
              <a:t>Incentives?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Clinicians: Payment &amp; Value Based Care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Researchers: None</a:t>
            </a:r>
          </a:p>
          <a:p>
            <a:pPr marL="628580" lvl="1" indent="-171431">
              <a:buFont typeface="Arial"/>
              <a:buChar char="•"/>
            </a:pPr>
            <a:r>
              <a:rPr lang="en-US" dirty="0"/>
              <a:t>Journals?</a:t>
            </a:r>
          </a:p>
          <a:p>
            <a:pPr marL="628580" lvl="1" indent="-171431">
              <a:buFont typeface="Arial"/>
              <a:buChar char="•"/>
            </a:pPr>
            <a:r>
              <a:rPr lang="en-US" dirty="0"/>
              <a:t>Funding agency audit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Consumers</a:t>
            </a:r>
          </a:p>
          <a:p>
            <a:pPr marL="628580" lvl="1" indent="-171431">
              <a:buFont typeface="Arial"/>
              <a:buChar char="•"/>
            </a:pPr>
            <a:r>
              <a:rPr lang="en-US" dirty="0"/>
              <a:t>Mobile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0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370"/>
          <p:cNvSpPr/>
          <p:nvPr/>
        </p:nvSpPr>
        <p:spPr>
          <a:xfrm flipH="1">
            <a:off x="2186786" y="3420638"/>
            <a:ext cx="5185241" cy="811665"/>
          </a:xfrm>
          <a:prstGeom prst="rect">
            <a:avLst/>
          </a:prstGeom>
          <a:solidFill>
            <a:srgbClr val="E9E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6662" tIns="33330" rIns="66662" bIns="33330" rtlCol="0" anchor="t"/>
          <a:lstStyle/>
          <a:p>
            <a:r>
              <a:rPr lang="en-US" sz="800" b="1" dirty="0">
                <a:latin typeface="Avenir Black"/>
                <a:cs typeface="Avenir Black"/>
              </a:rPr>
              <a:t>Local</a:t>
            </a:r>
          </a:p>
        </p:txBody>
      </p:sp>
      <p:cxnSp>
        <p:nvCxnSpPr>
          <p:cNvPr id="289" name="Straight Connector 288"/>
          <p:cNvCxnSpPr/>
          <p:nvPr/>
        </p:nvCxnSpPr>
        <p:spPr>
          <a:xfrm>
            <a:off x="275374" y="3115242"/>
            <a:ext cx="8229593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105290" y="1593165"/>
            <a:ext cx="1886136" cy="865613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6662" tIns="33330" rIns="66662" bIns="33330" rtlCol="0">
            <a:spAutoFit/>
          </a:bodyPr>
          <a:lstStyle/>
          <a:p>
            <a:r>
              <a:rPr lang="en-US" sz="1000" b="1" dirty="0"/>
              <a:t>Code &amp; Specification Repository</a:t>
            </a:r>
          </a:p>
          <a:p>
            <a:pPr marL="249980" indent="-249980">
              <a:buAutoNum type="arabicParenBoth"/>
            </a:pPr>
            <a:r>
              <a:rPr lang="en-US" sz="800" b="1" dirty="0"/>
              <a:t>PRESENTATION</a:t>
            </a:r>
          </a:p>
          <a:p>
            <a:pPr marL="249980" indent="-249980">
              <a:buAutoNum type="arabicParenBoth"/>
            </a:pPr>
            <a:r>
              <a:rPr lang="en-US" sz="800" b="1" dirty="0"/>
              <a:t>TRANSLATION</a:t>
            </a:r>
          </a:p>
          <a:p>
            <a:pPr marL="249980" indent="-249980">
              <a:buAutoNum type="arabicParenBoth"/>
            </a:pPr>
            <a:r>
              <a:rPr lang="en-US" sz="800" b="1" dirty="0"/>
              <a:t>AGGREGATION</a:t>
            </a:r>
          </a:p>
          <a:p>
            <a:pPr marL="249980" indent="-249980">
              <a:buAutoNum type="arabicParenBoth"/>
            </a:pPr>
            <a:r>
              <a:rPr lang="en-US" sz="800" b="1" dirty="0"/>
              <a:t>STORED SPECIFICATIONS</a:t>
            </a:r>
          </a:p>
          <a:p>
            <a:endParaRPr lang="en-US" sz="800" b="1" dirty="0"/>
          </a:p>
        </p:txBody>
      </p:sp>
      <p:pic>
        <p:nvPicPr>
          <p:cNvPr id="291" name="Picture 290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28417" b="44629"/>
          <a:stretch/>
        </p:blipFill>
        <p:spPr bwMode="auto">
          <a:xfrm>
            <a:off x="4670878" y="3367230"/>
            <a:ext cx="1459136" cy="6770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92" name="Picture 291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01"/>
          <a:stretch/>
        </p:blipFill>
        <p:spPr bwMode="auto">
          <a:xfrm>
            <a:off x="2169114" y="274101"/>
            <a:ext cx="3918857" cy="102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Picture 292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60543" b="-1"/>
          <a:stretch/>
        </p:blipFill>
        <p:spPr bwMode="auto">
          <a:xfrm>
            <a:off x="4810372" y="5604701"/>
            <a:ext cx="1459136" cy="9911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94" name="Group 293"/>
          <p:cNvGrpSpPr/>
          <p:nvPr/>
        </p:nvGrpSpPr>
        <p:grpSpPr>
          <a:xfrm>
            <a:off x="6277840" y="1579909"/>
            <a:ext cx="2747292" cy="863285"/>
            <a:chOff x="3016250" y="3505003"/>
            <a:chExt cx="4653914" cy="1392767"/>
          </a:xfrm>
        </p:grpSpPr>
        <p:pic>
          <p:nvPicPr>
            <p:cNvPr id="295" name="Picture 294" descr="http://upload.wikimedia.org/wikipedia/commons/thumb/5/51/Overview_of_a_three-tier_application_vectorVersion.svg/593px-Overview_of_a_three-tier_application_vectorVersion.svg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9" t="28417" b="43179"/>
            <a:stretch/>
          </p:blipFill>
          <p:spPr bwMode="auto">
            <a:xfrm>
              <a:off x="3016250" y="3505003"/>
              <a:ext cx="1593850" cy="1392767"/>
            </a:xfrm>
            <a:prstGeom prst="rect">
              <a:avLst/>
            </a:prstGeom>
            <a:solidFill>
              <a:srgbClr val="E9E9D9"/>
            </a:solidFill>
            <a:ln>
              <a:noFill/>
            </a:ln>
          </p:spPr>
        </p:pic>
        <p:sp>
          <p:nvSpPr>
            <p:cNvPr id="296" name="Rectangle 295"/>
            <p:cNvSpPr/>
            <p:nvPr/>
          </p:nvSpPr>
          <p:spPr>
            <a:xfrm>
              <a:off x="4610099" y="3505003"/>
              <a:ext cx="3060065" cy="1392767"/>
            </a:xfrm>
            <a:prstGeom prst="rect">
              <a:avLst/>
            </a:prstGeom>
            <a:solidFill>
              <a:srgbClr val="E9E9D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000" dirty="0">
                  <a:latin typeface="Avenir Heavy"/>
                  <a:cs typeface="Avenir Heavy"/>
                </a:rPr>
                <a:t>Aggregation Logic Tier</a:t>
              </a:r>
            </a:p>
            <a:p>
              <a:endParaRPr lang="en-US" sz="800" dirty="0">
                <a:latin typeface="Avenir Heavy"/>
                <a:cs typeface="Avenir Heavy"/>
              </a:endParaRPr>
            </a:p>
            <a:p>
              <a:r>
                <a:rPr lang="en-US" sz="800" b="1" dirty="0">
                  <a:latin typeface="Avenir Heavy"/>
                  <a:cs typeface="Avenir Heavy"/>
                </a:rPr>
                <a:t>This layer coordinates across results produced by multiple sites. </a:t>
              </a:r>
            </a:p>
            <a:p>
              <a:pPr marL="166653" indent="-166653">
                <a:buAutoNum type="arabicParenBoth"/>
              </a:pPr>
              <a:r>
                <a:rPr lang="en-US" sz="800" b="1" dirty="0">
                  <a:latin typeface="Avenir Heavy"/>
                  <a:cs typeface="Avenir Heavy"/>
                </a:rPr>
                <a:t>Aggregate for Display</a:t>
              </a:r>
            </a:p>
            <a:p>
              <a:pPr marL="166653" indent="-166653">
                <a:buAutoNum type="arabicParenBoth"/>
              </a:pPr>
              <a:r>
                <a:rPr lang="en-US" sz="800" b="1" dirty="0">
                  <a:latin typeface="Avenir Heavy"/>
                  <a:cs typeface="Avenir Heavy"/>
                </a:rPr>
                <a:t>Aggregate for Iteration</a:t>
              </a:r>
            </a:p>
          </p:txBody>
        </p:sp>
      </p:grpSp>
      <p:pic>
        <p:nvPicPr>
          <p:cNvPr id="297" name="Picture 296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9" t="28417" b="43179"/>
          <a:stretch/>
        </p:blipFill>
        <p:spPr bwMode="auto">
          <a:xfrm>
            <a:off x="4840014" y="1579909"/>
            <a:ext cx="1132660" cy="863285"/>
          </a:xfrm>
          <a:prstGeom prst="rect">
            <a:avLst/>
          </a:prstGeom>
          <a:solidFill>
            <a:srgbClr val="E9E9D9"/>
          </a:solidFill>
          <a:ln>
            <a:noFill/>
          </a:ln>
        </p:spPr>
      </p:pic>
      <p:sp>
        <p:nvSpPr>
          <p:cNvPr id="298" name="Rectangle 297"/>
          <p:cNvSpPr/>
          <p:nvPr/>
        </p:nvSpPr>
        <p:spPr>
          <a:xfrm>
            <a:off x="2185817" y="1569669"/>
            <a:ext cx="1867377" cy="883762"/>
          </a:xfrm>
          <a:prstGeom prst="rect">
            <a:avLst/>
          </a:prstGeom>
          <a:solidFill>
            <a:srgbClr val="E9E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6662" tIns="33330" rIns="66662" bIns="33330" rtlCol="0" anchor="t"/>
          <a:lstStyle/>
          <a:p>
            <a:r>
              <a:rPr lang="en-US" sz="1000" dirty="0">
                <a:latin typeface="Avenir Heavy"/>
                <a:cs typeface="Avenir Heavy"/>
              </a:rPr>
              <a:t>Translation Logic Tier (DAN)</a:t>
            </a:r>
          </a:p>
          <a:p>
            <a:r>
              <a:rPr lang="en-US" sz="800" b="1" dirty="0">
                <a:latin typeface="Avenir Heavy"/>
                <a:cs typeface="Avenir Heavy"/>
              </a:rPr>
              <a:t>TBD whether this happens locally or as a service (OR BOTH). This layer reads metadata from each site and translates platform independent specifications into platform-specific </a:t>
            </a:r>
            <a:r>
              <a:rPr lang="en-US" sz="800" b="1" dirty="0" err="1">
                <a:latin typeface="Avenir Heavy"/>
                <a:cs typeface="Avenir Heavy"/>
              </a:rPr>
              <a:t>executables</a:t>
            </a:r>
            <a:r>
              <a:rPr lang="en-US" sz="1000" b="1" dirty="0">
                <a:latin typeface="Avenir Heavy"/>
                <a:cs typeface="Avenir Heavy"/>
              </a:rPr>
              <a:t> </a:t>
            </a:r>
            <a:endParaRPr lang="en-US" sz="900" b="1" dirty="0">
              <a:latin typeface="Avenir Heavy"/>
              <a:cs typeface="Avenir Heavy"/>
            </a:endParaRPr>
          </a:p>
        </p:txBody>
      </p:sp>
      <p:pic>
        <p:nvPicPr>
          <p:cNvPr id="299" name="Picture 298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28417" r="27257" b="43472"/>
          <a:stretch/>
        </p:blipFill>
        <p:spPr bwMode="auto">
          <a:xfrm>
            <a:off x="4037537" y="1569669"/>
            <a:ext cx="882778" cy="8837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0" name="Rectangle 299"/>
          <p:cNvSpPr/>
          <p:nvPr/>
        </p:nvSpPr>
        <p:spPr>
          <a:xfrm>
            <a:off x="4344709" y="2001314"/>
            <a:ext cx="566966" cy="254075"/>
          </a:xfrm>
          <a:prstGeom prst="rect">
            <a:avLst/>
          </a:prstGeom>
          <a:solidFill>
            <a:srgbClr val="E9E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6662" tIns="33330" rIns="66662" bIns="33330" rtlCol="0" anchor="t"/>
          <a:lstStyle/>
          <a:p>
            <a:r>
              <a:rPr lang="en-US" sz="600" dirty="0">
                <a:latin typeface="Avenir Heavy"/>
                <a:cs typeface="Avenir Heavy"/>
              </a:rPr>
              <a:t>ASSEMBLE</a:t>
            </a:r>
          </a:p>
          <a:p>
            <a:r>
              <a:rPr lang="en-US" sz="600" dirty="0">
                <a:latin typeface="Avenir Heavy"/>
                <a:cs typeface="Avenir Heavy"/>
              </a:rPr>
              <a:t>PROGRAMS</a:t>
            </a:r>
          </a:p>
        </p:txBody>
      </p:sp>
      <p:cxnSp>
        <p:nvCxnSpPr>
          <p:cNvPr id="301" name="Straight Arrow Connector 300"/>
          <p:cNvCxnSpPr/>
          <p:nvPr/>
        </p:nvCxnSpPr>
        <p:spPr>
          <a:xfrm rot="480000">
            <a:off x="4428075" y="1281982"/>
            <a:ext cx="42752" cy="28768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2" name="Rectangle 301"/>
          <p:cNvSpPr/>
          <p:nvPr/>
        </p:nvSpPr>
        <p:spPr>
          <a:xfrm>
            <a:off x="5275070" y="1921899"/>
            <a:ext cx="686029" cy="254075"/>
          </a:xfrm>
          <a:prstGeom prst="rect">
            <a:avLst/>
          </a:prstGeom>
          <a:solidFill>
            <a:srgbClr val="E9E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6662" tIns="33330" rIns="66662" bIns="33330" rtlCol="0" anchor="t"/>
          <a:lstStyle/>
          <a:p>
            <a:r>
              <a:rPr lang="en-US" sz="600" dirty="0">
                <a:latin typeface="Avenir Heavy"/>
                <a:cs typeface="Avenir Heavy"/>
              </a:rPr>
              <a:t>STANDARDIZE OUTPUT</a:t>
            </a:r>
          </a:p>
        </p:txBody>
      </p:sp>
      <p:pic>
        <p:nvPicPr>
          <p:cNvPr id="303" name="Picture 302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60543" b="-1"/>
          <a:stretch/>
        </p:blipFill>
        <p:spPr bwMode="auto">
          <a:xfrm>
            <a:off x="4919229" y="5719001"/>
            <a:ext cx="1459136" cy="9911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4" name="Picture 303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28417" b="44629"/>
          <a:stretch/>
        </p:blipFill>
        <p:spPr bwMode="auto">
          <a:xfrm>
            <a:off x="4779736" y="3481531"/>
            <a:ext cx="1459136" cy="6770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5" name="Picture 304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60543" b="-1"/>
          <a:stretch/>
        </p:blipFill>
        <p:spPr bwMode="auto">
          <a:xfrm>
            <a:off x="5028086" y="5833301"/>
            <a:ext cx="1459136" cy="9911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6" name="Rectangle 305"/>
          <p:cNvSpPr/>
          <p:nvPr/>
        </p:nvSpPr>
        <p:spPr>
          <a:xfrm>
            <a:off x="2161521" y="4393533"/>
            <a:ext cx="6426251" cy="1112362"/>
          </a:xfrm>
          <a:prstGeom prst="rect">
            <a:avLst/>
          </a:prstGeom>
          <a:solidFill>
            <a:srgbClr val="E9E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6662" tIns="33330" rIns="66662" bIns="33330" rtlCol="0" anchor="t"/>
          <a:lstStyle/>
          <a:p>
            <a:r>
              <a:rPr lang="en-US" sz="1000" dirty="0">
                <a:latin typeface="Avenir Heavy"/>
                <a:cs typeface="Avenir Heavy"/>
              </a:rPr>
              <a:t>Authorization Tier</a:t>
            </a:r>
          </a:p>
          <a:p>
            <a:r>
              <a:rPr lang="en-US" sz="800" dirty="0">
                <a:latin typeface="Avenir Heavy"/>
                <a:cs typeface="Avenir Heavy"/>
              </a:rPr>
              <a:t>Local authorities verify </a:t>
            </a:r>
          </a:p>
          <a:p>
            <a:r>
              <a:rPr lang="en-US" sz="800" dirty="0">
                <a:latin typeface="Avenir Heavy"/>
                <a:cs typeface="Avenir Heavy"/>
              </a:rPr>
              <a:t>(may be automated, </a:t>
            </a:r>
          </a:p>
          <a:p>
            <a:r>
              <a:rPr lang="en-US" sz="800" dirty="0">
                <a:latin typeface="Avenir Heavy"/>
                <a:cs typeface="Avenir Heavy"/>
              </a:rPr>
              <a:t>pre-authorized, or manual)</a:t>
            </a:r>
          </a:p>
          <a:p>
            <a:pPr marL="249980" indent="-249980">
              <a:buAutoNum type="arabicParenBoth"/>
            </a:pPr>
            <a:r>
              <a:rPr lang="en-US" sz="800" dirty="0">
                <a:latin typeface="Avenir Heavy"/>
                <a:cs typeface="Avenir Heavy"/>
              </a:rPr>
              <a:t>Validity of Localization</a:t>
            </a:r>
          </a:p>
          <a:p>
            <a:pPr marL="249980" indent="-249980">
              <a:buAutoNum type="arabicParenBoth"/>
            </a:pPr>
            <a:r>
              <a:rPr lang="en-US" sz="800" dirty="0">
                <a:latin typeface="Avenir Heavy"/>
                <a:cs typeface="Avenir Heavy"/>
              </a:rPr>
              <a:t>Access Permission</a:t>
            </a:r>
          </a:p>
          <a:p>
            <a:pPr marL="249980" indent="-249980">
              <a:buAutoNum type="arabicParenBoth"/>
            </a:pPr>
            <a:r>
              <a:rPr lang="en-US" sz="800" dirty="0">
                <a:latin typeface="Avenir Heavy"/>
                <a:cs typeface="Avenir Heavy"/>
              </a:rPr>
              <a:t>Verity of Results</a:t>
            </a:r>
          </a:p>
          <a:p>
            <a:endParaRPr lang="en-US" sz="900" b="1" dirty="0">
              <a:latin typeface="Avenir Heavy"/>
              <a:cs typeface="Avenir Heavy"/>
            </a:endParaRPr>
          </a:p>
        </p:txBody>
      </p:sp>
      <p:grpSp>
        <p:nvGrpSpPr>
          <p:cNvPr id="307" name="Group 306"/>
          <p:cNvGrpSpPr/>
          <p:nvPr/>
        </p:nvGrpSpPr>
        <p:grpSpPr>
          <a:xfrm>
            <a:off x="4311117" y="4393533"/>
            <a:ext cx="890337" cy="883762"/>
            <a:chOff x="2976280" y="4202063"/>
            <a:chExt cx="1246472" cy="1178349"/>
          </a:xfrm>
        </p:grpSpPr>
        <p:pic>
          <p:nvPicPr>
            <p:cNvPr id="308" name="Picture 307" descr="http://upload.wikimedia.org/wikipedia/commons/thumb/5/51/Overview_of_a_three-tier_application_vectorVersion.svg/593px-Overview_of_a_three-tier_application_vectorVersion.svg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6" t="28417" r="27257" b="43472"/>
            <a:stretch/>
          </p:blipFill>
          <p:spPr bwMode="auto">
            <a:xfrm>
              <a:off x="2976280" y="4202063"/>
              <a:ext cx="1235889" cy="117834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309" name="Rectangle 308"/>
            <p:cNvSpPr/>
            <p:nvPr/>
          </p:nvSpPr>
          <p:spPr>
            <a:xfrm>
              <a:off x="3429000" y="4757165"/>
              <a:ext cx="793752" cy="338767"/>
            </a:xfrm>
            <a:prstGeom prst="rect">
              <a:avLst/>
            </a:prstGeom>
            <a:solidFill>
              <a:srgbClr val="E9E9D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dirty="0">
                  <a:latin typeface="Avenir Heavy"/>
                  <a:cs typeface="Avenir Heavy"/>
                </a:rPr>
                <a:t>Authorize</a:t>
              </a:r>
            </a:p>
            <a:p>
              <a:r>
                <a:rPr lang="en-US" sz="600" dirty="0">
                  <a:latin typeface="Avenir Heavy"/>
                  <a:cs typeface="Avenir Heavy"/>
                </a:rPr>
                <a:t>Verify</a:t>
              </a:r>
            </a:p>
          </p:txBody>
        </p:sp>
        <p:pic>
          <p:nvPicPr>
            <p:cNvPr id="310" name="Picture 30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53850" y="4251934"/>
              <a:ext cx="424749" cy="424749"/>
            </a:xfrm>
            <a:prstGeom prst="rect">
              <a:avLst/>
            </a:prstGeom>
          </p:spPr>
        </p:pic>
      </p:grpSp>
      <p:grpSp>
        <p:nvGrpSpPr>
          <p:cNvPr id="311" name="Group 310"/>
          <p:cNvGrpSpPr/>
          <p:nvPr/>
        </p:nvGrpSpPr>
        <p:grpSpPr>
          <a:xfrm>
            <a:off x="5858043" y="4416648"/>
            <a:ext cx="882778" cy="883762"/>
            <a:chOff x="4379982" y="4373994"/>
            <a:chExt cx="1235889" cy="1178349"/>
          </a:xfrm>
        </p:grpSpPr>
        <p:pic>
          <p:nvPicPr>
            <p:cNvPr id="312" name="Picture 311" descr="http://upload.wikimedia.org/wikipedia/commons/thumb/5/51/Overview_of_a_three-tier_application_vectorVersion.svg/593px-Overview_of_a_three-tier_application_vectorVersion.svg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6" t="28417" r="27257" b="43472"/>
            <a:stretch/>
          </p:blipFill>
          <p:spPr bwMode="auto">
            <a:xfrm rot="10800000">
              <a:off x="4379982" y="4373994"/>
              <a:ext cx="1235889" cy="117834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313" name="Rectangle 312"/>
            <p:cNvSpPr/>
            <p:nvPr/>
          </p:nvSpPr>
          <p:spPr>
            <a:xfrm>
              <a:off x="4428892" y="4676683"/>
              <a:ext cx="721593" cy="338767"/>
            </a:xfrm>
            <a:prstGeom prst="rect">
              <a:avLst/>
            </a:prstGeom>
            <a:solidFill>
              <a:srgbClr val="E9E9D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dirty="0">
                  <a:latin typeface="Avenir Heavy"/>
                  <a:cs typeface="Avenir Heavy"/>
                </a:rPr>
                <a:t>Authorize </a:t>
              </a:r>
            </a:p>
            <a:p>
              <a:r>
                <a:rPr lang="en-US" sz="600" dirty="0">
                  <a:latin typeface="Avenir Heavy"/>
                  <a:cs typeface="Avenir Heavy"/>
                </a:rPr>
                <a:t>Verify</a:t>
              </a:r>
            </a:p>
          </p:txBody>
        </p:sp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35029" y="4947211"/>
              <a:ext cx="424749" cy="424749"/>
            </a:xfrm>
            <a:prstGeom prst="rect">
              <a:avLst/>
            </a:prstGeom>
          </p:spPr>
        </p:pic>
      </p:grpSp>
      <p:grpSp>
        <p:nvGrpSpPr>
          <p:cNvPr id="315" name="Group 314"/>
          <p:cNvGrpSpPr/>
          <p:nvPr/>
        </p:nvGrpSpPr>
        <p:grpSpPr>
          <a:xfrm>
            <a:off x="4419974" y="4507833"/>
            <a:ext cx="890337" cy="883762"/>
            <a:chOff x="2976280" y="4202063"/>
            <a:chExt cx="1246472" cy="1178349"/>
          </a:xfrm>
        </p:grpSpPr>
        <p:pic>
          <p:nvPicPr>
            <p:cNvPr id="316" name="Picture 315" descr="http://upload.wikimedia.org/wikipedia/commons/thumb/5/51/Overview_of_a_three-tier_application_vectorVersion.svg/593px-Overview_of_a_three-tier_application_vectorVersion.svg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6" t="28417" r="27257" b="43472"/>
            <a:stretch/>
          </p:blipFill>
          <p:spPr bwMode="auto">
            <a:xfrm>
              <a:off x="2976280" y="4202063"/>
              <a:ext cx="1235889" cy="117834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317" name="Rectangle 316"/>
            <p:cNvSpPr/>
            <p:nvPr/>
          </p:nvSpPr>
          <p:spPr>
            <a:xfrm>
              <a:off x="3429000" y="4757165"/>
              <a:ext cx="793752" cy="338767"/>
            </a:xfrm>
            <a:prstGeom prst="rect">
              <a:avLst/>
            </a:prstGeom>
            <a:solidFill>
              <a:srgbClr val="E9E9D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dirty="0">
                  <a:latin typeface="Avenir Heavy"/>
                  <a:cs typeface="Avenir Heavy"/>
                </a:rPr>
                <a:t>Authorize</a:t>
              </a:r>
            </a:p>
            <a:p>
              <a:r>
                <a:rPr lang="en-US" sz="600" dirty="0">
                  <a:latin typeface="Avenir Heavy"/>
                  <a:cs typeface="Avenir Heavy"/>
                </a:rPr>
                <a:t>Verify</a:t>
              </a:r>
            </a:p>
          </p:txBody>
        </p:sp>
        <p:pic>
          <p:nvPicPr>
            <p:cNvPr id="318" name="Picture 3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53850" y="4251934"/>
              <a:ext cx="424749" cy="424749"/>
            </a:xfrm>
            <a:prstGeom prst="rect">
              <a:avLst/>
            </a:prstGeom>
          </p:spPr>
        </p:pic>
      </p:grpSp>
      <p:grpSp>
        <p:nvGrpSpPr>
          <p:cNvPr id="319" name="Group 318"/>
          <p:cNvGrpSpPr/>
          <p:nvPr/>
        </p:nvGrpSpPr>
        <p:grpSpPr>
          <a:xfrm>
            <a:off x="4528832" y="4622133"/>
            <a:ext cx="882778" cy="883762"/>
            <a:chOff x="2976280" y="4202063"/>
            <a:chExt cx="1235889" cy="1178349"/>
          </a:xfrm>
        </p:grpSpPr>
        <p:pic>
          <p:nvPicPr>
            <p:cNvPr id="320" name="Picture 319" descr="http://upload.wikimedia.org/wikipedia/commons/thumb/5/51/Overview_of_a_three-tier_application_vectorVersion.svg/593px-Overview_of_a_three-tier_application_vectorVersion.svg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6" t="28417" r="27257" b="43472"/>
            <a:stretch/>
          </p:blipFill>
          <p:spPr bwMode="auto">
            <a:xfrm>
              <a:off x="2976280" y="4202063"/>
              <a:ext cx="1235889" cy="117834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321" name="Rectangle 320"/>
            <p:cNvSpPr/>
            <p:nvPr/>
          </p:nvSpPr>
          <p:spPr>
            <a:xfrm>
              <a:off x="3442402" y="4757165"/>
              <a:ext cx="721593" cy="338767"/>
            </a:xfrm>
            <a:prstGeom prst="rect">
              <a:avLst/>
            </a:prstGeom>
            <a:solidFill>
              <a:srgbClr val="E9E9D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dirty="0">
                  <a:latin typeface="Avenir Heavy"/>
                  <a:cs typeface="Avenir Heavy"/>
                </a:rPr>
                <a:t>Authorize</a:t>
              </a:r>
            </a:p>
            <a:p>
              <a:r>
                <a:rPr lang="en-US" sz="600" dirty="0">
                  <a:latin typeface="Avenir Heavy"/>
                  <a:cs typeface="Avenir Heavy"/>
                </a:rPr>
                <a:t>Verify</a:t>
              </a:r>
            </a:p>
          </p:txBody>
        </p:sp>
        <p:pic>
          <p:nvPicPr>
            <p:cNvPr id="322" name="Picture 3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53850" y="4251934"/>
              <a:ext cx="424749" cy="424749"/>
            </a:xfrm>
            <a:prstGeom prst="rect">
              <a:avLst/>
            </a:prstGeom>
          </p:spPr>
        </p:pic>
      </p:grpSp>
      <p:grpSp>
        <p:nvGrpSpPr>
          <p:cNvPr id="323" name="Group 322"/>
          <p:cNvGrpSpPr/>
          <p:nvPr/>
        </p:nvGrpSpPr>
        <p:grpSpPr>
          <a:xfrm>
            <a:off x="5966900" y="4530948"/>
            <a:ext cx="882778" cy="883762"/>
            <a:chOff x="4379982" y="4373994"/>
            <a:chExt cx="1235889" cy="1178349"/>
          </a:xfrm>
        </p:grpSpPr>
        <p:pic>
          <p:nvPicPr>
            <p:cNvPr id="324" name="Picture 323" descr="http://upload.wikimedia.org/wikipedia/commons/thumb/5/51/Overview_of_a_three-tier_application_vectorVersion.svg/593px-Overview_of_a_three-tier_application_vectorVersion.svg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6" t="28417" r="27257" b="43472"/>
            <a:stretch/>
          </p:blipFill>
          <p:spPr bwMode="auto">
            <a:xfrm rot="10800000">
              <a:off x="4379982" y="4373994"/>
              <a:ext cx="1235889" cy="117834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325" name="Rectangle 324"/>
            <p:cNvSpPr/>
            <p:nvPr/>
          </p:nvSpPr>
          <p:spPr>
            <a:xfrm>
              <a:off x="4428892" y="4676683"/>
              <a:ext cx="721593" cy="338767"/>
            </a:xfrm>
            <a:prstGeom prst="rect">
              <a:avLst/>
            </a:prstGeom>
            <a:solidFill>
              <a:srgbClr val="E9E9D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dirty="0">
                  <a:latin typeface="Avenir Heavy"/>
                  <a:cs typeface="Avenir Heavy"/>
                </a:rPr>
                <a:t>Authorize </a:t>
              </a:r>
            </a:p>
            <a:p>
              <a:r>
                <a:rPr lang="en-US" sz="600" dirty="0">
                  <a:latin typeface="Avenir Heavy"/>
                  <a:cs typeface="Avenir Heavy"/>
                </a:rPr>
                <a:t>Verify</a:t>
              </a:r>
            </a:p>
          </p:txBody>
        </p:sp>
        <p:pic>
          <p:nvPicPr>
            <p:cNvPr id="326" name="Picture 3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35029" y="4947211"/>
              <a:ext cx="424749" cy="424749"/>
            </a:xfrm>
            <a:prstGeom prst="rect">
              <a:avLst/>
            </a:prstGeom>
          </p:spPr>
        </p:pic>
      </p:grpSp>
      <p:grpSp>
        <p:nvGrpSpPr>
          <p:cNvPr id="327" name="Group 326"/>
          <p:cNvGrpSpPr/>
          <p:nvPr/>
        </p:nvGrpSpPr>
        <p:grpSpPr>
          <a:xfrm>
            <a:off x="6075757" y="4645248"/>
            <a:ext cx="882778" cy="883762"/>
            <a:chOff x="4379982" y="4373994"/>
            <a:chExt cx="1235889" cy="1178349"/>
          </a:xfrm>
        </p:grpSpPr>
        <p:pic>
          <p:nvPicPr>
            <p:cNvPr id="328" name="Picture 327" descr="http://upload.wikimedia.org/wikipedia/commons/thumb/5/51/Overview_of_a_three-tier_application_vectorVersion.svg/593px-Overview_of_a_three-tier_application_vectorVersion.svg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86" t="28417" r="27257" b="43472"/>
            <a:stretch/>
          </p:blipFill>
          <p:spPr bwMode="auto">
            <a:xfrm rot="10800000">
              <a:off x="4379982" y="4373994"/>
              <a:ext cx="1235889" cy="117834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329" name="Rectangle 328"/>
            <p:cNvSpPr/>
            <p:nvPr/>
          </p:nvSpPr>
          <p:spPr>
            <a:xfrm>
              <a:off x="4428892" y="4676683"/>
              <a:ext cx="721593" cy="338767"/>
            </a:xfrm>
            <a:prstGeom prst="rect">
              <a:avLst/>
            </a:prstGeom>
            <a:solidFill>
              <a:srgbClr val="E9E9D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600" dirty="0">
                  <a:latin typeface="Avenir Heavy"/>
                  <a:cs typeface="Avenir Heavy"/>
                </a:rPr>
                <a:t>Authorize </a:t>
              </a:r>
            </a:p>
            <a:p>
              <a:r>
                <a:rPr lang="en-US" sz="600" dirty="0">
                  <a:latin typeface="Avenir Heavy"/>
                  <a:cs typeface="Avenir Heavy"/>
                </a:rPr>
                <a:t>Verify</a:t>
              </a:r>
            </a:p>
          </p:txBody>
        </p:sp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35029" y="5067160"/>
              <a:ext cx="424749" cy="424749"/>
            </a:xfrm>
            <a:prstGeom prst="rect">
              <a:avLst/>
            </a:prstGeom>
          </p:spPr>
        </p:pic>
      </p:grpSp>
      <p:pic>
        <p:nvPicPr>
          <p:cNvPr id="331" name="Picture 330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28417" b="44629"/>
          <a:stretch/>
        </p:blipFill>
        <p:spPr bwMode="auto">
          <a:xfrm>
            <a:off x="4888593" y="3595830"/>
            <a:ext cx="1459136" cy="6770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332" name="Group 331"/>
          <p:cNvGrpSpPr/>
          <p:nvPr/>
        </p:nvGrpSpPr>
        <p:grpSpPr>
          <a:xfrm rot="6645575">
            <a:off x="5670851" y="1784234"/>
            <a:ext cx="381962" cy="767981"/>
            <a:chOff x="3583641" y="2742470"/>
            <a:chExt cx="509283" cy="861654"/>
          </a:xfrm>
        </p:grpSpPr>
        <p:cxnSp>
          <p:nvCxnSpPr>
            <p:cNvPr id="333" name="Straight Arrow Connector 332"/>
            <p:cNvCxnSpPr/>
            <p:nvPr/>
          </p:nvCxnSpPr>
          <p:spPr>
            <a:xfrm>
              <a:off x="3583641" y="2742470"/>
              <a:ext cx="263047" cy="70925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>
              <a:off x="3583641" y="2742470"/>
              <a:ext cx="110647" cy="55685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>
              <a:off x="3583641" y="2742470"/>
              <a:ext cx="509283" cy="86165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6" name="Straight Arrow Connector 168"/>
          <p:cNvCxnSpPr>
            <a:stCxn id="296" idx="0"/>
            <a:endCxn id="299" idx="0"/>
          </p:cNvCxnSpPr>
          <p:nvPr/>
        </p:nvCxnSpPr>
        <p:spPr>
          <a:xfrm rot="16200000" flipV="1">
            <a:off x="6295307" y="-246711"/>
            <a:ext cx="10238" cy="3643001"/>
          </a:xfrm>
          <a:prstGeom prst="curvedConnector3">
            <a:avLst>
              <a:gd name="adj1" fmla="val 1774603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" name="Up Arrow 337"/>
          <p:cNvSpPr/>
          <p:nvPr/>
        </p:nvSpPr>
        <p:spPr>
          <a:xfrm>
            <a:off x="6849678" y="2628275"/>
            <a:ext cx="413254" cy="456474"/>
          </a:xfrm>
          <a:prstGeom prst="upArrow">
            <a:avLst/>
          </a:prstGeom>
          <a:solidFill>
            <a:srgbClr val="E9E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662" tIns="33330" rIns="66662" bIns="33330" rtlCol="0" anchor="ctr"/>
          <a:lstStyle/>
          <a:p>
            <a:pPr algn="ctr"/>
            <a:endParaRPr lang="en-US" dirty="0"/>
          </a:p>
        </p:txBody>
      </p:sp>
      <p:sp>
        <p:nvSpPr>
          <p:cNvPr id="339" name="Up Arrow 338"/>
          <p:cNvSpPr/>
          <p:nvPr/>
        </p:nvSpPr>
        <p:spPr>
          <a:xfrm rot="10800000">
            <a:off x="7487822" y="3115242"/>
            <a:ext cx="413254" cy="456474"/>
          </a:xfrm>
          <a:prstGeom prst="upArrow">
            <a:avLst/>
          </a:prstGeom>
          <a:solidFill>
            <a:srgbClr val="E9E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662" tIns="33330" rIns="66662" bIns="33330" rtlCol="0" anchor="ctr"/>
          <a:lstStyle/>
          <a:p>
            <a:pPr algn="ctr"/>
            <a:endParaRPr lang="en-US" dirty="0"/>
          </a:p>
        </p:txBody>
      </p:sp>
      <p:sp>
        <p:nvSpPr>
          <p:cNvPr id="340" name="TextBox 339"/>
          <p:cNvSpPr txBox="1"/>
          <p:nvPr/>
        </p:nvSpPr>
        <p:spPr>
          <a:xfrm>
            <a:off x="6617855" y="2816654"/>
            <a:ext cx="893319" cy="221199"/>
          </a:xfrm>
          <a:prstGeom prst="rect">
            <a:avLst/>
          </a:prstGeom>
          <a:noFill/>
        </p:spPr>
        <p:txBody>
          <a:bodyPr wrap="square" lIns="66662" tIns="33330" rIns="66662" bIns="33330" rtlCol="0">
            <a:spAutoFit/>
          </a:bodyPr>
          <a:lstStyle/>
          <a:p>
            <a:pPr algn="ctr"/>
            <a:r>
              <a:rPr lang="en-US" sz="1000" b="1" dirty="0"/>
              <a:t>GLOBAL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7240756" y="3142619"/>
            <a:ext cx="893319" cy="221199"/>
          </a:xfrm>
          <a:prstGeom prst="rect">
            <a:avLst/>
          </a:prstGeom>
          <a:noFill/>
        </p:spPr>
        <p:txBody>
          <a:bodyPr wrap="square" lIns="66662" tIns="33330" rIns="66662" bIns="33330" rtlCol="0">
            <a:spAutoFit/>
          </a:bodyPr>
          <a:lstStyle/>
          <a:p>
            <a:pPr algn="ctr"/>
            <a:r>
              <a:rPr lang="en-US" sz="1000" b="1" dirty="0"/>
              <a:t>LOCAL</a:t>
            </a:r>
          </a:p>
        </p:txBody>
      </p:sp>
      <p:grpSp>
        <p:nvGrpSpPr>
          <p:cNvPr id="342" name="Group 341"/>
          <p:cNvGrpSpPr/>
          <p:nvPr/>
        </p:nvGrpSpPr>
        <p:grpSpPr>
          <a:xfrm>
            <a:off x="4163783" y="1861823"/>
            <a:ext cx="1352301" cy="2296761"/>
            <a:chOff x="2882899" y="2195219"/>
            <a:chExt cx="1893222" cy="3062348"/>
          </a:xfrm>
        </p:grpSpPr>
        <p:sp>
          <p:nvSpPr>
            <p:cNvPr id="343" name="Rectangle 342"/>
            <p:cNvSpPr/>
            <p:nvPr/>
          </p:nvSpPr>
          <p:spPr>
            <a:xfrm>
              <a:off x="3694288" y="4210722"/>
              <a:ext cx="747889" cy="7503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3859733" y="4354828"/>
              <a:ext cx="747889" cy="7503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4028232" y="4507228"/>
              <a:ext cx="747889" cy="7503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2882899" y="2195219"/>
              <a:ext cx="747889" cy="7503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Straight Arrow Connector 346"/>
            <p:cNvCxnSpPr>
              <a:stCxn id="346" idx="2"/>
              <a:endCxn id="343" idx="0"/>
            </p:cNvCxnSpPr>
            <p:nvPr/>
          </p:nvCxnSpPr>
          <p:spPr>
            <a:xfrm>
              <a:off x="3256844" y="2945558"/>
              <a:ext cx="811389" cy="12651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346" idx="2"/>
              <a:endCxn id="344" idx="0"/>
            </p:cNvCxnSpPr>
            <p:nvPr/>
          </p:nvCxnSpPr>
          <p:spPr>
            <a:xfrm>
              <a:off x="3256844" y="2945558"/>
              <a:ext cx="976834" cy="140927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6" idx="2"/>
              <a:endCxn id="345" idx="0"/>
            </p:cNvCxnSpPr>
            <p:nvPr/>
          </p:nvCxnSpPr>
          <p:spPr>
            <a:xfrm>
              <a:off x="3256844" y="2945558"/>
              <a:ext cx="1145333" cy="156167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 349"/>
          <p:cNvGrpSpPr/>
          <p:nvPr/>
        </p:nvGrpSpPr>
        <p:grpSpPr>
          <a:xfrm>
            <a:off x="5090734" y="1887246"/>
            <a:ext cx="1121767" cy="2271340"/>
            <a:chOff x="3113838" y="2164201"/>
            <a:chExt cx="1570474" cy="3028453"/>
          </a:xfrm>
        </p:grpSpPr>
        <p:sp>
          <p:nvSpPr>
            <p:cNvPr id="351" name="Rectangle 350"/>
            <p:cNvSpPr/>
            <p:nvPr/>
          </p:nvSpPr>
          <p:spPr>
            <a:xfrm>
              <a:off x="3641491" y="4120756"/>
              <a:ext cx="747889" cy="750339"/>
            </a:xfrm>
            <a:prstGeom prst="rect">
              <a:avLst/>
            </a:prstGeom>
            <a:noFill/>
            <a:ln>
              <a:noFill/>
              <a:headEnd type="triangle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3789535" y="4284741"/>
              <a:ext cx="747889" cy="750339"/>
            </a:xfrm>
            <a:prstGeom prst="rect">
              <a:avLst/>
            </a:prstGeom>
            <a:noFill/>
            <a:ln>
              <a:noFill/>
              <a:headEnd type="triangle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3936423" y="4442315"/>
              <a:ext cx="747889" cy="750339"/>
            </a:xfrm>
            <a:prstGeom prst="rect">
              <a:avLst/>
            </a:prstGeom>
            <a:noFill/>
            <a:ln>
              <a:noFill/>
              <a:headEnd type="triangle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3113838" y="2164201"/>
              <a:ext cx="747889" cy="750339"/>
            </a:xfrm>
            <a:prstGeom prst="rect">
              <a:avLst/>
            </a:prstGeom>
            <a:noFill/>
            <a:ln>
              <a:noFill/>
              <a:headEnd type="triangle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5" name="Straight Arrow Connector 354"/>
            <p:cNvCxnSpPr>
              <a:stCxn id="354" idx="2"/>
              <a:endCxn id="351" idx="0"/>
            </p:cNvCxnSpPr>
            <p:nvPr/>
          </p:nvCxnSpPr>
          <p:spPr>
            <a:xfrm>
              <a:off x="3487783" y="2914540"/>
              <a:ext cx="527653" cy="120621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>
              <a:stCxn id="354" idx="2"/>
              <a:endCxn id="352" idx="0"/>
            </p:cNvCxnSpPr>
            <p:nvPr/>
          </p:nvCxnSpPr>
          <p:spPr>
            <a:xfrm>
              <a:off x="3487783" y="2914540"/>
              <a:ext cx="675697" cy="137020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>
              <a:stCxn id="354" idx="2"/>
              <a:endCxn id="353" idx="0"/>
            </p:cNvCxnSpPr>
            <p:nvPr/>
          </p:nvCxnSpPr>
          <p:spPr>
            <a:xfrm>
              <a:off x="3487783" y="2914540"/>
              <a:ext cx="822585" cy="152777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" name="Rectangle 357"/>
          <p:cNvSpPr/>
          <p:nvPr/>
        </p:nvSpPr>
        <p:spPr>
          <a:xfrm>
            <a:off x="6524582" y="2177816"/>
            <a:ext cx="358737" cy="254075"/>
          </a:xfrm>
          <a:prstGeom prst="rect">
            <a:avLst/>
          </a:prstGeom>
          <a:solidFill>
            <a:srgbClr val="E9E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6662" tIns="33330" rIns="66662" bIns="33330" rtlCol="0" anchor="t"/>
          <a:lstStyle/>
          <a:p>
            <a:endParaRPr lang="en-US" sz="600" dirty="0">
              <a:latin typeface="Avenir Heavy"/>
              <a:cs typeface="Avenir Heavy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5203506" y="1579909"/>
            <a:ext cx="347389" cy="358088"/>
          </a:xfrm>
          <a:prstGeom prst="rect">
            <a:avLst/>
          </a:prstGeom>
          <a:solidFill>
            <a:srgbClr val="E9E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6662" tIns="33330" rIns="66662" bIns="33330" rtlCol="0" anchor="t"/>
          <a:lstStyle/>
          <a:p>
            <a:endParaRPr lang="en-US" sz="600" dirty="0">
              <a:latin typeface="Avenir Heavy"/>
              <a:cs typeface="Avenir Heavy"/>
            </a:endParaRPr>
          </a:p>
        </p:txBody>
      </p:sp>
      <p:cxnSp>
        <p:nvCxnSpPr>
          <p:cNvPr id="360" name="Straight Arrow Connector 263"/>
          <p:cNvCxnSpPr>
            <a:stCxn id="296" idx="0"/>
          </p:cNvCxnSpPr>
          <p:nvPr/>
        </p:nvCxnSpPr>
        <p:spPr>
          <a:xfrm rot="16200000" flipV="1">
            <a:off x="6640739" y="98720"/>
            <a:ext cx="308165" cy="2654212"/>
          </a:xfrm>
          <a:prstGeom prst="curvedConnector2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1" name="Picture 360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clrChange>
              <a:clrFrom>
                <a:srgbClr val="E9E9D9"/>
              </a:clrFrom>
              <a:clrTo>
                <a:srgbClr val="E9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38814" r="44281" b="46666"/>
          <a:stretch/>
        </p:blipFill>
        <p:spPr bwMode="auto">
          <a:xfrm>
            <a:off x="1616070" y="1887244"/>
            <a:ext cx="301271" cy="37725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362" name="Straight Arrow Connector 168"/>
          <p:cNvCxnSpPr>
            <a:stCxn id="290" idx="0"/>
            <a:endCxn id="292" idx="1"/>
          </p:cNvCxnSpPr>
          <p:nvPr/>
        </p:nvCxnSpPr>
        <p:spPr>
          <a:xfrm rot="5400000" flipH="1" flipV="1">
            <a:off x="1205705" y="629756"/>
            <a:ext cx="806063" cy="1120756"/>
          </a:xfrm>
          <a:prstGeom prst="curvedConnector2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168"/>
          <p:cNvCxnSpPr>
            <a:stCxn id="290" idx="0"/>
            <a:endCxn id="298" idx="0"/>
          </p:cNvCxnSpPr>
          <p:nvPr/>
        </p:nvCxnSpPr>
        <p:spPr>
          <a:xfrm rot="5400000" flipH="1" flipV="1">
            <a:off x="2072183" y="545844"/>
            <a:ext cx="23496" cy="2071148"/>
          </a:xfrm>
          <a:prstGeom prst="curvedConnector3">
            <a:avLst>
              <a:gd name="adj1" fmla="val 829699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>
            <a:off x="6678429" y="1579909"/>
            <a:ext cx="286634" cy="421403"/>
          </a:xfrm>
          <a:prstGeom prst="rect">
            <a:avLst/>
          </a:prstGeom>
          <a:solidFill>
            <a:srgbClr val="E9E9D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6662" tIns="33330" rIns="66662" bIns="33330" rtlCol="0" anchor="t"/>
          <a:lstStyle/>
          <a:p>
            <a:endParaRPr lang="en-US" sz="600" dirty="0">
              <a:latin typeface="Avenir Heavy"/>
              <a:cs typeface="Avenir Heavy"/>
            </a:endParaRPr>
          </a:p>
        </p:txBody>
      </p:sp>
      <p:pic>
        <p:nvPicPr>
          <p:cNvPr id="370" name="Picture 369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clrChange>
              <a:clrFrom>
                <a:srgbClr val="E9E9D9"/>
              </a:clrFrom>
              <a:clrTo>
                <a:srgbClr val="E9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7" r="54001" b="42601"/>
          <a:stretch/>
        </p:blipFill>
        <p:spPr bwMode="auto">
          <a:xfrm>
            <a:off x="2419522" y="3380055"/>
            <a:ext cx="1591728" cy="85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Picture 371" descr="http://upload.wikimedia.org/wikipedia/commons/thumb/5/51/Overview_of_a_three-tier_application_vectorVersion.svg/593px-Overview_of_a_three-tier_application_vectorVersion.sv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6" r="47420" b="978"/>
          <a:stretch/>
        </p:blipFill>
        <p:spPr bwMode="auto">
          <a:xfrm>
            <a:off x="2169066" y="5623483"/>
            <a:ext cx="1702904" cy="1152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58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tools we’ve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ANTLR (Grammar Translation)</a:t>
            </a:r>
          </a:p>
          <a:p>
            <a:r>
              <a:rPr lang="en-US" dirty="0" smtClean="0"/>
              <a:t>SQL Alchemy (PIM to Queries)</a:t>
            </a:r>
          </a:p>
          <a:p>
            <a:r>
              <a:rPr lang="en-US" dirty="0" smtClean="0"/>
              <a:t>PMML Plug-Ins to stats packages </a:t>
            </a:r>
          </a:p>
          <a:p>
            <a:r>
              <a:rPr lang="en-US" dirty="0" smtClean="0"/>
              <a:t>Apache Spark Machine Learning Library Frequent Pattern Mining Methods for reverse engineering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1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9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254"/>
          </a:xfrm>
        </p:spPr>
        <p:txBody>
          <a:bodyPr>
            <a:noAutofit/>
          </a:bodyPr>
          <a:lstStyle/>
          <a:p>
            <a:r>
              <a:rPr lang="en-US" sz="2800" dirty="0"/>
              <a:t>From Platform Independent Rules to Implementation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56953"/>
            <a:ext cx="8312728" cy="5511073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5486400" y="5257801"/>
            <a:ext cx="1803400" cy="939800"/>
          </a:xfrm>
          <a:prstGeom prst="wedgeRectCallout">
            <a:avLst>
              <a:gd name="adj1" fmla="val -64495"/>
              <a:gd name="adj2" fmla="val 246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en-US" dirty="0" smtClean="0"/>
              <a:t>$50,000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 flipH="1">
            <a:off x="2133600" y="5207000"/>
            <a:ext cx="1727200" cy="939800"/>
          </a:xfrm>
          <a:prstGeom prst="wedgeRectCallout">
            <a:avLst>
              <a:gd name="adj1" fmla="val -64495"/>
              <a:gd name="adj2" fmla="val 246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en-US" dirty="0" smtClean="0"/>
              <a:t>$50,000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9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Some Historical References on SOA approaches to Health-Research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CaBIG</a:t>
            </a:r>
            <a:endParaRPr lang="en-US" dirty="0" smtClean="0"/>
          </a:p>
          <a:p>
            <a:r>
              <a:rPr lang="en-US" dirty="0" smtClean="0"/>
              <a:t>HL7 Generations (from RIM to FHIR)</a:t>
            </a:r>
          </a:p>
        </p:txBody>
      </p:sp>
    </p:spTree>
    <p:extLst>
      <p:ext uri="{BB962C8B-B14F-4D97-AF65-F5344CB8AC3E}">
        <p14:creationId xmlns:p14="http://schemas.microsoft.com/office/powerpoint/2010/main" val="389858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Health “System”</a:t>
            </a:r>
            <a:br>
              <a:rPr lang="en-US" dirty="0" smtClean="0"/>
            </a:br>
            <a:r>
              <a:rPr lang="en-US" sz="3100" dirty="0"/>
              <a:t>Interoperability between Research and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Conceptually, the data we collect in research, personally generated data, and care can be optimally collected and applied.</a:t>
            </a:r>
          </a:p>
          <a:p>
            <a:pPr lvl="1"/>
            <a:r>
              <a:rPr lang="en-US" dirty="0" smtClean="0"/>
              <a:t>Predictive model for best treatment</a:t>
            </a:r>
          </a:p>
          <a:p>
            <a:pPr lvl="1"/>
            <a:r>
              <a:rPr lang="en-US" dirty="0" smtClean="0"/>
              <a:t>Measuring the quality of clinical </a:t>
            </a:r>
            <a:r>
              <a:rPr lang="en-US" dirty="0"/>
              <a:t>c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There are no financial incentives to researchers, patients, payers, or providers to participate in such a system, so standards that would support  are generally not adopted or captured in metadata</a:t>
            </a:r>
          </a:p>
          <a:p>
            <a:r>
              <a:rPr lang="en-US" dirty="0" smtClean="0"/>
              <a:t>Not a closed system</a:t>
            </a:r>
          </a:p>
        </p:txBody>
      </p:sp>
    </p:spTree>
    <p:extLst>
      <p:ext uri="{BB962C8B-B14F-4D97-AF65-F5344CB8AC3E}">
        <p14:creationId xmlns:p14="http://schemas.microsoft.com/office/powerpoint/2010/main" val="292684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25" y="1509765"/>
            <a:ext cx="6496475" cy="50209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Health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6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Generated in Health</a:t>
            </a:r>
            <a:br>
              <a:rPr lang="en-US" dirty="0" smtClean="0"/>
            </a:br>
            <a:r>
              <a:rPr lang="en-US" sz="2800" dirty="0"/>
              <a:t>(transactional data not originally intended for 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Claims and Billing Data</a:t>
            </a:r>
          </a:p>
          <a:p>
            <a:pPr lvl="1"/>
            <a:r>
              <a:rPr lang="en-US" dirty="0" smtClean="0"/>
              <a:t>Streaming, Transactional</a:t>
            </a:r>
          </a:p>
          <a:p>
            <a:pPr lvl="1"/>
            <a:r>
              <a:rPr lang="en-US" dirty="0" smtClean="0"/>
              <a:t>Established terminology standards for billed services, associated diagnostics, drugs</a:t>
            </a:r>
          </a:p>
          <a:p>
            <a:r>
              <a:rPr lang="en-US" dirty="0" smtClean="0"/>
              <a:t>Electronic Medical Record Data</a:t>
            </a:r>
          </a:p>
          <a:p>
            <a:pPr lvl="1"/>
            <a:r>
              <a:rPr lang="en-US" dirty="0" smtClean="0"/>
              <a:t>Transactional, intended largely to enhance billing with electronic documents</a:t>
            </a:r>
          </a:p>
          <a:p>
            <a:pPr lvl="1"/>
            <a:r>
              <a:rPr lang="en-US" dirty="0" smtClean="0"/>
              <a:t>Only data that is related to payment is reliably standardized</a:t>
            </a:r>
          </a:p>
          <a:p>
            <a:pPr lvl="1"/>
            <a:r>
              <a:rPr lang="en-US" dirty="0" smtClean="0"/>
              <a:t>No API standard (yet)</a:t>
            </a:r>
          </a:p>
          <a:p>
            <a:r>
              <a:rPr lang="en-US" dirty="0" err="1" smtClean="0"/>
              <a:t>Personnally</a:t>
            </a:r>
            <a:r>
              <a:rPr lang="en-US" dirty="0" smtClean="0"/>
              <a:t> Generated Data</a:t>
            </a:r>
          </a:p>
          <a:p>
            <a:pPr lvl="1"/>
            <a:r>
              <a:rPr lang="en-US" dirty="0" smtClean="0"/>
              <a:t>mHealth</a:t>
            </a:r>
          </a:p>
          <a:p>
            <a:pPr lvl="1"/>
            <a:r>
              <a:rPr lang="en-US" dirty="0" smtClean="0"/>
              <a:t>Surveys</a:t>
            </a:r>
          </a:p>
        </p:txBody>
      </p:sp>
    </p:spTree>
    <p:extLst>
      <p:ext uri="{BB962C8B-B14F-4D97-AF65-F5344CB8AC3E}">
        <p14:creationId xmlns:p14="http://schemas.microsoft.com/office/powerpoint/2010/main" val="88422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289" y="862687"/>
            <a:ext cx="7557025" cy="535530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b="1" dirty="0"/>
              <a:t>Challenges</a:t>
            </a:r>
          </a:p>
          <a:p>
            <a:pPr marL="285718" indent="-285718">
              <a:buFont typeface="Arial"/>
              <a:buChar char="•"/>
            </a:pPr>
            <a:r>
              <a:rPr lang="en-US" dirty="0"/>
              <a:t>History of Knowledge </a:t>
            </a:r>
            <a:r>
              <a:rPr lang="en-US" dirty="0" smtClean="0"/>
              <a:t>Management</a:t>
            </a:r>
          </a:p>
          <a:p>
            <a:pPr marL="285718" indent="-285718">
              <a:buFont typeface="Arial"/>
              <a:buChar char="•"/>
            </a:pPr>
            <a:r>
              <a:rPr lang="en-US" dirty="0" smtClean="0"/>
              <a:t>Noisy Instruments</a:t>
            </a:r>
          </a:p>
          <a:p>
            <a:pPr marL="285718" indent="-285718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Processing is 90% of the </a:t>
            </a:r>
            <a:r>
              <a:rPr lang="en-US" dirty="0" smtClean="0"/>
              <a:t>work</a:t>
            </a:r>
          </a:p>
          <a:p>
            <a:pPr marL="285718" indent="-285718">
              <a:buFont typeface="Arial"/>
              <a:buChar char="•"/>
            </a:pPr>
            <a:r>
              <a:rPr lang="en-US" dirty="0" smtClean="0"/>
              <a:t>Lost information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Aims for the future: data useful and </a:t>
            </a:r>
            <a:r>
              <a:rPr lang="en-US" b="1" dirty="0" smtClean="0"/>
              <a:t>actionable in Real Time</a:t>
            </a:r>
          </a:p>
          <a:p>
            <a:endParaRPr lang="en-US" b="1" dirty="0"/>
          </a:p>
          <a:p>
            <a:r>
              <a:rPr lang="en-US" b="1" dirty="0"/>
              <a:t>Metadata for Interoperability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Standard for identifying triggering event for computation (workflow/time series)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Standard for input data specification (data description standards)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Standard for expressing data operations/computations (rules &amp; operations standards)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Standard for output data specification</a:t>
            </a:r>
          </a:p>
          <a:p>
            <a:pPr marL="171431" indent="-171431">
              <a:buFont typeface="Arial"/>
              <a:buChar char="•"/>
            </a:pPr>
            <a:r>
              <a:rPr lang="en-US" dirty="0"/>
              <a:t>Standard for output data presentation trigger (operation)</a:t>
            </a:r>
          </a:p>
          <a:p>
            <a:pPr marL="171431" indent="-171431">
              <a:buFont typeface="Arial"/>
              <a:buChar char="•"/>
            </a:pPr>
            <a:endParaRPr lang="en-US" dirty="0"/>
          </a:p>
          <a:p>
            <a:r>
              <a:rPr lang="en-US" b="1" dirty="0"/>
              <a:t>Metadata for </a:t>
            </a:r>
            <a:r>
              <a:rPr lang="en-US" b="1" dirty="0" smtClean="0"/>
              <a:t>Privacy &amp; Regulatory Conformance 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01572" y="3886200"/>
            <a:ext cx="6969256" cy="355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5" rIns="91430" bIns="45715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9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419100"/>
            <a:ext cx="5041900" cy="601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600" y="419100"/>
            <a:ext cx="3937000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Logical representation of one Clinical Quality Indicator Derived From Transactional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9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200" y="612845"/>
            <a:ext cx="8382000" cy="483208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sz="2800" b="1" dirty="0"/>
              <a:t>What is the right level of abstraction and expressiveness for PI Rules?</a:t>
            </a:r>
          </a:p>
          <a:p>
            <a:pPr marL="171431" indent="-171431">
              <a:buFont typeface="Arial"/>
              <a:buChar char="•"/>
            </a:pPr>
            <a:r>
              <a:rPr lang="en-US" sz="2800" dirty="0"/>
              <a:t>Reference information models and terminologies (is the right reference point the active ingredients in a drug, or do I also need manufacturer/batch information?)</a:t>
            </a:r>
          </a:p>
          <a:p>
            <a:pPr marL="171431" indent="-171431">
              <a:buFont typeface="Arial"/>
              <a:buChar char="•"/>
            </a:pPr>
            <a:r>
              <a:rPr lang="en-US" sz="2800" dirty="0"/>
              <a:t>What is the best format for time representation?</a:t>
            </a:r>
          </a:p>
          <a:p>
            <a:pPr marL="171431" indent="-171431">
              <a:buFont typeface="Arial"/>
              <a:buChar char="•"/>
            </a:pPr>
            <a:r>
              <a:rPr lang="en-US" sz="2800" dirty="0"/>
              <a:t>Expressiveness of rule/operations syntax (e.g. </a:t>
            </a:r>
            <a:r>
              <a:rPr lang="en-US" sz="2800" dirty="0" err="1"/>
              <a:t>ageAtEvent</a:t>
            </a:r>
            <a:r>
              <a:rPr lang="en-US" sz="2800" dirty="0"/>
              <a:t> vs. </a:t>
            </a:r>
            <a:r>
              <a:rPr lang="en-US" sz="2800" dirty="0" err="1"/>
              <a:t>Event.DateTime-person.datetime</a:t>
            </a:r>
            <a:r>
              <a:rPr lang="en-US" sz="2800" dirty="0"/>
              <a:t>(DOB))</a:t>
            </a:r>
          </a:p>
          <a:p>
            <a:pPr marL="171431" indent="-171431">
              <a:buFont typeface="Arial"/>
              <a:buChar char="•"/>
            </a:pPr>
            <a:r>
              <a:rPr lang="en-US" sz="2800" dirty="0"/>
              <a:t>First Order Logic</a:t>
            </a:r>
          </a:p>
          <a:p>
            <a:pPr marL="171431" indent="-171431">
              <a:buFont typeface="Arial"/>
              <a:buChar char="•"/>
            </a:pPr>
            <a:r>
              <a:rPr lang="en-US" sz="2800" dirty="0"/>
              <a:t>Allen Interval Operations</a:t>
            </a:r>
          </a:p>
        </p:txBody>
      </p:sp>
    </p:spTree>
    <p:extLst>
      <p:ext uri="{BB962C8B-B14F-4D97-AF65-F5344CB8AC3E}">
        <p14:creationId xmlns:p14="http://schemas.microsoft.com/office/powerpoint/2010/main" val="94900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7073</TotalTime>
  <Words>1414</Words>
  <Application>Microsoft Macintosh PowerPoint</Application>
  <PresentationFormat>On-screen Show (4:3)</PresentationFormat>
  <Paragraphs>258</Paragraphs>
  <Slides>18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Application of multiple health standards and resulting issues</vt:lpstr>
      <vt:lpstr>From Platform Independent Rules to Implementation</vt:lpstr>
      <vt:lpstr>Some Historical References on SOA approaches to Health-Research Standards</vt:lpstr>
      <vt:lpstr>Learning Health “System” Interoperability between Research and Delivery</vt:lpstr>
      <vt:lpstr>Learning Health System</vt:lpstr>
      <vt:lpstr>Data Generated in Health (transactional data not originally intended for analysis)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PMML Transformations</vt:lpstr>
      <vt:lpstr>HQMF Operations</vt:lpstr>
      <vt:lpstr>Incentives and Interfaces Cortese &amp; Rouse, 2011</vt:lpstr>
      <vt:lpstr>PowerPoint Presentation</vt:lpstr>
      <vt:lpstr>PowerPoint Presentation</vt:lpstr>
      <vt:lpstr>Some tools we’ve used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multiple health standards and resulting issues</dc:title>
  <dc:creator>Daniella Meeker</dc:creator>
  <cp:lastModifiedBy>Daniella Meeker</cp:lastModifiedBy>
  <cp:revision>59</cp:revision>
  <dcterms:created xsi:type="dcterms:W3CDTF">2015-10-12T13:40:05Z</dcterms:created>
  <dcterms:modified xsi:type="dcterms:W3CDTF">2015-10-19T14:50:19Z</dcterms:modified>
</cp:coreProperties>
</file>