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74" r:id="rId6"/>
    <p:sldId id="262" r:id="rId7"/>
    <p:sldId id="263" r:id="rId8"/>
    <p:sldId id="269" r:id="rId9"/>
    <p:sldId id="264" r:id="rId10"/>
    <p:sldId id="258" r:id="rId11"/>
    <p:sldId id="270" r:id="rId12"/>
    <p:sldId id="271" r:id="rId13"/>
    <p:sldId id="265" r:id="rId14"/>
    <p:sldId id="266" r:id="rId15"/>
    <p:sldId id="289" r:id="rId16"/>
    <p:sldId id="267" r:id="rId17"/>
    <p:sldId id="268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7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594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43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744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685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459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309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875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21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6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939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32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2410-E576-4A2F-AB4D-8DC6062D5146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8DA62-9F95-430B-A426-0E8C8ED7D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198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lion.ddialliance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di4.readthedocs.org/en/latest/Introduction/modelproduction.html" TargetMode="External"/><Relationship Id="rId2" Type="http://schemas.openxmlformats.org/officeDocument/2006/relationships/hyperlink" Target="https://ddi-alliance.atlassian.net/wiki/display/DDI4/Production+Framework+Te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on.ddialliance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Model-Driven DDI Approach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Arofan Gregory, Jon Johnson, </a:t>
            </a:r>
            <a:r>
              <a:rPr lang="en-US" dirty="0" err="1" smtClean="0"/>
              <a:t>Flavio</a:t>
            </a:r>
            <a:r>
              <a:rPr lang="en-US" dirty="0" smtClean="0"/>
              <a:t> Rizzolo, Marcel Hebing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571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Library Composition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092" y="1524000"/>
            <a:ext cx="5925508" cy="4786601"/>
          </a:xfrm>
        </p:spPr>
      </p:pic>
    </p:spTree>
    <p:extLst>
      <p:ext uri="{BB962C8B-B14F-4D97-AF65-F5344CB8AC3E}">
        <p14:creationId xmlns="" xmlns:p14="http://schemas.microsoft.com/office/powerpoint/2010/main" val="304848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838200"/>
            <a:ext cx="18288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Utility Packages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1828800" cy="3352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Primitives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Complex Data Types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Identification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Utility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838200"/>
            <a:ext cx="18288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Pattern Packages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1447800"/>
            <a:ext cx="1828800" cy="3352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Collection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838200"/>
            <a:ext cx="18288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Basic Packages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1447800"/>
            <a:ext cx="1828800" cy="3352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Conceptual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Discovery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Agent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Annotation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838200"/>
            <a:ext cx="18288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Specialized Packages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1447800"/>
            <a:ext cx="1828800" cy="3352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Collection Management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Comparison /Harmonization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Capture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Description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Mgmt Plan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Methodology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Representations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Study Inception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51054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Utility Packages </a:t>
            </a:r>
            <a:r>
              <a:rPr lang="en-US" dirty="0" smtClean="0"/>
              <a:t>contain classes used as data types for properties, the set of DDI identification fields, and other utility classes such as Note or External Material.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1054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Pattern Packages </a:t>
            </a:r>
            <a:r>
              <a:rPr lang="en-US" dirty="0" smtClean="0"/>
              <a:t>contain classes that describe specific patterns such as a collection or process specification. The patterns are applied within other packages in order to maintain a consistent means of organizing certain relationships.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51054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Basic Packages </a:t>
            </a:r>
            <a:r>
              <a:rPr lang="en-US" dirty="0" smtClean="0"/>
              <a:t>contain classes that are heavily used throughout DDI; </a:t>
            </a:r>
            <a:r>
              <a:rPr lang="en-US" dirty="0"/>
              <a:t>c</a:t>
            </a:r>
            <a:r>
              <a:rPr lang="en-US" dirty="0" smtClean="0"/>
              <a:t>oncepts, Annotation, descriptions of </a:t>
            </a:r>
            <a:r>
              <a:rPr lang="en-US" dirty="0"/>
              <a:t>a</a:t>
            </a:r>
            <a:r>
              <a:rPr lang="en-US" dirty="0" smtClean="0"/>
              <a:t>gents, and non-content information used for discovery such as coverage or subject classifications.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5105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Specialized Package </a:t>
            </a:r>
            <a:r>
              <a:rPr lang="en-US" dirty="0" smtClean="0"/>
              <a:t>contain classes related to a set of activities such as data capture, comparison, or description of physical stores.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0"/>
            <a:ext cx="3982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Packages in the Library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75523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2" grpId="1"/>
      <p:bldP spid="13" grpId="0"/>
      <p:bldP spid="13" grpId="1"/>
      <p:bldP spid="14" grpId="0"/>
      <p:bldP spid="14" grpId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81000"/>
            <a:ext cx="2886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Published Views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278839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Agent </a:t>
            </a:r>
          </a:p>
          <a:p>
            <a:r>
              <a:rPr lang="en-US" dirty="0" smtClean="0"/>
              <a:t>Discovery </a:t>
            </a:r>
          </a:p>
          <a:p>
            <a:r>
              <a:rPr lang="en-US" dirty="0" smtClean="0"/>
              <a:t>Classification </a:t>
            </a:r>
          </a:p>
          <a:p>
            <a:r>
              <a:rPr lang="en-US" dirty="0" smtClean="0"/>
              <a:t>Data Capture</a:t>
            </a:r>
          </a:p>
          <a:p>
            <a:r>
              <a:rPr lang="en-US" dirty="0" smtClean="0"/>
              <a:t>Data Description  </a:t>
            </a:r>
          </a:p>
          <a:p>
            <a:r>
              <a:rPr lang="en-US" dirty="0" smtClean="0"/>
              <a:t>Codebook</a:t>
            </a:r>
          </a:p>
          <a:p>
            <a:r>
              <a:rPr lang="en-US" dirty="0" smtClean="0"/>
              <a:t>Question Management</a:t>
            </a:r>
          </a:p>
          <a:p>
            <a:r>
              <a:rPr lang="en-US" dirty="0" smtClean="0"/>
              <a:t>Collection Management</a:t>
            </a:r>
          </a:p>
          <a:p>
            <a:r>
              <a:rPr lang="en-US" dirty="0" smtClean="0"/>
              <a:t>Comparison/Harmonization</a:t>
            </a:r>
          </a:p>
          <a:p>
            <a:r>
              <a:rPr lang="en-US" dirty="0" smtClean="0"/>
              <a:t>Data Capture </a:t>
            </a:r>
          </a:p>
          <a:p>
            <a:r>
              <a:rPr lang="en-US" dirty="0" smtClean="0"/>
              <a:t>Data Description</a:t>
            </a:r>
          </a:p>
          <a:p>
            <a:r>
              <a:rPr lang="en-US" dirty="0" smtClean="0"/>
              <a:t>Data Management Plan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1143000"/>
            <a:ext cx="2057400" cy="9144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Agent 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3200400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Utility Packages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46482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800" y="32004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7" idx="0"/>
            <a:endCxn id="5" idx="2"/>
          </p:cNvCxnSpPr>
          <p:nvPr/>
        </p:nvCxnSpPr>
        <p:spPr>
          <a:xfrm flipV="1">
            <a:off x="6210300" y="2057400"/>
            <a:ext cx="0" cy="2590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0"/>
          </p:cNvCxnSpPr>
          <p:nvPr/>
        </p:nvCxnSpPr>
        <p:spPr>
          <a:xfrm flipH="1" flipV="1">
            <a:off x="6705600" y="2057400"/>
            <a:ext cx="8001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0"/>
          </p:cNvCxnSpPr>
          <p:nvPr/>
        </p:nvCxnSpPr>
        <p:spPr>
          <a:xfrm flipV="1">
            <a:off x="4762500" y="2057400"/>
            <a:ext cx="8001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8" idx="1"/>
          </p:cNvCxnSpPr>
          <p:nvPr/>
        </p:nvCxnSpPr>
        <p:spPr>
          <a:xfrm>
            <a:off x="5410200" y="3657600"/>
            <a:ext cx="1371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7" idx="1"/>
          </p:cNvCxnSpPr>
          <p:nvPr/>
        </p:nvCxnSpPr>
        <p:spPr>
          <a:xfrm>
            <a:off x="4762500" y="4114800"/>
            <a:ext cx="7239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7" idx="3"/>
          </p:cNvCxnSpPr>
          <p:nvPr/>
        </p:nvCxnSpPr>
        <p:spPr>
          <a:xfrm flipH="1">
            <a:off x="6934200" y="4114800"/>
            <a:ext cx="5715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81600" y="1143000"/>
            <a:ext cx="2057400" cy="914400"/>
          </a:xfrm>
          <a:prstGeom prst="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Codebook 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2800" y="3048000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Utility Packages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86400" y="54864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Capture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43800" y="28956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5" idx="0"/>
            <a:endCxn id="23" idx="2"/>
          </p:cNvCxnSpPr>
          <p:nvPr/>
        </p:nvCxnSpPr>
        <p:spPr>
          <a:xfrm flipV="1">
            <a:off x="6210300" y="2057400"/>
            <a:ext cx="0" cy="3429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0"/>
            <a:endCxn id="23" idx="3"/>
          </p:cNvCxnSpPr>
          <p:nvPr/>
        </p:nvCxnSpPr>
        <p:spPr>
          <a:xfrm flipH="1" flipV="1">
            <a:off x="7239000" y="1600200"/>
            <a:ext cx="1028700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0"/>
            <a:endCxn id="23" idx="1"/>
          </p:cNvCxnSpPr>
          <p:nvPr/>
        </p:nvCxnSpPr>
        <p:spPr>
          <a:xfrm flipV="1">
            <a:off x="4000500" y="1600200"/>
            <a:ext cx="11811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810000" y="54864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62800" y="54864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Description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05200" y="42672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Basic Packages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91400" y="42672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6553200" y="2057400"/>
            <a:ext cx="685800" cy="3429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105400" y="2057400"/>
            <a:ext cx="685800" cy="3429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6" idx="1"/>
          </p:cNvCxnSpPr>
          <p:nvPr/>
        </p:nvCxnSpPr>
        <p:spPr>
          <a:xfrm flipH="1" flipV="1">
            <a:off x="6934200" y="2057400"/>
            <a:ext cx="457200" cy="2667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5" idx="3"/>
          </p:cNvCxnSpPr>
          <p:nvPr/>
        </p:nvCxnSpPr>
        <p:spPr>
          <a:xfrm flipV="1">
            <a:off x="4953000" y="2057400"/>
            <a:ext cx="457200" cy="2667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1932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23" grpId="0" animBg="1"/>
      <p:bldP spid="24" grpId="0" animBg="1"/>
      <p:bldP spid="25" grpId="0" animBg="1"/>
      <p:bldP spid="26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DDI Model uses a small subset of UML features:</a:t>
            </a:r>
          </a:p>
          <a:p>
            <a:pPr lvl="1"/>
            <a:r>
              <a:rPr lang="en-US" dirty="0" smtClean="0"/>
              <a:t>Class diagrams</a:t>
            </a:r>
          </a:p>
          <a:p>
            <a:pPr lvl="1"/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Inheritance relationships</a:t>
            </a:r>
          </a:p>
          <a:p>
            <a:pPr lvl="1"/>
            <a:r>
              <a:rPr lang="en-US" dirty="0" smtClean="0"/>
              <a:t>Packages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9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http://lion.ddialliance.org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4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Patterns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several conventions around properties in the DDI Model</a:t>
            </a:r>
          </a:p>
          <a:p>
            <a:pPr lvl="1"/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Label 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Language specification</a:t>
            </a:r>
          </a:p>
          <a:p>
            <a:pPr lvl="1"/>
            <a:r>
              <a:rPr lang="en-US" dirty="0" smtClean="0"/>
              <a:t>Others…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23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important patterns which have emerged in the development of the model so far:</a:t>
            </a:r>
          </a:p>
          <a:p>
            <a:pPr lvl="1"/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91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4076700" cy="38100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A collection is a container, which could be either a set (i.e. unique elements) or a bag (i.e. repeated elements), of Members.</a:t>
            </a:r>
          </a:p>
          <a:p>
            <a:r>
              <a:rPr lang="en-US" sz="2400" dirty="0"/>
              <a:t>Members of different Collections can be mapped via Correspondences based on similarities or differences. </a:t>
            </a:r>
          </a:p>
          <a:p>
            <a:r>
              <a:rPr lang="en-US" sz="2400" dirty="0"/>
              <a:t>Collections (and their related classes) provide an abstraction to capture commonalities among a variety of seemingly disparate structures</a:t>
            </a:r>
            <a:r>
              <a:rPr lang="en-US" sz="2400" dirty="0" smtClean="0"/>
              <a:t>.</a:t>
            </a:r>
            <a:endParaRPr lang="en-CA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323977"/>
            <a:ext cx="8153400" cy="1114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/>
              <a:t>Model-Driven DDI </a:t>
            </a:r>
            <a:r>
              <a:rPr lang="en-US" sz="2000" dirty="0" smtClean="0"/>
              <a:t>introduces a generic Collection pattern that can be used to model different types of groupings, from simple unordered sets to all sorts of hierarchies, nesting and ordered sets/bags.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0"/>
            <a:ext cx="36004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820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Binary Relations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1371601"/>
          </a:xfrm>
        </p:spPr>
        <p:txBody>
          <a:bodyPr>
            <a:normAutofit fontScale="92500" lnSpcReduction="10000"/>
          </a:bodyPr>
          <a:lstStyle/>
          <a:p>
            <a:r>
              <a:rPr lang="en-CA" sz="2400" dirty="0" smtClean="0"/>
              <a:t>Collections can be associated to Binary Relations (set of ordered pairs of Members in a Collection).</a:t>
            </a:r>
          </a:p>
          <a:p>
            <a:r>
              <a:rPr lang="en-CA" sz="2400" dirty="0" smtClean="0"/>
              <a:t>Relations can have different properties, e.g. totality, reflexivity, symmetry, transitivity (very useful for reasoning).</a:t>
            </a:r>
          </a:p>
          <a:p>
            <a:endParaRPr lang="en-CA" sz="2400" dirty="0" smtClean="0"/>
          </a:p>
          <a:p>
            <a:endParaRPr lang="en-C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787" y="2752725"/>
            <a:ext cx="72104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2428875" y="3124200"/>
            <a:ext cx="1905000" cy="795278"/>
          </a:xfrm>
          <a:prstGeom prst="wedgeRoundRectCallout">
            <a:avLst>
              <a:gd name="adj1" fmla="val 62038"/>
              <a:gd name="adj2" fmla="val -190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All members of the Collection are related to each other</a:t>
            </a:r>
            <a:endParaRPr lang="en-CA" sz="1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272212" y="1957447"/>
            <a:ext cx="1905000" cy="795278"/>
          </a:xfrm>
          <a:prstGeom prst="wedgeRoundRectCallout">
            <a:avLst>
              <a:gd name="adj1" fmla="val -36462"/>
              <a:gd name="adj2" fmla="val 947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All members in the relation are related to themselves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800600" y="4081522"/>
            <a:ext cx="1647824" cy="795278"/>
          </a:xfrm>
          <a:prstGeom prst="wedgeRoundRectCallout">
            <a:avLst>
              <a:gd name="adj1" fmla="val 66038"/>
              <a:gd name="adj2" fmla="val 229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If a is related to b then b is related to a</a:t>
            </a:r>
            <a:endParaRPr lang="en-CA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00600" y="5257800"/>
            <a:ext cx="1647824" cy="795278"/>
          </a:xfrm>
          <a:prstGeom prst="wedgeRoundRectCallout">
            <a:avLst>
              <a:gd name="adj1" fmla="val 66038"/>
              <a:gd name="adj2" fmla="val 229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If a is related to b and b is related to c then a is related to c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xmlns="" val="34716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Model-Driven DDI production flow</a:t>
            </a:r>
          </a:p>
          <a:p>
            <a:r>
              <a:rPr lang="en-US" dirty="0" smtClean="0"/>
              <a:t>Products</a:t>
            </a:r>
          </a:p>
          <a:p>
            <a:r>
              <a:rPr lang="en-US" dirty="0" smtClean="0"/>
              <a:t>Library architecture</a:t>
            </a:r>
          </a:p>
          <a:p>
            <a:r>
              <a:rPr lang="en-US" dirty="0" smtClean="0"/>
              <a:t>Modeling style</a:t>
            </a:r>
          </a:p>
          <a:p>
            <a:pPr lvl="1"/>
            <a:r>
              <a:rPr lang="en-US" dirty="0" smtClean="0"/>
              <a:t>Collections pattern</a:t>
            </a:r>
          </a:p>
          <a:p>
            <a:pPr lvl="1"/>
            <a:r>
              <a:rPr lang="en-US" dirty="0" smtClean="0"/>
              <a:t>Process pattern</a:t>
            </a:r>
          </a:p>
          <a:p>
            <a:r>
              <a:rPr lang="en-US" dirty="0" smtClean="0"/>
              <a:t>Production framework status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33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Binary Relation Subtypes</a:t>
            </a:r>
            <a:endParaRPr lang="en-CA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71600"/>
            <a:ext cx="5181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3505200"/>
            <a:ext cx="327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Subtypes can also have various semantics, e.g. Part-Of and Subtype-Of for Order Relations, </a:t>
            </a:r>
            <a:r>
              <a:rPr lang="en-US" sz="2000" dirty="0" smtClean="0"/>
              <a:t>to </a:t>
            </a:r>
            <a:r>
              <a:rPr lang="en-US" sz="2000" dirty="0"/>
              <a:t>support a variety of use cases </a:t>
            </a:r>
            <a:r>
              <a:rPr lang="en-US" sz="2000" dirty="0" smtClean="0"/>
              <a:t>and structures</a:t>
            </a:r>
            <a:r>
              <a:rPr lang="en-US" sz="2000" dirty="0"/>
              <a:t>, such as Node Sets, Schemes, Groups, sequences of Process Steps, etc</a:t>
            </a:r>
            <a:r>
              <a:rPr lang="en-US" sz="2000" dirty="0" smtClean="0"/>
              <a:t>.</a:t>
            </a:r>
            <a:endParaRPr lang="en-CA" sz="2000" dirty="0"/>
          </a:p>
        </p:txBody>
      </p:sp>
      <p:sp>
        <p:nvSpPr>
          <p:cNvPr id="10" name="Rectangle 9"/>
          <p:cNvSpPr/>
          <p:nvPr/>
        </p:nvSpPr>
        <p:spPr>
          <a:xfrm>
            <a:off x="381000" y="1334631"/>
            <a:ext cx="327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Based on those properties DDI defines different subtypes of relations, e.g. Equivalence Relation, Order Relation and Strict Order Relation, among others.</a:t>
            </a:r>
            <a:endParaRPr lang="en-CA" sz="2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2895600" y="4038600"/>
            <a:ext cx="1905000" cy="724019"/>
          </a:xfrm>
          <a:prstGeom prst="wedgeRoundRectCallout">
            <a:avLst>
              <a:gd name="adj1" fmla="val 67538"/>
              <a:gd name="adj2" fmla="val 101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Order Relations are useful to define sequences and hierarchies</a:t>
            </a:r>
            <a:endParaRPr lang="en-CA" sz="12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543300" y="1905000"/>
            <a:ext cx="2095500" cy="876419"/>
          </a:xfrm>
          <a:prstGeom prst="wedgeRoundRectCallout">
            <a:avLst>
              <a:gd name="adj1" fmla="val 19538"/>
              <a:gd name="adj2" fmla="val 851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Equivalence Relations are useful to define partitions and equivalence classes (e.g. Levels in a Classification)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xmlns="" val="41086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6175" y="1666875"/>
            <a:ext cx="500062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Classification Example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79351" y="1328678"/>
            <a:ext cx="32020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Consider a Geography Classification with Classification Items representing Canada, its Provinces and Cities. The Classification is a Collection  whose Members are Toronto, Ottawa, Ontario, etc.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351" y="4191000"/>
            <a:ext cx="3506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Items are organized by pairs in a Parent-Child Relation.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334000" y="2302639"/>
            <a:ext cx="1905000" cy="914400"/>
          </a:xfrm>
          <a:prstGeom prst="wedgeRoundRectCallout">
            <a:avLst>
              <a:gd name="adj1" fmla="val -89962"/>
              <a:gd name="adj2" fmla="val 133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The Classification  Hierarchy  is a Parent-Child Relation containing Parent-Child Pairs</a:t>
            </a:r>
            <a:endParaRPr lang="en-CA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79351" y="5029200"/>
            <a:ext cx="3506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By maintaining the hierarchy in a separate structure, Items can be reused in multiple Classifications.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7010400" y="4187964"/>
            <a:ext cx="1524000" cy="914400"/>
          </a:xfrm>
          <a:prstGeom prst="wedgeRoundRectCallout">
            <a:avLst>
              <a:gd name="adj1" fmla="val -103962"/>
              <a:gd name="adj2" fmla="val -75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Ontario can be made the child of the Central Region in another Classification</a:t>
            </a:r>
            <a:endParaRPr lang="en-CA" sz="12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334000" y="1447800"/>
            <a:ext cx="1905000" cy="795278"/>
          </a:xfrm>
          <a:prstGeom prst="wedgeRoundRectCallout">
            <a:avLst>
              <a:gd name="adj1" fmla="val -91962"/>
              <a:gd name="adj2" fmla="val 133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Parent-Child is anti-reflexive, anti-symmetric and anti-transitive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xmlns="" val="284741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Correspondence Example</a:t>
            </a:r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2438" y="5867401"/>
            <a:ext cx="8229600" cy="6857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2000" dirty="0" smtClean="0"/>
              <a:t>Correspondences allow to map Members of different Collections based on similarities or differences.</a:t>
            </a:r>
            <a:endParaRPr lang="en-CA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963" y="1104900"/>
            <a:ext cx="8220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3733800" y="2819400"/>
            <a:ext cx="1752600" cy="914400"/>
          </a:xfrm>
          <a:prstGeom prst="wedgeRoundRectCallout">
            <a:avLst>
              <a:gd name="adj1" fmla="val 2038"/>
              <a:gd name="adj2" fmla="val -637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Ontario and ON are actually the same Province. The former is its name and the latter its abbreviation.</a:t>
            </a:r>
            <a:endParaRPr lang="en-CA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667374" y="4829174"/>
            <a:ext cx="2028826" cy="1114425"/>
          </a:xfrm>
          <a:prstGeom prst="wedgeRoundRectCallout">
            <a:avLst>
              <a:gd name="adj1" fmla="val -78396"/>
              <a:gd name="adj2" fmla="val -398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The NCR is bigger than Ottawa (in includes some suburbs). There could be another correspondence between concepts describing how they relate.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xmlns="" val="174294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Core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862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Model-Driven DDI introduces a rich process </a:t>
            </a:r>
            <a:r>
              <a:rPr lang="en-US" sz="2000" dirty="0"/>
              <a:t>model </a:t>
            </a:r>
            <a:r>
              <a:rPr lang="en-US" sz="2000" dirty="0" smtClean="0"/>
              <a:t>capable of modelling a variety of processes and workflows. </a:t>
            </a:r>
          </a:p>
          <a:p>
            <a:r>
              <a:rPr lang="en-US" sz="2000" dirty="0" smtClean="0"/>
              <a:t>The model provides </a:t>
            </a:r>
            <a:r>
              <a:rPr lang="en-US" sz="2000" dirty="0"/>
              <a:t>a number of </a:t>
            </a:r>
            <a:r>
              <a:rPr lang="en-US" sz="2000" dirty="0" smtClean="0"/>
              <a:t>generic classes. The </a:t>
            </a:r>
            <a:r>
              <a:rPr lang="en-US" sz="2000" dirty="0"/>
              <a:t>Process Step </a:t>
            </a:r>
            <a:r>
              <a:rPr lang="en-US" sz="2000" dirty="0" smtClean="0"/>
              <a:t>class can </a:t>
            </a:r>
            <a:r>
              <a:rPr lang="en-US" sz="2000" dirty="0"/>
              <a:t>be used to describe processes at any level, and is </a:t>
            </a:r>
            <a:r>
              <a:rPr lang="en-US" sz="2000" dirty="0" smtClean="0"/>
              <a:t>extended </a:t>
            </a:r>
            <a:r>
              <a:rPr lang="en-US" sz="2000" dirty="0"/>
              <a:t>into a set of objects which can be used to describe logical </a:t>
            </a:r>
            <a:r>
              <a:rPr lang="en-US" sz="2000" dirty="0" smtClean="0"/>
              <a:t>flows (Control Constructs) and actions (Acts).</a:t>
            </a:r>
          </a:p>
          <a:p>
            <a:r>
              <a:rPr lang="en-US" sz="2000" dirty="0" smtClean="0"/>
              <a:t>A process step can be performed by a Service.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2327"/>
            <a:ext cx="4200525" cy="397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37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Control Constructs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132124" cy="4525963"/>
          </a:xfrm>
        </p:spPr>
        <p:txBody>
          <a:bodyPr>
            <a:normAutofit/>
          </a:bodyPr>
          <a:lstStyle/>
          <a:p>
            <a:r>
              <a:rPr lang="en-US" sz="2000" dirty="0"/>
              <a:t>Control Constructs include Sequence, Repeat While, Repeat Until, Loop and If Then Else. </a:t>
            </a:r>
          </a:p>
          <a:p>
            <a:r>
              <a:rPr lang="en-US" sz="2000" dirty="0"/>
              <a:t>Act covers Questions, Statements, Instructions, etc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model also covers parallel processing: Control Constructs can contain multiple Process Steps, which are executed in parallel.</a:t>
            </a:r>
            <a:endParaRPr lang="en-CA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40538"/>
            <a:ext cx="4876800" cy="447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56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Sequence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657600" cy="4953000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r>
              <a:rPr lang="en-CA" dirty="0" smtClean="0"/>
              <a:t>There </a:t>
            </a:r>
            <a:r>
              <a:rPr lang="en-CA" dirty="0"/>
              <a:t>are three ways </a:t>
            </a:r>
            <a:r>
              <a:rPr lang="en-CA" dirty="0" smtClean="0"/>
              <a:t>of specifying </a:t>
            </a:r>
            <a:r>
              <a:rPr lang="en-CA" dirty="0"/>
              <a:t>an ordering in a </a:t>
            </a:r>
            <a:r>
              <a:rPr lang="en-CA" dirty="0" smtClean="0"/>
              <a:t>sequence</a:t>
            </a:r>
          </a:p>
          <a:p>
            <a:pPr lvl="1"/>
            <a:r>
              <a:rPr lang="en-CA" dirty="0" smtClean="0"/>
              <a:t>with </a:t>
            </a:r>
            <a:r>
              <a:rPr lang="en-CA" dirty="0"/>
              <a:t>a Sequence Order (traditional design-time </a:t>
            </a:r>
            <a:r>
              <a:rPr lang="en-CA" dirty="0" smtClean="0"/>
              <a:t>ordering).</a:t>
            </a:r>
          </a:p>
          <a:p>
            <a:pPr lvl="1"/>
            <a:r>
              <a:rPr lang="en-CA" dirty="0" smtClean="0"/>
              <a:t>with </a:t>
            </a:r>
            <a:r>
              <a:rPr lang="en-CA" dirty="0"/>
              <a:t>a Temporal Interval </a:t>
            </a:r>
            <a:r>
              <a:rPr lang="en-CA" dirty="0" smtClean="0"/>
              <a:t>Relation (design-time </a:t>
            </a:r>
            <a:r>
              <a:rPr lang="en-CA" dirty="0"/>
              <a:t>ordering, but with a twist</a:t>
            </a:r>
            <a:r>
              <a:rPr lang="en-CA" dirty="0" smtClean="0"/>
              <a:t>).</a:t>
            </a:r>
          </a:p>
          <a:p>
            <a:pPr lvl="1"/>
            <a:r>
              <a:rPr lang="en-CA" dirty="0" smtClean="0"/>
              <a:t>with </a:t>
            </a:r>
            <a:r>
              <a:rPr lang="en-CA" dirty="0"/>
              <a:t>a </a:t>
            </a:r>
            <a:r>
              <a:rPr lang="en-CA" dirty="0" smtClean="0"/>
              <a:t>Rule (constructor) to determine ordering at run-time.	</a:t>
            </a:r>
          </a:p>
          <a:p>
            <a:r>
              <a:rPr lang="en-CA" dirty="0" smtClean="0"/>
              <a:t>A Sequence Order realizes the Order Relation from the Collection pattern.</a:t>
            </a:r>
          </a:p>
          <a:p>
            <a:r>
              <a:rPr lang="en-CA" dirty="0" smtClean="0"/>
              <a:t>A Temporal Interval Relation implements Allen’s Interval Relations.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0"/>
            <a:ext cx="4178663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83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Bindings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Autofit/>
          </a:bodyPr>
          <a:lstStyle/>
          <a:p>
            <a:r>
              <a:rPr lang="en-CA" sz="2000" dirty="0" smtClean="0"/>
              <a:t>Process Steps have Collections of Inputs and Outputs.</a:t>
            </a:r>
          </a:p>
          <a:p>
            <a:r>
              <a:rPr lang="en-CA" sz="2000" dirty="0" smtClean="0"/>
              <a:t>Control Constructs have Process Steps and Collections of Bindings that link Inputs and Outputs of the Process Steps it contains.</a:t>
            </a:r>
          </a:p>
          <a:p>
            <a:r>
              <a:rPr lang="en-CA" sz="2000" dirty="0"/>
              <a:t>Bindings are in fact Correspondences in the Collection </a:t>
            </a:r>
            <a:r>
              <a:rPr lang="en-CA" sz="2000" dirty="0" smtClean="0"/>
              <a:t>pattern.</a:t>
            </a:r>
            <a:endParaRPr lang="en-CA" sz="2000" dirty="0"/>
          </a:p>
          <a:p>
            <a:endParaRPr lang="en-CA" sz="20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1249" y="1447799"/>
            <a:ext cx="4669351" cy="4534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32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Bindings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Autofit/>
          </a:bodyPr>
          <a:lstStyle/>
          <a:p>
            <a:r>
              <a:rPr lang="en-CA" sz="2000" dirty="0" smtClean="0"/>
              <a:t>Binding Collections contain Bindings that link individual Inputs and Outputs of Process Steps</a:t>
            </a:r>
          </a:p>
          <a:p>
            <a:r>
              <a:rPr lang="en-CA" sz="2000" dirty="0" smtClean="0"/>
              <a:t>Individual Bindings  are in fact Member Correspondences in the Collection pattern.</a:t>
            </a:r>
          </a:p>
          <a:p>
            <a:r>
              <a:rPr lang="en-CA" sz="2000" dirty="0"/>
              <a:t>Bindings represent data flows between Process Steps.</a:t>
            </a:r>
          </a:p>
          <a:p>
            <a:endParaRPr lang="en-CA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3120" y="1463729"/>
            <a:ext cx="4676055" cy="463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594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492992"/>
            <a:ext cx="5372100" cy="445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Questionnaire Example</a:t>
            </a:r>
            <a:endParaRPr lang="en-CA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3200400" y="1905000"/>
            <a:ext cx="1066800" cy="914400"/>
          </a:xfrm>
          <a:prstGeom prst="wedgeRoundRectCallout">
            <a:avLst>
              <a:gd name="adj1" fmla="val 36038"/>
              <a:gd name="adj2" fmla="val 976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Q1 determines the sex of the respondent</a:t>
            </a:r>
            <a:endParaRPr lang="en-CA" sz="12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429000" y="5258080"/>
            <a:ext cx="1371600" cy="914400"/>
          </a:xfrm>
          <a:prstGeom prst="wedgeRoundRectCallout">
            <a:avLst>
              <a:gd name="adj1" fmla="val 103152"/>
              <a:gd name="adj2" fmla="val -295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The order in which questions are asked is given by a Sequence Order</a:t>
            </a:r>
            <a:endParaRPr lang="en-CA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55551" y="1524000"/>
            <a:ext cx="2821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Consider a set of questions. Each question is modelled as a Process Step.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5550" y="2895600"/>
            <a:ext cx="2821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Questions are part of a Sequence Control Construct.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728" y="4013537"/>
            <a:ext cx="281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Questions are ordered by pairs in a Sequence Order.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28" y="5080337"/>
            <a:ext cx="281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Bindings map inputs and outputs of Questions.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858000" y="1535451"/>
            <a:ext cx="1600200" cy="914400"/>
          </a:xfrm>
          <a:prstGeom prst="wedgeRoundRectCallout">
            <a:avLst>
              <a:gd name="adj1" fmla="val -78723"/>
              <a:gd name="adj2" fmla="val 165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The output of Q1 (sex) is used as input to Q2 and Q3 for  their gender specific texts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xmlns="" val="402653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12" grpId="0" animBg="1"/>
      <p:bldP spid="1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Allen’s Interval Relations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CA" sz="2000" dirty="0"/>
              <a:t>Allen’s interval algebra is one of the best established formalisms for temporal reasoning</a:t>
            </a:r>
            <a:r>
              <a:rPr lang="en-CA" sz="2000" dirty="0" smtClean="0"/>
              <a:t>.</a:t>
            </a:r>
          </a:p>
          <a:p>
            <a:r>
              <a:rPr lang="en-CA" sz="2000" dirty="0" smtClean="0"/>
              <a:t>Allen’s interval relations provide a mechanism for expressing temporal constraints.</a:t>
            </a:r>
          </a:p>
          <a:p>
            <a:r>
              <a:rPr lang="en-CA" sz="2000" dirty="0" smtClean="0"/>
              <a:t>There are 13 Temporal Relations: those on the right + their converses (except equals).</a:t>
            </a:r>
          </a:p>
          <a:p>
            <a:r>
              <a:rPr lang="en-CA" sz="2000" dirty="0" smtClean="0"/>
              <a:t>The Process Model in Model-Driven DDI applies interval relations to Process Steps, allowing for parallel processing with temporal constraints.</a:t>
            </a:r>
            <a:endParaRPr lang="en-CA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28098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400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groups of content </a:t>
            </a:r>
            <a:r>
              <a:rPr lang="en-US" dirty="0" err="1" smtClean="0"/>
              <a:t>modellers</a:t>
            </a:r>
            <a:r>
              <a:rPr lang="en-US" dirty="0" smtClean="0"/>
              <a:t> working collaboratively in a Drupal-based system for content capture</a:t>
            </a:r>
          </a:p>
          <a:p>
            <a:r>
              <a:rPr lang="en-US" dirty="0" err="1" smtClean="0"/>
              <a:t>Modelling</a:t>
            </a:r>
            <a:r>
              <a:rPr lang="en-US" dirty="0" smtClean="0"/>
              <a:t> Team supports and quality checks output from content </a:t>
            </a:r>
            <a:r>
              <a:rPr lang="en-US" dirty="0" err="1" smtClean="0"/>
              <a:t>modellers</a:t>
            </a:r>
            <a:endParaRPr lang="en-US" dirty="0" smtClean="0"/>
          </a:p>
          <a:p>
            <a:r>
              <a:rPr lang="en-US" dirty="0" smtClean="0"/>
              <a:t>Nightly automatic builds produce an XMI version of the model and generates syntax bindings and documentation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71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Questionnaire Example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67000" cy="4525963"/>
          </a:xfrm>
        </p:spPr>
        <p:txBody>
          <a:bodyPr>
            <a:normAutofit/>
          </a:bodyPr>
          <a:lstStyle/>
          <a:p>
            <a:r>
              <a:rPr lang="en-CA" sz="2000" dirty="0" smtClean="0"/>
              <a:t>Temporal Interval Relations and Sequence Orders can be combined in the same Sequence.</a:t>
            </a:r>
          </a:p>
          <a:p>
            <a:r>
              <a:rPr lang="en-CA" sz="2000" dirty="0" smtClean="0"/>
              <a:t>E.g. a Precedes Interval Pair can be used to de describe the precedence between Q1 and Q2 whereas a Sequence Order Pair describes precedence between Q2 and Q3.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5334000" cy="448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3200400" y="4814227"/>
            <a:ext cx="1371600" cy="1129373"/>
          </a:xfrm>
          <a:prstGeom prst="wedgeRoundRectCallout">
            <a:avLst>
              <a:gd name="adj1" fmla="val 60027"/>
              <a:gd name="adj2" fmla="val -653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Q1 has to </a:t>
            </a:r>
            <a:r>
              <a:rPr lang="en-CA" sz="1200" dirty="0" smtClean="0"/>
              <a:t>be finished </a:t>
            </a:r>
            <a:r>
              <a:rPr lang="en-CA" sz="1200" dirty="0"/>
              <a:t>before Q2 and Q3 can begin (they both need Q1’s output)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391400" y="4572000"/>
            <a:ext cx="1143000" cy="1357972"/>
          </a:xfrm>
          <a:prstGeom prst="wedgeRoundRectCallout">
            <a:avLst>
              <a:gd name="adj1" fmla="val -69985"/>
              <a:gd name="adj2" fmla="val -366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Q2 needs to appear before Q3 on the screen, but they can be answered together.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xmlns="" val="145476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371600"/>
            <a:ext cx="66579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Care Example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6096000"/>
            <a:ext cx="7519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>
                <a:solidFill>
                  <a:prstClr val="black"/>
                </a:solidFill>
              </a:rPr>
              <a:t>Process to collect data related to Care Quality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066800" y="2057400"/>
            <a:ext cx="1418694" cy="914400"/>
          </a:xfrm>
          <a:prstGeom prst="wedgeRoundRectCallout">
            <a:avLst>
              <a:gd name="adj1" fmla="val 36038"/>
              <a:gd name="adj2" fmla="val 976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prstClr val="white"/>
                </a:solidFill>
              </a:rPr>
              <a:t>A Process Step uses </a:t>
            </a:r>
            <a:r>
              <a:rPr lang="en-CA" sz="1200" dirty="0">
                <a:solidFill>
                  <a:prstClr val="white"/>
                </a:solidFill>
              </a:rPr>
              <a:t>insurance claims data to create a frame of encounters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284776" y="1600200"/>
            <a:ext cx="2049224" cy="914400"/>
          </a:xfrm>
          <a:prstGeom prst="wedgeRoundRectCallout">
            <a:avLst>
              <a:gd name="adj1" fmla="val 9649"/>
              <a:gd name="adj2" fmla="val 904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prstClr val="white"/>
                </a:solidFill>
              </a:rPr>
              <a:t>From the encounters, another Process Step produces care transactions based on EHR Data</a:t>
            </a:r>
            <a:endParaRPr lang="en-CA" sz="1200" dirty="0">
              <a:solidFill>
                <a:prstClr val="white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812458" y="2057400"/>
            <a:ext cx="1655142" cy="914400"/>
          </a:xfrm>
          <a:prstGeom prst="wedgeRoundRectCallout">
            <a:avLst>
              <a:gd name="adj1" fmla="val 9649"/>
              <a:gd name="adj2" fmla="val 904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prstClr val="white"/>
                </a:solidFill>
              </a:rPr>
              <a:t>A third Process Step runs the data collection for each care transaction</a:t>
            </a:r>
            <a:endParaRPr lang="en-CA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03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ddi-alliance.atlassian.net/wiki/display/DDI4/Production+Framework+Test</a:t>
            </a:r>
            <a:endParaRPr lang="en-US" dirty="0" smtClean="0"/>
          </a:p>
          <a:p>
            <a:r>
              <a:rPr lang="en-US" smtClean="0">
                <a:hlinkClick r:id="rId3"/>
              </a:rPr>
              <a:t>https</a:t>
            </a:r>
            <a:r>
              <a:rPr lang="en-US" smtClean="0">
                <a:hlinkClick r:id="rId3"/>
              </a:rPr>
              <a:t>://ddi4.readthedocs.org/en/latest/Introduction/modelproduction.html</a:t>
            </a:r>
            <a:endParaRPr lang="en-US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http://lion.ddialliance.org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60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45" y="609600"/>
            <a:ext cx="8500355" cy="5432346"/>
          </a:xfrm>
        </p:spPr>
      </p:pic>
    </p:spTree>
    <p:extLst>
      <p:ext uri="{BB962C8B-B14F-4D97-AF65-F5344CB8AC3E}">
        <p14:creationId xmlns="" xmlns:p14="http://schemas.microsoft.com/office/powerpoint/2010/main" val="15361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7164"/>
            <a:ext cx="9143999" cy="582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686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Layers to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Drupal, there is a complete “conceptual” model, which is platform independent (the Platform Independent Model or PIM)</a:t>
            </a:r>
          </a:p>
          <a:p>
            <a:r>
              <a:rPr lang="en-US" dirty="0" smtClean="0"/>
              <a:t>The XMI initially exported from </a:t>
            </a:r>
            <a:r>
              <a:rPr lang="en-US" dirty="0" err="1" smtClean="0"/>
              <a:t>Drupal</a:t>
            </a:r>
            <a:r>
              <a:rPr lang="en-US" dirty="0" smtClean="0"/>
              <a:t> represents the complete model</a:t>
            </a:r>
          </a:p>
          <a:p>
            <a:r>
              <a:rPr lang="en-US" dirty="0" smtClean="0"/>
              <a:t>The PIM is adjusted to meet the expressive capabilities of each target syntax. The adjusted model is the Platform Specific Model (PSM)</a:t>
            </a:r>
          </a:p>
          <a:p>
            <a:r>
              <a:rPr lang="en-US" dirty="0" smtClean="0"/>
              <a:t>The PSM is a modified XMI file which is transformed into the target syntax binding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88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09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447800"/>
            <a:ext cx="8077200" cy="3962399"/>
          </a:xfrm>
          <a:prstGeom prst="rect">
            <a:avLst/>
          </a:prstGeom>
          <a:ln/>
        </p:spPr>
      </p:pic>
    </p:spTree>
    <p:extLst>
      <p:ext uri="{BB962C8B-B14F-4D97-AF65-F5344CB8AC3E}">
        <p14:creationId xmlns="" xmlns:p14="http://schemas.microsoft.com/office/powerpoint/2010/main" val="1537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XML Schema – one XML document type per functional view</a:t>
            </a:r>
          </a:p>
          <a:p>
            <a:r>
              <a:rPr lang="en-US" dirty="0" smtClean="0"/>
              <a:t>RDF Vocabularies (described using OWL) – one vocabulary per functional view</a:t>
            </a:r>
          </a:p>
          <a:p>
            <a:r>
              <a:rPr lang="en-US" dirty="0" smtClean="0"/>
              <a:t>Model documentation</a:t>
            </a:r>
          </a:p>
          <a:p>
            <a:pPr lvl="1"/>
            <a:r>
              <a:rPr lang="en-US" dirty="0" smtClean="0"/>
              <a:t>PDF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Documentation is for the model as a whole, and for each functional view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77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several types of information objects in the DDI Model:</a:t>
            </a:r>
          </a:p>
          <a:p>
            <a:pPr lvl="1"/>
            <a:r>
              <a:rPr lang="en-US" dirty="0" smtClean="0"/>
              <a:t>Primitives (simple data types) </a:t>
            </a:r>
          </a:p>
          <a:p>
            <a:pPr lvl="1"/>
            <a:r>
              <a:rPr lang="en-US" dirty="0" smtClean="0"/>
              <a:t>Extended primitives (“Complex Data Types”)</a:t>
            </a:r>
          </a:p>
          <a:p>
            <a:pPr lvl="1"/>
            <a:r>
              <a:rPr lang="en-US" dirty="0" smtClean="0"/>
              <a:t>Objects (the complex business objects)</a:t>
            </a:r>
          </a:p>
          <a:p>
            <a:pPr lvl="1"/>
            <a:r>
              <a:rPr lang="en-US" dirty="0" smtClean="0"/>
              <a:t>Functional  views</a:t>
            </a:r>
          </a:p>
          <a:p>
            <a:pPr lvl="1"/>
            <a:r>
              <a:rPr lang="en-US" dirty="0" smtClean="0"/>
              <a:t>Compositions of functional views (not currently used)</a:t>
            </a:r>
          </a:p>
          <a:p>
            <a:r>
              <a:rPr lang="en-US" dirty="0" smtClean="0"/>
              <a:t>Functional views consist only of references to things in the library</a:t>
            </a:r>
          </a:p>
          <a:p>
            <a:pPr lvl="1"/>
            <a:r>
              <a:rPr lang="en-US" dirty="0" smtClean="0"/>
              <a:t>May restrict the objects they reference</a:t>
            </a:r>
          </a:p>
          <a:p>
            <a:pPr lvl="1"/>
            <a:r>
              <a:rPr lang="en-US" dirty="0" smtClean="0"/>
              <a:t>Designed to support a specific business function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65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1520</Words>
  <Application>Microsoft Office PowerPoint</Application>
  <PresentationFormat>On-screen Show (4:3)</PresentationFormat>
  <Paragraphs>191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The Model-Driven DDI Approach </vt:lpstr>
      <vt:lpstr>Outline</vt:lpstr>
      <vt:lpstr>Production Flow</vt:lpstr>
      <vt:lpstr>Slide 4</vt:lpstr>
      <vt:lpstr>Slide 5</vt:lpstr>
      <vt:lpstr>Two Layers to the Model</vt:lpstr>
      <vt:lpstr>Slide 7</vt:lpstr>
      <vt:lpstr>Products</vt:lpstr>
      <vt:lpstr>Architecture</vt:lpstr>
      <vt:lpstr>DDI Library Composition</vt:lpstr>
      <vt:lpstr>Slide 11</vt:lpstr>
      <vt:lpstr>Slide 12</vt:lpstr>
      <vt:lpstr>Modeling Style</vt:lpstr>
      <vt:lpstr>Drupal</vt:lpstr>
      <vt:lpstr>Model Patterns</vt:lpstr>
      <vt:lpstr>Conventions</vt:lpstr>
      <vt:lpstr>Patterns</vt:lpstr>
      <vt:lpstr>Collections</vt:lpstr>
      <vt:lpstr>Binary Relations</vt:lpstr>
      <vt:lpstr>Binary Relation Subtypes</vt:lpstr>
      <vt:lpstr>Classification Example</vt:lpstr>
      <vt:lpstr>Correspondence Example</vt:lpstr>
      <vt:lpstr>Core Process</vt:lpstr>
      <vt:lpstr>Control Constructs</vt:lpstr>
      <vt:lpstr>Sequence</vt:lpstr>
      <vt:lpstr>Bindings</vt:lpstr>
      <vt:lpstr>Bindings (cont.)</vt:lpstr>
      <vt:lpstr>Questionnaire Example</vt:lpstr>
      <vt:lpstr>Allen’s Interval Relations</vt:lpstr>
      <vt:lpstr>Questionnaire Example (cont.)</vt:lpstr>
      <vt:lpstr>Health Care Example</vt:lpstr>
      <vt:lpstr>Process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DDI Approach</dc:title>
  <dc:creator>Arofan</dc:creator>
  <cp:lastModifiedBy>wendy</cp:lastModifiedBy>
  <cp:revision>26</cp:revision>
  <dcterms:created xsi:type="dcterms:W3CDTF">2015-10-06T07:29:35Z</dcterms:created>
  <dcterms:modified xsi:type="dcterms:W3CDTF">2015-10-19T07:13:02Z</dcterms:modified>
</cp:coreProperties>
</file>