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embeddedFontLst>
    <p:embeddedFont>
      <p:font typeface="Average"/>
      <p:regular r:id="rId23"/>
    </p:embeddedFont>
    <p:embeddedFont>
      <p:font typeface="Oswald"/>
      <p:regular r:id="rId24"/>
      <p:bold r:id="rId25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Oswald-regular.fntdata"/><Relationship Id="rId23" Type="http://schemas.openxmlformats.org/officeDocument/2006/relationships/font" Target="fonts/Average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Oswa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hape 9"/>
          <p:cNvGrpSpPr/>
          <p:nvPr/>
        </p:nvGrpSpPr>
        <p:grpSpPr>
          <a:xfrm>
            <a:off x="4350278" y="2855377"/>
            <a:ext cx="443588" cy="105632"/>
            <a:chOff x="4137525" y="2915950"/>
            <a:chExt cx="869099" cy="206999"/>
          </a:xfrm>
        </p:grpSpPr>
        <p:sp>
          <p:nvSpPr>
            <p:cNvPr id="10" name="Shape 10"/>
            <p:cNvSpPr/>
            <p:nvPr/>
          </p:nvSpPr>
          <p:spPr>
            <a:xfrm>
              <a:off x="446857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479962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137525" y="2915950"/>
              <a:ext cx="206999" cy="206999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3" name="Shape 13"/>
          <p:cNvSpPr txBox="1"/>
          <p:nvPr>
            <p:ph type="ctrTitle"/>
          </p:nvPr>
        </p:nvSpPr>
        <p:spPr>
          <a:xfrm>
            <a:off x="671257" y="990800"/>
            <a:ext cx="7801500" cy="1730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311700" y="1255275"/>
            <a:ext cx="8520599" cy="1890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11700" y="32284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671250" y="2141250"/>
            <a:ext cx="7852199" cy="861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0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845200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ctrTitle"/>
          </p:nvPr>
        </p:nvSpPr>
        <p:spPr>
          <a:xfrm>
            <a:off x="671257" y="990800"/>
            <a:ext cx="7801500" cy="1730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fabric of the Datum</a:t>
            </a:r>
          </a:p>
        </p:txBody>
      </p:sp>
      <p:sp>
        <p:nvSpPr>
          <p:cNvPr id="56" name="Shape 56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Summary of Monday evening talk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Data Description Group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Dagstuhl DDI Moving Forward Sprint 2015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/>
        </p:nvSpPr>
        <p:spPr>
          <a:xfrm>
            <a:off x="3657600" y="1935000"/>
            <a:ext cx="1899612" cy="1545641"/>
          </a:xfrm>
          <a:prstGeom prst="irregularSeal2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3600"/>
              <a:t>42</a:t>
            </a:r>
          </a:p>
        </p:txBody>
      </p:sp>
      <p:sp>
        <p:nvSpPr>
          <p:cNvPr id="134" name="Shape 134"/>
          <p:cNvSpPr/>
          <p:nvPr/>
        </p:nvSpPr>
        <p:spPr>
          <a:xfrm rot="-1326771">
            <a:off x="5486084" y="1529212"/>
            <a:ext cx="1168338" cy="707843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WHO</a:t>
            </a:r>
          </a:p>
        </p:txBody>
      </p:sp>
      <p:sp>
        <p:nvSpPr>
          <p:cNvPr id="135" name="Shape 135"/>
          <p:cNvSpPr/>
          <p:nvPr/>
        </p:nvSpPr>
        <p:spPr>
          <a:xfrm>
            <a:off x="6424619" y="274850"/>
            <a:ext cx="2777220" cy="1545641"/>
          </a:xfrm>
          <a:prstGeom prst="irregularSeal2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/>
              <a:t>Ørnulf</a:t>
            </a:r>
          </a:p>
        </p:txBody>
      </p:sp>
      <p:sp>
        <p:nvSpPr>
          <p:cNvPr id="136" name="Shape 136"/>
          <p:cNvSpPr/>
          <p:nvPr/>
        </p:nvSpPr>
        <p:spPr>
          <a:xfrm>
            <a:off x="4118625" y="959100"/>
            <a:ext cx="721500" cy="975900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WHEN</a:t>
            </a:r>
          </a:p>
        </p:txBody>
      </p:sp>
      <p:sp>
        <p:nvSpPr>
          <p:cNvPr id="137" name="Shape 137"/>
          <p:cNvSpPr/>
          <p:nvPr/>
        </p:nvSpPr>
        <p:spPr>
          <a:xfrm>
            <a:off x="3646562" y="0"/>
            <a:ext cx="1665630" cy="1095605"/>
          </a:xfrm>
          <a:prstGeom prst="irregularSeal2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/>
              <a:t>2015</a:t>
            </a:r>
          </a:p>
        </p:txBody>
      </p:sp>
      <p:sp>
        <p:nvSpPr>
          <p:cNvPr id="138" name="Shape 138"/>
          <p:cNvSpPr/>
          <p:nvPr/>
        </p:nvSpPr>
        <p:spPr>
          <a:xfrm rot="1889238">
            <a:off x="2647394" y="1514106"/>
            <a:ext cx="1114855" cy="749238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WHERE</a:t>
            </a:r>
          </a:p>
        </p:txBody>
      </p:sp>
      <p:sp>
        <p:nvSpPr>
          <p:cNvPr id="139" name="Shape 139"/>
          <p:cNvSpPr/>
          <p:nvPr/>
        </p:nvSpPr>
        <p:spPr>
          <a:xfrm>
            <a:off x="294719" y="341850"/>
            <a:ext cx="2777220" cy="1545641"/>
          </a:xfrm>
          <a:prstGeom prst="irregularSeal2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/>
              <a:t>1201</a:t>
            </a:r>
          </a:p>
        </p:txBody>
      </p:sp>
      <p:sp>
        <p:nvSpPr>
          <p:cNvPr id="140" name="Shape 140"/>
          <p:cNvSpPr/>
          <p:nvPr/>
        </p:nvSpPr>
        <p:spPr>
          <a:xfrm>
            <a:off x="2192150" y="2638175"/>
            <a:ext cx="1233900" cy="5505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HOW</a:t>
            </a:r>
          </a:p>
        </p:txBody>
      </p:sp>
      <p:sp>
        <p:nvSpPr>
          <p:cNvPr id="141" name="Shape 141"/>
          <p:cNvSpPr/>
          <p:nvPr/>
        </p:nvSpPr>
        <p:spPr>
          <a:xfrm>
            <a:off x="392112" y="2499375"/>
            <a:ext cx="1665630" cy="1095605"/>
          </a:xfrm>
          <a:prstGeom prst="irregularSeal2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/>
              <a:t>X25</a:t>
            </a:r>
          </a:p>
        </p:txBody>
      </p:sp>
      <p:sp>
        <p:nvSpPr>
          <p:cNvPr id="142" name="Shape 142"/>
          <p:cNvSpPr/>
          <p:nvPr/>
        </p:nvSpPr>
        <p:spPr>
          <a:xfrm rot="-1481371">
            <a:off x="2587877" y="3483298"/>
            <a:ext cx="1233897" cy="55037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WHY</a:t>
            </a:r>
          </a:p>
        </p:txBody>
      </p:sp>
      <p:sp>
        <p:nvSpPr>
          <p:cNvPr id="143" name="Shape 143"/>
          <p:cNvSpPr/>
          <p:nvPr/>
        </p:nvSpPr>
        <p:spPr>
          <a:xfrm>
            <a:off x="104400" y="3733625"/>
            <a:ext cx="2685636" cy="1095605"/>
          </a:xfrm>
          <a:prstGeom prst="irregularSeal2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/>
              <a:t>ReasonX</a:t>
            </a:r>
          </a:p>
        </p:txBody>
      </p:sp>
      <p:sp>
        <p:nvSpPr>
          <p:cNvPr id="144" name="Shape 144"/>
          <p:cNvSpPr/>
          <p:nvPr/>
        </p:nvSpPr>
        <p:spPr>
          <a:xfrm rot="1563074">
            <a:off x="5393440" y="3058194"/>
            <a:ext cx="1361417" cy="70801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WHAT</a:t>
            </a:r>
          </a:p>
        </p:txBody>
      </p:sp>
      <p:sp>
        <p:nvSpPr>
          <p:cNvPr id="145" name="Shape 145"/>
          <p:cNvSpPr/>
          <p:nvPr/>
        </p:nvSpPr>
        <p:spPr>
          <a:xfrm>
            <a:off x="6567524" y="2932575"/>
            <a:ext cx="2352941" cy="1545641"/>
          </a:xfrm>
          <a:prstGeom prst="irregularSeal2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/>
              <a:t>Age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/>
        </p:nvSpPr>
        <p:spPr>
          <a:xfrm>
            <a:off x="3657600" y="1935000"/>
            <a:ext cx="1899612" cy="1545641"/>
          </a:xfrm>
          <a:prstGeom prst="irregularSeal2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3600"/>
              <a:t>42</a:t>
            </a:r>
          </a:p>
        </p:txBody>
      </p:sp>
      <p:sp>
        <p:nvSpPr>
          <p:cNvPr id="151" name="Shape 151"/>
          <p:cNvSpPr/>
          <p:nvPr/>
        </p:nvSpPr>
        <p:spPr>
          <a:xfrm rot="-1326771">
            <a:off x="5486084" y="1529212"/>
            <a:ext cx="1168338" cy="707843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WHO</a:t>
            </a:r>
          </a:p>
        </p:txBody>
      </p:sp>
      <p:sp>
        <p:nvSpPr>
          <p:cNvPr id="152" name="Shape 152"/>
          <p:cNvSpPr/>
          <p:nvPr/>
        </p:nvSpPr>
        <p:spPr>
          <a:xfrm>
            <a:off x="6424619" y="274850"/>
            <a:ext cx="2777220" cy="1545641"/>
          </a:xfrm>
          <a:prstGeom prst="irregularSeal2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/>
              <a:t>Ørnulf</a:t>
            </a:r>
          </a:p>
        </p:txBody>
      </p:sp>
      <p:sp>
        <p:nvSpPr>
          <p:cNvPr id="153" name="Shape 153"/>
          <p:cNvSpPr/>
          <p:nvPr/>
        </p:nvSpPr>
        <p:spPr>
          <a:xfrm>
            <a:off x="4118625" y="959100"/>
            <a:ext cx="721500" cy="975900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WHEN</a:t>
            </a:r>
          </a:p>
        </p:txBody>
      </p:sp>
      <p:sp>
        <p:nvSpPr>
          <p:cNvPr id="154" name="Shape 154"/>
          <p:cNvSpPr/>
          <p:nvPr/>
        </p:nvSpPr>
        <p:spPr>
          <a:xfrm>
            <a:off x="3646562" y="0"/>
            <a:ext cx="1665630" cy="1095605"/>
          </a:xfrm>
          <a:prstGeom prst="irregularSeal2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/>
              <a:t>2015</a:t>
            </a:r>
          </a:p>
        </p:txBody>
      </p:sp>
      <p:sp>
        <p:nvSpPr>
          <p:cNvPr id="155" name="Shape 155"/>
          <p:cNvSpPr/>
          <p:nvPr/>
        </p:nvSpPr>
        <p:spPr>
          <a:xfrm rot="1889238">
            <a:off x="2647394" y="1514106"/>
            <a:ext cx="1114855" cy="749238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WHERE</a:t>
            </a:r>
          </a:p>
        </p:txBody>
      </p:sp>
      <p:sp>
        <p:nvSpPr>
          <p:cNvPr id="156" name="Shape 156"/>
          <p:cNvSpPr/>
          <p:nvPr/>
        </p:nvSpPr>
        <p:spPr>
          <a:xfrm>
            <a:off x="294719" y="341850"/>
            <a:ext cx="2777220" cy="1545641"/>
          </a:xfrm>
          <a:prstGeom prst="irregularSeal2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/>
              <a:t>1201</a:t>
            </a:r>
          </a:p>
        </p:txBody>
      </p:sp>
      <p:sp>
        <p:nvSpPr>
          <p:cNvPr id="157" name="Shape 157"/>
          <p:cNvSpPr/>
          <p:nvPr/>
        </p:nvSpPr>
        <p:spPr>
          <a:xfrm>
            <a:off x="2192150" y="2638175"/>
            <a:ext cx="1233900" cy="5505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HOW</a:t>
            </a:r>
          </a:p>
        </p:txBody>
      </p:sp>
      <p:sp>
        <p:nvSpPr>
          <p:cNvPr id="158" name="Shape 158"/>
          <p:cNvSpPr/>
          <p:nvPr/>
        </p:nvSpPr>
        <p:spPr>
          <a:xfrm>
            <a:off x="392112" y="2499375"/>
            <a:ext cx="1665630" cy="1095605"/>
          </a:xfrm>
          <a:prstGeom prst="irregularSeal2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/>
              <a:t>X25</a:t>
            </a:r>
          </a:p>
        </p:txBody>
      </p:sp>
      <p:sp>
        <p:nvSpPr>
          <p:cNvPr id="159" name="Shape 159"/>
          <p:cNvSpPr/>
          <p:nvPr/>
        </p:nvSpPr>
        <p:spPr>
          <a:xfrm rot="-1481371">
            <a:off x="2587877" y="3483298"/>
            <a:ext cx="1233897" cy="55037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WHY</a:t>
            </a:r>
          </a:p>
        </p:txBody>
      </p:sp>
      <p:sp>
        <p:nvSpPr>
          <p:cNvPr id="160" name="Shape 160"/>
          <p:cNvSpPr/>
          <p:nvPr/>
        </p:nvSpPr>
        <p:spPr>
          <a:xfrm>
            <a:off x="104400" y="3733625"/>
            <a:ext cx="2685636" cy="1095605"/>
          </a:xfrm>
          <a:prstGeom prst="irregularSeal2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/>
              <a:t>ReasonX</a:t>
            </a:r>
          </a:p>
        </p:txBody>
      </p:sp>
      <p:sp>
        <p:nvSpPr>
          <p:cNvPr id="161" name="Shape 161"/>
          <p:cNvSpPr/>
          <p:nvPr/>
        </p:nvSpPr>
        <p:spPr>
          <a:xfrm rot="1563074">
            <a:off x="5393440" y="3058194"/>
            <a:ext cx="1361417" cy="70801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WHAT</a:t>
            </a:r>
          </a:p>
        </p:txBody>
      </p:sp>
      <p:sp>
        <p:nvSpPr>
          <p:cNvPr id="162" name="Shape 162"/>
          <p:cNvSpPr/>
          <p:nvPr/>
        </p:nvSpPr>
        <p:spPr>
          <a:xfrm>
            <a:off x="6567524" y="2932575"/>
            <a:ext cx="2352941" cy="1545641"/>
          </a:xfrm>
          <a:prstGeom prst="irregularSeal2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/>
              <a:t>Age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/>
        </p:nvSpPr>
        <p:spPr>
          <a:xfrm>
            <a:off x="6197394" y="446225"/>
            <a:ext cx="2777220" cy="1545641"/>
          </a:xfrm>
          <a:prstGeom prst="irregularSeal2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/>
              <a:t>1201</a:t>
            </a:r>
          </a:p>
        </p:txBody>
      </p:sp>
      <p:sp>
        <p:nvSpPr>
          <p:cNvPr id="168" name="Shape 168"/>
          <p:cNvSpPr/>
          <p:nvPr/>
        </p:nvSpPr>
        <p:spPr>
          <a:xfrm rot="1889238">
            <a:off x="8417218" y="1590006"/>
            <a:ext cx="1114855" cy="749238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WHERE</a:t>
            </a:r>
          </a:p>
        </p:txBody>
      </p:sp>
      <p:sp>
        <p:nvSpPr>
          <p:cNvPr id="169" name="Shape 169"/>
          <p:cNvSpPr/>
          <p:nvPr/>
        </p:nvSpPr>
        <p:spPr>
          <a:xfrm>
            <a:off x="3568174" y="1935000"/>
            <a:ext cx="1989035" cy="1545641"/>
          </a:xfrm>
          <a:prstGeom prst="irregularSeal2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/>
              <a:t>250k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/>
        </p:nvSpPr>
        <p:spPr>
          <a:xfrm>
            <a:off x="6197394" y="446225"/>
            <a:ext cx="2777220" cy="1545641"/>
          </a:xfrm>
          <a:prstGeom prst="irregularSeal2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/>
              <a:t>1201</a:t>
            </a:r>
          </a:p>
        </p:txBody>
      </p:sp>
      <p:sp>
        <p:nvSpPr>
          <p:cNvPr id="175" name="Shape 175"/>
          <p:cNvSpPr/>
          <p:nvPr/>
        </p:nvSpPr>
        <p:spPr>
          <a:xfrm rot="1889238">
            <a:off x="8417218" y="1590006"/>
            <a:ext cx="1114855" cy="749238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WHERE</a:t>
            </a:r>
          </a:p>
        </p:txBody>
      </p:sp>
      <p:sp>
        <p:nvSpPr>
          <p:cNvPr id="176" name="Shape 176"/>
          <p:cNvSpPr/>
          <p:nvPr/>
        </p:nvSpPr>
        <p:spPr>
          <a:xfrm>
            <a:off x="3568174" y="1935000"/>
            <a:ext cx="1989035" cy="1545641"/>
          </a:xfrm>
          <a:prstGeom prst="irregularSeal2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/>
              <a:t>250k</a:t>
            </a:r>
          </a:p>
        </p:txBody>
      </p:sp>
      <p:sp>
        <p:nvSpPr>
          <p:cNvPr id="177" name="Shape 177"/>
          <p:cNvSpPr/>
          <p:nvPr/>
        </p:nvSpPr>
        <p:spPr>
          <a:xfrm rot="-1326771">
            <a:off x="5343734" y="1610712"/>
            <a:ext cx="1168338" cy="707843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WHO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/>
          <p:nvPr/>
        </p:nvSpPr>
        <p:spPr>
          <a:xfrm>
            <a:off x="6197394" y="446225"/>
            <a:ext cx="2777220" cy="1545641"/>
          </a:xfrm>
          <a:prstGeom prst="irregularSeal2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/>
              <a:t>1201</a:t>
            </a:r>
          </a:p>
        </p:txBody>
      </p:sp>
      <p:sp>
        <p:nvSpPr>
          <p:cNvPr id="183" name="Shape 183"/>
          <p:cNvSpPr/>
          <p:nvPr/>
        </p:nvSpPr>
        <p:spPr>
          <a:xfrm rot="1889238">
            <a:off x="8417218" y="1590006"/>
            <a:ext cx="1114855" cy="749238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WHERE</a:t>
            </a:r>
          </a:p>
        </p:txBody>
      </p:sp>
      <p:sp>
        <p:nvSpPr>
          <p:cNvPr id="184" name="Shape 184"/>
          <p:cNvSpPr/>
          <p:nvPr/>
        </p:nvSpPr>
        <p:spPr>
          <a:xfrm>
            <a:off x="3568174" y="1935000"/>
            <a:ext cx="1989035" cy="1545641"/>
          </a:xfrm>
          <a:prstGeom prst="irregularSeal2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/>
              <a:t>250k</a:t>
            </a:r>
          </a:p>
        </p:txBody>
      </p:sp>
      <p:sp>
        <p:nvSpPr>
          <p:cNvPr id="185" name="Shape 185"/>
          <p:cNvSpPr/>
          <p:nvPr/>
        </p:nvSpPr>
        <p:spPr>
          <a:xfrm rot="-1326771">
            <a:off x="5343734" y="1610712"/>
            <a:ext cx="1168338" cy="707843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WHO</a:t>
            </a:r>
          </a:p>
        </p:txBody>
      </p:sp>
      <p:sp>
        <p:nvSpPr>
          <p:cNvPr id="186" name="Shape 186"/>
          <p:cNvSpPr/>
          <p:nvPr/>
        </p:nvSpPr>
        <p:spPr>
          <a:xfrm>
            <a:off x="4118625" y="959100"/>
            <a:ext cx="721500" cy="975900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WHEN</a:t>
            </a:r>
          </a:p>
        </p:txBody>
      </p:sp>
      <p:sp>
        <p:nvSpPr>
          <p:cNvPr id="187" name="Shape 187"/>
          <p:cNvSpPr/>
          <p:nvPr/>
        </p:nvSpPr>
        <p:spPr>
          <a:xfrm>
            <a:off x="3646562" y="0"/>
            <a:ext cx="1665630" cy="1095605"/>
          </a:xfrm>
          <a:prstGeom prst="irregularSeal2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/>
              <a:t>2015</a:t>
            </a:r>
          </a:p>
        </p:txBody>
      </p:sp>
      <p:sp>
        <p:nvSpPr>
          <p:cNvPr id="188" name="Shape 188"/>
          <p:cNvSpPr/>
          <p:nvPr/>
        </p:nvSpPr>
        <p:spPr>
          <a:xfrm rot="1889238">
            <a:off x="2647394" y="1514106"/>
            <a:ext cx="1114855" cy="749238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WHERE</a:t>
            </a:r>
          </a:p>
        </p:txBody>
      </p:sp>
      <p:sp>
        <p:nvSpPr>
          <p:cNvPr id="189" name="Shape 189"/>
          <p:cNvSpPr/>
          <p:nvPr/>
        </p:nvSpPr>
        <p:spPr>
          <a:xfrm>
            <a:off x="294719" y="341850"/>
            <a:ext cx="2777220" cy="1545641"/>
          </a:xfrm>
          <a:prstGeom prst="irregularSeal2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/>
              <a:t>Oslo</a:t>
            </a:r>
          </a:p>
        </p:txBody>
      </p:sp>
      <p:sp>
        <p:nvSpPr>
          <p:cNvPr id="190" name="Shape 190"/>
          <p:cNvSpPr/>
          <p:nvPr/>
        </p:nvSpPr>
        <p:spPr>
          <a:xfrm>
            <a:off x="2192150" y="2638175"/>
            <a:ext cx="1233900" cy="5505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HOW</a:t>
            </a:r>
          </a:p>
        </p:txBody>
      </p:sp>
      <p:sp>
        <p:nvSpPr>
          <p:cNvPr id="191" name="Shape 191"/>
          <p:cNvSpPr/>
          <p:nvPr/>
        </p:nvSpPr>
        <p:spPr>
          <a:xfrm>
            <a:off x="256225" y="2499375"/>
            <a:ext cx="1801547" cy="1095605"/>
          </a:xfrm>
          <a:prstGeom prst="irregularSeal2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/>
              <a:t>Est30</a:t>
            </a:r>
          </a:p>
        </p:txBody>
      </p:sp>
      <p:sp>
        <p:nvSpPr>
          <p:cNvPr id="192" name="Shape 192"/>
          <p:cNvSpPr/>
          <p:nvPr/>
        </p:nvSpPr>
        <p:spPr>
          <a:xfrm rot="-1481371">
            <a:off x="2587877" y="3483298"/>
            <a:ext cx="1233897" cy="55037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WHY</a:t>
            </a:r>
          </a:p>
        </p:txBody>
      </p:sp>
      <p:sp>
        <p:nvSpPr>
          <p:cNvPr id="193" name="Shape 193"/>
          <p:cNvSpPr/>
          <p:nvPr/>
        </p:nvSpPr>
        <p:spPr>
          <a:xfrm>
            <a:off x="104400" y="3733625"/>
            <a:ext cx="2685636" cy="1095605"/>
          </a:xfrm>
          <a:prstGeom prst="irregularSeal2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/>
              <a:t>ReasonX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/>
        </p:nvSpPr>
        <p:spPr>
          <a:xfrm>
            <a:off x="6197394" y="446225"/>
            <a:ext cx="2777220" cy="1545641"/>
          </a:xfrm>
          <a:prstGeom prst="irregularSeal2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/>
              <a:t>1201</a:t>
            </a:r>
          </a:p>
        </p:txBody>
      </p:sp>
      <p:sp>
        <p:nvSpPr>
          <p:cNvPr id="199" name="Shape 199"/>
          <p:cNvSpPr/>
          <p:nvPr/>
        </p:nvSpPr>
        <p:spPr>
          <a:xfrm rot="1889238">
            <a:off x="8417218" y="1590006"/>
            <a:ext cx="1114855" cy="749238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WHERE</a:t>
            </a:r>
          </a:p>
        </p:txBody>
      </p:sp>
      <p:sp>
        <p:nvSpPr>
          <p:cNvPr id="200" name="Shape 200"/>
          <p:cNvSpPr/>
          <p:nvPr/>
        </p:nvSpPr>
        <p:spPr>
          <a:xfrm>
            <a:off x="3568174" y="1935000"/>
            <a:ext cx="1989035" cy="1545641"/>
          </a:xfrm>
          <a:prstGeom prst="irregularSeal2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/>
              <a:t>250k</a:t>
            </a:r>
          </a:p>
        </p:txBody>
      </p:sp>
      <p:sp>
        <p:nvSpPr>
          <p:cNvPr id="201" name="Shape 201"/>
          <p:cNvSpPr/>
          <p:nvPr/>
        </p:nvSpPr>
        <p:spPr>
          <a:xfrm rot="-1326771">
            <a:off x="5343734" y="1610712"/>
            <a:ext cx="1168338" cy="707843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WHO</a:t>
            </a:r>
          </a:p>
        </p:txBody>
      </p:sp>
      <p:sp>
        <p:nvSpPr>
          <p:cNvPr id="202" name="Shape 202"/>
          <p:cNvSpPr/>
          <p:nvPr/>
        </p:nvSpPr>
        <p:spPr>
          <a:xfrm>
            <a:off x="4118625" y="959100"/>
            <a:ext cx="721500" cy="975900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WHEN</a:t>
            </a:r>
          </a:p>
        </p:txBody>
      </p:sp>
      <p:sp>
        <p:nvSpPr>
          <p:cNvPr id="203" name="Shape 203"/>
          <p:cNvSpPr/>
          <p:nvPr/>
        </p:nvSpPr>
        <p:spPr>
          <a:xfrm>
            <a:off x="3646562" y="0"/>
            <a:ext cx="1665630" cy="1095605"/>
          </a:xfrm>
          <a:prstGeom prst="irregularSeal2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/>
              <a:t>2015</a:t>
            </a:r>
          </a:p>
        </p:txBody>
      </p:sp>
      <p:sp>
        <p:nvSpPr>
          <p:cNvPr id="204" name="Shape 204"/>
          <p:cNvSpPr/>
          <p:nvPr/>
        </p:nvSpPr>
        <p:spPr>
          <a:xfrm rot="1889238">
            <a:off x="2647394" y="1514106"/>
            <a:ext cx="1114855" cy="749238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WHERE</a:t>
            </a:r>
          </a:p>
        </p:txBody>
      </p:sp>
      <p:sp>
        <p:nvSpPr>
          <p:cNvPr id="205" name="Shape 205"/>
          <p:cNvSpPr/>
          <p:nvPr/>
        </p:nvSpPr>
        <p:spPr>
          <a:xfrm>
            <a:off x="294719" y="341850"/>
            <a:ext cx="2777220" cy="1545641"/>
          </a:xfrm>
          <a:prstGeom prst="irregularSeal2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/>
              <a:t>Oslo</a:t>
            </a:r>
          </a:p>
        </p:txBody>
      </p:sp>
      <p:sp>
        <p:nvSpPr>
          <p:cNvPr id="206" name="Shape 206"/>
          <p:cNvSpPr/>
          <p:nvPr/>
        </p:nvSpPr>
        <p:spPr>
          <a:xfrm>
            <a:off x="2192150" y="2638175"/>
            <a:ext cx="1233900" cy="5505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HOW</a:t>
            </a:r>
          </a:p>
        </p:txBody>
      </p:sp>
      <p:sp>
        <p:nvSpPr>
          <p:cNvPr id="207" name="Shape 207"/>
          <p:cNvSpPr/>
          <p:nvPr/>
        </p:nvSpPr>
        <p:spPr>
          <a:xfrm>
            <a:off x="256225" y="2499375"/>
            <a:ext cx="1801547" cy="1095605"/>
          </a:xfrm>
          <a:prstGeom prst="irregularSeal2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/>
              <a:t>Est30</a:t>
            </a:r>
          </a:p>
        </p:txBody>
      </p:sp>
      <p:sp>
        <p:nvSpPr>
          <p:cNvPr id="208" name="Shape 208"/>
          <p:cNvSpPr/>
          <p:nvPr/>
        </p:nvSpPr>
        <p:spPr>
          <a:xfrm rot="-1481371">
            <a:off x="2587877" y="3483298"/>
            <a:ext cx="1233897" cy="55037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WHY</a:t>
            </a:r>
          </a:p>
        </p:txBody>
      </p:sp>
      <p:sp>
        <p:nvSpPr>
          <p:cNvPr id="209" name="Shape 209"/>
          <p:cNvSpPr/>
          <p:nvPr/>
        </p:nvSpPr>
        <p:spPr>
          <a:xfrm>
            <a:off x="104400" y="3733625"/>
            <a:ext cx="2685636" cy="1095605"/>
          </a:xfrm>
          <a:prstGeom prst="irregularSeal2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/>
              <a:t>ReasonZ</a:t>
            </a:r>
          </a:p>
        </p:txBody>
      </p:sp>
      <p:sp>
        <p:nvSpPr>
          <p:cNvPr id="210" name="Shape 210"/>
          <p:cNvSpPr/>
          <p:nvPr/>
        </p:nvSpPr>
        <p:spPr>
          <a:xfrm rot="1563074">
            <a:off x="5393440" y="3058194"/>
            <a:ext cx="1361417" cy="70801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WHAT</a:t>
            </a:r>
          </a:p>
        </p:txBody>
      </p:sp>
      <p:sp>
        <p:nvSpPr>
          <p:cNvPr id="211" name="Shape 211"/>
          <p:cNvSpPr/>
          <p:nvPr/>
        </p:nvSpPr>
        <p:spPr>
          <a:xfrm>
            <a:off x="6567524" y="2932575"/>
            <a:ext cx="2352941" cy="1545641"/>
          </a:xfrm>
          <a:prstGeom prst="irregularSeal2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/>
              <a:t>Popu-lation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type="title"/>
          </p:nvPr>
        </p:nvSpPr>
        <p:spPr>
          <a:xfrm>
            <a:off x="311700" y="445025"/>
            <a:ext cx="8520599" cy="380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Consequences</a:t>
            </a:r>
          </a:p>
        </p:txBody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311700" y="825725"/>
            <a:ext cx="8520599" cy="3743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/>
              <a:t>Integration of data and metadata</a:t>
            </a:r>
          </a:p>
          <a:p>
            <a:pPr rtl="0">
              <a:spcBef>
                <a:spcPts val="0"/>
              </a:spcBef>
              <a:buNone/>
            </a:pPr>
            <a:r>
              <a:rPr lang="en" sz="3000"/>
              <a:t>Declarative queries for data and metadata</a:t>
            </a:r>
          </a:p>
          <a:p>
            <a:pPr rtl="0">
              <a:spcBef>
                <a:spcPts val="0"/>
              </a:spcBef>
              <a:buNone/>
            </a:pPr>
            <a:r>
              <a:rPr lang="en" sz="3000"/>
              <a:t>Variable cascade for strong semantics</a:t>
            </a:r>
          </a:p>
          <a:p>
            <a:pPr rtl="0">
              <a:spcBef>
                <a:spcPts val="0"/>
              </a:spcBef>
              <a:buNone/>
            </a:pPr>
            <a:r>
              <a:rPr lang="en" sz="3000"/>
              <a:t>Bridges to Capture and Methodology</a:t>
            </a:r>
          </a:p>
          <a:p>
            <a:pPr rtl="0">
              <a:spcBef>
                <a:spcPts val="0"/>
              </a:spcBef>
              <a:buNone/>
            </a:pPr>
            <a:r>
              <a:rPr lang="en" sz="3000"/>
              <a:t>Manage changes over time</a:t>
            </a:r>
          </a:p>
          <a:p>
            <a:pPr>
              <a:spcBef>
                <a:spcPts val="0"/>
              </a:spcBef>
              <a:buNone/>
            </a:pPr>
            <a:r>
              <a:rPr lang="en" sz="3000"/>
              <a:t>No more micro/macro-distinction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533400" lvl="0" marL="457200" rtl="0">
              <a:spcBef>
                <a:spcPts val="0"/>
              </a:spcBef>
              <a:buSzPct val="100000"/>
              <a:buChar char="-"/>
            </a:pPr>
            <a:r>
              <a:rPr lang="en" sz="4800"/>
              <a:t>It’s all just data!</a:t>
            </a:r>
          </a:p>
          <a:p>
            <a:pPr indent="0" lvl="0" marL="457200">
              <a:spcBef>
                <a:spcPts val="0"/>
              </a:spcBef>
              <a:buNone/>
            </a:pPr>
            <a:r>
              <a:rPr lang="en" sz="2400"/>
              <a:t>Gillman, 2015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Those who don’t know history...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Inspiration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Graph data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Data warehouses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Immutable data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DDI/GSIM/ISO-11179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The variable cascade</a:t>
            </a:r>
          </a:p>
          <a:p>
            <a:pPr>
              <a:spcBef>
                <a:spcPts val="0"/>
              </a:spcBef>
              <a:buNone/>
            </a:pPr>
            <a:r>
              <a:rPr lang="en" sz="2400"/>
              <a:t>DataCube RDF</a:t>
            </a:r>
          </a:p>
        </p:txBody>
      </p:sp>
      <p:sp>
        <p:nvSpPr>
          <p:cNvPr id="68" name="Shape 68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GraphQL/SPARQL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Information retrieval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Datomic(™)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You!</a:t>
            </a:r>
          </a:p>
          <a:p>
            <a:pPr>
              <a:spcBef>
                <a:spcPts val="0"/>
              </a:spcBef>
              <a:buNone/>
            </a:pPr>
            <a:r>
              <a:rPr lang="en" sz="2400"/>
              <a:t>NSD + Stats Norway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3657600" y="1935000"/>
            <a:ext cx="1899612" cy="1545641"/>
          </a:xfrm>
          <a:prstGeom prst="irregularSeal2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3600"/>
              <a:t>42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>
            <a:off x="3657600" y="1935000"/>
            <a:ext cx="1899612" cy="1545641"/>
          </a:xfrm>
          <a:prstGeom prst="irregularSeal2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3600"/>
              <a:t>42</a:t>
            </a:r>
          </a:p>
        </p:txBody>
      </p:sp>
      <p:sp>
        <p:nvSpPr>
          <p:cNvPr id="79" name="Shape 79"/>
          <p:cNvSpPr/>
          <p:nvPr/>
        </p:nvSpPr>
        <p:spPr>
          <a:xfrm rot="-1326771">
            <a:off x="5486084" y="1529212"/>
            <a:ext cx="1168338" cy="707843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WHO</a:t>
            </a:r>
          </a:p>
        </p:txBody>
      </p:sp>
      <p:sp>
        <p:nvSpPr>
          <p:cNvPr id="80" name="Shape 80"/>
          <p:cNvSpPr/>
          <p:nvPr/>
        </p:nvSpPr>
        <p:spPr>
          <a:xfrm>
            <a:off x="6424619" y="274850"/>
            <a:ext cx="2777220" cy="1545641"/>
          </a:xfrm>
          <a:prstGeom prst="irregularSeal2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/>
              <a:t>Ørnulf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/>
        </p:nvSpPr>
        <p:spPr>
          <a:xfrm>
            <a:off x="3657600" y="1935000"/>
            <a:ext cx="1899612" cy="1545641"/>
          </a:xfrm>
          <a:prstGeom prst="irregularSeal2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3600"/>
              <a:t>42</a:t>
            </a:r>
          </a:p>
        </p:txBody>
      </p:sp>
      <p:sp>
        <p:nvSpPr>
          <p:cNvPr id="86" name="Shape 86"/>
          <p:cNvSpPr/>
          <p:nvPr/>
        </p:nvSpPr>
        <p:spPr>
          <a:xfrm rot="-1326771">
            <a:off x="5486084" y="1529212"/>
            <a:ext cx="1168338" cy="707843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WHO</a:t>
            </a:r>
          </a:p>
        </p:txBody>
      </p:sp>
      <p:sp>
        <p:nvSpPr>
          <p:cNvPr id="87" name="Shape 87"/>
          <p:cNvSpPr/>
          <p:nvPr/>
        </p:nvSpPr>
        <p:spPr>
          <a:xfrm>
            <a:off x="6424619" y="274850"/>
            <a:ext cx="2777220" cy="1545641"/>
          </a:xfrm>
          <a:prstGeom prst="irregularSeal2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/>
              <a:t>Ørnulf</a:t>
            </a:r>
          </a:p>
        </p:txBody>
      </p:sp>
      <p:sp>
        <p:nvSpPr>
          <p:cNvPr id="88" name="Shape 88"/>
          <p:cNvSpPr/>
          <p:nvPr/>
        </p:nvSpPr>
        <p:spPr>
          <a:xfrm>
            <a:off x="4118625" y="959100"/>
            <a:ext cx="721500" cy="975900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WHEN</a:t>
            </a:r>
          </a:p>
        </p:txBody>
      </p:sp>
      <p:sp>
        <p:nvSpPr>
          <p:cNvPr id="89" name="Shape 89"/>
          <p:cNvSpPr/>
          <p:nvPr/>
        </p:nvSpPr>
        <p:spPr>
          <a:xfrm>
            <a:off x="3646562" y="0"/>
            <a:ext cx="1665630" cy="1095605"/>
          </a:xfrm>
          <a:prstGeom prst="irregularSeal2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/>
              <a:t>2015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3657600" y="1935000"/>
            <a:ext cx="1899612" cy="1545641"/>
          </a:xfrm>
          <a:prstGeom prst="irregularSeal2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3600"/>
              <a:t>42</a:t>
            </a:r>
          </a:p>
        </p:txBody>
      </p:sp>
      <p:sp>
        <p:nvSpPr>
          <p:cNvPr id="95" name="Shape 95"/>
          <p:cNvSpPr/>
          <p:nvPr/>
        </p:nvSpPr>
        <p:spPr>
          <a:xfrm rot="-1326771">
            <a:off x="5486084" y="1529212"/>
            <a:ext cx="1168338" cy="707843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WHO</a:t>
            </a:r>
          </a:p>
        </p:txBody>
      </p:sp>
      <p:sp>
        <p:nvSpPr>
          <p:cNvPr id="96" name="Shape 96"/>
          <p:cNvSpPr/>
          <p:nvPr/>
        </p:nvSpPr>
        <p:spPr>
          <a:xfrm>
            <a:off x="6424619" y="274850"/>
            <a:ext cx="2777220" cy="1545641"/>
          </a:xfrm>
          <a:prstGeom prst="irregularSeal2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/>
              <a:t>Ørnulf</a:t>
            </a:r>
          </a:p>
        </p:txBody>
      </p:sp>
      <p:sp>
        <p:nvSpPr>
          <p:cNvPr id="97" name="Shape 97"/>
          <p:cNvSpPr/>
          <p:nvPr/>
        </p:nvSpPr>
        <p:spPr>
          <a:xfrm>
            <a:off x="4118625" y="959100"/>
            <a:ext cx="721500" cy="975900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WHEN</a:t>
            </a:r>
          </a:p>
        </p:txBody>
      </p:sp>
      <p:sp>
        <p:nvSpPr>
          <p:cNvPr id="98" name="Shape 98"/>
          <p:cNvSpPr/>
          <p:nvPr/>
        </p:nvSpPr>
        <p:spPr>
          <a:xfrm>
            <a:off x="3646562" y="0"/>
            <a:ext cx="1665630" cy="1095605"/>
          </a:xfrm>
          <a:prstGeom prst="irregularSeal2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/>
              <a:t>2015</a:t>
            </a:r>
          </a:p>
        </p:txBody>
      </p:sp>
      <p:sp>
        <p:nvSpPr>
          <p:cNvPr id="99" name="Shape 99"/>
          <p:cNvSpPr/>
          <p:nvPr/>
        </p:nvSpPr>
        <p:spPr>
          <a:xfrm rot="1889238">
            <a:off x="2647394" y="1514106"/>
            <a:ext cx="1114855" cy="749238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WHERE</a:t>
            </a:r>
          </a:p>
        </p:txBody>
      </p:sp>
      <p:sp>
        <p:nvSpPr>
          <p:cNvPr id="100" name="Shape 100"/>
          <p:cNvSpPr/>
          <p:nvPr/>
        </p:nvSpPr>
        <p:spPr>
          <a:xfrm>
            <a:off x="294719" y="341850"/>
            <a:ext cx="2777220" cy="1545641"/>
          </a:xfrm>
          <a:prstGeom prst="irregularSeal2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/>
              <a:t>1201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/>
        </p:nvSpPr>
        <p:spPr>
          <a:xfrm>
            <a:off x="3657600" y="1935000"/>
            <a:ext cx="1899612" cy="1545641"/>
          </a:xfrm>
          <a:prstGeom prst="irregularSeal2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3600"/>
              <a:t>42</a:t>
            </a:r>
          </a:p>
        </p:txBody>
      </p:sp>
      <p:sp>
        <p:nvSpPr>
          <p:cNvPr id="106" name="Shape 106"/>
          <p:cNvSpPr/>
          <p:nvPr/>
        </p:nvSpPr>
        <p:spPr>
          <a:xfrm rot="-1326771">
            <a:off x="5486084" y="1529212"/>
            <a:ext cx="1168338" cy="707843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WHO</a:t>
            </a:r>
          </a:p>
        </p:txBody>
      </p:sp>
      <p:sp>
        <p:nvSpPr>
          <p:cNvPr id="107" name="Shape 107"/>
          <p:cNvSpPr/>
          <p:nvPr/>
        </p:nvSpPr>
        <p:spPr>
          <a:xfrm>
            <a:off x="6424619" y="274850"/>
            <a:ext cx="2777220" cy="1545641"/>
          </a:xfrm>
          <a:prstGeom prst="irregularSeal2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/>
              <a:t>Ørnulf</a:t>
            </a:r>
          </a:p>
        </p:txBody>
      </p:sp>
      <p:sp>
        <p:nvSpPr>
          <p:cNvPr id="108" name="Shape 108"/>
          <p:cNvSpPr/>
          <p:nvPr/>
        </p:nvSpPr>
        <p:spPr>
          <a:xfrm>
            <a:off x="4118625" y="959100"/>
            <a:ext cx="721500" cy="975900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WHEN</a:t>
            </a:r>
          </a:p>
        </p:txBody>
      </p:sp>
      <p:sp>
        <p:nvSpPr>
          <p:cNvPr id="109" name="Shape 109"/>
          <p:cNvSpPr/>
          <p:nvPr/>
        </p:nvSpPr>
        <p:spPr>
          <a:xfrm>
            <a:off x="3646562" y="0"/>
            <a:ext cx="1665630" cy="1095605"/>
          </a:xfrm>
          <a:prstGeom prst="irregularSeal2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/>
              <a:t>2015</a:t>
            </a:r>
          </a:p>
        </p:txBody>
      </p:sp>
      <p:sp>
        <p:nvSpPr>
          <p:cNvPr id="110" name="Shape 110"/>
          <p:cNvSpPr/>
          <p:nvPr/>
        </p:nvSpPr>
        <p:spPr>
          <a:xfrm rot="1889238">
            <a:off x="2647394" y="1514106"/>
            <a:ext cx="1114855" cy="749238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WHERE</a:t>
            </a:r>
          </a:p>
        </p:txBody>
      </p:sp>
      <p:sp>
        <p:nvSpPr>
          <p:cNvPr id="111" name="Shape 111"/>
          <p:cNvSpPr/>
          <p:nvPr/>
        </p:nvSpPr>
        <p:spPr>
          <a:xfrm>
            <a:off x="294719" y="341850"/>
            <a:ext cx="2777220" cy="1545641"/>
          </a:xfrm>
          <a:prstGeom prst="irregularSeal2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/>
              <a:t>1201</a:t>
            </a:r>
          </a:p>
        </p:txBody>
      </p:sp>
      <p:sp>
        <p:nvSpPr>
          <p:cNvPr id="112" name="Shape 112"/>
          <p:cNvSpPr/>
          <p:nvPr/>
        </p:nvSpPr>
        <p:spPr>
          <a:xfrm>
            <a:off x="2192150" y="2638175"/>
            <a:ext cx="1233900" cy="5505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HOW</a:t>
            </a:r>
          </a:p>
        </p:txBody>
      </p:sp>
      <p:sp>
        <p:nvSpPr>
          <p:cNvPr id="113" name="Shape 113"/>
          <p:cNvSpPr/>
          <p:nvPr/>
        </p:nvSpPr>
        <p:spPr>
          <a:xfrm>
            <a:off x="392112" y="2499375"/>
            <a:ext cx="1665630" cy="1095605"/>
          </a:xfrm>
          <a:prstGeom prst="irregularSeal2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/>
              <a:t>X25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/>
        </p:nvSpPr>
        <p:spPr>
          <a:xfrm>
            <a:off x="3657600" y="1935000"/>
            <a:ext cx="1899612" cy="1545641"/>
          </a:xfrm>
          <a:prstGeom prst="irregularSeal2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3600"/>
              <a:t>42</a:t>
            </a:r>
          </a:p>
        </p:txBody>
      </p:sp>
      <p:sp>
        <p:nvSpPr>
          <p:cNvPr id="119" name="Shape 119"/>
          <p:cNvSpPr/>
          <p:nvPr/>
        </p:nvSpPr>
        <p:spPr>
          <a:xfrm rot="-1326771">
            <a:off x="5486084" y="1529212"/>
            <a:ext cx="1168338" cy="707843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WHO</a:t>
            </a:r>
          </a:p>
        </p:txBody>
      </p:sp>
      <p:sp>
        <p:nvSpPr>
          <p:cNvPr id="120" name="Shape 120"/>
          <p:cNvSpPr/>
          <p:nvPr/>
        </p:nvSpPr>
        <p:spPr>
          <a:xfrm>
            <a:off x="6424619" y="274850"/>
            <a:ext cx="2777220" cy="1545641"/>
          </a:xfrm>
          <a:prstGeom prst="irregularSeal2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/>
              <a:t>Ørnulf</a:t>
            </a:r>
          </a:p>
        </p:txBody>
      </p:sp>
      <p:sp>
        <p:nvSpPr>
          <p:cNvPr id="121" name="Shape 121"/>
          <p:cNvSpPr/>
          <p:nvPr/>
        </p:nvSpPr>
        <p:spPr>
          <a:xfrm>
            <a:off x="4118625" y="959100"/>
            <a:ext cx="721500" cy="975900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WHEN</a:t>
            </a:r>
          </a:p>
        </p:txBody>
      </p:sp>
      <p:sp>
        <p:nvSpPr>
          <p:cNvPr id="122" name="Shape 122"/>
          <p:cNvSpPr/>
          <p:nvPr/>
        </p:nvSpPr>
        <p:spPr>
          <a:xfrm>
            <a:off x="3646562" y="0"/>
            <a:ext cx="1665630" cy="1095605"/>
          </a:xfrm>
          <a:prstGeom prst="irregularSeal2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/>
              <a:t>2015</a:t>
            </a:r>
          </a:p>
        </p:txBody>
      </p:sp>
      <p:sp>
        <p:nvSpPr>
          <p:cNvPr id="123" name="Shape 123"/>
          <p:cNvSpPr/>
          <p:nvPr/>
        </p:nvSpPr>
        <p:spPr>
          <a:xfrm rot="1889238">
            <a:off x="2647394" y="1514106"/>
            <a:ext cx="1114855" cy="749238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WHERE</a:t>
            </a:r>
          </a:p>
        </p:txBody>
      </p:sp>
      <p:sp>
        <p:nvSpPr>
          <p:cNvPr id="124" name="Shape 124"/>
          <p:cNvSpPr/>
          <p:nvPr/>
        </p:nvSpPr>
        <p:spPr>
          <a:xfrm>
            <a:off x="294719" y="341850"/>
            <a:ext cx="2777220" cy="1545641"/>
          </a:xfrm>
          <a:prstGeom prst="irregularSeal2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/>
              <a:t>1201</a:t>
            </a:r>
          </a:p>
        </p:txBody>
      </p:sp>
      <p:sp>
        <p:nvSpPr>
          <p:cNvPr id="125" name="Shape 125"/>
          <p:cNvSpPr/>
          <p:nvPr/>
        </p:nvSpPr>
        <p:spPr>
          <a:xfrm>
            <a:off x="2192150" y="2638175"/>
            <a:ext cx="1233900" cy="55050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HOW</a:t>
            </a:r>
          </a:p>
        </p:txBody>
      </p:sp>
      <p:sp>
        <p:nvSpPr>
          <p:cNvPr id="126" name="Shape 126"/>
          <p:cNvSpPr/>
          <p:nvPr/>
        </p:nvSpPr>
        <p:spPr>
          <a:xfrm>
            <a:off x="392112" y="2499375"/>
            <a:ext cx="1665630" cy="1095605"/>
          </a:xfrm>
          <a:prstGeom prst="irregularSeal2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/>
              <a:t>X25</a:t>
            </a:r>
          </a:p>
        </p:txBody>
      </p:sp>
      <p:sp>
        <p:nvSpPr>
          <p:cNvPr id="127" name="Shape 127"/>
          <p:cNvSpPr/>
          <p:nvPr/>
        </p:nvSpPr>
        <p:spPr>
          <a:xfrm rot="-1481371">
            <a:off x="2587877" y="3483298"/>
            <a:ext cx="1233897" cy="550370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WHY</a:t>
            </a:r>
          </a:p>
        </p:txBody>
      </p:sp>
      <p:sp>
        <p:nvSpPr>
          <p:cNvPr id="128" name="Shape 128"/>
          <p:cNvSpPr/>
          <p:nvPr/>
        </p:nvSpPr>
        <p:spPr>
          <a:xfrm>
            <a:off x="104400" y="3733625"/>
            <a:ext cx="2685636" cy="1095605"/>
          </a:xfrm>
          <a:prstGeom prst="irregularSeal2">
            <a:avLst/>
          </a:prstGeom>
          <a:solidFill>
            <a:srgbClr val="E6913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/>
              <a:t>ReasonX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