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83" r:id="rId3"/>
    <p:sldId id="269" r:id="rId4"/>
    <p:sldId id="282" r:id="rId5"/>
    <p:sldId id="284" r:id="rId6"/>
    <p:sldId id="285" r:id="rId7"/>
    <p:sldId id="286" r:id="rId8"/>
    <p:sldId id="287" r:id="rId9"/>
    <p:sldId id="291" r:id="rId10"/>
    <p:sldId id="292" r:id="rId11"/>
    <p:sldId id="293" r:id="rId12"/>
    <p:sldId id="294" r:id="rId13"/>
    <p:sldId id="295" r:id="rId14"/>
    <p:sldId id="270" r:id="rId15"/>
    <p:sldId id="265" r:id="rId16"/>
    <p:sldId id="296" r:id="rId17"/>
    <p:sldId id="271" r:id="rId18"/>
    <p:sldId id="297" r:id="rId19"/>
    <p:sldId id="288" r:id="rId20"/>
    <p:sldId id="298" r:id="rId21"/>
    <p:sldId id="28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20" autoAdjust="0"/>
    <p:restoredTop sz="94660"/>
  </p:normalViewPr>
  <p:slideViewPr>
    <p:cSldViewPr snapToGrid="0" snapToObjects="1">
      <p:cViewPr varScale="1">
        <p:scale>
          <a:sx n="88" d="100"/>
          <a:sy n="88" d="100"/>
        </p:scale>
        <p:origin x="95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E2E758-D41C-4115-BDAC-4A67EE5D2BD5}" type="datetimeFigureOut">
              <a:rPr lang="en-US" smtClean="0"/>
              <a:t>10/23/2016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310EDA-4165-43E4-93C8-3DEACE7D7FB2}" type="slidenum">
              <a:rPr lang="en-US" smtClean="0"/>
              <a:t>‹#›</a:t>
            </a:fld>
            <a:endParaRPr lang="en-US"/>
          </a:p>
        </p:txBody>
      </p:sp>
    </p:spTree>
    <p:extLst>
      <p:ext uri="{BB962C8B-B14F-4D97-AF65-F5344CB8AC3E}">
        <p14:creationId xmlns:p14="http://schemas.microsoft.com/office/powerpoint/2010/main" val="481342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Link</a:t>
            </a:r>
            <a:r>
              <a:rPr lang="de-DE" baseline="0" dirty="0" smtClean="0"/>
              <a:t> </a:t>
            </a:r>
            <a:r>
              <a:rPr lang="de-DE" baseline="0" dirty="0" err="1" smtClean="0"/>
              <a:t>to</a:t>
            </a:r>
            <a:r>
              <a:rPr lang="de-DE" baseline="0" dirty="0" smtClean="0"/>
              <a:t> Sprint </a:t>
            </a:r>
            <a:r>
              <a:rPr lang="de-DE" baseline="0" dirty="0" err="1" smtClean="0"/>
              <a:t>site</a:t>
            </a:r>
            <a:r>
              <a:rPr lang="de-DE" baseline="0" dirty="0" smtClean="0"/>
              <a:t>!</a:t>
            </a:r>
            <a:endParaRPr lang="de-DE" dirty="0"/>
          </a:p>
        </p:txBody>
      </p:sp>
      <p:sp>
        <p:nvSpPr>
          <p:cNvPr id="4" name="Foliennummernplatzhalter 3"/>
          <p:cNvSpPr>
            <a:spLocks noGrp="1"/>
          </p:cNvSpPr>
          <p:nvPr>
            <p:ph type="sldNum" sz="quarter" idx="10"/>
          </p:nvPr>
        </p:nvSpPr>
        <p:spPr/>
        <p:txBody>
          <a:bodyPr/>
          <a:lstStyle/>
          <a:p>
            <a:fld id="{3B310EDA-4165-43E4-93C8-3DEACE7D7FB2}" type="slidenum">
              <a:rPr lang="en-US" smtClean="0"/>
              <a:t>2</a:t>
            </a:fld>
            <a:endParaRPr lang="en-US"/>
          </a:p>
        </p:txBody>
      </p:sp>
    </p:spTree>
    <p:extLst>
      <p:ext uri="{BB962C8B-B14F-4D97-AF65-F5344CB8AC3E}">
        <p14:creationId xmlns:p14="http://schemas.microsoft.com/office/powerpoint/2010/main" val="1395455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10/23/2016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10/23/2016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10/23/2016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10/23/2016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10/23/2016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10/23/2016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pPr/>
              <a:t>10/23/2016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pPr/>
              <a:t>10/23/2016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pPr/>
              <a:t>10/23/2016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pPr/>
              <a:t>10/23/2016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pPr/>
              <a:t>10/23/2016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10/23/2016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pPr/>
              <a:t>10/23/2016</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ddi-alliance.atlassian.net/wiki/display/DDI4/Daily+Schedul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3737" y="1014771"/>
            <a:ext cx="6984274" cy="1724867"/>
          </a:xfrm>
        </p:spPr>
        <p:txBody>
          <a:bodyPr anchor="ctr"/>
          <a:lstStyle/>
          <a:p>
            <a:r>
              <a:rPr lang="en-US" dirty="0" smtClean="0"/>
              <a:t>Welcome</a:t>
            </a:r>
            <a:endParaRPr lang="en-US" dirty="0"/>
          </a:p>
        </p:txBody>
      </p:sp>
      <p:sp>
        <p:nvSpPr>
          <p:cNvPr id="3" name="Subtitle 2"/>
          <p:cNvSpPr>
            <a:spLocks noGrp="1"/>
          </p:cNvSpPr>
          <p:nvPr>
            <p:ph type="subTitle" idx="1"/>
          </p:nvPr>
        </p:nvSpPr>
        <p:spPr>
          <a:xfrm>
            <a:off x="1322921" y="2426224"/>
            <a:ext cx="6498159" cy="916641"/>
          </a:xfrm>
        </p:spPr>
        <p:txBody>
          <a:bodyPr>
            <a:noAutofit/>
          </a:bodyPr>
          <a:lstStyle/>
          <a:p>
            <a:r>
              <a:rPr lang="en-US" sz="3200" dirty="0" smtClean="0"/>
              <a:t>Dagstuhl Sprint</a:t>
            </a:r>
            <a:endParaRPr lang="en-US" sz="3200" dirty="0"/>
          </a:p>
        </p:txBody>
      </p:sp>
      <p:sp>
        <p:nvSpPr>
          <p:cNvPr id="5" name="TextBox 4"/>
          <p:cNvSpPr txBox="1"/>
          <p:nvPr/>
        </p:nvSpPr>
        <p:spPr>
          <a:xfrm>
            <a:off x="2713384" y="3684092"/>
            <a:ext cx="3717231" cy="923330"/>
          </a:xfrm>
          <a:prstGeom prst="rect">
            <a:avLst/>
          </a:prstGeom>
          <a:noFill/>
        </p:spPr>
        <p:txBody>
          <a:bodyPr wrap="square" rtlCol="0">
            <a:spAutoFit/>
          </a:bodyPr>
          <a:lstStyle/>
          <a:p>
            <a:pPr algn="ctr"/>
            <a:r>
              <a:rPr lang="en-US" dirty="0" err="1" smtClean="0"/>
              <a:t>Schloss</a:t>
            </a:r>
            <a:r>
              <a:rPr lang="en-US" dirty="0" smtClean="0"/>
              <a:t> Dagstuhl</a:t>
            </a:r>
            <a:br>
              <a:rPr lang="en-US" dirty="0" smtClean="0"/>
            </a:br>
            <a:r>
              <a:rPr lang="en-US" dirty="0" smtClean="0"/>
              <a:t>October 24-28, 2016</a:t>
            </a:r>
            <a:endParaRPr lang="en-US" dirty="0"/>
          </a:p>
          <a:p>
            <a:pPr algn="ctr"/>
            <a:endParaRPr lang="en-US" dirty="0" smtClean="0"/>
          </a:p>
        </p:txBody>
      </p:sp>
      <p:pic>
        <p:nvPicPr>
          <p:cNvPr id="7" name="Picture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722183" y="466131"/>
            <a:ext cx="2039563" cy="548640"/>
          </a:xfrm>
          <a:prstGeom prst="rect">
            <a:avLst/>
          </a:prstGeom>
        </p:spPr>
      </p:pic>
      <p:pic>
        <p:nvPicPr>
          <p:cNvPr id="4" name="Picture 3" descr="schloss_dagstuhl_1112012.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61334" y="4739804"/>
            <a:ext cx="2552700" cy="1828800"/>
          </a:xfrm>
          <a:prstGeom prst="rect">
            <a:avLst/>
          </a:prstGeom>
        </p:spPr>
      </p:pic>
    </p:spTree>
    <p:extLst>
      <p:ext uri="{BB962C8B-B14F-4D97-AF65-F5344CB8AC3E}">
        <p14:creationId xmlns:p14="http://schemas.microsoft.com/office/powerpoint/2010/main" val="461261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800" cap="small" dirty="0" smtClean="0">
                <a:latin typeface="Calibri"/>
                <a:cs typeface="Calibri"/>
                <a:sym typeface="Calibri"/>
              </a:rPr>
              <a:t>Re-usable Structured Documentation</a:t>
            </a:r>
            <a:endParaRPr lang="en-US" dirty="0"/>
          </a:p>
        </p:txBody>
      </p:sp>
      <p:sp>
        <p:nvSpPr>
          <p:cNvPr id="3" name="Content Placeholder 2"/>
          <p:cNvSpPr>
            <a:spLocks noGrp="1"/>
          </p:cNvSpPr>
          <p:nvPr>
            <p:ph idx="1"/>
          </p:nvPr>
        </p:nvSpPr>
        <p:spPr/>
        <p:txBody>
          <a:bodyPr>
            <a:normAutofit/>
          </a:bodyPr>
          <a:lstStyle/>
          <a:p>
            <a:pPr marL="0" indent="0">
              <a:buNone/>
            </a:pPr>
            <a:r>
              <a:rPr lang="en-US" dirty="0">
                <a:latin typeface="Calibri" panose="020F0502020204030204" pitchFamily="34" charset="0"/>
                <a:cs typeface="Calibri" panose="020F0502020204030204" pitchFamily="34" charset="0"/>
              </a:rPr>
              <a:t>The documentation of DDI can be used for different purposes.  However, it is currently structured in a way that makes the re-use of documentation difficult.  At this workshop, the goal will be to identify structures that are better optimized for re-use.  The rationale for the design will be thoroughly documented and detailed examples created. </a:t>
            </a:r>
            <a:endParaRPr lang="en-US" dirty="0" smtClean="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354654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400" cap="small" dirty="0">
                <a:latin typeface="Calibri"/>
                <a:cs typeface="Calibri"/>
                <a:sym typeface="Calibri"/>
              </a:rPr>
              <a:t>Re-usable Structured Documentation</a:t>
            </a:r>
            <a:endParaRPr lang="en-US" dirty="0"/>
          </a:p>
        </p:txBody>
      </p:sp>
      <p:sp>
        <p:nvSpPr>
          <p:cNvPr id="3" name="Content Placeholder 2"/>
          <p:cNvSpPr>
            <a:spLocks noGrp="1"/>
          </p:cNvSpPr>
          <p:nvPr>
            <p:ph idx="1"/>
          </p:nvPr>
        </p:nvSpPr>
        <p:spPr/>
        <p:txBody>
          <a:bodyPr/>
          <a:lstStyle/>
          <a:p>
            <a:pPr marL="0" indent="0">
              <a:buNone/>
            </a:pPr>
            <a:r>
              <a:rPr lang="en-US" dirty="0">
                <a:latin typeface="Calibri" panose="020F0502020204030204" pitchFamily="34" charset="0"/>
                <a:cs typeface="Calibri" panose="020F0502020204030204" pitchFamily="34" charset="0"/>
              </a:rPr>
              <a:t>Outcomes:</a:t>
            </a:r>
          </a:p>
          <a:p>
            <a:r>
              <a:rPr lang="en-US" dirty="0">
                <a:latin typeface="Calibri" panose="020F0502020204030204" pitchFamily="34" charset="0"/>
                <a:cs typeface="Calibri" panose="020F0502020204030204" pitchFamily="34" charset="0"/>
              </a:rPr>
              <a:t>A document describing the new structure and providing design rationale.</a:t>
            </a:r>
          </a:p>
          <a:p>
            <a:r>
              <a:rPr lang="en-US" dirty="0">
                <a:latin typeface="Calibri" panose="020F0502020204030204" pitchFamily="34" charset="0"/>
                <a:cs typeface="Calibri" panose="020F0502020204030204" pitchFamily="34" charset="0"/>
              </a:rPr>
              <a:t>A detailed set of examples and guidelines for use.</a:t>
            </a:r>
          </a:p>
          <a:p>
            <a:r>
              <a:rPr lang="en-US" dirty="0">
                <a:latin typeface="Calibri" panose="020F0502020204030204" pitchFamily="34" charset="0"/>
                <a:cs typeface="Calibri" panose="020F0502020204030204" pitchFamily="34" charset="0"/>
              </a:rPr>
              <a:t>A document exploring how changes to the modelling process could result in better documentation.</a:t>
            </a:r>
          </a:p>
          <a:p>
            <a:endParaRPr lang="en-US" dirty="0"/>
          </a:p>
        </p:txBody>
      </p:sp>
    </p:spTree>
    <p:extLst>
      <p:ext uri="{BB962C8B-B14F-4D97-AF65-F5344CB8AC3E}">
        <p14:creationId xmlns:p14="http://schemas.microsoft.com/office/powerpoint/2010/main" val="17450405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800" cap="small" dirty="0" smtClean="0">
                <a:latin typeface="Calibri"/>
                <a:cs typeface="Calibri"/>
                <a:sym typeface="Calibri"/>
              </a:rPr>
              <a:t>Funding Opportunities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sz="2600" dirty="0">
                <a:latin typeface="Calibri" panose="020F0502020204030204" pitchFamily="34" charset="0"/>
                <a:cs typeface="Calibri" panose="020F0502020204030204" pitchFamily="34" charset="0"/>
              </a:rPr>
              <a:t>Explore opportunities and create documentation for potential funding proposals of the local, national, and international funders. The idea here is to create building blocks for funding proposals to be used when writing proposal in their national setting.  The creation of these should be coordinated with the long-term metadata infrastructure plan for the community.</a:t>
            </a:r>
          </a:p>
          <a:p>
            <a:pPr marL="0" indent="0">
              <a:buNone/>
            </a:pPr>
            <a:r>
              <a:rPr lang="en-US" sz="2600" dirty="0">
                <a:latin typeface="Calibri" panose="020F0502020204030204" pitchFamily="34" charset="0"/>
                <a:cs typeface="Calibri" panose="020F0502020204030204" pitchFamily="34" charset="0"/>
              </a:rPr>
              <a:t>Outcome:</a:t>
            </a:r>
          </a:p>
          <a:p>
            <a:r>
              <a:rPr lang="en-US" sz="2600" dirty="0">
                <a:latin typeface="Calibri" panose="020F0502020204030204" pitchFamily="34" charset="0"/>
                <a:cs typeface="Calibri" panose="020F0502020204030204" pitchFamily="34" charset="0"/>
              </a:rPr>
              <a:t>A publishable library of proposal fragments organized according to their local, national, and international context.</a:t>
            </a:r>
          </a:p>
          <a:p>
            <a:r>
              <a:rPr lang="en-US" sz="2600" dirty="0">
                <a:latin typeface="Calibri" panose="020F0502020204030204" pitchFamily="34" charset="0"/>
                <a:cs typeface="Calibri" panose="020F0502020204030204" pitchFamily="34" charset="0"/>
              </a:rPr>
              <a:t>Guideline on how to use these fragments in funding proposals</a:t>
            </a:r>
          </a:p>
          <a:p>
            <a:endParaRPr lang="en-US" dirty="0"/>
          </a:p>
        </p:txBody>
      </p:sp>
    </p:spTree>
    <p:extLst>
      <p:ext uri="{BB962C8B-B14F-4D97-AF65-F5344CB8AC3E}">
        <p14:creationId xmlns:p14="http://schemas.microsoft.com/office/powerpoint/2010/main" val="16918328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400" cap="small" dirty="0" smtClean="0">
                <a:latin typeface="Calibri"/>
                <a:cs typeface="Calibri"/>
                <a:sym typeface="Calibri"/>
              </a:rPr>
              <a:t>Long-term Metadata Infrastructure Plan</a:t>
            </a:r>
            <a:endParaRPr lang="en-US" dirty="0"/>
          </a:p>
        </p:txBody>
      </p:sp>
      <p:sp>
        <p:nvSpPr>
          <p:cNvPr id="3" name="Content Placeholder 2"/>
          <p:cNvSpPr>
            <a:spLocks noGrp="1"/>
          </p:cNvSpPr>
          <p:nvPr>
            <p:ph idx="1"/>
          </p:nvPr>
        </p:nvSpPr>
        <p:spPr/>
        <p:txBody>
          <a:bodyPr/>
          <a:lstStyle/>
          <a:p>
            <a:pPr marL="0" indent="0">
              <a:buNone/>
            </a:pPr>
            <a:r>
              <a:rPr lang="en-US" dirty="0">
                <a:latin typeface="Calibri" panose="020F0502020204030204" pitchFamily="34" charset="0"/>
                <a:cs typeface="Calibri" panose="020F0502020204030204" pitchFamily="34" charset="0"/>
              </a:rPr>
              <a:t>DDI is the basis of building a large-scale distributed infrastructure to the empirical social science. Such a plan can describe this vision. Organizations, projects, funding proposals could refer to this plan. This is in the spirit of re-use of administered metadata and software. It would share the load of the infrastructure on the shoulders of multiple organizations</a:t>
            </a:r>
            <a:r>
              <a:rPr lang="en-US" dirty="0" smtClean="0">
                <a:latin typeface="Calibri" panose="020F0502020204030204" pitchFamily="34" charset="0"/>
                <a:cs typeface="Calibri" panose="020F0502020204030204" pitchFamily="34" charset="0"/>
              </a:rPr>
              <a:t>.</a:t>
            </a:r>
          </a:p>
          <a:p>
            <a:pPr marL="0" indent="0">
              <a:buNone/>
            </a:pPr>
            <a:r>
              <a:rPr lang="en-US" dirty="0" smtClean="0">
                <a:latin typeface="Calibri" panose="020F0502020204030204" pitchFamily="34" charset="0"/>
                <a:cs typeface="Calibri" panose="020F0502020204030204" pitchFamily="34" charset="0"/>
              </a:rPr>
              <a:t>Outcome:</a:t>
            </a:r>
          </a:p>
          <a:p>
            <a:r>
              <a:rPr lang="en-US" dirty="0"/>
              <a:t>A document setting out a community level strategy for DDI and its infrastructure role.</a:t>
            </a: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610183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400" cap="small" dirty="0">
                <a:latin typeface="Calibri"/>
                <a:cs typeface="Calibri"/>
                <a:sym typeface="Calibri"/>
              </a:rPr>
              <a:t>How are we going to Accomplish this Work?</a:t>
            </a:r>
            <a:endParaRPr lang="en-US" dirty="0"/>
          </a:p>
        </p:txBody>
      </p:sp>
      <p:sp>
        <p:nvSpPr>
          <p:cNvPr id="3" name="Content Placeholder 2"/>
          <p:cNvSpPr>
            <a:spLocks noGrp="1"/>
          </p:cNvSpPr>
          <p:nvPr>
            <p:ph idx="1"/>
          </p:nvPr>
        </p:nvSpPr>
        <p:spPr/>
        <p:txBody>
          <a:bodyPr>
            <a:normAutofit/>
          </a:bodyPr>
          <a:lstStyle/>
          <a:p>
            <a:pPr lvl="0"/>
            <a:r>
              <a:rPr lang="en-AU" sz="3200" dirty="0">
                <a:latin typeface="Calibri"/>
                <a:ea typeface="Calibri"/>
                <a:cs typeface="Calibri"/>
                <a:sym typeface="Calibri"/>
              </a:rPr>
              <a:t>Plenary to start the </a:t>
            </a:r>
            <a:r>
              <a:rPr lang="en-AU" sz="3200" dirty="0" smtClean="0">
                <a:latin typeface="Calibri"/>
                <a:ea typeface="Calibri"/>
                <a:cs typeface="Calibri"/>
                <a:sym typeface="Calibri"/>
              </a:rPr>
              <a:t>day, and after Lunch</a:t>
            </a:r>
          </a:p>
          <a:p>
            <a:pPr lvl="0"/>
            <a:r>
              <a:rPr lang="en-AU" sz="3200" dirty="0" smtClean="0">
                <a:latin typeface="Calibri"/>
                <a:ea typeface="Calibri"/>
                <a:cs typeface="Calibri"/>
                <a:sym typeface="Calibri"/>
              </a:rPr>
              <a:t>Outline </a:t>
            </a:r>
            <a:r>
              <a:rPr lang="en-AU" sz="3200" dirty="0">
                <a:latin typeface="Calibri"/>
                <a:ea typeface="Calibri"/>
                <a:cs typeface="Calibri"/>
                <a:sym typeface="Calibri"/>
              </a:rPr>
              <a:t>the working </a:t>
            </a:r>
            <a:r>
              <a:rPr lang="en-AU" sz="3200" dirty="0" smtClean="0">
                <a:latin typeface="Calibri"/>
                <a:ea typeface="Calibri"/>
                <a:cs typeface="Calibri"/>
                <a:sym typeface="Calibri"/>
              </a:rPr>
              <a:t>groups today</a:t>
            </a:r>
          </a:p>
          <a:p>
            <a:pPr lvl="0"/>
            <a:r>
              <a:rPr lang="en-AU" sz="3200" dirty="0" smtClean="0">
                <a:latin typeface="Calibri"/>
                <a:ea typeface="Calibri"/>
                <a:cs typeface="Calibri"/>
                <a:sym typeface="Calibri"/>
              </a:rPr>
              <a:t>Proposed </a:t>
            </a:r>
            <a:r>
              <a:rPr lang="en-AU" sz="3200" dirty="0">
                <a:latin typeface="Calibri"/>
                <a:ea typeface="Calibri"/>
                <a:cs typeface="Calibri"/>
                <a:sym typeface="Calibri"/>
              </a:rPr>
              <a:t>working group </a:t>
            </a:r>
            <a:r>
              <a:rPr lang="en-AU" sz="3200" dirty="0" smtClean="0">
                <a:latin typeface="Calibri"/>
                <a:ea typeface="Calibri"/>
                <a:cs typeface="Calibri"/>
                <a:sym typeface="Calibri"/>
              </a:rPr>
              <a:t>participants</a:t>
            </a:r>
          </a:p>
          <a:p>
            <a:pPr lvl="0"/>
            <a:r>
              <a:rPr lang="en-AU" sz="3200" dirty="0" smtClean="0">
                <a:latin typeface="Calibri"/>
                <a:ea typeface="Calibri"/>
                <a:cs typeface="Calibri"/>
                <a:sym typeface="Calibri"/>
              </a:rPr>
              <a:t>Note taker identified for each working group </a:t>
            </a:r>
          </a:p>
          <a:p>
            <a:pPr lvl="0"/>
            <a:r>
              <a:rPr lang="en-AU" sz="3200" dirty="0" smtClean="0">
                <a:latin typeface="Calibri"/>
                <a:ea typeface="Calibri"/>
                <a:cs typeface="Calibri"/>
                <a:sym typeface="Calibri"/>
              </a:rPr>
              <a:t>Check-in before Lunch and before the end of the day – Reports from each group</a:t>
            </a:r>
            <a:endParaRPr lang="en-US" sz="3200" dirty="0"/>
          </a:p>
        </p:txBody>
      </p:sp>
    </p:spTree>
    <p:extLst>
      <p:ext uri="{BB962C8B-B14F-4D97-AF65-F5344CB8AC3E}">
        <p14:creationId xmlns:p14="http://schemas.microsoft.com/office/powerpoint/2010/main" val="35186683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800" cap="small" dirty="0">
                <a:latin typeface="Calibri"/>
                <a:ea typeface="Calibri"/>
                <a:cs typeface="Calibri"/>
                <a:sym typeface="Calibri"/>
              </a:rPr>
              <a:t>Managing the Work</a:t>
            </a:r>
            <a:endParaRPr lang="en-US" dirty="0"/>
          </a:p>
        </p:txBody>
      </p:sp>
      <p:sp>
        <p:nvSpPr>
          <p:cNvPr id="3" name="Text Placeholder 2"/>
          <p:cNvSpPr>
            <a:spLocks noGrp="1"/>
          </p:cNvSpPr>
          <p:nvPr>
            <p:ph type="body" idx="1"/>
          </p:nvPr>
        </p:nvSpPr>
        <p:spPr/>
        <p:txBody>
          <a:bodyPr>
            <a:normAutofit fontScale="92500" lnSpcReduction="20000"/>
          </a:bodyPr>
          <a:lstStyle/>
          <a:p>
            <a:r>
              <a:rPr lang="en-US" sz="3200" dirty="0" smtClean="0">
                <a:latin typeface="Calibri" panose="020F0502020204030204" pitchFamily="34" charset="0"/>
                <a:cs typeface="Calibri" panose="020F0502020204030204" pitchFamily="34" charset="0"/>
              </a:rPr>
              <a:t> Use template provided – this will be a form in some cases</a:t>
            </a:r>
            <a:endParaRPr lang="en-US" sz="1000" dirty="0">
              <a:latin typeface="Calibri" panose="020F0502020204030204" pitchFamily="34" charset="0"/>
              <a:cs typeface="Calibri" panose="020F0502020204030204" pitchFamily="34" charset="0"/>
            </a:endParaRPr>
          </a:p>
          <a:p>
            <a:r>
              <a:rPr lang="en-US" sz="3200" dirty="0" smtClean="0">
                <a:latin typeface="Calibri" panose="020F0502020204030204" pitchFamily="34" charset="0"/>
                <a:cs typeface="Calibri" panose="020F0502020204030204" pitchFamily="34" charset="0"/>
              </a:rPr>
              <a:t> Document </a:t>
            </a:r>
          </a:p>
          <a:p>
            <a:pPr lvl="1"/>
            <a:r>
              <a:rPr lang="en-US" sz="3200" dirty="0">
                <a:latin typeface="Calibri" panose="020F0502020204030204" pitchFamily="34" charset="0"/>
                <a:cs typeface="Calibri" panose="020F0502020204030204" pitchFamily="34" charset="0"/>
              </a:rPr>
              <a:t> </a:t>
            </a:r>
            <a:r>
              <a:rPr lang="en-US" sz="2800" dirty="0" smtClean="0">
                <a:latin typeface="Calibri" panose="020F0502020204030204" pitchFamily="34" charset="0"/>
                <a:cs typeface="Calibri" panose="020F0502020204030204" pitchFamily="34" charset="0"/>
              </a:rPr>
              <a:t>Any background info needed/used</a:t>
            </a:r>
          </a:p>
          <a:p>
            <a:r>
              <a:rPr lang="en-US" sz="3200" dirty="0">
                <a:latin typeface="Calibri" panose="020F0502020204030204" pitchFamily="34" charset="0"/>
                <a:cs typeface="Calibri" panose="020F0502020204030204" pitchFamily="34" charset="0"/>
              </a:rPr>
              <a:t> </a:t>
            </a:r>
            <a:r>
              <a:rPr lang="en-US" sz="3200" dirty="0" smtClean="0">
                <a:latin typeface="Calibri" panose="020F0502020204030204" pitchFamily="34" charset="0"/>
                <a:cs typeface="Calibri" panose="020F0502020204030204" pitchFamily="34" charset="0"/>
              </a:rPr>
              <a:t>Decisions</a:t>
            </a:r>
          </a:p>
          <a:p>
            <a:pPr lvl="1"/>
            <a:r>
              <a:rPr lang="en-US" sz="2800" dirty="0">
                <a:latin typeface="Calibri" panose="020F0502020204030204" pitchFamily="34" charset="0"/>
                <a:cs typeface="Calibri" panose="020F0502020204030204" pitchFamily="34" charset="0"/>
              </a:rPr>
              <a:t> </a:t>
            </a:r>
            <a:r>
              <a:rPr lang="en-US" sz="2800" dirty="0" smtClean="0">
                <a:latin typeface="Calibri" panose="020F0502020204030204" pitchFamily="34" charset="0"/>
                <a:cs typeface="Calibri" panose="020F0502020204030204" pitchFamily="34" charset="0"/>
              </a:rPr>
              <a:t>Note any proposals agreed upon</a:t>
            </a:r>
          </a:p>
          <a:p>
            <a:pPr lvl="1"/>
            <a:r>
              <a:rPr lang="en-US" sz="2800" dirty="0">
                <a:latin typeface="Calibri" panose="020F0502020204030204" pitchFamily="34" charset="0"/>
                <a:cs typeface="Calibri" panose="020F0502020204030204" pitchFamily="34" charset="0"/>
              </a:rPr>
              <a:t> </a:t>
            </a:r>
            <a:r>
              <a:rPr lang="en-US" sz="2800" dirty="0" smtClean="0">
                <a:latin typeface="Calibri" panose="020F0502020204030204" pitchFamily="34" charset="0"/>
                <a:cs typeface="Calibri" panose="020F0502020204030204" pitchFamily="34" charset="0"/>
              </a:rPr>
              <a:t>Reasoning behind the proposals and decisions</a:t>
            </a:r>
          </a:p>
          <a:p>
            <a:pPr lvl="1"/>
            <a:r>
              <a:rPr lang="en-US" sz="2800" dirty="0">
                <a:latin typeface="Calibri" panose="020F0502020204030204" pitchFamily="34" charset="0"/>
                <a:cs typeface="Calibri" panose="020F0502020204030204" pitchFamily="34" charset="0"/>
              </a:rPr>
              <a:t> </a:t>
            </a:r>
            <a:r>
              <a:rPr lang="en-US" sz="2800" dirty="0" smtClean="0">
                <a:latin typeface="Calibri" panose="020F0502020204030204" pitchFamily="34" charset="0"/>
                <a:cs typeface="Calibri" panose="020F0502020204030204" pitchFamily="34" charset="0"/>
              </a:rPr>
              <a:t>If there were different positions – provide both reasons for and reasons against</a:t>
            </a:r>
            <a:endParaRPr lang="en-US" sz="2800" dirty="0"/>
          </a:p>
        </p:txBody>
      </p:sp>
    </p:spTree>
    <p:extLst>
      <p:ext uri="{BB962C8B-B14F-4D97-AF65-F5344CB8AC3E}">
        <p14:creationId xmlns:p14="http://schemas.microsoft.com/office/powerpoint/2010/main" val="16391792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400" cap="small" dirty="0">
                <a:latin typeface="Calibri"/>
                <a:ea typeface="Calibri"/>
                <a:cs typeface="Calibri"/>
                <a:sym typeface="Calibri"/>
              </a:rPr>
              <a:t>Managing the Work</a:t>
            </a:r>
            <a:endParaRPr lang="en-US" dirty="0"/>
          </a:p>
        </p:txBody>
      </p:sp>
      <p:sp>
        <p:nvSpPr>
          <p:cNvPr id="3" name="Content Placeholder 2"/>
          <p:cNvSpPr>
            <a:spLocks noGrp="1"/>
          </p:cNvSpPr>
          <p:nvPr>
            <p:ph idx="1"/>
          </p:nvPr>
        </p:nvSpPr>
        <p:spPr/>
        <p:txBody>
          <a:bodyPr>
            <a:normAutofit/>
          </a:bodyPr>
          <a:lstStyle/>
          <a:p>
            <a:r>
              <a:rPr lang="en-US" sz="2800" dirty="0" smtClean="0"/>
              <a:t>Wiki</a:t>
            </a:r>
          </a:p>
          <a:p>
            <a:endParaRPr lang="en-US" sz="2800" dirty="0"/>
          </a:p>
          <a:p>
            <a:r>
              <a:rPr lang="en-US" sz="2800" dirty="0" smtClean="0"/>
              <a:t>JIRA</a:t>
            </a:r>
            <a:endParaRPr lang="en-US" sz="2800" dirty="0"/>
          </a:p>
        </p:txBody>
      </p:sp>
    </p:spTree>
    <p:extLst>
      <p:ext uri="{BB962C8B-B14F-4D97-AF65-F5344CB8AC3E}">
        <p14:creationId xmlns:p14="http://schemas.microsoft.com/office/powerpoint/2010/main" val="41507155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400" cap="small" dirty="0" smtClean="0">
                <a:latin typeface="Calibri"/>
                <a:ea typeface="Calibri"/>
                <a:cs typeface="Calibri"/>
                <a:sym typeface="Calibri"/>
              </a:rPr>
              <a:t>Staying on Track</a:t>
            </a:r>
            <a:endParaRPr lang="en-US" dirty="0"/>
          </a:p>
        </p:txBody>
      </p:sp>
      <p:sp>
        <p:nvSpPr>
          <p:cNvPr id="3" name="Content Placeholder 2"/>
          <p:cNvSpPr>
            <a:spLocks noGrp="1"/>
          </p:cNvSpPr>
          <p:nvPr>
            <p:ph idx="1"/>
          </p:nvPr>
        </p:nvSpPr>
        <p:spPr/>
        <p:txBody>
          <a:bodyPr>
            <a:normAutofit fontScale="70000" lnSpcReduction="20000"/>
          </a:bodyPr>
          <a:lstStyle/>
          <a:p>
            <a:r>
              <a:rPr lang="en-AU" sz="4600" dirty="0">
                <a:latin typeface="Calibri"/>
                <a:ea typeface="Calibri"/>
                <a:cs typeface="Calibri"/>
                <a:sym typeface="Calibri"/>
              </a:rPr>
              <a:t>The Parking Lot – for ideas, issues off task or which need more </a:t>
            </a:r>
            <a:r>
              <a:rPr lang="en-AU" sz="4600" dirty="0" smtClean="0">
                <a:latin typeface="Calibri"/>
                <a:ea typeface="Calibri"/>
                <a:cs typeface="Calibri"/>
                <a:sym typeface="Calibri"/>
              </a:rPr>
              <a:t>discussion</a:t>
            </a:r>
          </a:p>
          <a:p>
            <a:r>
              <a:rPr lang="en-AU" sz="4600" dirty="0" smtClean="0">
                <a:latin typeface="Calibri"/>
                <a:ea typeface="Calibri"/>
                <a:cs typeface="Calibri"/>
                <a:sym typeface="Calibri"/>
              </a:rPr>
              <a:t>Document </a:t>
            </a:r>
            <a:r>
              <a:rPr lang="en-AU" sz="4600" dirty="0">
                <a:latin typeface="Calibri"/>
                <a:ea typeface="Calibri"/>
                <a:cs typeface="Calibri"/>
                <a:sym typeface="Calibri"/>
              </a:rPr>
              <a:t>it and set it </a:t>
            </a:r>
            <a:r>
              <a:rPr lang="en-AU" sz="4600" dirty="0" smtClean="0">
                <a:latin typeface="Calibri"/>
                <a:ea typeface="Calibri"/>
                <a:cs typeface="Calibri"/>
                <a:sym typeface="Calibri"/>
              </a:rPr>
              <a:t>aside</a:t>
            </a:r>
          </a:p>
          <a:p>
            <a:r>
              <a:rPr lang="en-AU" sz="4600" dirty="0" smtClean="0">
                <a:latin typeface="Calibri"/>
                <a:ea typeface="Calibri"/>
                <a:cs typeface="Calibri"/>
                <a:sym typeface="Calibri"/>
              </a:rPr>
              <a:t>Avoid </a:t>
            </a:r>
            <a:r>
              <a:rPr lang="en-AU" sz="4600" dirty="0">
                <a:latin typeface="Calibri"/>
                <a:ea typeface="Calibri"/>
                <a:cs typeface="Calibri"/>
                <a:sym typeface="Calibri"/>
              </a:rPr>
              <a:t>extended </a:t>
            </a:r>
            <a:r>
              <a:rPr lang="en-AU" sz="4600" dirty="0" smtClean="0">
                <a:latin typeface="Calibri"/>
                <a:ea typeface="Calibri"/>
                <a:cs typeface="Calibri"/>
                <a:sym typeface="Calibri"/>
              </a:rPr>
              <a:t>debate</a:t>
            </a:r>
          </a:p>
          <a:p>
            <a:pPr lvl="1"/>
            <a:r>
              <a:rPr lang="en-AU" sz="3800" dirty="0" smtClean="0">
                <a:latin typeface="Calibri"/>
                <a:ea typeface="Calibri"/>
                <a:cs typeface="Calibri"/>
                <a:sym typeface="Calibri"/>
              </a:rPr>
              <a:t>We </a:t>
            </a:r>
            <a:r>
              <a:rPr lang="en-AU" sz="3800" dirty="0">
                <a:latin typeface="Calibri"/>
                <a:ea typeface="Calibri"/>
                <a:cs typeface="Calibri"/>
                <a:sym typeface="Calibri"/>
              </a:rPr>
              <a:t>do </a:t>
            </a:r>
            <a:r>
              <a:rPr lang="en-AU" sz="3800" i="1" dirty="0">
                <a:latin typeface="Calibri"/>
                <a:ea typeface="Calibri"/>
                <a:cs typeface="Calibri"/>
                <a:sym typeface="Calibri"/>
              </a:rPr>
              <a:t>not</a:t>
            </a:r>
            <a:r>
              <a:rPr lang="en-AU" sz="3800" dirty="0">
                <a:latin typeface="Calibri"/>
                <a:ea typeface="Calibri"/>
                <a:cs typeface="Calibri"/>
                <a:sym typeface="Calibri"/>
              </a:rPr>
              <a:t> want to lose track of issues which need to be decided through considered </a:t>
            </a:r>
            <a:r>
              <a:rPr lang="en-AU" sz="3800" dirty="0" smtClean="0">
                <a:latin typeface="Calibri"/>
                <a:ea typeface="Calibri"/>
                <a:cs typeface="Calibri"/>
                <a:sym typeface="Calibri"/>
              </a:rPr>
              <a:t>discussion</a:t>
            </a:r>
          </a:p>
          <a:p>
            <a:pPr lvl="1"/>
            <a:r>
              <a:rPr lang="en-AU" sz="3800" dirty="0" smtClean="0">
                <a:latin typeface="Calibri"/>
                <a:ea typeface="Calibri"/>
                <a:cs typeface="Calibri"/>
                <a:sym typeface="Calibri"/>
              </a:rPr>
              <a:t>We </a:t>
            </a:r>
            <a:r>
              <a:rPr lang="en-AU" sz="3800" dirty="0">
                <a:latin typeface="Calibri"/>
                <a:ea typeface="Calibri"/>
                <a:cs typeface="Calibri"/>
                <a:sym typeface="Calibri"/>
              </a:rPr>
              <a:t>cannot let them stop us from making </a:t>
            </a:r>
            <a:r>
              <a:rPr lang="en-AU" sz="3800" dirty="0" smtClean="0">
                <a:latin typeface="Calibri"/>
                <a:ea typeface="Calibri"/>
                <a:cs typeface="Calibri"/>
                <a:sym typeface="Calibri"/>
              </a:rPr>
              <a:t>progress</a:t>
            </a:r>
          </a:p>
          <a:p>
            <a:pPr lvl="1"/>
            <a:endParaRPr lang="en-AU" sz="1400" dirty="0">
              <a:latin typeface="Calibri"/>
              <a:ea typeface="Calibri"/>
              <a:cs typeface="Calibri"/>
              <a:sym typeface="Calibri"/>
            </a:endParaRPr>
          </a:p>
          <a:p>
            <a:pPr indent="-228600">
              <a:spcBef>
                <a:spcPts val="500"/>
              </a:spcBef>
              <a:buSzPct val="100000"/>
            </a:pPr>
            <a:r>
              <a:rPr lang="en-AU" sz="4600" dirty="0">
                <a:latin typeface="Calibri"/>
                <a:ea typeface="Calibri"/>
                <a:cs typeface="Calibri"/>
                <a:sym typeface="Calibri"/>
              </a:rPr>
              <a:t>Visit Parking Lot after each session</a:t>
            </a:r>
            <a:endParaRPr lang="en-AU" sz="4600" dirty="0" smtClean="0">
              <a:latin typeface="Calibri"/>
              <a:ea typeface="Calibri"/>
              <a:cs typeface="Calibri"/>
              <a:sym typeface="Calibri"/>
            </a:endParaRPr>
          </a:p>
          <a:p>
            <a:endParaRPr lang="en-US" dirty="0"/>
          </a:p>
        </p:txBody>
      </p:sp>
    </p:spTree>
    <p:extLst>
      <p:ext uri="{BB962C8B-B14F-4D97-AF65-F5344CB8AC3E}">
        <p14:creationId xmlns:p14="http://schemas.microsoft.com/office/powerpoint/2010/main" val="26004414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AU" sz="4800" cap="small" dirty="0" smtClean="0">
                <a:latin typeface="Calibri"/>
                <a:cs typeface="Calibri"/>
                <a:sym typeface="Calibri"/>
              </a:rPr>
              <a:t>Daily Schedule</a:t>
            </a:r>
            <a:r>
              <a:rPr lang="de-DE" dirty="0" smtClean="0"/>
              <a:t> </a:t>
            </a:r>
            <a:endParaRPr lang="de-DE" dirty="0"/>
          </a:p>
        </p:txBody>
      </p:sp>
      <p:sp>
        <p:nvSpPr>
          <p:cNvPr id="3" name="Inhaltsplatzhalter 2"/>
          <p:cNvSpPr>
            <a:spLocks noGrp="1"/>
          </p:cNvSpPr>
          <p:nvPr>
            <p:ph idx="1"/>
          </p:nvPr>
        </p:nvSpPr>
        <p:spPr/>
        <p:txBody>
          <a:bodyPr>
            <a:normAutofit lnSpcReduction="10000"/>
          </a:bodyPr>
          <a:lstStyle/>
          <a:p>
            <a:pPr marL="0" indent="0">
              <a:buNone/>
            </a:pPr>
            <a:r>
              <a:rPr lang="en-US" sz="2800" dirty="0">
                <a:latin typeface="Calibri" panose="020F0502020204030204" pitchFamily="34" charset="0"/>
                <a:cs typeface="Calibri" panose="020F0502020204030204" pitchFamily="34" charset="0"/>
              </a:rPr>
              <a:t>07:30 – 08:45    Breakfast</a:t>
            </a:r>
            <a:br>
              <a:rPr lang="en-US" sz="2800" dirty="0">
                <a:latin typeface="Calibri" panose="020F0502020204030204" pitchFamily="34" charset="0"/>
                <a:cs typeface="Calibri" panose="020F0502020204030204" pitchFamily="34" charset="0"/>
              </a:rPr>
            </a:br>
            <a:r>
              <a:rPr lang="en-US" sz="2800" dirty="0" smtClean="0">
                <a:latin typeface="Calibri" panose="020F0502020204030204" pitchFamily="34" charset="0"/>
                <a:cs typeface="Calibri" panose="020F0502020204030204" pitchFamily="34" charset="0"/>
              </a:rPr>
              <a:t>09:00 </a:t>
            </a:r>
            <a:r>
              <a:rPr lang="en-US" sz="2800" dirty="0">
                <a:latin typeface="Calibri" panose="020F0502020204030204" pitchFamily="34" charset="0"/>
                <a:cs typeface="Calibri" panose="020F0502020204030204" pitchFamily="34" charset="0"/>
              </a:rPr>
              <a:t>– 09:15   </a:t>
            </a:r>
            <a:r>
              <a:rPr lang="en-US" sz="2800" dirty="0" smtClean="0">
                <a:latin typeface="Calibri" panose="020F0502020204030204" pitchFamily="34" charset="0"/>
                <a:cs typeface="Calibri" panose="020F0502020204030204" pitchFamily="34" charset="0"/>
              </a:rPr>
              <a:t> Plenary</a:t>
            </a:r>
            <a:r>
              <a:rPr lang="en-US" sz="2800" dirty="0">
                <a:latin typeface="Calibri" panose="020F0502020204030204" pitchFamily="34" charset="0"/>
                <a:cs typeface="Calibri" panose="020F0502020204030204" pitchFamily="34" charset="0"/>
              </a:rPr>
              <a:t/>
            </a:r>
            <a:br>
              <a:rPr lang="en-US" sz="2800" dirty="0">
                <a:latin typeface="Calibri" panose="020F0502020204030204" pitchFamily="34" charset="0"/>
                <a:cs typeface="Calibri" panose="020F0502020204030204" pitchFamily="34" charset="0"/>
              </a:rPr>
            </a:br>
            <a:r>
              <a:rPr lang="en-US" sz="2800" dirty="0">
                <a:latin typeface="Calibri" panose="020F0502020204030204" pitchFamily="34" charset="0"/>
                <a:cs typeface="Calibri" panose="020F0502020204030204" pitchFamily="34" charset="0"/>
              </a:rPr>
              <a:t>09:15 – 10:30    1st Working </a:t>
            </a:r>
            <a:r>
              <a:rPr lang="en-US" sz="2800" dirty="0" smtClean="0">
                <a:latin typeface="Calibri" panose="020F0502020204030204" pitchFamily="34" charset="0"/>
                <a:cs typeface="Calibri" panose="020F0502020204030204" pitchFamily="34" charset="0"/>
              </a:rPr>
              <a:t>session</a:t>
            </a:r>
          </a:p>
          <a:p>
            <a:pPr marL="0" indent="0">
              <a:buNone/>
            </a:pPr>
            <a:r>
              <a:rPr lang="en-US" sz="2800" dirty="0">
                <a:latin typeface="Calibri" panose="020F0502020204030204" pitchFamily="34" charset="0"/>
                <a:cs typeface="Calibri" panose="020F0502020204030204" pitchFamily="34" charset="0"/>
              </a:rPr>
              <a:t/>
            </a:r>
            <a:br>
              <a:rPr lang="en-US" sz="2800" dirty="0">
                <a:latin typeface="Calibri" panose="020F0502020204030204" pitchFamily="34" charset="0"/>
                <a:cs typeface="Calibri" panose="020F0502020204030204" pitchFamily="34" charset="0"/>
              </a:rPr>
            </a:br>
            <a:r>
              <a:rPr lang="en-US" sz="2800" dirty="0" smtClean="0">
                <a:latin typeface="Calibri" panose="020F0502020204030204" pitchFamily="34" charset="0"/>
                <a:cs typeface="Calibri" panose="020F0502020204030204" pitchFamily="34" charset="0"/>
              </a:rPr>
              <a:t>10:30 </a:t>
            </a:r>
            <a:r>
              <a:rPr lang="en-US" sz="2800" dirty="0">
                <a:latin typeface="Calibri" panose="020F0502020204030204" pitchFamily="34" charset="0"/>
                <a:cs typeface="Calibri" panose="020F0502020204030204" pitchFamily="34" charset="0"/>
              </a:rPr>
              <a:t>– 10:45    Coffee</a:t>
            </a:r>
            <a:br>
              <a:rPr lang="en-US" sz="2800" dirty="0">
                <a:latin typeface="Calibri" panose="020F0502020204030204" pitchFamily="34" charset="0"/>
                <a:cs typeface="Calibri" panose="020F0502020204030204" pitchFamily="34" charset="0"/>
              </a:rPr>
            </a:br>
            <a:r>
              <a:rPr lang="en-US" sz="2800" dirty="0">
                <a:latin typeface="Calibri" panose="020F0502020204030204" pitchFamily="34" charset="0"/>
                <a:cs typeface="Calibri" panose="020F0502020204030204" pitchFamily="34" charset="0"/>
              </a:rPr>
              <a:t>10:45 – </a:t>
            </a:r>
            <a:r>
              <a:rPr lang="en-US" sz="2800" dirty="0" smtClean="0">
                <a:latin typeface="Calibri" panose="020F0502020204030204" pitchFamily="34" charset="0"/>
                <a:cs typeface="Calibri" panose="020F0502020204030204" pitchFamily="34" charset="0"/>
              </a:rPr>
              <a:t>11:45</a:t>
            </a:r>
            <a:r>
              <a:rPr lang="en-US" sz="2800" dirty="0" smtClean="0">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rPr>
              <a:t>   2nd Working </a:t>
            </a:r>
            <a:r>
              <a:rPr lang="en-US" sz="2800" dirty="0">
                <a:latin typeface="Calibri" panose="020F0502020204030204" pitchFamily="34" charset="0"/>
                <a:cs typeface="Calibri" panose="020F0502020204030204" pitchFamily="34" charset="0"/>
              </a:rPr>
              <a:t>Session </a:t>
            </a:r>
            <a:endParaRPr lang="en-US" sz="2800" dirty="0" smtClean="0">
              <a:latin typeface="Calibri" panose="020F0502020204030204" pitchFamily="34" charset="0"/>
              <a:cs typeface="Calibri" panose="020F0502020204030204" pitchFamily="34" charset="0"/>
            </a:endParaRPr>
          </a:p>
          <a:p>
            <a:pPr marL="0" indent="0">
              <a:buNone/>
            </a:pPr>
            <a:r>
              <a:rPr lang="en-US" sz="2800" dirty="0" smtClean="0">
                <a:latin typeface="Calibri" panose="020F0502020204030204" pitchFamily="34" charset="0"/>
                <a:cs typeface="Calibri" panose="020F0502020204030204" pitchFamily="34" charset="0"/>
              </a:rPr>
              <a:t>11:45 </a:t>
            </a:r>
            <a:r>
              <a:rPr lang="en-US" sz="2800" dirty="0">
                <a:latin typeface="Calibri" panose="020F0502020204030204" pitchFamily="34" charset="0"/>
                <a:cs typeface="Calibri" panose="020F0502020204030204" pitchFamily="34" charset="0"/>
              </a:rPr>
              <a:t>– </a:t>
            </a:r>
            <a:r>
              <a:rPr lang="en-US" sz="2800" dirty="0" smtClean="0">
                <a:latin typeface="Calibri" panose="020F0502020204030204" pitchFamily="34" charset="0"/>
                <a:cs typeface="Calibri" panose="020F0502020204030204" pitchFamily="34" charset="0"/>
              </a:rPr>
              <a:t>12:15 </a:t>
            </a:r>
            <a:r>
              <a:rPr lang="en-US" sz="2800" dirty="0">
                <a:latin typeface="Calibri" panose="020F0502020204030204" pitchFamily="34" charset="0"/>
                <a:cs typeface="Calibri" panose="020F0502020204030204" pitchFamily="34" charset="0"/>
              </a:rPr>
              <a:t>   </a:t>
            </a:r>
            <a:r>
              <a:rPr lang="en-US" sz="2800" dirty="0" smtClean="0">
                <a:latin typeface="Calibri" panose="020F0502020204030204" pitchFamily="34" charset="0"/>
                <a:cs typeface="Calibri" panose="020F0502020204030204" pitchFamily="34" charset="0"/>
              </a:rPr>
              <a:t>Morning Reports</a:t>
            </a:r>
            <a:endParaRPr lang="en-US" sz="2800" dirty="0" smtClean="0">
              <a:latin typeface="Calibri" panose="020F0502020204030204" pitchFamily="34" charset="0"/>
              <a:cs typeface="Calibri" panose="020F0502020204030204" pitchFamily="34" charset="0"/>
            </a:endParaRPr>
          </a:p>
          <a:p>
            <a:pPr marL="0" indent="0">
              <a:buNone/>
            </a:pPr>
            <a:r>
              <a:rPr lang="en-US" sz="2800" dirty="0" smtClean="0">
                <a:latin typeface="Calibri" panose="020F0502020204030204" pitchFamily="34" charset="0"/>
                <a:cs typeface="Calibri" panose="020F0502020204030204" pitchFamily="34" charset="0"/>
              </a:rPr>
              <a:t>12:15 </a:t>
            </a:r>
            <a:r>
              <a:rPr lang="en-US" sz="2800" dirty="0">
                <a:latin typeface="Calibri" panose="020F0502020204030204" pitchFamily="34" charset="0"/>
                <a:cs typeface="Calibri" panose="020F0502020204030204" pitchFamily="34" charset="0"/>
              </a:rPr>
              <a:t>– 13:00    Lunch</a:t>
            </a:r>
            <a:br>
              <a:rPr lang="en-US" sz="2800" dirty="0">
                <a:latin typeface="Calibri" panose="020F0502020204030204" pitchFamily="34" charset="0"/>
                <a:cs typeface="Calibri" panose="020F0502020204030204" pitchFamily="34" charset="0"/>
              </a:rPr>
            </a:br>
            <a:endParaRPr lang="de-DE" sz="2800" dirty="0"/>
          </a:p>
        </p:txBody>
      </p:sp>
    </p:spTree>
    <p:extLst>
      <p:ext uri="{BB962C8B-B14F-4D97-AF65-F5344CB8AC3E}">
        <p14:creationId xmlns:p14="http://schemas.microsoft.com/office/powerpoint/2010/main" val="18308061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AU" sz="4800" cap="small" dirty="0" smtClean="0">
                <a:latin typeface="Calibri"/>
                <a:cs typeface="Calibri"/>
                <a:sym typeface="Calibri"/>
              </a:rPr>
              <a:t>Daily Schedule</a:t>
            </a:r>
            <a:r>
              <a:rPr lang="de-DE" dirty="0" smtClean="0"/>
              <a:t> </a:t>
            </a:r>
            <a:endParaRPr lang="de-DE" dirty="0"/>
          </a:p>
        </p:txBody>
      </p:sp>
      <p:sp>
        <p:nvSpPr>
          <p:cNvPr id="3" name="Inhaltsplatzhalter 2"/>
          <p:cNvSpPr>
            <a:spLocks noGrp="1"/>
          </p:cNvSpPr>
          <p:nvPr>
            <p:ph idx="1"/>
          </p:nvPr>
        </p:nvSpPr>
        <p:spPr/>
        <p:txBody>
          <a:bodyPr>
            <a:normAutofit fontScale="25000" lnSpcReduction="20000"/>
          </a:bodyPr>
          <a:lstStyle/>
          <a:p>
            <a:pPr marL="0" indent="0">
              <a:buNone/>
            </a:pPr>
            <a:r>
              <a:rPr lang="en-US" sz="11200" dirty="0" smtClean="0">
                <a:latin typeface="Calibri" panose="020F0502020204030204" pitchFamily="34" charset="0"/>
                <a:cs typeface="Calibri" panose="020F0502020204030204" pitchFamily="34" charset="0"/>
              </a:rPr>
              <a:t>13:00 </a:t>
            </a:r>
            <a:r>
              <a:rPr lang="en-US" sz="11200" dirty="0">
                <a:latin typeface="Calibri" panose="020F0502020204030204" pitchFamily="34" charset="0"/>
                <a:cs typeface="Calibri" panose="020F0502020204030204" pitchFamily="34" charset="0"/>
              </a:rPr>
              <a:t>– 13:45    Walk</a:t>
            </a:r>
            <a:br>
              <a:rPr lang="en-US" sz="11200" dirty="0">
                <a:latin typeface="Calibri" panose="020F0502020204030204" pitchFamily="34" charset="0"/>
                <a:cs typeface="Calibri" panose="020F0502020204030204" pitchFamily="34" charset="0"/>
              </a:rPr>
            </a:br>
            <a:r>
              <a:rPr lang="en-US" sz="11200" dirty="0">
                <a:latin typeface="Calibri" panose="020F0502020204030204" pitchFamily="34" charset="0"/>
                <a:cs typeface="Calibri" panose="020F0502020204030204" pitchFamily="34" charset="0"/>
              </a:rPr>
              <a:t>13:45 – 14:00    </a:t>
            </a:r>
            <a:r>
              <a:rPr lang="en-US" sz="11200" dirty="0" smtClean="0">
                <a:latin typeface="Calibri" panose="020F0502020204030204" pitchFamily="34" charset="0"/>
                <a:cs typeface="Calibri" panose="020F0502020204030204" pitchFamily="34" charset="0"/>
              </a:rPr>
              <a:t>Plenary</a:t>
            </a:r>
            <a:r>
              <a:rPr lang="en-US" sz="11200" dirty="0">
                <a:latin typeface="Calibri" panose="020F0502020204030204" pitchFamily="34" charset="0"/>
                <a:cs typeface="Calibri" panose="020F0502020204030204" pitchFamily="34" charset="0"/>
              </a:rPr>
              <a:t/>
            </a:r>
            <a:br>
              <a:rPr lang="en-US" sz="11200" dirty="0">
                <a:latin typeface="Calibri" panose="020F0502020204030204" pitchFamily="34" charset="0"/>
                <a:cs typeface="Calibri" panose="020F0502020204030204" pitchFamily="34" charset="0"/>
              </a:rPr>
            </a:br>
            <a:r>
              <a:rPr lang="en-US" sz="11200" dirty="0">
                <a:latin typeface="Calibri" panose="020F0502020204030204" pitchFamily="34" charset="0"/>
                <a:cs typeface="Calibri" panose="020F0502020204030204" pitchFamily="34" charset="0"/>
              </a:rPr>
              <a:t>14:00 – 15:15    3rd Working Session</a:t>
            </a:r>
            <a:br>
              <a:rPr lang="en-US" sz="11200" dirty="0">
                <a:latin typeface="Calibri" panose="020F0502020204030204" pitchFamily="34" charset="0"/>
                <a:cs typeface="Calibri" panose="020F0502020204030204" pitchFamily="34" charset="0"/>
              </a:rPr>
            </a:br>
            <a:endParaRPr lang="en-US" sz="11200" dirty="0" smtClean="0">
              <a:latin typeface="Calibri" panose="020F0502020204030204" pitchFamily="34" charset="0"/>
              <a:cs typeface="Calibri" panose="020F0502020204030204" pitchFamily="34" charset="0"/>
            </a:endParaRPr>
          </a:p>
          <a:p>
            <a:pPr marL="0" indent="0">
              <a:buNone/>
            </a:pPr>
            <a:r>
              <a:rPr lang="en-US" sz="11200" dirty="0" smtClean="0">
                <a:latin typeface="Calibri" panose="020F0502020204030204" pitchFamily="34" charset="0"/>
                <a:cs typeface="Calibri" panose="020F0502020204030204" pitchFamily="34" charset="0"/>
              </a:rPr>
              <a:t>15:15 </a:t>
            </a:r>
            <a:r>
              <a:rPr lang="en-US" sz="11200" dirty="0">
                <a:latin typeface="Calibri" panose="020F0502020204030204" pitchFamily="34" charset="0"/>
                <a:cs typeface="Calibri" panose="020F0502020204030204" pitchFamily="34" charset="0"/>
              </a:rPr>
              <a:t>– 15:30    Cake &amp; Coffee</a:t>
            </a:r>
            <a:br>
              <a:rPr lang="en-US" sz="11200" dirty="0">
                <a:latin typeface="Calibri" panose="020F0502020204030204" pitchFamily="34" charset="0"/>
                <a:cs typeface="Calibri" panose="020F0502020204030204" pitchFamily="34" charset="0"/>
              </a:rPr>
            </a:br>
            <a:r>
              <a:rPr lang="en-US" sz="11200" dirty="0">
                <a:latin typeface="Calibri" panose="020F0502020204030204" pitchFamily="34" charset="0"/>
                <a:cs typeface="Calibri" panose="020F0502020204030204" pitchFamily="34" charset="0"/>
              </a:rPr>
              <a:t>15:30 – </a:t>
            </a:r>
            <a:r>
              <a:rPr lang="en-US" sz="11200" dirty="0" smtClean="0">
                <a:latin typeface="Calibri" panose="020F0502020204030204" pitchFamily="34" charset="0"/>
                <a:cs typeface="Calibri" panose="020F0502020204030204" pitchFamily="34" charset="0"/>
              </a:rPr>
              <a:t>16:30 </a:t>
            </a:r>
            <a:r>
              <a:rPr lang="en-US" sz="11200" dirty="0">
                <a:latin typeface="Calibri" panose="020F0502020204030204" pitchFamily="34" charset="0"/>
                <a:cs typeface="Calibri" panose="020F0502020204030204" pitchFamily="34" charset="0"/>
              </a:rPr>
              <a:t>   4th Working Session</a:t>
            </a:r>
            <a:br>
              <a:rPr lang="en-US" sz="11200" dirty="0">
                <a:latin typeface="Calibri" panose="020F0502020204030204" pitchFamily="34" charset="0"/>
                <a:cs typeface="Calibri" panose="020F0502020204030204" pitchFamily="34" charset="0"/>
              </a:rPr>
            </a:br>
            <a:r>
              <a:rPr lang="en-US" sz="11200" dirty="0" smtClean="0">
                <a:latin typeface="Calibri" panose="020F0502020204030204" pitchFamily="34" charset="0"/>
                <a:cs typeface="Calibri" panose="020F0502020204030204" pitchFamily="34" charset="0"/>
              </a:rPr>
              <a:t>16:30 </a:t>
            </a:r>
            <a:r>
              <a:rPr lang="en-US" sz="11200" dirty="0">
                <a:latin typeface="Calibri" panose="020F0502020204030204" pitchFamily="34" charset="0"/>
                <a:cs typeface="Calibri" panose="020F0502020204030204" pitchFamily="34" charset="0"/>
              </a:rPr>
              <a:t>– 17:00    </a:t>
            </a:r>
            <a:r>
              <a:rPr lang="en-US" sz="11200" dirty="0" smtClean="0">
                <a:latin typeface="Calibri" panose="020F0502020204030204" pitchFamily="34" charset="0"/>
                <a:cs typeface="Calibri" panose="020F0502020204030204" pitchFamily="34" charset="0"/>
              </a:rPr>
              <a:t>Afternoon Reports</a:t>
            </a:r>
            <a:r>
              <a:rPr lang="en-US" sz="11200" dirty="0">
                <a:latin typeface="Calibri" panose="020F0502020204030204" pitchFamily="34" charset="0"/>
                <a:cs typeface="Calibri" panose="020F0502020204030204" pitchFamily="34" charset="0"/>
              </a:rPr>
              <a:t/>
            </a:r>
            <a:br>
              <a:rPr lang="en-US" sz="11200" dirty="0">
                <a:latin typeface="Calibri" panose="020F0502020204030204" pitchFamily="34" charset="0"/>
                <a:cs typeface="Calibri" panose="020F0502020204030204" pitchFamily="34" charset="0"/>
              </a:rPr>
            </a:br>
            <a:r>
              <a:rPr lang="en-US" sz="11200" dirty="0">
                <a:latin typeface="Calibri" panose="020F0502020204030204" pitchFamily="34" charset="0"/>
                <a:cs typeface="Calibri" panose="020F0502020204030204" pitchFamily="34" charset="0"/>
              </a:rPr>
              <a:t>17:00 – 17:30    Organization Team </a:t>
            </a:r>
            <a:r>
              <a:rPr lang="en-US" sz="11200" dirty="0" smtClean="0">
                <a:latin typeface="Calibri" panose="020F0502020204030204" pitchFamily="34" charset="0"/>
                <a:cs typeface="Calibri" panose="020F0502020204030204" pitchFamily="34" charset="0"/>
              </a:rPr>
              <a:t>meets</a:t>
            </a:r>
          </a:p>
          <a:p>
            <a:pPr marL="0" indent="0">
              <a:buNone/>
            </a:pPr>
            <a:r>
              <a:rPr lang="en-US" sz="11200" dirty="0">
                <a:latin typeface="Calibri" panose="020F0502020204030204" pitchFamily="34" charset="0"/>
                <a:cs typeface="Calibri" panose="020F0502020204030204" pitchFamily="34" charset="0"/>
              </a:rPr>
              <a:t/>
            </a:r>
            <a:br>
              <a:rPr lang="en-US" sz="11200" dirty="0">
                <a:latin typeface="Calibri" panose="020F0502020204030204" pitchFamily="34" charset="0"/>
                <a:cs typeface="Calibri" panose="020F0502020204030204" pitchFamily="34" charset="0"/>
              </a:rPr>
            </a:br>
            <a:r>
              <a:rPr lang="en-US" sz="11200" dirty="0">
                <a:latin typeface="Calibri" panose="020F0502020204030204" pitchFamily="34" charset="0"/>
                <a:cs typeface="Calibri" panose="020F0502020204030204" pitchFamily="34" charset="0"/>
              </a:rPr>
              <a:t>18:00 – 19:00    Dinner</a:t>
            </a:r>
            <a:br>
              <a:rPr lang="en-US" sz="11200" dirty="0">
                <a:latin typeface="Calibri" panose="020F0502020204030204" pitchFamily="34" charset="0"/>
                <a:cs typeface="Calibri" panose="020F0502020204030204" pitchFamily="34" charset="0"/>
              </a:rPr>
            </a:br>
            <a:r>
              <a:rPr lang="en-US" sz="11200" dirty="0">
                <a:latin typeface="Calibri" panose="020F0502020204030204" pitchFamily="34" charset="0"/>
                <a:cs typeface="Calibri" panose="020F0502020204030204" pitchFamily="34" charset="0"/>
              </a:rPr>
              <a:t>19:00 – 20:00    Possible Evening Session</a:t>
            </a:r>
            <a:br>
              <a:rPr lang="en-US" sz="11200" dirty="0">
                <a:latin typeface="Calibri" panose="020F0502020204030204" pitchFamily="34" charset="0"/>
                <a:cs typeface="Calibri" panose="020F0502020204030204" pitchFamily="34" charset="0"/>
              </a:rPr>
            </a:br>
            <a:r>
              <a:rPr lang="en-US" sz="11200" dirty="0">
                <a:latin typeface="Calibri" panose="020F0502020204030204" pitchFamily="34" charset="0"/>
                <a:cs typeface="Calibri" panose="020F0502020204030204" pitchFamily="34" charset="0"/>
              </a:rPr>
              <a:t>20:00 –               Cheese Plate</a:t>
            </a:r>
            <a:r>
              <a:rPr lang="en-US" dirty="0"/>
              <a:t/>
            </a:r>
            <a:br>
              <a:rPr lang="en-US" dirty="0"/>
            </a:br>
            <a:endParaRPr lang="de-DE" dirty="0"/>
          </a:p>
        </p:txBody>
      </p:sp>
    </p:spTree>
    <p:extLst>
      <p:ext uri="{BB962C8B-B14F-4D97-AF65-F5344CB8AC3E}">
        <p14:creationId xmlns:p14="http://schemas.microsoft.com/office/powerpoint/2010/main" val="25564870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400" cap="small" dirty="0" smtClean="0">
                <a:latin typeface="Calibri"/>
                <a:ea typeface="Calibri"/>
                <a:cs typeface="Calibri"/>
                <a:sym typeface="Calibri"/>
              </a:rPr>
              <a:t>Dagstuhl Logistic Details	</a:t>
            </a:r>
            <a:endParaRPr lang="en-US" dirty="0"/>
          </a:p>
        </p:txBody>
      </p:sp>
      <p:sp>
        <p:nvSpPr>
          <p:cNvPr id="3" name="Content Placeholder 2"/>
          <p:cNvSpPr>
            <a:spLocks noGrp="1"/>
          </p:cNvSpPr>
          <p:nvPr>
            <p:ph idx="1"/>
          </p:nvPr>
        </p:nvSpPr>
        <p:spPr/>
        <p:txBody>
          <a:bodyPr>
            <a:noAutofit/>
          </a:bodyPr>
          <a:lstStyle/>
          <a:p>
            <a:r>
              <a:rPr lang="en-US" sz="3200" dirty="0" smtClean="0">
                <a:latin typeface="Calibri" panose="020F0502020204030204" pitchFamily="34" charset="0"/>
                <a:cs typeface="Calibri" panose="020F0502020204030204" pitchFamily="34" charset="0"/>
              </a:rPr>
              <a:t>ID badges</a:t>
            </a:r>
          </a:p>
          <a:p>
            <a:r>
              <a:rPr lang="en-US" sz="3200" dirty="0" smtClean="0">
                <a:latin typeface="Calibri" panose="020F0502020204030204" pitchFamily="34" charset="0"/>
                <a:cs typeface="Calibri" panose="020F0502020204030204" pitchFamily="34" charset="0"/>
                <a:hlinkClick r:id="rId3"/>
              </a:rPr>
              <a:t>Meals</a:t>
            </a:r>
            <a:endParaRPr lang="en-US" sz="3200" dirty="0" smtClean="0">
              <a:latin typeface="Calibri" panose="020F0502020204030204" pitchFamily="34" charset="0"/>
              <a:cs typeface="Calibri" panose="020F0502020204030204" pitchFamily="34" charset="0"/>
            </a:endParaRPr>
          </a:p>
          <a:p>
            <a:r>
              <a:rPr lang="en-US" sz="3200" dirty="0" err="1">
                <a:latin typeface="Calibri" panose="020F0502020204030204" pitchFamily="34" charset="0"/>
                <a:cs typeface="Calibri" panose="020F0502020204030204" pitchFamily="34" charset="0"/>
              </a:rPr>
              <a:t>Honour</a:t>
            </a:r>
            <a:r>
              <a:rPr lang="en-US" sz="3200" dirty="0">
                <a:latin typeface="Calibri" panose="020F0502020204030204" pitchFamily="34" charset="0"/>
                <a:cs typeface="Calibri" panose="020F0502020204030204" pitchFamily="34" charset="0"/>
              </a:rPr>
              <a:t> System</a:t>
            </a:r>
            <a:endParaRPr lang="en-US" sz="3200" dirty="0" smtClean="0">
              <a:latin typeface="Calibri" panose="020F0502020204030204" pitchFamily="34" charset="0"/>
              <a:cs typeface="Calibri" panose="020F0502020204030204" pitchFamily="34" charset="0"/>
            </a:endParaRPr>
          </a:p>
          <a:p>
            <a:r>
              <a:rPr lang="en-US" sz="3200" dirty="0" smtClean="0">
                <a:latin typeface="Calibri" panose="020F0502020204030204" pitchFamily="34" charset="0"/>
                <a:cs typeface="Calibri" panose="020F0502020204030204" pitchFamily="34" charset="0"/>
              </a:rPr>
              <a:t>Facilities</a:t>
            </a:r>
            <a:r>
              <a:rPr lang="en-US" sz="3200" dirty="0">
                <a:latin typeface="Calibri" panose="020F0502020204030204" pitchFamily="34" charset="0"/>
                <a:cs typeface="Calibri" panose="020F0502020204030204" pitchFamily="34" charset="0"/>
              </a:rPr>
              <a:t>	</a:t>
            </a:r>
          </a:p>
          <a:p>
            <a:r>
              <a:rPr lang="en-US" sz="3200" dirty="0" smtClean="0">
                <a:latin typeface="Calibri" panose="020F0502020204030204" pitchFamily="34" charset="0"/>
                <a:cs typeface="Calibri" panose="020F0502020204030204" pitchFamily="34" charset="0"/>
              </a:rPr>
              <a:t>Internet</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901628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400" cap="small" dirty="0" smtClean="0">
                <a:latin typeface="Calibri"/>
                <a:cs typeface="Calibri"/>
                <a:sym typeface="Calibri"/>
              </a:rPr>
              <a:t>DDI in Dagstuhl 10 years</a:t>
            </a:r>
            <a:endParaRPr lang="en-US" dirty="0"/>
          </a:p>
        </p:txBody>
      </p:sp>
      <p:sp>
        <p:nvSpPr>
          <p:cNvPr id="3" name="Content Placeholder 2"/>
          <p:cNvSpPr>
            <a:spLocks noGrp="1"/>
          </p:cNvSpPr>
          <p:nvPr>
            <p:ph idx="1"/>
          </p:nvPr>
        </p:nvSpPr>
        <p:spPr/>
        <p:txBody>
          <a:bodyPr>
            <a:normAutofit/>
          </a:bodyPr>
          <a:lstStyle/>
          <a:p>
            <a:r>
              <a:rPr lang="en-US" sz="3200" dirty="0" smtClean="0">
                <a:latin typeface="Calibri" panose="020F0502020204030204" pitchFamily="34" charset="0"/>
                <a:cs typeface="Calibri" panose="020F0502020204030204" pitchFamily="34" charset="0"/>
              </a:rPr>
              <a:t>Tuesday evening session to celebrate</a:t>
            </a:r>
          </a:p>
          <a:p>
            <a:r>
              <a:rPr lang="en-US" sz="3200" dirty="0" smtClean="0">
                <a:latin typeface="Calibri" panose="020F0502020204030204" pitchFamily="34" charset="0"/>
                <a:cs typeface="Calibri" panose="020F0502020204030204" pitchFamily="34" charset="0"/>
              </a:rPr>
              <a:t>Mary Vardigan will be joining us</a:t>
            </a:r>
          </a:p>
          <a:p>
            <a:endParaRPr lang="en-US" sz="320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639496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400" cap="small" dirty="0" smtClean="0">
                <a:latin typeface="Calibri"/>
                <a:cs typeface="Calibri"/>
                <a:sym typeface="Calibri"/>
              </a:rPr>
              <a:t>Final Comments</a:t>
            </a:r>
            <a:endParaRPr lang="en-US" dirty="0"/>
          </a:p>
        </p:txBody>
      </p:sp>
      <p:sp>
        <p:nvSpPr>
          <p:cNvPr id="3" name="Content Placeholder 2"/>
          <p:cNvSpPr>
            <a:spLocks noGrp="1"/>
          </p:cNvSpPr>
          <p:nvPr>
            <p:ph idx="1"/>
          </p:nvPr>
        </p:nvSpPr>
        <p:spPr/>
        <p:txBody>
          <a:bodyPr>
            <a:normAutofit fontScale="92500" lnSpcReduction="20000"/>
          </a:bodyPr>
          <a:lstStyle/>
          <a:p>
            <a:r>
              <a:rPr lang="en-US" sz="3200" dirty="0" smtClean="0">
                <a:latin typeface="Calibri" panose="020F0502020204030204" pitchFamily="34" charset="0"/>
                <a:cs typeface="Calibri" panose="020F0502020204030204" pitchFamily="34" charset="0"/>
              </a:rPr>
              <a:t>Don’t be afraid to ask questions!</a:t>
            </a:r>
          </a:p>
          <a:p>
            <a:r>
              <a:rPr lang="en-US" sz="3200" dirty="0" smtClean="0">
                <a:latin typeface="Calibri" panose="020F0502020204030204" pitchFamily="34" charset="0"/>
                <a:cs typeface="Calibri" panose="020F0502020204030204" pitchFamily="34" charset="0"/>
              </a:rPr>
              <a:t>Take advantage of the Parking Lot</a:t>
            </a:r>
          </a:p>
          <a:p>
            <a:r>
              <a:rPr lang="en-US" sz="3200" dirty="0" smtClean="0">
                <a:latin typeface="Calibri" panose="020F0502020204030204" pitchFamily="34" charset="0"/>
                <a:cs typeface="Calibri" panose="020F0502020204030204" pitchFamily="34" charset="0"/>
              </a:rPr>
              <a:t>Daily walks</a:t>
            </a:r>
          </a:p>
          <a:p>
            <a:r>
              <a:rPr lang="en-US" sz="3200" dirty="0" smtClean="0">
                <a:latin typeface="Calibri" panose="020F0502020204030204" pitchFamily="34" charset="0"/>
                <a:cs typeface="Calibri" panose="020F0502020204030204" pitchFamily="34" charset="0"/>
              </a:rPr>
              <a:t>Thursday night dinner</a:t>
            </a:r>
          </a:p>
          <a:p>
            <a:r>
              <a:rPr lang="en-US" sz="3200" dirty="0" smtClean="0">
                <a:latin typeface="Calibri" panose="020F0502020204030204" pitchFamily="34" charset="0"/>
                <a:cs typeface="Calibri" panose="020F0502020204030204" pitchFamily="34" charset="0"/>
              </a:rPr>
              <a:t>If you need more time and a room – come find me!!  See front board on where to find me</a:t>
            </a:r>
          </a:p>
          <a:p>
            <a:pPr marL="0" indent="0" algn="ctr">
              <a:buNone/>
            </a:pPr>
            <a:r>
              <a:rPr lang="en-US" sz="4800" dirty="0" smtClean="0">
                <a:latin typeface="Calibri" panose="020F0502020204030204" pitchFamily="34" charset="0"/>
                <a:cs typeface="Calibri" panose="020F0502020204030204" pitchFamily="34" charset="0"/>
              </a:rPr>
              <a:t>Let the FUN begin!</a:t>
            </a:r>
            <a:endParaRPr lang="en-US" sz="4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516244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400" cap="small" dirty="0" smtClean="0">
                <a:latin typeface="Calibri"/>
                <a:cs typeface="Calibri"/>
                <a:sym typeface="Calibri"/>
              </a:rPr>
              <a:t>Introductions</a:t>
            </a:r>
            <a:endParaRPr lang="en-US" dirty="0"/>
          </a:p>
        </p:txBody>
      </p:sp>
      <p:sp>
        <p:nvSpPr>
          <p:cNvPr id="3" name="Content Placeholder 2"/>
          <p:cNvSpPr>
            <a:spLocks noGrp="1"/>
          </p:cNvSpPr>
          <p:nvPr>
            <p:ph idx="1"/>
          </p:nvPr>
        </p:nvSpPr>
        <p:spPr/>
        <p:txBody>
          <a:bodyPr>
            <a:normAutofit/>
          </a:bodyPr>
          <a:lstStyle/>
          <a:p>
            <a:r>
              <a:rPr lang="en-US" sz="3200" dirty="0" smtClean="0">
                <a:latin typeface="Calibri" panose="020F0502020204030204" pitchFamily="34" charset="0"/>
                <a:cs typeface="Calibri" panose="020F0502020204030204" pitchFamily="34" charset="0"/>
              </a:rPr>
              <a:t>Who are you?</a:t>
            </a:r>
          </a:p>
          <a:p>
            <a:endParaRPr lang="en-US" sz="3200" dirty="0" smtClean="0">
              <a:latin typeface="Calibri" panose="020F0502020204030204" pitchFamily="34" charset="0"/>
              <a:cs typeface="Calibri" panose="020F0502020204030204" pitchFamily="34" charset="0"/>
            </a:endParaRPr>
          </a:p>
          <a:p>
            <a:r>
              <a:rPr lang="en-US" sz="3200" dirty="0" smtClean="0">
                <a:latin typeface="Calibri" panose="020F0502020204030204" pitchFamily="34" charset="0"/>
                <a:cs typeface="Calibri" panose="020F0502020204030204" pitchFamily="34" charset="0"/>
              </a:rPr>
              <a:t>Institution you are from?</a:t>
            </a:r>
          </a:p>
          <a:p>
            <a:endParaRPr lang="en-US" sz="3200" dirty="0" smtClean="0">
              <a:latin typeface="Calibri" panose="020F0502020204030204" pitchFamily="34" charset="0"/>
              <a:cs typeface="Calibri" panose="020F0502020204030204" pitchFamily="34" charset="0"/>
            </a:endParaRPr>
          </a:p>
          <a:p>
            <a:r>
              <a:rPr lang="en-US" sz="3200" dirty="0" smtClean="0">
                <a:latin typeface="Calibri" panose="020F0502020204030204" pitchFamily="34" charset="0"/>
                <a:cs typeface="Calibri" panose="020F0502020204030204" pitchFamily="34" charset="0"/>
              </a:rPr>
              <a:t>DDI Working Group </a:t>
            </a:r>
          </a:p>
          <a:p>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660705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800" cap="small" dirty="0" smtClean="0">
                <a:latin typeface="Calibri"/>
                <a:ea typeface="Calibri"/>
                <a:cs typeface="Calibri"/>
                <a:sym typeface="Calibri"/>
              </a:rPr>
              <a:t>Topics During Sprint</a:t>
            </a:r>
            <a:endParaRPr lang="en-US" dirty="0"/>
          </a:p>
        </p:txBody>
      </p:sp>
      <p:sp>
        <p:nvSpPr>
          <p:cNvPr id="3" name="Content Placeholder 2"/>
          <p:cNvSpPr>
            <a:spLocks noGrp="1"/>
          </p:cNvSpPr>
          <p:nvPr>
            <p:ph idx="1"/>
          </p:nvPr>
        </p:nvSpPr>
        <p:spPr/>
        <p:txBody>
          <a:bodyPr>
            <a:normAutofit/>
          </a:bodyPr>
          <a:lstStyle/>
          <a:p>
            <a:r>
              <a:rPr lang="en-US" sz="3200" dirty="0" smtClean="0">
                <a:latin typeface="Calibri" panose="020F0502020204030204" pitchFamily="34" charset="0"/>
                <a:cs typeface="Calibri" panose="020F0502020204030204" pitchFamily="34" charset="0"/>
              </a:rPr>
              <a:t>Controlled Vocabularies</a:t>
            </a:r>
          </a:p>
          <a:p>
            <a:r>
              <a:rPr lang="en-US" sz="3200" dirty="0">
                <a:latin typeface="Calibri" panose="020F0502020204030204" pitchFamily="34" charset="0"/>
                <a:cs typeface="Calibri" panose="020F0502020204030204" pitchFamily="34" charset="0"/>
              </a:rPr>
              <a:t>Data Capture</a:t>
            </a:r>
          </a:p>
          <a:p>
            <a:r>
              <a:rPr lang="en-US" sz="3200" dirty="0" smtClean="0">
                <a:latin typeface="Calibri" panose="020F0502020204030204" pitchFamily="34" charset="0"/>
                <a:cs typeface="Calibri" panose="020F0502020204030204" pitchFamily="34" charset="0"/>
              </a:rPr>
              <a:t>Data Description</a:t>
            </a:r>
          </a:p>
          <a:p>
            <a:r>
              <a:rPr lang="en-US" sz="3200" dirty="0">
                <a:latin typeface="Calibri" panose="020F0502020204030204" pitchFamily="34" charset="0"/>
                <a:cs typeface="Calibri" panose="020F0502020204030204" pitchFamily="34" charset="0"/>
              </a:rPr>
              <a:t>Funding Proposals</a:t>
            </a:r>
          </a:p>
          <a:p>
            <a:r>
              <a:rPr lang="en-US" sz="3200" dirty="0">
                <a:latin typeface="Calibri" panose="020F0502020204030204" pitchFamily="34" charset="0"/>
                <a:cs typeface="Calibri" panose="020F0502020204030204" pitchFamily="34" charset="0"/>
              </a:rPr>
              <a:t>Long-term Architecture Framework</a:t>
            </a:r>
          </a:p>
          <a:p>
            <a:r>
              <a:rPr lang="en-US" sz="3200" smtClean="0">
                <a:latin typeface="Calibri" panose="020F0502020204030204" pitchFamily="34" charset="0"/>
                <a:cs typeface="Calibri" panose="020F0502020204030204" pitchFamily="34" charset="0"/>
              </a:rPr>
              <a:t>Structured Re-usable Documentation</a:t>
            </a:r>
            <a:endParaRPr lang="en-US" sz="3200" dirty="0" smtClean="0">
              <a:latin typeface="Calibri" panose="020F0502020204030204" pitchFamily="34" charset="0"/>
              <a:cs typeface="Calibri" panose="020F0502020204030204" pitchFamily="34" charset="0"/>
            </a:endParaRPr>
          </a:p>
          <a:p>
            <a:endParaRPr lang="en-US" sz="320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29392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800" cap="small" dirty="0" smtClean="0">
                <a:latin typeface="Calibri"/>
                <a:cs typeface="Calibri"/>
                <a:sym typeface="Calibri"/>
              </a:rPr>
              <a:t>Controlled Vocabularies</a:t>
            </a:r>
            <a:endParaRPr lang="en-US" dirty="0"/>
          </a:p>
        </p:txBody>
      </p:sp>
      <p:sp>
        <p:nvSpPr>
          <p:cNvPr id="3" name="Content Placeholder 2"/>
          <p:cNvSpPr>
            <a:spLocks noGrp="1"/>
          </p:cNvSpPr>
          <p:nvPr>
            <p:ph idx="1"/>
          </p:nvPr>
        </p:nvSpPr>
        <p:spPr/>
        <p:txBody>
          <a:bodyPr>
            <a:normAutofit fontScale="25000" lnSpcReduction="20000"/>
          </a:bodyPr>
          <a:lstStyle/>
          <a:p>
            <a:pPr marL="0" indent="0">
              <a:buNone/>
            </a:pPr>
            <a:r>
              <a:rPr lang="en-US" sz="9600" dirty="0">
                <a:latin typeface="Calibri" panose="020F0502020204030204" pitchFamily="34" charset="0"/>
                <a:cs typeface="Calibri" panose="020F0502020204030204" pitchFamily="34" charset="0"/>
              </a:rPr>
              <a:t>Primary goals include defining new work processes, prioritizing deliverables, identifying the appropriate format, documenting requirements for a CV workbench tool (management requirements/functional specification to contribute to plans for CESSDA tool).</a:t>
            </a:r>
          </a:p>
          <a:p>
            <a:pPr marL="0" indent="0">
              <a:buNone/>
            </a:pPr>
            <a:r>
              <a:rPr lang="en-US" sz="9600" dirty="0">
                <a:latin typeface="Calibri" panose="020F0502020204030204" pitchFamily="34" charset="0"/>
                <a:cs typeface="Calibri" panose="020F0502020204030204" pitchFamily="34" charset="0"/>
              </a:rPr>
              <a:t>Outcomes:</a:t>
            </a:r>
          </a:p>
          <a:p>
            <a:r>
              <a:rPr lang="en-US" sz="8000" dirty="0">
                <a:latin typeface="Calibri" panose="020F0502020204030204" pitchFamily="34" charset="0"/>
                <a:cs typeface="Calibri" panose="020F0502020204030204" pitchFamily="34" charset="0"/>
              </a:rPr>
              <a:t>Requirements document regarding tool functionalities needed for developing </a:t>
            </a:r>
            <a:r>
              <a:rPr lang="en-US" sz="8000" dirty="0" smtClean="0">
                <a:latin typeface="Calibri" panose="020F0502020204030204" pitchFamily="34" charset="0"/>
                <a:cs typeface="Calibri" panose="020F0502020204030204" pitchFamily="34" charset="0"/>
              </a:rPr>
              <a:t>CVs.</a:t>
            </a:r>
          </a:p>
          <a:p>
            <a:r>
              <a:rPr lang="en-US" sz="8000" dirty="0" smtClean="0">
                <a:latin typeface="Calibri" panose="020F0502020204030204" pitchFamily="34" charset="0"/>
                <a:cs typeface="Calibri" panose="020F0502020204030204" pitchFamily="34" charset="0"/>
              </a:rPr>
              <a:t>A </a:t>
            </a:r>
            <a:r>
              <a:rPr lang="en-US" sz="8000" dirty="0">
                <a:latin typeface="Calibri" panose="020F0502020204030204" pitchFamily="34" charset="0"/>
                <a:cs typeface="Calibri" panose="020F0502020204030204" pitchFamily="34" charset="0"/>
              </a:rPr>
              <a:t>document specifying the new canonical and other formats to be used for DDI CVs.</a:t>
            </a:r>
          </a:p>
          <a:p>
            <a:r>
              <a:rPr lang="en-US" sz="8000" dirty="0">
                <a:latin typeface="Calibri" panose="020F0502020204030204" pitchFamily="34" charset="0"/>
                <a:cs typeface="Calibri" panose="020F0502020204030204" pitchFamily="34" charset="0"/>
              </a:rPr>
              <a:t>A list of prioritized CVs and a documented plan for moving ahead.</a:t>
            </a:r>
          </a:p>
          <a:p>
            <a:r>
              <a:rPr lang="en-US" sz="8000" dirty="0">
                <a:latin typeface="Calibri" panose="020F0502020204030204" pitchFamily="34" charset="0"/>
                <a:cs typeface="Calibri" panose="020F0502020204030204" pitchFamily="34" charset="0"/>
              </a:rPr>
              <a:t>An agreed plan for integrating work processes into the DDI production activities.</a:t>
            </a:r>
          </a:p>
          <a:p>
            <a:endParaRPr lang="en-US" dirty="0"/>
          </a:p>
        </p:txBody>
      </p:sp>
    </p:spTree>
    <p:extLst>
      <p:ext uri="{BB962C8B-B14F-4D97-AF65-F5344CB8AC3E}">
        <p14:creationId xmlns:p14="http://schemas.microsoft.com/office/powerpoint/2010/main" val="21437647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800" cap="small" dirty="0" smtClean="0">
                <a:latin typeface="Calibri"/>
                <a:cs typeface="Calibri"/>
                <a:sym typeface="Calibri"/>
              </a:rPr>
              <a:t>Integration of the Data Capture into the DDI4 Model</a:t>
            </a:r>
            <a:endParaRPr lang="en-US" sz="4800" dirty="0"/>
          </a:p>
        </p:txBody>
      </p:sp>
      <p:sp>
        <p:nvSpPr>
          <p:cNvPr id="3" name="Content Placeholder 2"/>
          <p:cNvSpPr>
            <a:spLocks noGrp="1"/>
          </p:cNvSpPr>
          <p:nvPr>
            <p:ph idx="1"/>
          </p:nvPr>
        </p:nvSpPr>
        <p:spPr/>
        <p:txBody>
          <a:bodyPr>
            <a:normAutofit/>
          </a:bodyPr>
          <a:lstStyle/>
          <a:p>
            <a:pPr marL="0" indent="0">
              <a:buNone/>
            </a:pPr>
            <a:r>
              <a:rPr lang="en-US" dirty="0">
                <a:latin typeface="Calibri" panose="020F0502020204030204" pitchFamily="34" charset="0"/>
                <a:cs typeface="Calibri" panose="020F0502020204030204" pitchFamily="34" charset="0"/>
              </a:rPr>
              <a:t>The Data Capture Model has strong relationships with other parts of the DDI Model (</a:t>
            </a:r>
            <a:r>
              <a:rPr lang="en-US" dirty="0" err="1">
                <a:latin typeface="Calibri" panose="020F0502020204030204" pitchFamily="34" charset="0"/>
                <a:cs typeface="Calibri" panose="020F0502020204030204" pitchFamily="34" charset="0"/>
              </a:rPr>
              <a:t>eg</a:t>
            </a:r>
            <a:r>
              <a:rPr lang="en-US" dirty="0">
                <a:latin typeface="Calibri" panose="020F0502020204030204" pitchFamily="34" charset="0"/>
                <a:cs typeface="Calibri" panose="020F0502020204030204" pitchFamily="34" charset="0"/>
              </a:rPr>
              <a:t>. process pattern, data description, etc.).  These pieces still require full integration, an important activity for the maturity of the DDI Model. </a:t>
            </a:r>
          </a:p>
          <a:p>
            <a:pPr marL="0" indent="0">
              <a:buNone/>
            </a:pPr>
            <a:r>
              <a:rPr lang="en-US" dirty="0">
                <a:latin typeface="Calibri" panose="020F0502020204030204" pitchFamily="34" charset="0"/>
                <a:cs typeface="Calibri" panose="020F0502020204030204" pitchFamily="34" charset="0"/>
              </a:rPr>
              <a:t>Outcomes:</a:t>
            </a:r>
          </a:p>
          <a:p>
            <a:r>
              <a:rPr lang="en-US" sz="2000" dirty="0">
                <a:latin typeface="Calibri" panose="020F0502020204030204" pitchFamily="34" charset="0"/>
                <a:cs typeface="Calibri" panose="020F0502020204030204" pitchFamily="34" charset="0"/>
              </a:rPr>
              <a:t>Documented examples covering non-survey data sources (bio-medical, process data, register data).  These may come from the 1</a:t>
            </a:r>
            <a:r>
              <a:rPr lang="en-US" sz="2000" baseline="30000" dirty="0">
                <a:latin typeface="Calibri" panose="020F0502020204030204" pitchFamily="34" charset="0"/>
                <a:cs typeface="Calibri" panose="020F0502020204030204" pitchFamily="34" charset="0"/>
              </a:rPr>
              <a:t>st</a:t>
            </a:r>
            <a:r>
              <a:rPr lang="en-US" sz="2000" dirty="0">
                <a:latin typeface="Calibri" panose="020F0502020204030204" pitchFamily="34" charset="0"/>
                <a:cs typeface="Calibri" panose="020F0502020204030204" pitchFamily="34" charset="0"/>
              </a:rPr>
              <a:t> week at Dagstuhl. Emphasis should be placed on commonalities rather than on  detailed description of a particular case (a template for use cases will be provided).</a:t>
            </a:r>
          </a:p>
          <a:p>
            <a:endParaRPr lang="en-US" dirty="0">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8204869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800" cap="small" dirty="0">
                <a:latin typeface="Calibri"/>
                <a:cs typeface="Calibri"/>
                <a:sym typeface="Calibri"/>
              </a:rPr>
              <a:t>Integration of the Data Capture into the DDI4 Model</a:t>
            </a:r>
            <a:endParaRPr lang="en-US" dirty="0"/>
          </a:p>
        </p:txBody>
      </p:sp>
      <p:sp>
        <p:nvSpPr>
          <p:cNvPr id="3" name="Content Placeholder 2"/>
          <p:cNvSpPr>
            <a:spLocks noGrp="1"/>
          </p:cNvSpPr>
          <p:nvPr>
            <p:ph idx="1"/>
          </p:nvPr>
        </p:nvSpPr>
        <p:spPr/>
        <p:txBody>
          <a:bodyPr/>
          <a:lstStyle/>
          <a:p>
            <a:pPr marL="0" indent="0">
              <a:buNone/>
            </a:pPr>
            <a:r>
              <a:rPr lang="en-US" dirty="0" smtClean="0">
                <a:latin typeface="Calibri" panose="020F0502020204030204" pitchFamily="34" charset="0"/>
                <a:cs typeface="Calibri" panose="020F0502020204030204" pitchFamily="34" charset="0"/>
              </a:rPr>
              <a:t>Outcomes:</a:t>
            </a:r>
          </a:p>
          <a:p>
            <a:r>
              <a:rPr lang="en-US" sz="2000" dirty="0" smtClean="0">
                <a:latin typeface="Calibri" panose="020F0502020204030204" pitchFamily="34" charset="0"/>
                <a:cs typeface="Calibri" panose="020F0502020204030204" pitchFamily="34" charset="0"/>
              </a:rPr>
              <a:t>Resolution </a:t>
            </a:r>
            <a:r>
              <a:rPr lang="en-US" sz="2000" dirty="0">
                <a:latin typeface="Calibri" panose="020F0502020204030204" pitchFamily="34" charset="0"/>
                <a:cs typeface="Calibri" panose="020F0502020204030204" pitchFamily="34" charset="0"/>
              </a:rPr>
              <a:t>of integration topics - model in Drupal updated</a:t>
            </a:r>
          </a:p>
          <a:p>
            <a:pPr lvl="1"/>
            <a:r>
              <a:rPr lang="en-US" sz="2000" dirty="0">
                <a:latin typeface="Calibri" panose="020F0502020204030204" pitchFamily="34" charset="0"/>
                <a:cs typeface="Calibri" panose="020F0502020204030204" pitchFamily="34" charset="0"/>
              </a:rPr>
              <a:t>Design, implementation, and retrospective perspectives: is the model describing a questionnaire design? Describing historical collection? Etc. (This may be a new design pattern because process has the same issue.)</a:t>
            </a:r>
          </a:p>
          <a:p>
            <a:pPr lvl="1"/>
            <a:r>
              <a:rPr lang="en-US" sz="2000" dirty="0">
                <a:latin typeface="Calibri" panose="020F0502020204030204" pitchFamily="34" charset="0"/>
                <a:cs typeface="Calibri" panose="020F0502020204030204" pitchFamily="34" charset="0"/>
              </a:rPr>
              <a:t>Integration with the Data Description Model</a:t>
            </a:r>
          </a:p>
          <a:p>
            <a:pPr lvl="1"/>
            <a:r>
              <a:rPr lang="en-US" sz="2000" dirty="0">
                <a:latin typeface="Calibri" panose="020F0502020204030204" pitchFamily="34" charset="0"/>
                <a:cs typeface="Calibri" panose="020F0502020204030204" pitchFamily="34" charset="0"/>
              </a:rPr>
              <a:t>Incorporate question cascade (another potential pattern - similar to variables)</a:t>
            </a:r>
          </a:p>
          <a:p>
            <a:r>
              <a:rPr lang="en-US" sz="2000" dirty="0">
                <a:latin typeface="Calibri" panose="020F0502020204030204" pitchFamily="34" charset="0"/>
                <a:cs typeface="Calibri" panose="020F0502020204030204" pitchFamily="34" charset="0"/>
              </a:rPr>
              <a:t>Create and document a plan for moving forward</a:t>
            </a:r>
            <a:endParaRPr lang="en-US" sz="2000" dirty="0"/>
          </a:p>
        </p:txBody>
      </p:sp>
    </p:spTree>
    <p:extLst>
      <p:ext uri="{BB962C8B-B14F-4D97-AF65-F5344CB8AC3E}">
        <p14:creationId xmlns:p14="http://schemas.microsoft.com/office/powerpoint/2010/main" val="21628622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800" cap="small" dirty="0" smtClean="0">
                <a:latin typeface="Calibri"/>
                <a:cs typeface="Calibri"/>
                <a:sym typeface="Calibri"/>
              </a:rPr>
              <a:t>Validation </a:t>
            </a:r>
            <a:r>
              <a:rPr lang="en-AU" sz="4800" cap="small" dirty="0">
                <a:latin typeface="Calibri"/>
                <a:cs typeface="Calibri"/>
                <a:sym typeface="Calibri"/>
              </a:rPr>
              <a:t>of the Data </a:t>
            </a:r>
            <a:r>
              <a:rPr lang="en-AU" sz="4800" cap="small" dirty="0" smtClean="0">
                <a:latin typeface="Calibri"/>
                <a:cs typeface="Calibri"/>
                <a:sym typeface="Calibri"/>
              </a:rPr>
              <a:t>Description Model</a:t>
            </a:r>
            <a:endParaRPr lang="en-US" sz="4800" b="1" dirty="0"/>
          </a:p>
        </p:txBody>
      </p:sp>
      <p:sp>
        <p:nvSpPr>
          <p:cNvPr id="3" name="Content Placeholder 2"/>
          <p:cNvSpPr>
            <a:spLocks noGrp="1"/>
          </p:cNvSpPr>
          <p:nvPr>
            <p:ph idx="1"/>
          </p:nvPr>
        </p:nvSpPr>
        <p:spPr/>
        <p:txBody>
          <a:bodyPr>
            <a:normAutofit fontScale="25000" lnSpcReduction="20000"/>
          </a:bodyPr>
          <a:lstStyle/>
          <a:p>
            <a:pPr marL="0" indent="0">
              <a:buNone/>
            </a:pPr>
            <a:r>
              <a:rPr lang="en-US" sz="8800" dirty="0" smtClean="0">
                <a:latin typeface="Calibri" panose="020F0502020204030204" pitchFamily="34" charset="0"/>
                <a:cs typeface="Calibri" panose="020F0502020204030204" pitchFamily="34" charset="0"/>
              </a:rPr>
              <a:t>The </a:t>
            </a:r>
            <a:r>
              <a:rPr lang="en-US" sz="8800" dirty="0">
                <a:latin typeface="Calibri" panose="020F0502020204030204" pitchFamily="34" charset="0"/>
                <a:cs typeface="Calibri" panose="020F0502020204030204" pitchFamily="34" charset="0"/>
              </a:rPr>
              <a:t>approach with the description of an atomic datum enables the description of any order of data not only unit record data. What are the most common forms? What are the limitations?  In order to determine the capabilities and goodness of the existing model, a number of well documented real world examples will be produced.  These will include:</a:t>
            </a:r>
          </a:p>
          <a:p>
            <a:r>
              <a:rPr lang="en-US" sz="8800" dirty="0">
                <a:latin typeface="Calibri" panose="020F0502020204030204" pitchFamily="34" charset="0"/>
                <a:cs typeface="Calibri" panose="020F0502020204030204" pitchFamily="34" charset="0"/>
              </a:rPr>
              <a:t>Unit record (i.e. one person per logical record)</a:t>
            </a:r>
          </a:p>
          <a:p>
            <a:pPr lvl="1"/>
            <a:r>
              <a:rPr lang="en-US" sz="8800" dirty="0">
                <a:latin typeface="Calibri" panose="020F0502020204030204" pitchFamily="34" charset="0"/>
                <a:cs typeface="Calibri" panose="020F0502020204030204" pitchFamily="34" charset="0"/>
              </a:rPr>
              <a:t>As CSV</a:t>
            </a:r>
          </a:p>
          <a:p>
            <a:pPr lvl="1"/>
            <a:r>
              <a:rPr lang="en-US" sz="8800" dirty="0">
                <a:latin typeface="Calibri" panose="020F0502020204030204" pitchFamily="34" charset="0"/>
                <a:cs typeface="Calibri" panose="020F0502020204030204" pitchFamily="34" charset="0"/>
              </a:rPr>
              <a:t>As fixed record length</a:t>
            </a:r>
          </a:p>
          <a:p>
            <a:pPr lvl="1"/>
            <a:r>
              <a:rPr lang="en-US" sz="8800" dirty="0">
                <a:latin typeface="Calibri" panose="020F0502020204030204" pitchFamily="34" charset="0"/>
                <a:cs typeface="Calibri" panose="020F0502020204030204" pitchFamily="34" charset="0"/>
              </a:rPr>
              <a:t>Hierarchical relationship like person to household</a:t>
            </a:r>
          </a:p>
          <a:p>
            <a:pPr lvl="1"/>
            <a:r>
              <a:rPr lang="en-US" sz="8800" dirty="0">
                <a:latin typeface="Calibri" panose="020F0502020204030204" pitchFamily="34" charset="0"/>
                <a:cs typeface="Calibri" panose="020F0502020204030204" pitchFamily="34" charset="0"/>
              </a:rPr>
              <a:t>Multiple physical records per case</a:t>
            </a:r>
          </a:p>
          <a:p>
            <a:r>
              <a:rPr lang="en-US" sz="8800" dirty="0">
                <a:latin typeface="Calibri" panose="020F0502020204030204" pitchFamily="34" charset="0"/>
                <a:cs typeface="Calibri" panose="020F0502020204030204" pitchFamily="34" charset="0"/>
              </a:rPr>
              <a:t>Aggregate data (</a:t>
            </a:r>
            <a:r>
              <a:rPr lang="en-US" sz="8800" dirty="0" err="1">
                <a:latin typeface="Calibri" panose="020F0502020204030204" pitchFamily="34" charset="0"/>
                <a:cs typeface="Calibri" panose="020F0502020204030204" pitchFamily="34" charset="0"/>
              </a:rPr>
              <a:t>eg</a:t>
            </a:r>
            <a:r>
              <a:rPr lang="en-US" sz="8800" dirty="0">
                <a:latin typeface="Calibri" panose="020F0502020204030204" pitchFamily="34" charset="0"/>
                <a:cs typeface="Calibri" panose="020F0502020204030204" pitchFamily="34" charset="0"/>
              </a:rPr>
              <a:t>. tables, multi-dimensional data)</a:t>
            </a:r>
          </a:p>
          <a:p>
            <a:r>
              <a:rPr lang="en-US" sz="8800" dirty="0">
                <a:latin typeface="Calibri" panose="020F0502020204030204" pitchFamily="34" charset="0"/>
                <a:cs typeface="Calibri" panose="020F0502020204030204" pitchFamily="34" charset="0"/>
              </a:rPr>
              <a:t>Event history data</a:t>
            </a:r>
          </a:p>
          <a:p>
            <a:r>
              <a:rPr lang="en-US" sz="8800" dirty="0">
                <a:latin typeface="Calibri" panose="020F0502020204030204" pitchFamily="34" charset="0"/>
                <a:cs typeface="Calibri" panose="020F0502020204030204" pitchFamily="34" charset="0"/>
              </a:rPr>
              <a:t>"Data lake</a:t>
            </a:r>
          </a:p>
          <a:p>
            <a:endParaRPr lang="en-US" dirty="0"/>
          </a:p>
        </p:txBody>
      </p:sp>
    </p:spTree>
    <p:extLst>
      <p:ext uri="{BB962C8B-B14F-4D97-AF65-F5344CB8AC3E}">
        <p14:creationId xmlns:p14="http://schemas.microsoft.com/office/powerpoint/2010/main" val="8710854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400" cap="small" dirty="0" smtClean="0">
                <a:latin typeface="Calibri"/>
                <a:cs typeface="Calibri"/>
                <a:sym typeface="Calibri"/>
              </a:rPr>
              <a:t>Validation </a:t>
            </a:r>
            <a:r>
              <a:rPr lang="en-AU" sz="4400" cap="small" dirty="0">
                <a:latin typeface="Calibri"/>
                <a:cs typeface="Calibri"/>
                <a:sym typeface="Calibri"/>
              </a:rPr>
              <a:t>of the Data </a:t>
            </a:r>
            <a:r>
              <a:rPr lang="en-AU" sz="4400" cap="small" dirty="0" smtClean="0">
                <a:latin typeface="Calibri"/>
                <a:cs typeface="Calibri"/>
                <a:sym typeface="Calibri"/>
              </a:rPr>
              <a:t>Description Model</a:t>
            </a:r>
            <a:endParaRPr lang="en-US" b="1" dirty="0"/>
          </a:p>
        </p:txBody>
      </p:sp>
      <p:sp>
        <p:nvSpPr>
          <p:cNvPr id="3" name="Content Placeholder 2"/>
          <p:cNvSpPr>
            <a:spLocks noGrp="1"/>
          </p:cNvSpPr>
          <p:nvPr>
            <p:ph idx="1"/>
          </p:nvPr>
        </p:nvSpPr>
        <p:spPr/>
        <p:txBody>
          <a:bodyPr>
            <a:normAutofit/>
          </a:bodyPr>
          <a:lstStyle/>
          <a:p>
            <a:pPr marL="0" indent="0">
              <a:buNone/>
            </a:pPr>
            <a:r>
              <a:rPr lang="en-US" dirty="0">
                <a:latin typeface="Calibri" panose="020F0502020204030204" pitchFamily="34" charset="0"/>
                <a:cs typeface="Calibri" panose="020F0502020204030204" pitchFamily="34" charset="0"/>
              </a:rPr>
              <a:t>Outcomes:</a:t>
            </a:r>
          </a:p>
          <a:p>
            <a:r>
              <a:rPr lang="en-US" dirty="0">
                <a:latin typeface="Calibri" panose="020F0502020204030204" pitchFamily="34" charset="0"/>
                <a:cs typeface="Calibri" panose="020F0502020204030204" pitchFamily="34" charset="0"/>
              </a:rPr>
              <a:t>A set of documented examples which may be published for the use of the community.</a:t>
            </a:r>
          </a:p>
          <a:p>
            <a:r>
              <a:rPr lang="en-US" dirty="0">
                <a:latin typeface="Calibri" panose="020F0502020204030204" pitchFamily="34" charset="0"/>
                <a:cs typeface="Calibri" panose="020F0502020204030204" pitchFamily="34" charset="0"/>
              </a:rPr>
              <a:t>A document describing the validation/gap analysis of the current model.</a:t>
            </a:r>
          </a:p>
          <a:p>
            <a:endParaRPr lang="en-US" dirty="0"/>
          </a:p>
        </p:txBody>
      </p:sp>
    </p:spTree>
    <p:extLst>
      <p:ext uri="{BB962C8B-B14F-4D97-AF65-F5344CB8AC3E}">
        <p14:creationId xmlns:p14="http://schemas.microsoft.com/office/powerpoint/2010/main" val="22725924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Breeze.thmx</Template>
  <TotalTime>1802</TotalTime>
  <Words>754</Words>
  <Application>Microsoft Office PowerPoint</Application>
  <PresentationFormat>On-screen Show (4:3)</PresentationFormat>
  <Paragraphs>117</Paragraphs>
  <Slides>21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Calibri</vt:lpstr>
      <vt:lpstr>News Gothic MT</vt:lpstr>
      <vt:lpstr>Wingdings 2</vt:lpstr>
      <vt:lpstr>Breeze</vt:lpstr>
      <vt:lpstr>Welcome</vt:lpstr>
      <vt:lpstr>Dagstuhl Logistic Details </vt:lpstr>
      <vt:lpstr>Introductions</vt:lpstr>
      <vt:lpstr>Topics During Sprint</vt:lpstr>
      <vt:lpstr>Controlled Vocabularies</vt:lpstr>
      <vt:lpstr>Integration of the Data Capture into the DDI4 Model</vt:lpstr>
      <vt:lpstr>Integration of the Data Capture into the DDI4 Model</vt:lpstr>
      <vt:lpstr>Validation of the Data Description Model</vt:lpstr>
      <vt:lpstr>Validation of the Data Description Model</vt:lpstr>
      <vt:lpstr>Re-usable Structured Documentation</vt:lpstr>
      <vt:lpstr>Re-usable Structured Documentation</vt:lpstr>
      <vt:lpstr>Funding Opportunities</vt:lpstr>
      <vt:lpstr>Long-term Metadata Infrastructure Plan</vt:lpstr>
      <vt:lpstr>How are we going to Accomplish this Work?</vt:lpstr>
      <vt:lpstr>Managing the Work</vt:lpstr>
      <vt:lpstr>Managing the Work</vt:lpstr>
      <vt:lpstr>Staying on Track</vt:lpstr>
      <vt:lpstr>Daily Schedule </vt:lpstr>
      <vt:lpstr>Daily Schedule </vt:lpstr>
      <vt:lpstr>DDI in Dagstuhl 10 years</vt:lpstr>
      <vt:lpstr>Final 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DDI Moving Forward</dc:title>
  <dc:creator>Mary Vardigan</dc:creator>
  <cp:lastModifiedBy>A. Michelle Edwards</cp:lastModifiedBy>
  <cp:revision>192</cp:revision>
  <dcterms:created xsi:type="dcterms:W3CDTF">2015-04-05T22:10:11Z</dcterms:created>
  <dcterms:modified xsi:type="dcterms:W3CDTF">2016-10-23T17:41:16Z</dcterms:modified>
</cp:coreProperties>
</file>