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1" r:id="rId10"/>
    <p:sldId id="264" r:id="rId11"/>
    <p:sldId id="312" r:id="rId12"/>
    <p:sldId id="310" r:id="rId13"/>
    <p:sldId id="309" r:id="rId14"/>
    <p:sldId id="311" r:id="rId15"/>
    <p:sldId id="313" r:id="rId16"/>
    <p:sldId id="307" r:id="rId17"/>
    <p:sldId id="306" r:id="rId18"/>
    <p:sldId id="267" r:id="rId19"/>
  </p:sldIdLst>
  <p:sldSz cx="9144000" cy="6858000" type="screen4x3"/>
  <p:notesSz cx="6934200" cy="9220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DAD3AEF-160E-4F54-859B-EAF4C60BA59B}">
  <a:tblStyle styleId="{5DAD3AEF-160E-4F54-859B-EAF4C60BA59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AFAEF3CC-E4BF-4C59-961C-4DEDA277331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04819" cy="462611"/>
          </a:xfrm>
          <a:prstGeom prst="rect">
            <a:avLst/>
          </a:prstGeom>
          <a:noFill/>
          <a:ln>
            <a:noFill/>
          </a:ln>
        </p:spPr>
        <p:txBody>
          <a:bodyPr lIns="92294" tIns="92294" rIns="92294" bIns="92294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1543" marR="0" indent="0" algn="l" rtl="0">
              <a:spcBef>
                <a:spcPts val="0"/>
              </a:spcBef>
              <a:defRPr/>
            </a:lvl2pPr>
            <a:lvl3pPr marL="923087" marR="0" indent="0" algn="l" rtl="0">
              <a:spcBef>
                <a:spcPts val="0"/>
              </a:spcBef>
              <a:defRPr/>
            </a:lvl3pPr>
            <a:lvl4pPr marL="1384630" marR="0" indent="0" algn="l" rtl="0">
              <a:spcBef>
                <a:spcPts val="0"/>
              </a:spcBef>
              <a:defRPr/>
            </a:lvl4pPr>
            <a:lvl5pPr marL="1846174" marR="0" indent="0" algn="l" rtl="0">
              <a:spcBef>
                <a:spcPts val="0"/>
              </a:spcBef>
              <a:defRPr/>
            </a:lvl5pPr>
            <a:lvl6pPr marL="2307717" marR="0" indent="0" algn="l" rtl="0">
              <a:spcBef>
                <a:spcPts val="0"/>
              </a:spcBef>
              <a:defRPr/>
            </a:lvl6pPr>
            <a:lvl7pPr marL="2769260" marR="0" indent="0" algn="l" rtl="0">
              <a:spcBef>
                <a:spcPts val="0"/>
              </a:spcBef>
              <a:defRPr/>
            </a:lvl7pPr>
            <a:lvl8pPr marL="3230804" marR="0" indent="0" algn="l" rtl="0">
              <a:spcBef>
                <a:spcPts val="0"/>
              </a:spcBef>
              <a:defRPr/>
            </a:lvl8pPr>
            <a:lvl9pPr marL="36923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27775" y="0"/>
            <a:ext cx="3004819" cy="462611"/>
          </a:xfrm>
          <a:prstGeom prst="rect">
            <a:avLst/>
          </a:prstGeom>
          <a:noFill/>
          <a:ln>
            <a:noFill/>
          </a:ln>
        </p:spPr>
        <p:txBody>
          <a:bodyPr lIns="92294" tIns="92294" rIns="92294" bIns="92294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61543" marR="0" indent="0" algn="l" rtl="0">
              <a:spcBef>
                <a:spcPts val="0"/>
              </a:spcBef>
              <a:defRPr/>
            </a:lvl2pPr>
            <a:lvl3pPr marL="923087" marR="0" indent="0" algn="l" rtl="0">
              <a:spcBef>
                <a:spcPts val="0"/>
              </a:spcBef>
              <a:defRPr/>
            </a:lvl3pPr>
            <a:lvl4pPr marL="1384630" marR="0" indent="0" algn="l" rtl="0">
              <a:spcBef>
                <a:spcPts val="0"/>
              </a:spcBef>
              <a:defRPr/>
            </a:lvl4pPr>
            <a:lvl5pPr marL="1846174" marR="0" indent="0" algn="l" rtl="0">
              <a:spcBef>
                <a:spcPts val="0"/>
              </a:spcBef>
              <a:defRPr/>
            </a:lvl5pPr>
            <a:lvl6pPr marL="2307717" marR="0" indent="0" algn="l" rtl="0">
              <a:spcBef>
                <a:spcPts val="0"/>
              </a:spcBef>
              <a:defRPr/>
            </a:lvl6pPr>
            <a:lvl7pPr marL="2769260" marR="0" indent="0" algn="l" rtl="0">
              <a:spcBef>
                <a:spcPts val="0"/>
              </a:spcBef>
              <a:defRPr/>
            </a:lvl7pPr>
            <a:lvl8pPr marL="3230804" marR="0" indent="0" algn="l" rtl="0">
              <a:spcBef>
                <a:spcPts val="0"/>
              </a:spcBef>
              <a:defRPr/>
            </a:lvl8pPr>
            <a:lvl9pPr marL="36923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  <a:noFill/>
          <a:ln>
            <a:noFill/>
          </a:ln>
        </p:spPr>
        <p:txBody>
          <a:bodyPr lIns="92294" tIns="92294" rIns="92294" bIns="92294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757590"/>
            <a:ext cx="3004819" cy="462609"/>
          </a:xfrm>
          <a:prstGeom prst="rect">
            <a:avLst/>
          </a:prstGeom>
          <a:noFill/>
          <a:ln>
            <a:noFill/>
          </a:ln>
        </p:spPr>
        <p:txBody>
          <a:bodyPr lIns="92294" tIns="92294" rIns="92294" bIns="92294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1543" marR="0" indent="0" algn="l" rtl="0">
              <a:spcBef>
                <a:spcPts val="0"/>
              </a:spcBef>
              <a:defRPr/>
            </a:lvl2pPr>
            <a:lvl3pPr marL="923087" marR="0" indent="0" algn="l" rtl="0">
              <a:spcBef>
                <a:spcPts val="0"/>
              </a:spcBef>
              <a:defRPr/>
            </a:lvl3pPr>
            <a:lvl4pPr marL="1384630" marR="0" indent="0" algn="l" rtl="0">
              <a:spcBef>
                <a:spcPts val="0"/>
              </a:spcBef>
              <a:defRPr/>
            </a:lvl4pPr>
            <a:lvl5pPr marL="1846174" marR="0" indent="0" algn="l" rtl="0">
              <a:spcBef>
                <a:spcPts val="0"/>
              </a:spcBef>
              <a:defRPr/>
            </a:lvl5pPr>
            <a:lvl6pPr marL="2307717" marR="0" indent="0" algn="l" rtl="0">
              <a:spcBef>
                <a:spcPts val="0"/>
              </a:spcBef>
              <a:defRPr/>
            </a:lvl6pPr>
            <a:lvl7pPr marL="2769260" marR="0" indent="0" algn="l" rtl="0">
              <a:spcBef>
                <a:spcPts val="0"/>
              </a:spcBef>
              <a:defRPr/>
            </a:lvl7pPr>
            <a:lvl8pPr marL="3230804" marR="0" indent="0" algn="l" rtl="0">
              <a:spcBef>
                <a:spcPts val="0"/>
              </a:spcBef>
              <a:defRPr/>
            </a:lvl8pPr>
            <a:lvl9pPr marL="36923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27775" y="8757590"/>
            <a:ext cx="3004819" cy="462609"/>
          </a:xfrm>
          <a:prstGeom prst="rect">
            <a:avLst/>
          </a:prstGeom>
          <a:noFill/>
          <a:ln>
            <a:noFill/>
          </a:ln>
        </p:spPr>
        <p:txBody>
          <a:bodyPr lIns="92294" tIns="92294" rIns="92294" bIns="92294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61543" marR="0" indent="0" algn="l" rtl="0">
              <a:spcBef>
                <a:spcPts val="0"/>
              </a:spcBef>
              <a:defRPr/>
            </a:lvl2pPr>
            <a:lvl3pPr marL="923087" marR="0" indent="0" algn="l" rtl="0">
              <a:spcBef>
                <a:spcPts val="0"/>
              </a:spcBef>
              <a:defRPr/>
            </a:lvl3pPr>
            <a:lvl4pPr marL="1384630" marR="0" indent="0" algn="l" rtl="0">
              <a:spcBef>
                <a:spcPts val="0"/>
              </a:spcBef>
              <a:defRPr/>
            </a:lvl4pPr>
            <a:lvl5pPr marL="1846174" marR="0" indent="0" algn="l" rtl="0">
              <a:spcBef>
                <a:spcPts val="0"/>
              </a:spcBef>
              <a:defRPr/>
            </a:lvl5pPr>
            <a:lvl6pPr marL="2307717" marR="0" indent="0" algn="l" rtl="0">
              <a:spcBef>
                <a:spcPts val="0"/>
              </a:spcBef>
              <a:defRPr/>
            </a:lvl6pPr>
            <a:lvl7pPr marL="2769260" marR="0" indent="0" algn="l" rtl="0">
              <a:spcBef>
                <a:spcPts val="0"/>
              </a:spcBef>
              <a:defRPr/>
            </a:lvl7pPr>
            <a:lvl8pPr marL="3230804" marR="0" indent="0" algn="l" rtl="0">
              <a:spcBef>
                <a:spcPts val="0"/>
              </a:spcBef>
              <a:defRPr/>
            </a:lvl8pPr>
            <a:lvl9pPr marL="36923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27450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  <a:noFill/>
          <a:ln>
            <a:noFill/>
          </a:ln>
        </p:spPr>
        <p:txBody>
          <a:bodyPr lIns="92294" tIns="46134" rIns="92294" bIns="46134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927775" y="8757590"/>
            <a:ext cx="3004819" cy="462609"/>
          </a:xfrm>
          <a:prstGeom prst="rect">
            <a:avLst/>
          </a:prstGeom>
          <a:noFill/>
          <a:ln>
            <a:noFill/>
          </a:ln>
        </p:spPr>
        <p:txBody>
          <a:bodyPr lIns="92294" tIns="46134" rIns="92294" bIns="46134" anchor="b" anchorCtr="0">
            <a:noAutofit/>
          </a:bodyPr>
          <a:lstStyle/>
          <a:p>
            <a:pPr>
              <a:buSzPct val="25000"/>
            </a:pPr>
            <a:r>
              <a:rPr lang="en-AU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  <a:noFill/>
          <a:ln>
            <a:noFill/>
          </a:ln>
        </p:spPr>
        <p:txBody>
          <a:bodyPr lIns="92294" tIns="46134" rIns="92294" bIns="46134" anchor="t" anchorCtr="0">
            <a:noAutofit/>
          </a:bodyPr>
          <a:lstStyle/>
          <a:p>
            <a:pPr>
              <a:buSzPct val="25000"/>
            </a:pP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927775" y="8757590"/>
            <a:ext cx="3004819" cy="462609"/>
          </a:xfrm>
          <a:prstGeom prst="rect">
            <a:avLst/>
          </a:prstGeom>
          <a:noFill/>
          <a:ln>
            <a:noFill/>
          </a:ln>
        </p:spPr>
        <p:txBody>
          <a:bodyPr lIns="92294" tIns="46134" rIns="92294" bIns="46134" anchor="b" anchorCtr="0">
            <a:noAutofit/>
          </a:bodyPr>
          <a:lstStyle/>
          <a:p>
            <a:pPr>
              <a:buSzPct val="25000"/>
            </a:pPr>
            <a:r>
              <a:rPr lang="en-AU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93421" y="4437221"/>
            <a:ext cx="5547359" cy="3630454"/>
          </a:xfrm>
          <a:prstGeom prst="rect">
            <a:avLst/>
          </a:prstGeom>
        </p:spPr>
        <p:txBody>
          <a:bodyPr lIns="92294" tIns="92294" rIns="92294" bIns="92294" anchor="t" anchorCtr="0">
            <a:noAutofit/>
          </a:bodyPr>
          <a:lstStyle/>
          <a:p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dditools.atlassian.net/wiki/display/DDI4/*Moving+Forward+Project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0" y="4268682"/>
            <a:ext cx="9144000" cy="2677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AU" sz="88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Dagstuhl Sprint </a:t>
            </a:r>
            <a:r>
              <a:rPr lang="en-AU" sz="8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237" y="612566"/>
            <a:ext cx="7619999" cy="36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40877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Staying on Track 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Parking Lot – for ideas, issues off task or which need more discussion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 it and set it aside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extended debate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do </a:t>
            </a:r>
            <a:r>
              <a:rPr lang="en-AU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want to lose track of issues which need to be decided through considered discussion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cannot let them stop us from making </a:t>
            </a: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</a:t>
            </a:r>
            <a:endParaRPr lang="en-AU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>
              <a:spcBef>
                <a:spcPts val="500"/>
              </a:spcBef>
              <a:buSzPct val="100000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 Parking Lot after each session, update/remove items</a:t>
            </a:r>
          </a:p>
          <a:p>
            <a:pPr indent="-228600">
              <a:spcBef>
                <a:spcPts val="500"/>
              </a:spcBef>
              <a:buSzPct val="100000"/>
            </a:pPr>
            <a:endParaRPr lang="en-AU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cap="small" dirty="0" smtClean="0">
                <a:latin typeface="Calibri" panose="020F0502020204030204" pitchFamily="34" charset="0"/>
              </a:rPr>
              <a:t>Staying on Track</a:t>
            </a:r>
            <a:endParaRPr lang="en-US" sz="4800" cap="small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4" y="1483579"/>
            <a:ext cx="8458200" cy="2057399"/>
          </a:xfrm>
        </p:spPr>
        <p:txBody>
          <a:bodyPr>
            <a:noAutofit/>
          </a:bodyPr>
          <a:lstStyle/>
          <a:p>
            <a:r>
              <a:rPr lang="en-US" sz="2400" dirty="0" smtClean="0"/>
              <a:t> The Soap Box - you have a brilliant idea (or even just an idea) to present to the group</a:t>
            </a:r>
          </a:p>
          <a:p>
            <a:pPr lvl="1"/>
            <a:r>
              <a:rPr lang="en-US" sz="2400" dirty="0" smtClean="0"/>
              <a:t> 2 people per day during morning plenary</a:t>
            </a:r>
          </a:p>
          <a:p>
            <a:pPr lvl="1"/>
            <a:r>
              <a:rPr lang="en-US" sz="2400" dirty="0" smtClean="0"/>
              <a:t> 3-minutes in duration</a:t>
            </a:r>
          </a:p>
          <a:p>
            <a:pPr lvl="1"/>
            <a:r>
              <a:rPr lang="en-US" sz="2400" dirty="0" smtClean="0"/>
              <a:t> No discussion</a:t>
            </a:r>
            <a:r>
              <a:rPr lang="en-US" sz="2400" dirty="0" smtClean="0"/>
              <a:t> </a:t>
            </a:r>
            <a:r>
              <a:rPr lang="en-US" sz="2400" dirty="0" smtClean="0"/>
              <a:t>directly afterwards (future plenary)</a:t>
            </a:r>
          </a:p>
          <a:p>
            <a:pPr lvl="1"/>
            <a:r>
              <a:rPr lang="en-US" sz="2400" dirty="0" smtClean="0"/>
              <a:t> Added to the parking lot</a:t>
            </a:r>
            <a:endParaRPr lang="en-US" sz="2400" dirty="0" smtClean="0"/>
          </a:p>
          <a:p>
            <a:pPr lvl="1"/>
            <a:r>
              <a:rPr lang="en-US" sz="2400" dirty="0" smtClean="0"/>
              <a:t> Notify </a:t>
            </a:r>
            <a:r>
              <a:rPr lang="en-US" sz="2400" dirty="0" err="1" smtClean="0"/>
              <a:t>Sprintmaster</a:t>
            </a:r>
            <a:r>
              <a:rPr lang="en-US" sz="2400" dirty="0" smtClean="0"/>
              <a:t> the day before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18883" y="4267200"/>
            <a:ext cx="4444782" cy="25146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335841" y="4768985"/>
            <a:ext cx="2133600" cy="762000"/>
          </a:xfrm>
          <a:prstGeom prst="wedgeEllipseCallout">
            <a:avLst>
              <a:gd name="adj1" fmla="val -71854"/>
              <a:gd name="adj2" fmla="val -517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answer is 42!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58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19564" y="1325934"/>
            <a:ext cx="2507652" cy="253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40877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 It Down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25674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228600">
              <a:spcBef>
                <a:spcPts val="0"/>
              </a:spcBef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Wiki</a:t>
            </a:r>
            <a:b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https://dditools.atlassian.net/wiki/display/DDI4/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*Moving+Forward+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Project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User: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ddieditor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Pass: zipscript-3</a:t>
            </a:r>
            <a:endParaRPr lang="en-AU" sz="20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white boards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3x5s and Post-its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Pictures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Drupal</a:t>
            </a: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None/>
            </a:pP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643707" y="-19838853"/>
            <a:ext cx="29489400" cy="16587788"/>
          </a:xfrm>
          <a:prstGeom prst="rect">
            <a:avLst/>
          </a:prstGeom>
        </p:spPr>
      </p:pic>
      <p:pic>
        <p:nvPicPr>
          <p:cNvPr id="1026" name="Picture 2" descr="http://www.iddblog.org/wp-content/uploads/2012/06/whole-board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73009" y="2938465"/>
            <a:ext cx="3009124" cy="224755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ootweb.com/blog/wp-content/themes/zootblog/images/authors/iStock_000015086530XSmall_White_Bo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63070" y="4062243"/>
            <a:ext cx="2219878" cy="255664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google.com/mail/u/0/?ui=2&amp;ik=5815086ee6&amp;view=fimg&amp;th=14916f084cd75fd7&amp;attid=0.2&amp;disp=emb&amp;attbid=ANGjdJ-fcXXPkTpjZK6sol5UAIAm0-69qsw0LTTFw8jMftVaA41P5qwG6axZ5oQqDYq7kc3dhbyve11suLivKZxQUjlh6rz56ndNsnNleRQSCvTMzVqi_mHEircfAQo&amp;sz=-w1600-h1000&amp;ats=1413470768621&amp;rm=14916f084cd75fd7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.google.com/mail/u/0/?ui=2&amp;ik=5815086ee6&amp;view=fimg&amp;th=14916f084cd75fd7&amp;attid=0.2&amp;disp=emb&amp;attbid=ANGjdJ-fcXXPkTpjZK6sol5UAIAm0-69qsw0LTTFw8jMftVaA41P5qwG6axZ5oQqDYq7kc3dhbyve11suLivKZxQUjlh6rz56ndNsnNleRQSCvTMzVqi_mHEircfAQo&amp;sz=-w1600-h1000&amp;ats=1413470768621&amp;rm=14916f084cd75fd7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Daily Work Schedule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3087"/>
            <a:ext cx="7886700" cy="484772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 9:00 - 9:15	Morning Standup/Plenary/Soap Box</a:t>
            </a:r>
          </a:p>
          <a:p>
            <a:r>
              <a:rPr lang="en-US" sz="1800" dirty="0" smtClean="0">
                <a:latin typeface="Calibri"/>
                <a:cs typeface="Calibri"/>
              </a:rPr>
              <a:t> 9:15 -10:30 	1</a:t>
            </a:r>
            <a:r>
              <a:rPr lang="en-US" sz="1800" baseline="30000" dirty="0" smtClean="0">
                <a:latin typeface="Calibri"/>
                <a:cs typeface="Calibri"/>
              </a:rPr>
              <a:t>st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10:30 - 10:45	Coffee</a:t>
            </a:r>
          </a:p>
          <a:p>
            <a:r>
              <a:rPr lang="en-US" sz="1800" dirty="0" smtClean="0">
                <a:latin typeface="Calibri"/>
                <a:cs typeface="Calibri"/>
              </a:rPr>
              <a:t> 10:45 -12:15 	2</a:t>
            </a:r>
            <a:r>
              <a:rPr lang="en-US" sz="1800" baseline="30000" dirty="0" smtClean="0">
                <a:latin typeface="Calibri"/>
                <a:cs typeface="Calibri"/>
              </a:rPr>
              <a:t>nd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12:15 - 13:45	Lunch</a:t>
            </a:r>
          </a:p>
          <a:p>
            <a:pPr lvl="1">
              <a:buNone/>
            </a:pPr>
            <a:r>
              <a:rPr lang="en-US" sz="1800" dirty="0" smtClean="0">
                <a:latin typeface="Calibri"/>
                <a:cs typeface="Calibri"/>
              </a:rPr>
              <a:t>			Facilitation Team meets (13:30 – 13:45) </a:t>
            </a:r>
          </a:p>
          <a:p>
            <a:r>
              <a:rPr lang="en-US" sz="1800" dirty="0" smtClean="0">
                <a:latin typeface="Calibri"/>
                <a:cs typeface="Calibri"/>
              </a:rPr>
              <a:t> 13:45 – 14:00	Afternoon Standup/Plenary</a:t>
            </a:r>
          </a:p>
          <a:p>
            <a:r>
              <a:rPr lang="en-US" sz="1800" dirty="0" smtClean="0">
                <a:latin typeface="Calibri"/>
                <a:cs typeface="Calibri"/>
              </a:rPr>
              <a:t> 14:00 – 15:15	3</a:t>
            </a:r>
            <a:r>
              <a:rPr lang="en-US" sz="1800" baseline="30000" dirty="0" smtClean="0">
                <a:latin typeface="Calibri"/>
                <a:cs typeface="Calibri"/>
              </a:rPr>
              <a:t>rd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15:15 – 15:30	Cake &amp; Coffee</a:t>
            </a:r>
          </a:p>
          <a:p>
            <a:r>
              <a:rPr lang="en-US" sz="1800" dirty="0" smtClean="0">
                <a:latin typeface="Calibri"/>
                <a:cs typeface="Calibri"/>
              </a:rPr>
              <a:t> 15:30 – 16:45 	4</a:t>
            </a:r>
            <a:r>
              <a:rPr lang="en-US" sz="1800" baseline="30000" dirty="0" smtClean="0">
                <a:latin typeface="Calibri"/>
                <a:cs typeface="Calibri"/>
              </a:rPr>
              <a:t>th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16:45 – 17:00 	Closing Standup/Plenary</a:t>
            </a:r>
          </a:p>
          <a:p>
            <a:pPr lvl="1">
              <a:buNone/>
            </a:pPr>
            <a:r>
              <a:rPr lang="en-US" sz="1800" dirty="0" smtClean="0">
                <a:latin typeface="Calibri"/>
                <a:cs typeface="Calibri"/>
              </a:rPr>
              <a:t>			Facilitation Team meets (17:00 – 17:30) </a:t>
            </a:r>
          </a:p>
          <a:p>
            <a:pPr marL="5715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57150" indent="0">
              <a:buNone/>
            </a:pPr>
            <a:r>
              <a:rPr lang="en-US" sz="1800" dirty="0" smtClean="0">
                <a:latin typeface="Calibri"/>
                <a:cs typeface="Calibri"/>
              </a:rPr>
              <a:t>Schedule may be modified as needed, but this is the standard</a:t>
            </a:r>
          </a:p>
        </p:txBody>
      </p:sp>
      <p:pic>
        <p:nvPicPr>
          <p:cNvPr id="4" name="Shape 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69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Sprint </a:t>
            </a:r>
            <a:r>
              <a:rPr lang="en-US" sz="4800" cap="small" dirty="0" smtClean="0">
                <a:latin typeface="Calibri"/>
              </a:rPr>
              <a:t>Topics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>
                <a:latin typeface="Calibri"/>
              </a:rPr>
              <a:t>  Enhanced Data Citation</a:t>
            </a:r>
          </a:p>
          <a:p>
            <a:pPr lvl="1"/>
            <a:r>
              <a:rPr lang="en-US" sz="3200" dirty="0" smtClean="0">
                <a:latin typeface="Calibri"/>
              </a:rPr>
              <a:t>  Simple Instrument/Complex</a:t>
            </a:r>
          </a:p>
          <a:p>
            <a:pPr lvl="1"/>
            <a:r>
              <a:rPr lang="en-US" sz="3200" dirty="0" smtClean="0">
                <a:latin typeface="Calibri"/>
              </a:rPr>
              <a:t>  Simple Data Description/Complex</a:t>
            </a:r>
          </a:p>
          <a:p>
            <a:pPr lvl="1"/>
            <a:r>
              <a:rPr lang="en-US" sz="3200" dirty="0" smtClean="0">
                <a:latin typeface="Calibri"/>
              </a:rPr>
              <a:t>  Simple Codebook</a:t>
            </a:r>
          </a:p>
          <a:p>
            <a:pPr lvl="1"/>
            <a:r>
              <a:rPr lang="en-US" sz="3200" dirty="0" smtClean="0">
                <a:latin typeface="Calibri"/>
              </a:rPr>
              <a:t>  </a:t>
            </a:r>
            <a:r>
              <a:rPr lang="en-US" sz="3200" dirty="0" smtClean="0">
                <a:latin typeface="Calibri"/>
              </a:rPr>
              <a:t>Qualitative/Methodology</a:t>
            </a:r>
            <a:endParaRPr lang="en-US" sz="32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98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Calibri"/>
              </a:rPr>
              <a:t>  Final draft model for review by the Modeling Team</a:t>
            </a:r>
          </a:p>
          <a:p>
            <a:pPr lvl="2"/>
            <a:r>
              <a:rPr lang="en-US" sz="2400" dirty="0" smtClean="0">
                <a:latin typeface="Calibri"/>
              </a:rPr>
              <a:t> All completed objects in </a:t>
            </a:r>
            <a:r>
              <a:rPr lang="en-US" sz="2400" dirty="0" err="1" smtClean="0">
                <a:latin typeface="Calibri"/>
              </a:rPr>
              <a:t>Drupal</a:t>
            </a:r>
            <a:endParaRPr lang="en-US" sz="2400" dirty="0" smtClean="0">
              <a:latin typeface="Calibri"/>
            </a:endParaRPr>
          </a:p>
          <a:p>
            <a:pPr lvl="1"/>
            <a:r>
              <a:rPr lang="en-US" sz="2400" dirty="0" smtClean="0">
                <a:latin typeface="Calibri"/>
              </a:rPr>
              <a:t> </a:t>
            </a:r>
            <a:r>
              <a:rPr lang="en-US" sz="24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Complete use cases covered by the View </a:t>
            </a:r>
            <a:r>
              <a:rPr lang="en-US" sz="2400" dirty="0" smtClean="0">
                <a:latin typeface="Calibri"/>
              </a:rPr>
              <a:t>w</a:t>
            </a:r>
            <a:r>
              <a:rPr lang="en-US" sz="2400" dirty="0" smtClean="0">
                <a:latin typeface="Calibri"/>
              </a:rPr>
              <a:t>ith </a:t>
            </a:r>
            <a:r>
              <a:rPr lang="en-US" sz="2400" dirty="0" smtClean="0">
                <a:latin typeface="Calibri"/>
              </a:rPr>
              <a:t>documentation </a:t>
            </a:r>
            <a:endParaRPr lang="en-US" sz="2400" dirty="0" smtClean="0">
              <a:latin typeface="Calibri"/>
            </a:endParaRPr>
          </a:p>
          <a:p>
            <a:pPr lvl="2"/>
            <a:r>
              <a:rPr lang="en-US" sz="2400" dirty="0" smtClean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Linked</a:t>
            </a:r>
            <a:r>
              <a:rPr lang="en-US" sz="2400" dirty="0" smtClean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in Drupal</a:t>
            </a:r>
          </a:p>
          <a:p>
            <a:pPr lvl="1"/>
            <a:r>
              <a:rPr lang="en-US" sz="2400" dirty="0" smtClean="0">
                <a:latin typeface="Calibri"/>
              </a:rPr>
              <a:t>  A document containing:</a:t>
            </a:r>
          </a:p>
          <a:p>
            <a:pPr lvl="2"/>
            <a:r>
              <a:rPr lang="en-US" sz="2400" dirty="0" smtClean="0">
                <a:latin typeface="Calibri"/>
              </a:rPr>
              <a:t> Description of open issues and discussion</a:t>
            </a:r>
          </a:p>
          <a:p>
            <a:pPr lvl="2"/>
            <a:r>
              <a:rPr lang="en-US" sz="2400" dirty="0" smtClean="0">
                <a:latin typeface="Calibri"/>
              </a:rPr>
              <a:t> Description of decisions made for closed issues</a:t>
            </a:r>
          </a:p>
          <a:p>
            <a:pPr lvl="2"/>
            <a:r>
              <a:rPr lang="en-US" sz="2400" dirty="0" smtClean="0">
                <a:latin typeface="Calibri"/>
              </a:rPr>
              <a:t> Further ideas for future development</a:t>
            </a:r>
          </a:p>
          <a:p>
            <a:pPr lvl="2"/>
            <a:r>
              <a:rPr lang="en-US" sz="2400" dirty="0" smtClean="0">
                <a:latin typeface="Calibri"/>
              </a:rPr>
              <a:t> Parking lot issues list</a:t>
            </a: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98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  <a:cs typeface="Calibri"/>
              </a:rPr>
              <a:t>Notes on Deliverables</a:t>
            </a:r>
            <a:endParaRPr lang="en-US" sz="4800" cap="small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70" y="1825625"/>
            <a:ext cx="7886700" cy="435133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 Data Citation Working Group may have some additional deliverables as a result of NSF funding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 Not producing a View in DDI, impacting other Views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 Changes resulting from their work should be made to objects in </a:t>
            </a:r>
            <a:r>
              <a:rPr lang="en-US" sz="2400" dirty="0" err="1" smtClean="0">
                <a:latin typeface="Calibri"/>
                <a:cs typeface="Calibri"/>
              </a:rPr>
              <a:t>Drupal</a:t>
            </a:r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Qualitative/Methodology </a:t>
            </a:r>
            <a:r>
              <a:rPr lang="en-US" sz="2400" dirty="0" smtClean="0">
                <a:latin typeface="Calibri"/>
                <a:cs typeface="Calibri"/>
              </a:rPr>
              <a:t>Working </a:t>
            </a:r>
            <a:r>
              <a:rPr lang="en-US" sz="2400" dirty="0" smtClean="0">
                <a:latin typeface="Calibri"/>
                <a:cs typeface="Calibri"/>
              </a:rPr>
              <a:t>Groups </a:t>
            </a:r>
            <a:r>
              <a:rPr lang="en-US" sz="2400" dirty="0" smtClean="0">
                <a:latin typeface="Calibri"/>
                <a:cs typeface="Calibri"/>
              </a:rPr>
              <a:t>are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just starting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 Exploratory in nature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 May result in </a:t>
            </a:r>
            <a:r>
              <a:rPr lang="en-US" sz="2400" dirty="0" err="1" smtClean="0">
                <a:latin typeface="Calibri"/>
                <a:cs typeface="Calibri"/>
              </a:rPr>
              <a:t>Drupal</a:t>
            </a:r>
            <a:r>
              <a:rPr lang="en-US" sz="2400" dirty="0" smtClean="0">
                <a:latin typeface="Calibri"/>
                <a:cs typeface="Calibri"/>
              </a:rPr>
              <a:t> objects</a:t>
            </a:r>
            <a:r>
              <a:rPr lang="en-US" sz="2400" dirty="0" smtClean="0">
                <a:latin typeface="Calibri"/>
                <a:cs typeface="Calibri"/>
              </a:rPr>
              <a:t> – Views </a:t>
            </a:r>
            <a:r>
              <a:rPr lang="en-US" sz="2400" dirty="0" smtClean="0">
                <a:latin typeface="Calibri"/>
                <a:cs typeface="Calibri"/>
              </a:rPr>
              <a:t>are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not expected to be completed</a:t>
            </a:r>
          </a:p>
          <a:p>
            <a:r>
              <a:rPr lang="en-US" sz="2400" dirty="0" smtClean="0">
                <a:latin typeface="Calibri"/>
                <a:cs typeface="Calibri"/>
              </a:rPr>
              <a:t> If planned work is finished before the week is out, there is     plenty more to be done! 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2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cap="small" dirty="0" smtClean="0">
                <a:latin typeface="Calibri"/>
                <a:cs typeface="Calibri"/>
              </a:rPr>
              <a:t>Next </a:t>
            </a:r>
            <a:r>
              <a:rPr lang="de-DE" sz="4800" cap="small" dirty="0" err="1" smtClean="0">
                <a:latin typeface="Calibri"/>
                <a:cs typeface="Calibri"/>
              </a:rPr>
              <a:t>Steps</a:t>
            </a:r>
            <a:endParaRPr lang="en-US" sz="4800" cap="small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98" y="1825625"/>
            <a:ext cx="8617552" cy="4351338"/>
          </a:xfrm>
        </p:spPr>
        <p:txBody>
          <a:bodyPr>
            <a:noAutofit/>
          </a:bodyPr>
          <a:lstStyle/>
          <a:p>
            <a:r>
              <a:rPr lang="de-DE" sz="2800" dirty="0" smtClean="0">
                <a:latin typeface="Calibri"/>
                <a:cs typeface="Calibri"/>
              </a:rPr>
              <a:t> Draft Views will be submitted to Modeling Team for review</a:t>
            </a:r>
          </a:p>
          <a:p>
            <a:pPr lvl="1"/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Work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with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content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teams</a:t>
            </a:r>
            <a:r>
              <a:rPr lang="de-DE" sz="2800" dirty="0" smtClean="0">
                <a:latin typeface="Calibri"/>
                <a:cs typeface="Calibri"/>
              </a:rPr>
              <a:t> to </a:t>
            </a:r>
            <a:r>
              <a:rPr lang="de-DE" sz="2800" dirty="0" err="1" smtClean="0">
                <a:latin typeface="Calibri"/>
                <a:cs typeface="Calibri"/>
              </a:rPr>
              <a:t>resolve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any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issues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Work</a:t>
            </a:r>
            <a:r>
              <a:rPr lang="de-DE" sz="2800" dirty="0" smtClean="0">
                <a:latin typeface="Calibri"/>
                <a:cs typeface="Calibri"/>
              </a:rPr>
              <a:t> to </a:t>
            </a:r>
            <a:r>
              <a:rPr lang="de-DE" sz="2800" dirty="0" err="1" smtClean="0">
                <a:latin typeface="Calibri"/>
                <a:cs typeface="Calibri"/>
              </a:rPr>
              <a:t>take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place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virtually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before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the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next</a:t>
            </a:r>
            <a:r>
              <a:rPr lang="de-DE" sz="2800" dirty="0" smtClean="0">
                <a:latin typeface="Calibri"/>
                <a:cs typeface="Calibri"/>
              </a:rPr>
              <a:t> sprint</a:t>
            </a:r>
          </a:p>
          <a:p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Next</a:t>
            </a:r>
            <a:r>
              <a:rPr lang="de-DE" sz="2800" dirty="0" smtClean="0">
                <a:latin typeface="Calibri"/>
                <a:cs typeface="Calibri"/>
              </a:rPr>
              <a:t> sprint </a:t>
            </a:r>
            <a:r>
              <a:rPr lang="de-DE" sz="2800" dirty="0" err="1" smtClean="0">
                <a:latin typeface="Calibri"/>
                <a:cs typeface="Calibri"/>
              </a:rPr>
              <a:t>takes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place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before</a:t>
            </a:r>
            <a:r>
              <a:rPr lang="de-DE" sz="2800" dirty="0" smtClean="0">
                <a:latin typeface="Calibri"/>
                <a:cs typeface="Calibri"/>
              </a:rPr>
              <a:t> EDDI (end of November)</a:t>
            </a:r>
          </a:p>
          <a:p>
            <a:pPr lvl="1"/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Technical</a:t>
            </a:r>
            <a:r>
              <a:rPr lang="de-DE" sz="2800" dirty="0" smtClean="0">
                <a:latin typeface="Calibri"/>
                <a:cs typeface="Calibri"/>
              </a:rPr>
              <a:t> and </a:t>
            </a:r>
            <a:r>
              <a:rPr lang="de-DE" sz="2800" dirty="0" err="1" smtClean="0">
                <a:latin typeface="Calibri"/>
                <a:cs typeface="Calibri"/>
              </a:rPr>
              <a:t>production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focus</a:t>
            </a:r>
            <a:endParaRPr lang="de-DE" sz="2800" dirty="0" smtClean="0">
              <a:latin typeface="Calibri"/>
              <a:cs typeface="Calibri"/>
            </a:endParaRPr>
          </a:p>
          <a:p>
            <a:pPr lvl="1"/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Production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teams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need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finished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models</a:t>
            </a:r>
            <a:r>
              <a:rPr lang="de-DE" sz="2800" dirty="0" smtClean="0">
                <a:latin typeface="Calibri"/>
                <a:cs typeface="Calibri"/>
              </a:rPr>
              <a:t> to </a:t>
            </a:r>
            <a:r>
              <a:rPr lang="de-DE" sz="2800" dirty="0" err="1" smtClean="0">
                <a:latin typeface="Calibri"/>
                <a:cs typeface="Calibri"/>
              </a:rPr>
              <a:t>work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effectively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22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</a:p>
        </p:txBody>
      </p:sp>
      <p:pic>
        <p:nvPicPr>
          <p:cNvPr id="170" name="Shape 1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18988" y="4176323"/>
            <a:ext cx="3875527" cy="24773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5623311" y="2825087"/>
            <a:ext cx="108052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AU" sz="28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……..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5292" y="1634230"/>
            <a:ext cx="71595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Hello, my name is…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Experience with Moving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Areas of interest/expertise</a:t>
            </a:r>
            <a:endParaRPr lang="en-US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b="0" i="0" u="none" strike="noStrike" cap="small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Dagstuhl</a:t>
            </a:r>
            <a:r>
              <a:rPr lang="en-AU" sz="44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44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Details</a:t>
            </a:r>
            <a:endParaRPr lang="en-AU" sz="32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Honor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System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49049" y="332467"/>
            <a:ext cx="5043487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a sprint?</a:t>
            </a:r>
          </a:p>
        </p:txBody>
      </p:sp>
      <p:pic>
        <p:nvPicPr>
          <p:cNvPr id="98" name="Shape 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17114" y="1943425"/>
            <a:ext cx="2408464" cy="341370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45231" y="3028950"/>
            <a:ext cx="5592534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boxed </a:t>
            </a:r>
            <a:r>
              <a:rPr lang="en-AU" sz="4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sessions</a:t>
            </a: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71500" marR="0" lvl="0" indent="-571500" algn="l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Char char="•"/>
            </a:pPr>
            <a:r>
              <a:rPr lang="en-AU" sz="4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outputs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68294" y="292441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There’s a reason</a:t>
            </a:r>
            <a:r>
              <a:rPr lang="en-AU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7739742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Committed to </a:t>
            </a:r>
            <a:r>
              <a:rPr lang="en-AU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</a:t>
            </a:r>
            <a:r>
              <a:rPr lang="en-AU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week’s goals are crucial for delivery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are disciplined, we can do it!</a:t>
            </a:r>
            <a:endParaRPr lang="en-AU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31922" y="3333343"/>
            <a:ext cx="3409545" cy="34095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rules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88763" y="1690688"/>
            <a:ext cx="8371336" cy="42402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 personal responsibility for Sprint process and outputs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and share generously and openly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Actively listen and learn from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other’s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perspectives and experiences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collaboratively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 fully on all tasks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Team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59174" y="1474561"/>
            <a:ext cx="8256176" cy="5065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marR="0" lvl="1" indent="-50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Sprintmaster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process,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progress, coach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groups - focus on specific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deliverables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group – resolve issues with deliverables (modelling, classifications, conceptual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Facilitation team – process support </a:t>
            </a:r>
            <a:b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Sprintmaster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organizers, working group chairs)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Who’s Who - Facilitation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</a:t>
            </a: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AU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aster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Kelly Chatain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Group Chairs: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Citation: Larry Hoyle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Instrument: Barry </a:t>
            </a:r>
            <a:r>
              <a:rPr lang="en-AU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Radler</a:t>
            </a:r>
            <a:endParaRPr lang="en-AU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Data Description: Steve </a:t>
            </a:r>
            <a:r>
              <a:rPr lang="en-AU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McEachern</a:t>
            </a:r>
            <a:endParaRPr lang="en-AU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Codebook: Wolfgang </a:t>
            </a:r>
            <a:r>
              <a:rPr lang="en-AU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Zenk-Moeltgen</a:t>
            </a:r>
            <a:endParaRPr lang="en-AU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Organizers: Mary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Vardigan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Larry</a:t>
            </a:r>
            <a:r>
              <a:rPr lang="en-A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Hoyle, </a:t>
            </a:r>
            <a:r>
              <a:rPr lang="en-AU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Arofan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Gregory,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Achim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Wackerow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Wendy Thomas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Process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en-AU" sz="2800" b="1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tactical goals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deliverables for a set time period (a few hours to a half day)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by working groups with help from facilitation team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goals within one session, sub-dividing probable</a:t>
            </a:r>
            <a:endParaRPr lang="en-AU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Wash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Rinse, Repeat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217" y="4182376"/>
            <a:ext cx="3543300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Managing the</a:t>
            </a: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4800" cap="small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28650" y="1830388"/>
            <a:ext cx="78867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</a:t>
            </a: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proactively choose</a:t>
            </a:r>
            <a:r>
              <a:rPr lang="en-AU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</a:t>
            </a:r>
            <a:r>
              <a:rPr lang="en-AU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</a:t>
            </a:r>
            <a:endParaRPr lang="en-AU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Estimated </a:t>
            </a:r>
            <a:r>
              <a:rPr lang="en-AU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remaining is updated </a:t>
            </a: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(</a:t>
            </a:r>
            <a:r>
              <a:rPr lang="en-AU" sz="3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standup</a:t>
            </a: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/plenary)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-AU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</a:t>
            </a:r>
            <a:r>
              <a:rPr lang="en-AU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unclear, define a sprint work item with a larger amount of time and break it down later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work remaining as more becomes known</a:t>
            </a:r>
          </a:p>
        </p:txBody>
      </p:sp>
      <p:sp>
        <p:nvSpPr>
          <p:cNvPr id="579" name="Shape 5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AU"/>
              <a:t> </a:t>
            </a:r>
          </a:p>
        </p:txBody>
      </p:sp>
      <p:pic>
        <p:nvPicPr>
          <p:cNvPr id="5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872</Words>
  <Application>Microsoft Macintosh PowerPoint</Application>
  <PresentationFormat>On-screen Show (4:3)</PresentationFormat>
  <Paragraphs>123</Paragraphs>
  <Slides>18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0</vt:lpstr>
      <vt:lpstr>Dagstuhl Details</vt:lpstr>
      <vt:lpstr>What’s a sprint?</vt:lpstr>
      <vt:lpstr>There’s a reason…</vt:lpstr>
      <vt:lpstr>Sprint rules</vt:lpstr>
      <vt:lpstr>Sprint Team</vt:lpstr>
      <vt:lpstr>Who’s Who - Facilitation</vt:lpstr>
      <vt:lpstr>Sprint Process</vt:lpstr>
      <vt:lpstr>Managing the Work</vt:lpstr>
      <vt:lpstr>Staying on Track </vt:lpstr>
      <vt:lpstr>Staying on Track</vt:lpstr>
      <vt:lpstr>Writing It Down</vt:lpstr>
      <vt:lpstr>Daily Work Schedule</vt:lpstr>
      <vt:lpstr>Sprint Topics</vt:lpstr>
      <vt:lpstr>Deliverables</vt:lpstr>
      <vt:lpstr>Notes on Deliverables</vt:lpstr>
      <vt:lpstr>Next Steps</vt:lpstr>
      <vt:lpstr>Introductions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cp:lastModifiedBy>Kelly Chatain</cp:lastModifiedBy>
  <cp:revision>34</cp:revision>
  <cp:lastPrinted>2014-10-16T15:50:39Z</cp:lastPrinted>
  <dcterms:created xsi:type="dcterms:W3CDTF">2014-10-19T19:02:10Z</dcterms:created>
  <dcterms:modified xsi:type="dcterms:W3CDTF">2014-10-19T19:23:47Z</dcterms:modified>
</cp:coreProperties>
</file>