
<file path=[Content_Types].xml><?xml version="1.0" encoding="utf-8"?>
<Types xmlns="http://schemas.openxmlformats.org/package/2006/content-types">
  <Default Extension="xml" ContentType="application/xml"/>
  <Default Extension="jpeg" ContentType="image/jpeg"/>
  <Default Extension="tiff" ContentType="image/tiff"/>
  <Default Extension="emf" ContentType="image/x-emf"/>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98" r:id="rId2"/>
    <p:sldId id="285" r:id="rId3"/>
    <p:sldId id="300" r:id="rId4"/>
    <p:sldId id="301" r:id="rId5"/>
    <p:sldId id="302" r:id="rId6"/>
    <p:sldId id="303" r:id="rId7"/>
    <p:sldId id="304" r:id="rId8"/>
    <p:sldId id="305" r:id="rId9"/>
    <p:sldId id="306" r:id="rId10"/>
    <p:sldId id="294" r:id="rId11"/>
    <p:sldId id="295" r:id="rId12"/>
    <p:sldId id="288" r:id="rId13"/>
    <p:sldId id="289" r:id="rId14"/>
    <p:sldId id="290" r:id="rId15"/>
    <p:sldId id="291"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scaleToFitPaper="1"/>
  <p:clrMru>
    <a:srgbClr val="7FA6A4"/>
    <a:srgbClr val="186072"/>
    <a:srgbClr val="1A435D"/>
    <a:srgbClr val="DCEBEE"/>
    <a:srgbClr val="C9E3E6"/>
    <a:srgbClr val="DCE6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34" autoAdjust="0"/>
    <p:restoredTop sz="79110" autoAdjust="0"/>
  </p:normalViewPr>
  <p:slideViewPr>
    <p:cSldViewPr snapToGrid="0" snapToObjects="1">
      <p:cViewPr>
        <p:scale>
          <a:sx n="75" d="100"/>
          <a:sy n="75" d="100"/>
        </p:scale>
        <p:origin x="-1176" y="-80"/>
      </p:cViewPr>
      <p:guideLst>
        <p:guide orient="horz" pos="2160"/>
        <p:guide pos="2880"/>
      </p:guideLst>
    </p:cSldViewPr>
  </p:slideViewPr>
  <p:notesTextViewPr>
    <p:cViewPr>
      <p:scale>
        <a:sx n="150" d="100"/>
        <a:sy n="15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C906FE-6EED-AD46-B034-7A882DAB30B3}" type="datetimeFigureOut">
              <a:rPr lang="en-US" smtClean="0"/>
              <a:pPr/>
              <a:t>10/24/14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E67510-F5F6-A944-9AA0-D627A5B7737C}" type="slidenum">
              <a:rPr lang="en-US" smtClean="0"/>
              <a:pPr/>
              <a:t>‹#›</a:t>
            </a:fld>
            <a:endParaRPr lang="en-US"/>
          </a:p>
        </p:txBody>
      </p:sp>
    </p:spTree>
    <p:extLst>
      <p:ext uri="{BB962C8B-B14F-4D97-AF65-F5344CB8AC3E}">
        <p14:creationId xmlns:p14="http://schemas.microsoft.com/office/powerpoint/2010/main" val="360409455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AB0D4E5-E3D0-442A-94AD-5090A69FBFDB}"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dirty="0" smtClean="0"/>
              <a:t>Traditional metadata standards are controlled by panels of experts, </a:t>
            </a:r>
            <a:r>
              <a:rPr lang="en-US" dirty="0" err="1" smtClean="0"/>
              <a:t>eg</a:t>
            </a:r>
            <a:r>
              <a:rPr lang="en-US" dirty="0" smtClean="0"/>
              <a:t>, FGDC, EML, Darwin Core </a:t>
            </a:r>
          </a:p>
          <a:p>
            <a:r>
              <a:rPr lang="en-US" dirty="0" smtClean="0"/>
              <a:t>Change by committee is ugly, costly, and slow</a:t>
            </a:r>
          </a:p>
          <a:p>
            <a:r>
              <a:rPr lang="en-US" dirty="0" smtClean="0"/>
              <a:t>Example: perhaps</a:t>
            </a:r>
            <a:r>
              <a:rPr lang="en-US" baseline="0" dirty="0" smtClean="0"/>
              <a:t> most widely use cross domain vocabulary is</a:t>
            </a:r>
            <a:r>
              <a:rPr lang="en-US" dirty="0" smtClean="0"/>
              <a:t> Dublin Core, 15 cross-domain terms</a:t>
            </a:r>
          </a:p>
          <a:p>
            <a:r>
              <a:rPr lang="en-US" dirty="0" smtClean="0"/>
              <a:t>Agreed on in 5 years, lots of local divergence</a:t>
            </a:r>
          </a:p>
          <a:p>
            <a:r>
              <a:rPr lang="en-US" dirty="0" smtClean="0"/>
              <a:t>“I love the 15, but my domain needs these 2 terms.  How do we add them?”  A: Make your own ontology!</a:t>
            </a:r>
          </a:p>
          <a:p>
            <a:r>
              <a:rPr lang="en-US" dirty="0" smtClean="0"/>
              <a:t>Multiply by 200 domains and the result is 200 </a:t>
            </a:r>
            <a:r>
              <a:rPr lang="en-US" dirty="0" err="1" smtClean="0"/>
              <a:t>ontologies</a:t>
            </a:r>
            <a:r>
              <a:rPr lang="en-US" dirty="0" smtClean="0"/>
              <a:t>, 200 panels, 200 islands of non-interoperation</a:t>
            </a:r>
          </a:p>
          <a:p>
            <a:endParaRPr lang="en-US" dirty="0"/>
          </a:p>
        </p:txBody>
      </p:sp>
      <p:sp>
        <p:nvSpPr>
          <p:cNvPr id="4" name="Slide Number Placeholder 3"/>
          <p:cNvSpPr>
            <a:spLocks noGrp="1"/>
          </p:cNvSpPr>
          <p:nvPr>
            <p:ph type="sldNum" sz="quarter" idx="10"/>
          </p:nvPr>
        </p:nvSpPr>
        <p:spPr/>
        <p:txBody>
          <a:bodyPr/>
          <a:lstStyle/>
          <a:p>
            <a:fld id="{16E67510-F5F6-A944-9AA0-D627A5B7737C}"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16E67510-F5F6-A944-9AA0-D627A5B7737C}" type="slidenum">
              <a:rPr lang="en-US" smtClean="0"/>
              <a:pPr/>
              <a:t>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Something between crowd-sourcing and an exclusive club</a:t>
            </a:r>
          </a:p>
          <a:p>
            <a:pPr marL="0" marR="0" lvl="2" indent="0" algn="l" defTabSz="457200" rtl="0" eaLnBrk="1" fontAlgn="auto" latinLnBrk="0" hangingPunct="1">
              <a:lnSpc>
                <a:spcPct val="100000"/>
              </a:lnSpc>
              <a:spcBef>
                <a:spcPts val="0"/>
              </a:spcBef>
              <a:spcAft>
                <a:spcPts val="0"/>
              </a:spcAft>
              <a:buClrTx/>
              <a:buSzTx/>
              <a:buFontTx/>
              <a:buNone/>
              <a:tabLst/>
              <a:defRPr/>
            </a:pPr>
            <a:r>
              <a:rPr lang="en-US" sz="3100" dirty="0" smtClean="0">
                <a:ea typeface="ＭＳ Ｐゴシック" charset="-128"/>
                <a:cs typeface="ＭＳ Ｐゴシック" charset="-128"/>
              </a:rPr>
              <a:t>Learn from </a:t>
            </a:r>
            <a:r>
              <a:rPr lang="en-US" sz="3100" dirty="0" err="1" smtClean="0">
                <a:ea typeface="ＭＳ Ｐゴシック" charset="-128"/>
                <a:cs typeface="ＭＳ Ｐゴシック" charset="-128"/>
              </a:rPr>
              <a:t>wikipedia</a:t>
            </a:r>
            <a:r>
              <a:rPr lang="en-US" sz="3100" dirty="0" smtClean="0">
                <a:ea typeface="ＭＳ Ｐゴシック" charset="-128"/>
                <a:cs typeface="ＭＳ Ｐゴシック" charset="-128"/>
              </a:rPr>
              <a:t>, internet </a:t>
            </a:r>
            <a:r>
              <a:rPr lang="en-US" sz="3100" dirty="0" err="1" smtClean="0">
                <a:ea typeface="ＭＳ Ｐゴシック" charset="-128"/>
                <a:cs typeface="ＭＳ Ｐゴシック" charset="-128"/>
              </a:rPr>
              <a:t>RFCs</a:t>
            </a:r>
            <a:r>
              <a:rPr lang="en-US" sz="3100" dirty="0" smtClean="0">
                <a:ea typeface="ＭＳ Ｐゴシック" charset="-128"/>
                <a:cs typeface="ＭＳ Ｐゴシック" charset="-128"/>
              </a:rPr>
              <a:t>, </a:t>
            </a:r>
            <a:r>
              <a:rPr lang="en-US" sz="3100" dirty="0" err="1" smtClean="0">
                <a:ea typeface="ＭＳ Ｐゴシック" charset="-128"/>
                <a:cs typeface="ＭＳ Ｐゴシック" charset="-128"/>
              </a:rPr>
              <a:t>StackOverflow</a:t>
            </a:r>
            <a:r>
              <a:rPr lang="en-US" sz="3100" dirty="0" smtClean="0">
                <a:ea typeface="ＭＳ Ｐゴシック" charset="-128"/>
                <a:cs typeface="ＭＳ Ｐゴシック" charset="-128"/>
              </a:rPr>
              <a:t>, and American Heritage Dictionary</a:t>
            </a:r>
          </a:p>
          <a:p>
            <a:endParaRPr lang="en-US" dirty="0" smtClean="0"/>
          </a:p>
        </p:txBody>
      </p:sp>
      <p:sp>
        <p:nvSpPr>
          <p:cNvPr id="4" name="Slide Number Placeholder 3"/>
          <p:cNvSpPr>
            <a:spLocks noGrp="1"/>
          </p:cNvSpPr>
          <p:nvPr>
            <p:ph type="sldNum" sz="quarter" idx="10"/>
          </p:nvPr>
        </p:nvSpPr>
        <p:spPr/>
        <p:txBody>
          <a:bodyPr/>
          <a:lstStyle/>
          <a:p>
            <a:fld id="{16E67510-F5F6-A944-9AA0-D627A5B7737C}" type="slidenum">
              <a:rPr lang="en-US" smtClean="0"/>
              <a:pPr/>
              <a:t>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16E67510-F5F6-A944-9AA0-D627A5B7737C}" type="slidenum">
              <a:rPr lang="en-US" smtClean="0"/>
              <a:pPr/>
              <a:t>10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Here’s the </a:t>
            </a:r>
            <a:r>
              <a:rPr lang="en-US" dirty="0" err="1" smtClean="0"/>
              <a:t>metadictionary</a:t>
            </a:r>
            <a:r>
              <a:rPr lang="en-US" dirty="0" smtClean="0"/>
              <a:t>.</a:t>
            </a:r>
          </a:p>
          <a:p>
            <a:r>
              <a:rPr lang="en-US" dirty="0" smtClean="0"/>
              <a:t>Within</a:t>
            </a:r>
            <a:r>
              <a:rPr lang="en-US" baseline="0" dirty="0" smtClean="0"/>
              <a:t> 4 days of starting, using Python and off-the shelf tools, our intern put up this interface,</a:t>
            </a:r>
          </a:p>
          <a:p>
            <a:r>
              <a:rPr lang="en-US" baseline="0" dirty="0" smtClean="0"/>
              <a:t>[click] freely hosted on </a:t>
            </a:r>
            <a:r>
              <a:rPr lang="en-US" baseline="0" dirty="0" err="1" smtClean="0"/>
              <a:t>heroku</a:t>
            </a:r>
            <a:r>
              <a:rPr lang="en-US" baseline="0" dirty="0" smtClean="0"/>
              <a:t> with the evolving code on </a:t>
            </a:r>
            <a:r>
              <a:rPr lang="en-US" baseline="0" dirty="0" err="1" smtClean="0"/>
              <a:t>github</a:t>
            </a:r>
            <a:r>
              <a:rPr lang="en-US" baseline="0" dirty="0" smtClean="0"/>
              <a:t> and an evolving design document on the </a:t>
            </a:r>
            <a:r>
              <a:rPr lang="en-US" baseline="0" dirty="0" err="1" smtClean="0"/>
              <a:t>github</a:t>
            </a:r>
            <a:r>
              <a:rPr lang="en-US" baseline="0" dirty="0" smtClean="0"/>
              <a:t> wiki.  Project name is </a:t>
            </a:r>
            <a:r>
              <a:rPr lang="en-US" baseline="0" dirty="0" err="1" smtClean="0"/>
              <a:t>Yamz</a:t>
            </a:r>
            <a:r>
              <a:rPr lang="en-US" baseline="0" dirty="0" smtClean="0"/>
              <a:t> (yet another metadata zoo).  </a:t>
            </a:r>
          </a:p>
          <a:p>
            <a:r>
              <a:rPr lang="en-US" baseline="0" dirty="0" smtClean="0"/>
              <a:t>[click] Anyone can browse and read terms without logging in.  But if you want to add new terms, comment, edit your terms, or vote on others’ terms, you have to login.  Currently this requires you to use your </a:t>
            </a:r>
            <a:r>
              <a:rPr lang="en-US" baseline="0" dirty="0" err="1" smtClean="0"/>
              <a:t>google</a:t>
            </a:r>
            <a:r>
              <a:rPr lang="en-US" baseline="0" dirty="0" smtClean="0"/>
              <a:t> credentials.</a:t>
            </a:r>
          </a:p>
        </p:txBody>
      </p:sp>
      <p:sp>
        <p:nvSpPr>
          <p:cNvPr id="4" name="Slide Number Placeholder 3"/>
          <p:cNvSpPr>
            <a:spLocks noGrp="1"/>
          </p:cNvSpPr>
          <p:nvPr>
            <p:ph type="sldNum" sz="quarter" idx="10"/>
          </p:nvPr>
        </p:nvSpPr>
        <p:spPr/>
        <p:txBody>
          <a:bodyPr/>
          <a:lstStyle/>
          <a:p>
            <a:fld id="{16E67510-F5F6-A944-9AA0-D627A5B7737C}" type="slidenum">
              <a:rPr lang="en-US" smtClean="0"/>
              <a:pPr/>
              <a:t>11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16E67510-F5F6-A944-9AA0-D627A5B7737C}" type="slidenum">
              <a:rPr lang="en-US" smtClean="0"/>
              <a:pPr/>
              <a:t>15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gi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30708"/>
            <a:ext cx="7772400" cy="1470025"/>
          </a:xfrm>
        </p:spPr>
        <p:txBody>
          <a:bodyPr/>
          <a:lstStyle>
            <a:lvl1pPr algn="l">
              <a:defRPr b="1">
                <a:solidFill>
                  <a:srgbClr val="1A435D"/>
                </a:solidFill>
                <a:latin typeface="+mj-lt"/>
                <a:cs typeface="Candara"/>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3670" y="2348705"/>
            <a:ext cx="4881059"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EB16AB14-B601-5148-B233-4062AA705253}" type="datetimeFigureOut">
              <a:rPr lang="en-US" smtClean="0"/>
              <a:pPr/>
              <a:t>10/24/14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EF2230-5450-D547-A1D3-5726BEA55F5C}" type="slidenum">
              <a:rPr lang="en-US" smtClean="0"/>
              <a:pPr/>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lvl5pPr>
              <a:defRPr i="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EB16AB14-B601-5148-B233-4062AA705253}" type="datetimeFigureOut">
              <a:rPr lang="en-US" smtClean="0"/>
              <a:pPr/>
              <a:t>10/24/14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EF2230-5450-D547-A1D3-5726BEA55F5C}" type="slidenum">
              <a:rPr lang="en-US" smtClean="0"/>
              <a:pPr/>
              <a:t>‹#›</a:t>
            </a:fld>
            <a:endParaRPr lang="en-US"/>
          </a:p>
        </p:txBody>
      </p:sp>
      <p:cxnSp>
        <p:nvCxnSpPr>
          <p:cNvPr id="7" name="Straight Connector 6"/>
          <p:cNvCxnSpPr/>
          <p:nvPr userDrawn="1"/>
        </p:nvCxnSpPr>
        <p:spPr>
          <a:xfrm>
            <a:off x="457200" y="1167319"/>
            <a:ext cx="8229600" cy="1588"/>
          </a:xfrm>
          <a:prstGeom prst="line">
            <a:avLst/>
          </a:prstGeom>
          <a:ln>
            <a:solidFill>
              <a:srgbClr val="186072"/>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16AB14-B601-5148-B233-4062AA705253}" type="datetimeFigureOut">
              <a:rPr lang="en-US" smtClean="0"/>
              <a:pPr/>
              <a:t>10/24/14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EF2230-5450-D547-A1D3-5726BEA55F5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cxnSp>
        <p:nvCxnSpPr>
          <p:cNvPr id="10" name="Straight Connector 9"/>
          <p:cNvCxnSpPr/>
          <p:nvPr userDrawn="1"/>
        </p:nvCxnSpPr>
        <p:spPr>
          <a:xfrm>
            <a:off x="457200" y="1167319"/>
            <a:ext cx="8229600" cy="1588"/>
          </a:xfrm>
          <a:prstGeom prst="line">
            <a:avLst/>
          </a:prstGeom>
          <a:ln>
            <a:solidFill>
              <a:srgbClr val="186072"/>
            </a:solidFill>
          </a:ln>
          <a:effectLst/>
        </p:spPr>
        <p:style>
          <a:lnRef idx="2">
            <a:schemeClr val="accent1"/>
          </a:lnRef>
          <a:fillRef idx="0">
            <a:schemeClr val="accent1"/>
          </a:fillRef>
          <a:effectRef idx="1">
            <a:schemeClr val="accent1"/>
          </a:effectRef>
          <a:fontRef idx="minor">
            <a:schemeClr val="tx1"/>
          </a:fontRef>
        </p:style>
      </p:cxnSp>
      <p:sp>
        <p:nvSpPr>
          <p:cNvPr id="9" name="Slide Number Placeholder 5"/>
          <p:cNvSpPr txBox="1">
            <a:spLocks/>
          </p:cNvSpPr>
          <p:nvPr userDrawn="1"/>
        </p:nvSpPr>
        <p:spPr>
          <a:xfrm>
            <a:off x="6553200" y="63563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86F74137-1F4A-4E11-89DF-A73E0AFAFCAC}"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12" name="Picture 11" descr="cdl_logo.gif"/>
          <p:cNvPicPr>
            <a:picLocks noChangeAspect="1"/>
          </p:cNvPicPr>
          <p:nvPr userDrawn="1"/>
        </p:nvPicPr>
        <p:blipFill>
          <a:blip r:embed="rId2"/>
          <a:stretch>
            <a:fillRect/>
          </a:stretch>
        </p:blipFill>
        <p:spPr>
          <a:xfrm>
            <a:off x="7086600" y="6096001"/>
            <a:ext cx="1700012" cy="609600"/>
          </a:xfrm>
          <a:prstGeom prst="rect">
            <a:avLst/>
          </a:prstGeom>
        </p:spPr>
      </p:pic>
      <p:sp>
        <p:nvSpPr>
          <p:cNvPr id="14" name="Slide Number Placeholder 5"/>
          <p:cNvSpPr>
            <a:spLocks noGrp="1"/>
          </p:cNvSpPr>
          <p:nvPr>
            <p:ph type="sldNum" sz="quarter" idx="12"/>
          </p:nvPr>
        </p:nvSpPr>
        <p:spPr>
          <a:xfrm>
            <a:off x="6705600" y="6508750"/>
            <a:ext cx="2133600" cy="365125"/>
          </a:xfrm>
        </p:spPr>
        <p:txBody>
          <a:bodyPr/>
          <a:lstStyle/>
          <a:p>
            <a:fld id="{87EF2230-5450-D547-A1D3-5726BEA55F5C}" type="slidenum">
              <a:rPr lang="en-US" smtClean="0"/>
              <a:pPr/>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16AB14-B601-5148-B233-4062AA705253}" type="datetimeFigureOut">
              <a:rPr lang="en-US" smtClean="0"/>
              <a:pPr/>
              <a:t>10/24/14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EF2230-5450-D547-A1D3-5726BEA55F5C}" type="slidenum">
              <a:rPr lang="en-US" smtClean="0"/>
              <a:pPr/>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5" name="Date Placeholder 4"/>
          <p:cNvSpPr>
            <a:spLocks noGrp="1"/>
          </p:cNvSpPr>
          <p:nvPr>
            <p:ph type="dt" sz="half" idx="10"/>
          </p:nvPr>
        </p:nvSpPr>
        <p:spPr/>
        <p:txBody>
          <a:bodyPr/>
          <a:lstStyle/>
          <a:p>
            <a:fld id="{EB16AB14-B601-5148-B233-4062AA705253}" type="datetimeFigureOut">
              <a:rPr lang="en-US" smtClean="0"/>
              <a:pPr/>
              <a:t>10/24/14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EF2230-5450-D547-A1D3-5726BEA55F5C}" type="slidenum">
              <a:rPr lang="en-US" smtClean="0"/>
              <a:pPr/>
              <a:t>‹#›</a:t>
            </a:fld>
            <a:endParaRPr lang="en-US"/>
          </a:p>
        </p:txBody>
      </p:sp>
      <p:cxnSp>
        <p:nvCxnSpPr>
          <p:cNvPr id="8" name="Straight Connector 7"/>
          <p:cNvCxnSpPr/>
          <p:nvPr userDrawn="1"/>
        </p:nvCxnSpPr>
        <p:spPr>
          <a:xfrm>
            <a:off x="457200" y="1167319"/>
            <a:ext cx="8229600" cy="1588"/>
          </a:xfrm>
          <a:prstGeom prst="line">
            <a:avLst/>
          </a:prstGeom>
          <a:ln>
            <a:solidFill>
              <a:srgbClr val="186072"/>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Date Placeholder 6"/>
          <p:cNvSpPr>
            <a:spLocks noGrp="1"/>
          </p:cNvSpPr>
          <p:nvPr>
            <p:ph type="dt" sz="half" idx="10"/>
          </p:nvPr>
        </p:nvSpPr>
        <p:spPr/>
        <p:txBody>
          <a:bodyPr/>
          <a:lstStyle/>
          <a:p>
            <a:fld id="{EB16AB14-B601-5148-B233-4062AA705253}" type="datetimeFigureOut">
              <a:rPr lang="en-US" smtClean="0"/>
              <a:pPr/>
              <a:t>10/24/14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EF2230-5450-D547-A1D3-5726BEA55F5C}" type="slidenum">
              <a:rPr lang="en-US" smtClean="0"/>
              <a:pPr/>
              <a:t>‹#›</a:t>
            </a:fld>
            <a:endParaRPr lang="en-US"/>
          </a:p>
        </p:txBody>
      </p:sp>
      <p:cxnSp>
        <p:nvCxnSpPr>
          <p:cNvPr id="10" name="Straight Connector 9"/>
          <p:cNvCxnSpPr/>
          <p:nvPr userDrawn="1"/>
        </p:nvCxnSpPr>
        <p:spPr>
          <a:xfrm>
            <a:off x="457200" y="1167319"/>
            <a:ext cx="8229600" cy="1588"/>
          </a:xfrm>
          <a:prstGeom prst="line">
            <a:avLst/>
          </a:prstGeom>
          <a:ln>
            <a:solidFill>
              <a:srgbClr val="186072"/>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B16AB14-B601-5148-B233-4062AA705253}" type="datetimeFigureOut">
              <a:rPr lang="en-US" smtClean="0"/>
              <a:pPr/>
              <a:t>10/24/14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EF2230-5450-D547-A1D3-5726BEA55F5C}" type="slidenum">
              <a:rPr lang="en-US" smtClean="0"/>
              <a:pPr/>
              <a:t>‹#›</a:t>
            </a:fld>
            <a:endParaRPr lang="en-US"/>
          </a:p>
        </p:txBody>
      </p:sp>
      <p:cxnSp>
        <p:nvCxnSpPr>
          <p:cNvPr id="6" name="Straight Connector 5"/>
          <p:cNvCxnSpPr/>
          <p:nvPr userDrawn="1"/>
        </p:nvCxnSpPr>
        <p:spPr>
          <a:xfrm>
            <a:off x="457200" y="1167319"/>
            <a:ext cx="8229600" cy="1588"/>
          </a:xfrm>
          <a:prstGeom prst="line">
            <a:avLst/>
          </a:prstGeom>
          <a:ln>
            <a:solidFill>
              <a:srgbClr val="186072"/>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16AB14-B601-5148-B233-4062AA705253}" type="datetimeFigureOut">
              <a:rPr lang="en-US" smtClean="0"/>
              <a:pPr/>
              <a:t>10/24/14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7EF2230-5450-D547-A1D3-5726BEA55F5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16AB14-B601-5148-B233-4062AA705253}" type="datetimeFigureOut">
              <a:rPr lang="en-US" smtClean="0"/>
              <a:pPr/>
              <a:t>10/24/14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EF2230-5450-D547-A1D3-5726BEA55F5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16AB14-B601-5148-B233-4062AA705253}" type="datetimeFigureOut">
              <a:rPr lang="en-US" smtClean="0"/>
              <a:pPr/>
              <a:t>10/24/14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EF2230-5450-D547-A1D3-5726BEA55F5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892681"/>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346908"/>
            <a:ext cx="8229600" cy="4779256"/>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16AB14-B601-5148-B233-4062AA705253}" type="datetimeFigureOut">
              <a:rPr lang="en-US" smtClean="0"/>
              <a:pPr/>
              <a:t>10/24/14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EF2230-5450-D547-A1D3-5726BEA55F5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xmlns:p14="http://schemas.microsoft.com/office/powerpoint/2010/main" id="1" dur="indefinite" restart="never" nodeType="tmRoot"/>
      </p:par>
    </p:tnLst>
  </p:timing>
  <p:txStyles>
    <p:titleStyle>
      <a:lvl1pPr algn="l" defTabSz="457200" rtl="0" eaLnBrk="1" latinLnBrk="0" hangingPunct="1">
        <a:spcBef>
          <a:spcPct val="0"/>
        </a:spcBef>
        <a:buNone/>
        <a:defRPr sz="4000" kern="1200">
          <a:solidFill>
            <a:srgbClr val="186072"/>
          </a:solidFill>
          <a:latin typeface="+mj-lt"/>
          <a:ea typeface="+mj-ea"/>
          <a:cs typeface="+mj-cs"/>
        </a:defRPr>
      </a:lvl1pPr>
    </p:titleStyle>
    <p:bodyStyle>
      <a:lvl1pPr marL="0" indent="0" algn="l" defTabSz="457200" rtl="0" eaLnBrk="1" latinLnBrk="0" hangingPunct="1">
        <a:spcBef>
          <a:spcPct val="20000"/>
        </a:spcBef>
        <a:buFont typeface="Arial"/>
        <a:buNone/>
        <a:defRPr sz="2800" kern="1200">
          <a:solidFill>
            <a:srgbClr val="1A435D"/>
          </a:solidFill>
          <a:latin typeface="+mn-lt"/>
          <a:ea typeface="+mn-ea"/>
          <a:cs typeface="Cambria"/>
        </a:defRPr>
      </a:lvl1pPr>
      <a:lvl2pPr marL="577850" indent="-231775" algn="l" defTabSz="457200" rtl="0" eaLnBrk="1" latinLnBrk="0" hangingPunct="1">
        <a:spcBef>
          <a:spcPct val="20000"/>
        </a:spcBef>
        <a:buFont typeface="Arial"/>
        <a:buChar char="•"/>
        <a:defRPr sz="2400" kern="1200">
          <a:solidFill>
            <a:srgbClr val="1A435D"/>
          </a:solidFill>
          <a:latin typeface="+mn-lt"/>
          <a:ea typeface="+mn-ea"/>
          <a:cs typeface="Cambria"/>
        </a:defRPr>
      </a:lvl2pPr>
      <a:lvl3pPr marL="795338" indent="-217488" algn="l" defTabSz="457200" rtl="0" eaLnBrk="1" latinLnBrk="0" hangingPunct="1">
        <a:spcBef>
          <a:spcPct val="20000"/>
        </a:spcBef>
        <a:buFont typeface="Arial"/>
        <a:buChar char="•"/>
        <a:defRPr sz="2200" kern="1200">
          <a:solidFill>
            <a:srgbClr val="1A435D"/>
          </a:solidFill>
          <a:latin typeface="+mn-lt"/>
          <a:ea typeface="+mn-ea"/>
          <a:cs typeface="Cambria"/>
        </a:defRPr>
      </a:lvl3pPr>
      <a:lvl4pPr marL="1257300" indent="-231775" algn="l" defTabSz="457200" rtl="0" eaLnBrk="1" latinLnBrk="0" hangingPunct="1">
        <a:spcBef>
          <a:spcPct val="20000"/>
        </a:spcBef>
        <a:buFontTx/>
        <a:buNone/>
        <a:defRPr sz="2000" i="1" kern="1200">
          <a:solidFill>
            <a:srgbClr val="1A435D"/>
          </a:solidFill>
          <a:latin typeface="+mn-lt"/>
          <a:ea typeface="+mn-ea"/>
          <a:cs typeface="Cambria"/>
        </a:defRPr>
      </a:lvl4pPr>
      <a:lvl5pPr marL="2057400" indent="-228600" algn="l" defTabSz="457200" rtl="0" eaLnBrk="1" latinLnBrk="0" hangingPunct="1">
        <a:spcBef>
          <a:spcPct val="20000"/>
        </a:spcBef>
        <a:buFontTx/>
        <a:buNone/>
        <a:defRPr sz="2000" i="1" kern="1200">
          <a:solidFill>
            <a:srgbClr val="1A435D"/>
          </a:solidFill>
          <a:latin typeface="+mn-lt"/>
          <a:ea typeface="+mn-ea"/>
          <a:cs typeface="Cambr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png"/><Relationship Id="rId6" Type="http://schemas.openxmlformats.org/officeDocument/2006/relationships/image" Target="../media/image5.jpe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8.png"/><Relationship Id="rId10" Type="http://schemas.openxmlformats.org/officeDocument/2006/relationships/image" Target="../media/image1.gif"/><Relationship Id="rId11" Type="http://schemas.openxmlformats.org/officeDocument/2006/relationships/image" Target="../media/image9.emf"/><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hyperlink" Target="http://yamz.net" TargetMode="External"/><Relationship Id="rId4" Type="http://schemas.openxmlformats.org/officeDocument/2006/relationships/hyperlink" Target="https://github.com/nassar/yamz" TargetMode="External"/><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0.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png"/><Relationship Id="rId3"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png"/><Relationship Id="rId3"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4.png"/><Relationship Id="rId3"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5.png"/><Relationship Id="rId3"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6.png"/><Relationship Id="rId3"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7.tiff"/><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72641" y="1676400"/>
            <a:ext cx="6934200" cy="1981200"/>
          </a:xfrm>
        </p:spPr>
        <p:txBody>
          <a:bodyPr anchor="t">
            <a:normAutofit/>
          </a:bodyPr>
          <a:lstStyle/>
          <a:p>
            <a:r>
              <a:rPr lang="en-US" sz="3600" b="0" dirty="0" smtClean="0">
                <a:cs typeface="Times New Roman"/>
              </a:rPr>
              <a:t>YAMZ</a:t>
            </a:r>
            <a:r>
              <a:rPr lang="en-US" b="0" dirty="0" smtClean="0"/>
              <a:t>:  a cross-domain crowd-sourced metadata vocabulary</a:t>
            </a:r>
            <a:endParaRPr lang="en-US" dirty="0">
              <a:latin typeface="Calibri" pitchFamily="34" charset="0"/>
              <a:cs typeface="Arial" pitchFamily="34" charset="0"/>
            </a:endParaRPr>
          </a:p>
        </p:txBody>
      </p:sp>
      <p:sp>
        <p:nvSpPr>
          <p:cNvPr id="5" name="Subtitle 2"/>
          <p:cNvSpPr txBox="1">
            <a:spLocks/>
          </p:cNvSpPr>
          <p:nvPr/>
        </p:nvSpPr>
        <p:spPr>
          <a:xfrm>
            <a:off x="1700764" y="3278104"/>
            <a:ext cx="5003731" cy="609600"/>
          </a:xfrm>
          <a:prstGeom prst="rect">
            <a:avLst/>
          </a:prstGeom>
        </p:spPr>
        <p:txBody>
          <a:bodyPr vert="horz">
            <a:normAutofit/>
          </a:bodyPr>
          <a:lstStyle/>
          <a:p>
            <a:pPr algn="ctr">
              <a:spcBef>
                <a:spcPct val="20000"/>
              </a:spcBef>
              <a:buClr>
                <a:schemeClr val="accent1"/>
              </a:buClr>
              <a:buSzPct val="85000"/>
            </a:pPr>
            <a:endParaRPr kumimoji="0" lang="en-US" sz="1600" i="0" u="none" strike="noStrike" kern="1200" spc="250" normalizeH="0" noProof="0" dirty="0" smtClean="0">
              <a:ln>
                <a:noFill/>
              </a:ln>
              <a:effectLst/>
              <a:uLnTx/>
              <a:uFillTx/>
              <a:latin typeface="+mn-lt"/>
              <a:ea typeface="+mn-ea"/>
              <a:cs typeface="+mn-cs"/>
            </a:endParaRPr>
          </a:p>
        </p:txBody>
      </p:sp>
      <p:grpSp>
        <p:nvGrpSpPr>
          <p:cNvPr id="3" name="Group 23"/>
          <p:cNvGrpSpPr/>
          <p:nvPr/>
        </p:nvGrpSpPr>
        <p:grpSpPr>
          <a:xfrm>
            <a:off x="0" y="5486400"/>
            <a:ext cx="9128145" cy="1097280"/>
            <a:chOff x="0" y="5486400"/>
            <a:chExt cx="9128145" cy="1097280"/>
          </a:xfrm>
        </p:grpSpPr>
        <p:pic>
          <p:nvPicPr>
            <p:cNvPr id="6" name="Picture 3" descr="IMG_0585"/>
            <p:cNvPicPr>
              <a:picLocks noChangeAspect="1" noChangeArrowheads="1"/>
            </p:cNvPicPr>
            <p:nvPr/>
          </p:nvPicPr>
          <p:blipFill>
            <a:blip r:embed="rId3" cstate="print"/>
            <a:srcRect/>
            <a:stretch>
              <a:fillRect/>
            </a:stretch>
          </p:blipFill>
          <p:spPr bwMode="auto">
            <a:xfrm>
              <a:off x="0" y="5486400"/>
              <a:ext cx="1463040" cy="1097280"/>
            </a:xfrm>
            <a:prstGeom prst="rect">
              <a:avLst/>
            </a:prstGeom>
            <a:noFill/>
          </p:spPr>
        </p:pic>
        <p:pic>
          <p:nvPicPr>
            <p:cNvPr id="7" name="Picture 4" descr="IMG_0040"/>
            <p:cNvPicPr>
              <a:picLocks noChangeAspect="1" noChangeArrowheads="1"/>
            </p:cNvPicPr>
            <p:nvPr/>
          </p:nvPicPr>
          <p:blipFill>
            <a:blip r:embed="rId4" cstate="print"/>
            <a:srcRect/>
            <a:stretch>
              <a:fillRect/>
            </a:stretch>
          </p:blipFill>
          <p:spPr bwMode="auto">
            <a:xfrm>
              <a:off x="1479877" y="5486400"/>
              <a:ext cx="1463040" cy="1097280"/>
            </a:xfrm>
            <a:prstGeom prst="rect">
              <a:avLst/>
            </a:prstGeom>
            <a:noFill/>
          </p:spPr>
        </p:pic>
        <p:pic>
          <p:nvPicPr>
            <p:cNvPr id="10" name="Picture 9" descr="frontera"/>
            <p:cNvPicPr>
              <a:picLocks noChangeAspect="1" noChangeArrowheads="1"/>
            </p:cNvPicPr>
            <p:nvPr/>
          </p:nvPicPr>
          <p:blipFill>
            <a:blip r:embed="rId5" cstate="print"/>
            <a:srcRect/>
            <a:stretch>
              <a:fillRect/>
            </a:stretch>
          </p:blipFill>
          <p:spPr bwMode="auto">
            <a:xfrm>
              <a:off x="2959754" y="5486400"/>
              <a:ext cx="1678389" cy="1097280"/>
            </a:xfrm>
            <a:prstGeom prst="rect">
              <a:avLst/>
            </a:prstGeom>
            <a:noFill/>
          </p:spPr>
        </p:pic>
        <p:pic>
          <p:nvPicPr>
            <p:cNvPr id="12" name="Picture 4" descr="frog"/>
            <p:cNvPicPr>
              <a:picLocks noChangeAspect="1" noChangeArrowheads="1"/>
            </p:cNvPicPr>
            <p:nvPr/>
          </p:nvPicPr>
          <p:blipFill>
            <a:blip r:embed="rId6" cstate="print"/>
            <a:srcRect/>
            <a:stretch>
              <a:fillRect/>
            </a:stretch>
          </p:blipFill>
          <p:spPr bwMode="auto">
            <a:xfrm>
              <a:off x="7391400" y="5486400"/>
              <a:ext cx="1736745" cy="1097280"/>
            </a:xfrm>
            <a:prstGeom prst="rect">
              <a:avLst/>
            </a:prstGeom>
            <a:noFill/>
          </p:spPr>
        </p:pic>
        <p:pic>
          <p:nvPicPr>
            <p:cNvPr id="15" name="Picture 8"/>
            <p:cNvPicPr>
              <a:picLocks noChangeAspect="1" noChangeArrowheads="1"/>
            </p:cNvPicPr>
            <p:nvPr/>
          </p:nvPicPr>
          <p:blipFill>
            <a:blip r:embed="rId7" cstate="print"/>
            <a:srcRect/>
            <a:stretch>
              <a:fillRect/>
            </a:stretch>
          </p:blipFill>
          <p:spPr bwMode="auto">
            <a:xfrm>
              <a:off x="4654980" y="5486400"/>
              <a:ext cx="1092518" cy="1097280"/>
            </a:xfrm>
            <a:prstGeom prst="rect">
              <a:avLst/>
            </a:prstGeom>
            <a:noFill/>
            <a:ln w="9525">
              <a:noFill/>
              <a:miter lim="800000"/>
              <a:headEnd/>
              <a:tailEnd/>
            </a:ln>
            <a:effectLst/>
          </p:spPr>
        </p:pic>
        <p:pic>
          <p:nvPicPr>
            <p:cNvPr id="22" name="Picture 8"/>
            <p:cNvPicPr>
              <a:picLocks noChangeAspect="1" noChangeArrowheads="1"/>
            </p:cNvPicPr>
            <p:nvPr/>
          </p:nvPicPr>
          <p:blipFill>
            <a:blip r:embed="rId8" cstate="print"/>
            <a:srcRect/>
            <a:stretch>
              <a:fillRect/>
            </a:stretch>
          </p:blipFill>
          <p:spPr bwMode="auto">
            <a:xfrm>
              <a:off x="5764335" y="5486400"/>
              <a:ext cx="645095" cy="1097280"/>
            </a:xfrm>
            <a:prstGeom prst="rect">
              <a:avLst/>
            </a:prstGeom>
            <a:noFill/>
            <a:ln w="9525">
              <a:noFill/>
              <a:miter lim="800000"/>
              <a:headEnd/>
              <a:tailEnd/>
            </a:ln>
            <a:effectLst/>
          </p:spPr>
        </p:pic>
        <p:pic>
          <p:nvPicPr>
            <p:cNvPr id="14" name="Picture 13"/>
            <p:cNvPicPr>
              <a:picLocks noChangeAspect="1" noChangeArrowheads="1"/>
            </p:cNvPicPr>
            <p:nvPr/>
          </p:nvPicPr>
          <p:blipFill>
            <a:blip r:embed="rId9" cstate="print"/>
            <a:srcRect/>
            <a:stretch>
              <a:fillRect/>
            </a:stretch>
          </p:blipFill>
          <p:spPr bwMode="auto">
            <a:xfrm>
              <a:off x="6426267" y="5486400"/>
              <a:ext cx="1192752" cy="1097280"/>
            </a:xfrm>
            <a:prstGeom prst="rect">
              <a:avLst/>
            </a:prstGeom>
            <a:noFill/>
            <a:ln w="9525">
              <a:noFill/>
              <a:miter lim="800000"/>
              <a:headEnd/>
              <a:tailEnd/>
            </a:ln>
            <a:effectLst/>
          </p:spPr>
        </p:pic>
      </p:grpSp>
      <p:sp>
        <p:nvSpPr>
          <p:cNvPr id="27" name="TextBox 26"/>
          <p:cNvSpPr txBox="1"/>
          <p:nvPr/>
        </p:nvSpPr>
        <p:spPr>
          <a:xfrm>
            <a:off x="3182139" y="1520258"/>
            <a:ext cx="184666" cy="369332"/>
          </a:xfrm>
          <a:prstGeom prst="rect">
            <a:avLst/>
          </a:prstGeom>
          <a:noFill/>
        </p:spPr>
        <p:txBody>
          <a:bodyPr wrap="none" rtlCol="0">
            <a:spAutoFit/>
          </a:bodyPr>
          <a:lstStyle/>
          <a:p>
            <a:endParaRPr lang="en-US" dirty="0"/>
          </a:p>
        </p:txBody>
      </p:sp>
      <p:pic>
        <p:nvPicPr>
          <p:cNvPr id="28" name="Picture 27" descr="cdl_logo.gif"/>
          <p:cNvPicPr>
            <a:picLocks noChangeAspect="1"/>
          </p:cNvPicPr>
          <p:nvPr/>
        </p:nvPicPr>
        <p:blipFill>
          <a:blip r:embed="rId10"/>
          <a:stretch>
            <a:fillRect/>
          </a:stretch>
        </p:blipFill>
        <p:spPr>
          <a:xfrm>
            <a:off x="3429000" y="381000"/>
            <a:ext cx="2209800" cy="792403"/>
          </a:xfrm>
          <a:prstGeom prst="rect">
            <a:avLst/>
          </a:prstGeom>
        </p:spPr>
      </p:pic>
      <p:pic>
        <p:nvPicPr>
          <p:cNvPr id="16" name="Picture 15" descr="CCby.eps"/>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586131" y="4834466"/>
            <a:ext cx="1536700" cy="546100"/>
          </a:xfrm>
          <a:prstGeom prst="rect">
            <a:avLst/>
          </a:prstGeom>
        </p:spPr>
      </p:pic>
      <p:sp>
        <p:nvSpPr>
          <p:cNvPr id="17" name="Subtitle 2"/>
          <p:cNvSpPr txBox="1">
            <a:spLocks/>
          </p:cNvSpPr>
          <p:nvPr/>
        </p:nvSpPr>
        <p:spPr>
          <a:xfrm>
            <a:off x="1323689" y="3811504"/>
            <a:ext cx="5694965" cy="1022962"/>
          </a:xfrm>
          <a:prstGeom prst="rect">
            <a:avLst/>
          </a:prstGeom>
        </p:spPr>
        <p:txBody>
          <a:bodyPr vert="horz">
            <a:normAutofit/>
          </a:bodyPr>
          <a:lstStyle/>
          <a:p>
            <a:pPr algn="ctr">
              <a:spcBef>
                <a:spcPct val="20000"/>
              </a:spcBef>
              <a:buClr>
                <a:schemeClr val="accent1"/>
              </a:buClr>
              <a:buSzPct val="85000"/>
            </a:pPr>
            <a:r>
              <a:rPr kumimoji="0" lang="en-US" i="0" u="none" strike="noStrike" kern="1200" spc="250" normalizeH="0" noProof="0" dirty="0" smtClean="0">
                <a:ln>
                  <a:noFill/>
                </a:ln>
                <a:effectLst/>
                <a:uLnTx/>
                <a:uFillTx/>
                <a:latin typeface="+mn-lt"/>
                <a:ea typeface="+mn-ea"/>
                <a:cs typeface="+mn-cs"/>
              </a:rPr>
              <a:t>John Kunze</a:t>
            </a:r>
          </a:p>
          <a:p>
            <a:pPr algn="ctr">
              <a:spcBef>
                <a:spcPct val="20000"/>
              </a:spcBef>
              <a:buClr>
                <a:schemeClr val="accent1"/>
              </a:buClr>
              <a:buSzPct val="85000"/>
            </a:pPr>
            <a:r>
              <a:rPr lang="en-US" spc="250" dirty="0" smtClean="0"/>
              <a:t>California Digital Library</a:t>
            </a:r>
          </a:p>
          <a:p>
            <a:pPr algn="ctr">
              <a:spcBef>
                <a:spcPct val="20000"/>
              </a:spcBef>
              <a:buClr>
                <a:schemeClr val="accent1"/>
              </a:buClr>
              <a:buSzPct val="85000"/>
            </a:pPr>
            <a:endParaRPr lang="en-US" spc="250" dirty="0" smtClean="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accel="50000" decel="5000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p:txBody>
          <a:bodyPr/>
          <a:lstStyle/>
          <a:p>
            <a:r>
              <a:rPr lang="en-US" smtClean="0"/>
              <a:t>One dictionary, one namespace</a:t>
            </a:r>
            <a:endParaRPr lang="en-US" dirty="0" smtClean="0"/>
          </a:p>
        </p:txBody>
      </p:sp>
      <p:sp>
        <p:nvSpPr>
          <p:cNvPr id="21506" name="Rectangle 6"/>
          <p:cNvSpPr>
            <a:spLocks noGrp="1" noChangeArrowheads="1"/>
          </p:cNvSpPr>
          <p:nvPr>
            <p:ph type="sldNum" sz="quarter" idx="12"/>
          </p:nvPr>
        </p:nvSpPr>
        <p:spPr/>
        <p:txBody>
          <a:bodyPr/>
          <a:lstStyle/>
          <a:p>
            <a:r>
              <a:rPr lang="en-US" smtClean="0"/>
              <a:t> </a:t>
            </a:r>
            <a:fld id="{93FB56B1-E6F1-B046-8975-F54BA8462435}" type="slidenum">
              <a:rPr lang="en-US" smtClean="0"/>
              <a:pPr/>
              <a:t>10</a:t>
            </a:fld>
            <a:endParaRPr lang="en-US"/>
          </a:p>
        </p:txBody>
      </p:sp>
      <p:grpSp>
        <p:nvGrpSpPr>
          <p:cNvPr id="10" name="Group 9"/>
          <p:cNvGrpSpPr/>
          <p:nvPr/>
        </p:nvGrpSpPr>
        <p:grpSpPr>
          <a:xfrm>
            <a:off x="1591736" y="1303868"/>
            <a:ext cx="6085061" cy="4716678"/>
            <a:chOff x="1591736" y="1303868"/>
            <a:chExt cx="6085061" cy="4716678"/>
          </a:xfrm>
        </p:grpSpPr>
        <p:pic>
          <p:nvPicPr>
            <p:cNvPr id="6" name="Picture 5" descr="open_dictionary.jpg"/>
            <p:cNvPicPr>
              <a:picLocks noChangeAspect="1"/>
            </p:cNvPicPr>
            <p:nvPr/>
          </p:nvPicPr>
          <p:blipFill>
            <a:blip r:embed="rId3"/>
            <a:stretch>
              <a:fillRect/>
            </a:stretch>
          </p:blipFill>
          <p:spPr>
            <a:xfrm>
              <a:off x="1591736" y="1303868"/>
              <a:ext cx="6019800" cy="4514850"/>
            </a:xfrm>
            <a:prstGeom prst="rect">
              <a:avLst/>
            </a:prstGeom>
            <a:ln>
              <a:solidFill>
                <a:schemeClr val="bg1">
                  <a:lumMod val="65000"/>
                </a:schemeClr>
              </a:solidFill>
            </a:ln>
          </p:spPr>
        </p:pic>
        <p:sp>
          <p:nvSpPr>
            <p:cNvPr id="9" name="TextBox 8"/>
            <p:cNvSpPr txBox="1"/>
            <p:nvPr/>
          </p:nvSpPr>
          <p:spPr>
            <a:xfrm>
              <a:off x="6132785" y="5758936"/>
              <a:ext cx="1544012" cy="261610"/>
            </a:xfrm>
            <a:prstGeom prst="rect">
              <a:avLst/>
            </a:prstGeom>
            <a:noFill/>
          </p:spPr>
          <p:txBody>
            <a:bodyPr wrap="none" rtlCol="0">
              <a:spAutoFit/>
            </a:bodyPr>
            <a:lstStyle/>
            <a:p>
              <a:r>
                <a:rPr lang="en-US" sz="1100" dirty="0" err="1" smtClean="0"/>
                <a:t>SimonRobertson@flickr</a:t>
              </a:r>
              <a:endParaRPr lang="en-US" sz="1100" dirty="0"/>
            </a:p>
          </p:txBody>
        </p:sp>
      </p:gr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creen Shot 2014-10-22 at 8.03.4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73463"/>
            <a:ext cx="9144000" cy="4862286"/>
          </a:xfrm>
          <a:prstGeom prst="rect">
            <a:avLst/>
          </a:prstGeom>
        </p:spPr>
      </p:pic>
      <p:sp>
        <p:nvSpPr>
          <p:cNvPr id="9" name="Oval 8"/>
          <p:cNvSpPr/>
          <p:nvPr/>
        </p:nvSpPr>
        <p:spPr>
          <a:xfrm>
            <a:off x="67732" y="237999"/>
            <a:ext cx="1574801" cy="914400"/>
          </a:xfrm>
          <a:prstGeom prst="ellipse">
            <a:avLst/>
          </a:prstGeom>
          <a:noFill/>
          <a:ln w="44450">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6604012" y="966130"/>
            <a:ext cx="1141035" cy="914400"/>
          </a:xfrm>
          <a:prstGeom prst="ellipse">
            <a:avLst/>
          </a:prstGeom>
          <a:noFill/>
          <a:ln w="44450">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Screen Shot 2014-10-22 at 3.19.17 PM.png"/>
          <p:cNvPicPr>
            <a:picLocks noChangeAspect="1"/>
          </p:cNvPicPr>
          <p:nvPr/>
        </p:nvPicPr>
        <p:blipFill rotWithShape="1">
          <a:blip r:embed="rId2">
            <a:extLst>
              <a:ext uri="{28A0092B-C50C-407E-A947-70E740481C1C}">
                <a14:useLocalDpi xmlns:a14="http://schemas.microsoft.com/office/drawing/2010/main" val="0"/>
              </a:ext>
            </a:extLst>
          </a:blip>
          <a:srcRect t="11445" b="554"/>
          <a:stretch/>
        </p:blipFill>
        <p:spPr>
          <a:xfrm>
            <a:off x="315002" y="379307"/>
            <a:ext cx="8308191" cy="6035040"/>
          </a:xfrm>
          <a:prstGeom prst="rect">
            <a:avLst/>
          </a:prstGeom>
        </p:spPr>
      </p:pic>
      <p:sp>
        <p:nvSpPr>
          <p:cNvPr id="7" name="Oval 6"/>
          <p:cNvSpPr/>
          <p:nvPr/>
        </p:nvSpPr>
        <p:spPr>
          <a:xfrm>
            <a:off x="3842030" y="362374"/>
            <a:ext cx="983969" cy="670560"/>
          </a:xfrm>
          <a:prstGeom prst="ellipse">
            <a:avLst/>
          </a:prstGeom>
          <a:noFill/>
          <a:ln w="44450">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descr="Screen Shot 2014-10-22 at 3.17.40 PM.png"/>
          <p:cNvPicPr>
            <a:picLocks noChangeAspect="1"/>
          </p:cNvPicPr>
          <p:nvPr/>
        </p:nvPicPr>
        <p:blipFill rotWithShape="1">
          <a:blip r:embed="rId2">
            <a:extLst>
              <a:ext uri="{28A0092B-C50C-407E-A947-70E740481C1C}">
                <a14:useLocalDpi xmlns:a14="http://schemas.microsoft.com/office/drawing/2010/main" val="0"/>
              </a:ext>
            </a:extLst>
          </a:blip>
          <a:srcRect t="10627" b="39"/>
          <a:stretch/>
        </p:blipFill>
        <p:spPr>
          <a:xfrm>
            <a:off x="67732" y="140551"/>
            <a:ext cx="9014273" cy="6126480"/>
          </a:xfrm>
          <a:prstGeom prst="rect">
            <a:avLst/>
          </a:prstGeom>
        </p:spPr>
      </p:pic>
      <p:sp>
        <p:nvSpPr>
          <p:cNvPr id="5" name="Oval 4"/>
          <p:cNvSpPr/>
          <p:nvPr/>
        </p:nvSpPr>
        <p:spPr>
          <a:xfrm>
            <a:off x="7614067" y="5352631"/>
            <a:ext cx="1141035" cy="914400"/>
          </a:xfrm>
          <a:prstGeom prst="ellipse">
            <a:avLst/>
          </a:prstGeom>
          <a:noFill/>
          <a:ln w="44450">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descr="Screen Shot 2014-10-22 at 3.18.22 PM.png"/>
          <p:cNvPicPr>
            <a:picLocks noChangeAspect="1"/>
          </p:cNvPicPr>
          <p:nvPr/>
        </p:nvPicPr>
        <p:blipFill rotWithShape="1">
          <a:blip r:embed="rId2">
            <a:extLst>
              <a:ext uri="{28A0092B-C50C-407E-A947-70E740481C1C}">
                <a14:useLocalDpi xmlns:a14="http://schemas.microsoft.com/office/drawing/2010/main" val="0"/>
              </a:ext>
            </a:extLst>
          </a:blip>
          <a:srcRect t="10799" b="2697"/>
          <a:stretch/>
        </p:blipFill>
        <p:spPr>
          <a:xfrm>
            <a:off x="0" y="119551"/>
            <a:ext cx="9144000" cy="5861304"/>
          </a:xfrm>
          <a:prstGeom prst="rect">
            <a:avLst/>
          </a:prstGeom>
        </p:spPr>
      </p:pic>
      <p:sp>
        <p:nvSpPr>
          <p:cNvPr id="5" name="Oval 4"/>
          <p:cNvSpPr/>
          <p:nvPr/>
        </p:nvSpPr>
        <p:spPr>
          <a:xfrm>
            <a:off x="2540001" y="1745064"/>
            <a:ext cx="2472266" cy="914400"/>
          </a:xfrm>
          <a:prstGeom prst="ellipse">
            <a:avLst/>
          </a:prstGeom>
          <a:noFill/>
          <a:ln w="44450">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p:txBody>
          <a:bodyPr/>
          <a:lstStyle/>
          <a:p>
            <a:r>
              <a:rPr lang="en-US" dirty="0" smtClean="0"/>
              <a:t>Feedback welcome</a:t>
            </a:r>
          </a:p>
        </p:txBody>
      </p:sp>
      <p:sp>
        <p:nvSpPr>
          <p:cNvPr id="21508" name="Rectangle 3"/>
          <p:cNvSpPr>
            <a:spLocks noGrp="1" noChangeArrowheads="1"/>
          </p:cNvSpPr>
          <p:nvPr>
            <p:ph type="body" idx="1"/>
          </p:nvPr>
        </p:nvSpPr>
        <p:spPr/>
        <p:txBody>
          <a:bodyPr/>
          <a:lstStyle/>
          <a:p>
            <a:r>
              <a:rPr lang="en-US" dirty="0" smtClean="0"/>
              <a:t>Try it out at</a:t>
            </a:r>
          </a:p>
          <a:p>
            <a:r>
              <a:rPr lang="en-US" dirty="0" smtClean="0"/>
              <a:t>       </a:t>
            </a:r>
            <a:r>
              <a:rPr lang="en-US" dirty="0" smtClean="0">
                <a:hlinkClick r:id="rId3"/>
              </a:rPr>
              <a:t>http://yamz.net</a:t>
            </a:r>
            <a:endParaRPr lang="en-US" dirty="0" smtClean="0"/>
          </a:p>
          <a:p>
            <a:endParaRPr lang="en-US" dirty="0"/>
          </a:p>
          <a:p>
            <a:r>
              <a:rPr lang="en-US" dirty="0" smtClean="0"/>
              <a:t>Find the code at</a:t>
            </a:r>
          </a:p>
          <a:p>
            <a:r>
              <a:rPr lang="en-US" dirty="0" smtClean="0"/>
              <a:t>       </a:t>
            </a:r>
            <a:r>
              <a:rPr lang="en-US" dirty="0" smtClean="0">
                <a:hlinkClick r:id="rId4"/>
              </a:rPr>
              <a:t>https://github.com/nassar/yamz</a:t>
            </a:r>
            <a:r>
              <a:rPr lang="en-US" dirty="0" smtClean="0"/>
              <a:t> </a:t>
            </a: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p:txBody>
          <a:bodyPr/>
          <a:lstStyle/>
          <a:p>
            <a:r>
              <a:rPr lang="en-US" smtClean="0"/>
              <a:t>Problem:  traditional standardization</a:t>
            </a:r>
            <a:endParaRPr lang="en-US" dirty="0" smtClean="0"/>
          </a:p>
        </p:txBody>
      </p:sp>
      <p:sp>
        <p:nvSpPr>
          <p:cNvPr id="22532" name="Rectangle 3"/>
          <p:cNvSpPr>
            <a:spLocks noGrp="1" noChangeArrowheads="1"/>
          </p:cNvSpPr>
          <p:nvPr>
            <p:ph type="body" idx="1"/>
          </p:nvPr>
        </p:nvSpPr>
        <p:spPr>
          <a:xfrm>
            <a:off x="457200" y="3832827"/>
            <a:ext cx="8229600" cy="1277759"/>
          </a:xfrm>
        </p:spPr>
        <p:txBody>
          <a:bodyPr>
            <a:normAutofit/>
          </a:bodyPr>
          <a:lstStyle/>
          <a:p>
            <a:pPr lvl="1"/>
            <a:r>
              <a:rPr lang="en-US" sz="2800" dirty="0" smtClean="0"/>
              <a:t>Change by committee is ugly, costly, and slow</a:t>
            </a:r>
          </a:p>
          <a:p>
            <a:pPr lvl="1"/>
            <a:r>
              <a:rPr lang="en-US" sz="2800" dirty="0" smtClean="0"/>
              <a:t>Example:  Dublin Core, 15 cross-domain terms</a:t>
            </a:r>
          </a:p>
        </p:txBody>
      </p:sp>
      <p:sp>
        <p:nvSpPr>
          <p:cNvPr id="22530" name="Rectangle 6"/>
          <p:cNvSpPr>
            <a:spLocks noGrp="1" noChangeArrowheads="1"/>
          </p:cNvSpPr>
          <p:nvPr>
            <p:ph type="sldNum" sz="quarter" idx="12"/>
          </p:nvPr>
        </p:nvSpPr>
        <p:spPr/>
        <p:txBody>
          <a:bodyPr/>
          <a:lstStyle/>
          <a:p>
            <a:r>
              <a:rPr lang="en-US" smtClean="0"/>
              <a:t> </a:t>
            </a:r>
            <a:fld id="{E7A49F84-4B94-7C42-87DE-9307D6B95DF1}" type="slidenum">
              <a:rPr lang="en-US" smtClean="0"/>
              <a:pPr/>
              <a:t>2</a:t>
            </a:fld>
            <a:endParaRPr lang="en-US"/>
          </a:p>
        </p:txBody>
      </p:sp>
      <p:grpSp>
        <p:nvGrpSpPr>
          <p:cNvPr id="7" name="Group 6"/>
          <p:cNvGrpSpPr/>
          <p:nvPr/>
        </p:nvGrpSpPr>
        <p:grpSpPr>
          <a:xfrm>
            <a:off x="2704186" y="1693339"/>
            <a:ext cx="3448110" cy="2005569"/>
            <a:chOff x="2540000" y="4748567"/>
            <a:chExt cx="3515360" cy="1738518"/>
          </a:xfrm>
        </p:grpSpPr>
        <p:pic>
          <p:nvPicPr>
            <p:cNvPr id="5" name="Picture 4" descr="expert_panel.jpg"/>
            <p:cNvPicPr>
              <a:picLocks noChangeAspect="1"/>
            </p:cNvPicPr>
            <p:nvPr/>
          </p:nvPicPr>
          <p:blipFill>
            <a:blip r:embed="rId3"/>
            <a:srcRect t="40563" r="13500"/>
            <a:stretch>
              <a:fillRect/>
            </a:stretch>
          </p:blipFill>
          <p:spPr>
            <a:xfrm>
              <a:off x="2540000" y="4748567"/>
              <a:ext cx="3515360" cy="1607783"/>
            </a:xfrm>
            <a:prstGeom prst="rect">
              <a:avLst/>
            </a:prstGeom>
          </p:spPr>
        </p:pic>
        <p:sp>
          <p:nvSpPr>
            <p:cNvPr id="6" name="TextBox 5"/>
            <p:cNvSpPr txBox="1"/>
            <p:nvPr/>
          </p:nvSpPr>
          <p:spPr>
            <a:xfrm>
              <a:off x="2590800" y="6300328"/>
              <a:ext cx="2839239" cy="186757"/>
            </a:xfrm>
            <a:prstGeom prst="rect">
              <a:avLst/>
            </a:prstGeom>
            <a:noFill/>
          </p:spPr>
          <p:txBody>
            <a:bodyPr wrap="square" rtlCol="0">
              <a:spAutoFit/>
            </a:bodyPr>
            <a:lstStyle/>
            <a:p>
              <a:r>
                <a:rPr lang="en-US" sz="800" dirty="0" smtClean="0"/>
                <a:t>European Parliament Technology - DG ITEC @ </a:t>
              </a:r>
              <a:r>
                <a:rPr lang="en-US" sz="800" dirty="0" err="1" smtClean="0"/>
                <a:t>flickr</a:t>
              </a:r>
              <a:endParaRPr lang="en-US" sz="800" dirty="0"/>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3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53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2"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The Metadata Universe</a:t>
            </a:r>
            <a:endParaRPr lang="en-US" dirty="0"/>
          </a:p>
        </p:txBody>
      </p:sp>
      <p:pic>
        <p:nvPicPr>
          <p:cNvPr id="5" name="Content Placeholder 4" descr="Screen shot 2012-09-17 at 11.37.15 PM.png"/>
          <p:cNvPicPr>
            <a:picLocks noGrp="1" noChangeAspect="1"/>
          </p:cNvPicPr>
          <p:nvPr>
            <p:ph idx="4294967295"/>
          </p:nvPr>
        </p:nvPicPr>
        <p:blipFill>
          <a:blip r:embed="rId2"/>
          <a:srcRect t="-5033" b="-5033"/>
          <a:stretch>
            <a:fillRect/>
          </a:stretch>
        </p:blipFill>
        <p:spPr>
          <a:xfrm>
            <a:off x="457191" y="1058339"/>
            <a:ext cx="8229600" cy="4779963"/>
          </a:xfrm>
        </p:spPr>
      </p:pic>
      <p:grpSp>
        <p:nvGrpSpPr>
          <p:cNvPr id="7" name="Group 6"/>
          <p:cNvGrpSpPr/>
          <p:nvPr/>
        </p:nvGrpSpPr>
        <p:grpSpPr>
          <a:xfrm>
            <a:off x="1880226" y="5623623"/>
            <a:ext cx="1479374" cy="261610"/>
            <a:chOff x="1880226" y="5691355"/>
            <a:chExt cx="1479374" cy="261610"/>
          </a:xfrm>
        </p:grpSpPr>
        <p:pic>
          <p:nvPicPr>
            <p:cNvPr id="4" name="Picture 3"/>
            <p:cNvPicPr>
              <a:picLocks noChangeAspect="1"/>
            </p:cNvPicPr>
            <p:nvPr/>
          </p:nvPicPr>
          <p:blipFill>
            <a:blip r:embed="rId3"/>
            <a:stretch>
              <a:fillRect/>
            </a:stretch>
          </p:blipFill>
          <p:spPr>
            <a:xfrm>
              <a:off x="1880226" y="5742157"/>
              <a:ext cx="592041" cy="207214"/>
            </a:xfrm>
            <a:prstGeom prst="rect">
              <a:avLst/>
            </a:prstGeom>
          </p:spPr>
        </p:pic>
        <p:sp>
          <p:nvSpPr>
            <p:cNvPr id="6" name="TextBox 5"/>
            <p:cNvSpPr txBox="1"/>
            <p:nvPr/>
          </p:nvSpPr>
          <p:spPr>
            <a:xfrm>
              <a:off x="2422086" y="5691355"/>
              <a:ext cx="937514" cy="261610"/>
            </a:xfrm>
            <a:prstGeom prst="rect">
              <a:avLst/>
            </a:prstGeom>
            <a:noFill/>
          </p:spPr>
          <p:txBody>
            <a:bodyPr wrap="square" rtlCol="0">
              <a:spAutoFit/>
            </a:bodyPr>
            <a:lstStyle/>
            <a:p>
              <a:r>
                <a:rPr lang="en-US" sz="1100" dirty="0" err="1" smtClean="0"/>
                <a:t>Jenn</a:t>
              </a:r>
              <a:r>
                <a:rPr lang="en-US" sz="1100" dirty="0" smtClean="0"/>
                <a:t> Riley, IU </a:t>
              </a:r>
              <a:endParaRPr lang="en-US" sz="1100" dirty="0"/>
            </a:p>
          </p:txBody>
        </p:sp>
      </p:gr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The Metadata Universe</a:t>
            </a:r>
            <a:endParaRPr lang="en-US" dirty="0"/>
          </a:p>
        </p:txBody>
      </p:sp>
      <p:pic>
        <p:nvPicPr>
          <p:cNvPr id="8" name="Content Placeholder 7" descr="Screen shot 2012-09-17 at 11.38.26 PM.png"/>
          <p:cNvPicPr>
            <a:picLocks noGrp="1" noChangeAspect="1"/>
          </p:cNvPicPr>
          <p:nvPr>
            <p:ph idx="4294967295"/>
          </p:nvPr>
        </p:nvPicPr>
        <p:blipFill>
          <a:blip r:embed="rId2"/>
          <a:srcRect t="-2159" b="-2159"/>
          <a:stretch>
            <a:fillRect/>
          </a:stretch>
        </p:blipFill>
        <p:spPr>
          <a:xfrm>
            <a:off x="457191" y="1159937"/>
            <a:ext cx="8229600" cy="4779963"/>
          </a:xfrm>
        </p:spPr>
      </p:pic>
      <p:grpSp>
        <p:nvGrpSpPr>
          <p:cNvPr id="7" name="Group 6"/>
          <p:cNvGrpSpPr/>
          <p:nvPr/>
        </p:nvGrpSpPr>
        <p:grpSpPr>
          <a:xfrm>
            <a:off x="1880226" y="5843752"/>
            <a:ext cx="1479374" cy="261610"/>
            <a:chOff x="1880226" y="5691355"/>
            <a:chExt cx="1479374" cy="261610"/>
          </a:xfrm>
        </p:grpSpPr>
        <p:pic>
          <p:nvPicPr>
            <p:cNvPr id="9" name="Picture 8"/>
            <p:cNvPicPr>
              <a:picLocks noChangeAspect="1"/>
            </p:cNvPicPr>
            <p:nvPr/>
          </p:nvPicPr>
          <p:blipFill>
            <a:blip r:embed="rId3"/>
            <a:stretch>
              <a:fillRect/>
            </a:stretch>
          </p:blipFill>
          <p:spPr>
            <a:xfrm>
              <a:off x="1880226" y="5742157"/>
              <a:ext cx="592041" cy="207214"/>
            </a:xfrm>
            <a:prstGeom prst="rect">
              <a:avLst/>
            </a:prstGeom>
          </p:spPr>
        </p:pic>
        <p:sp>
          <p:nvSpPr>
            <p:cNvPr id="10" name="TextBox 9"/>
            <p:cNvSpPr txBox="1"/>
            <p:nvPr/>
          </p:nvSpPr>
          <p:spPr>
            <a:xfrm>
              <a:off x="2422086" y="5691355"/>
              <a:ext cx="937514" cy="261610"/>
            </a:xfrm>
            <a:prstGeom prst="rect">
              <a:avLst/>
            </a:prstGeom>
            <a:noFill/>
          </p:spPr>
          <p:txBody>
            <a:bodyPr wrap="square" rtlCol="0">
              <a:spAutoFit/>
            </a:bodyPr>
            <a:lstStyle/>
            <a:p>
              <a:r>
                <a:rPr lang="en-US" sz="1100" dirty="0" err="1" smtClean="0"/>
                <a:t>Jenn</a:t>
              </a:r>
              <a:r>
                <a:rPr lang="en-US" sz="1100" dirty="0" smtClean="0"/>
                <a:t> Riley, IU </a:t>
              </a:r>
              <a:endParaRPr lang="en-US" sz="1100" dirty="0"/>
            </a:p>
          </p:txBody>
        </p:sp>
      </p:gr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The Metadata Universe</a:t>
            </a:r>
            <a:endParaRPr lang="en-US" dirty="0"/>
          </a:p>
        </p:txBody>
      </p:sp>
      <p:pic>
        <p:nvPicPr>
          <p:cNvPr id="9" name="Content Placeholder 8" descr="Screen shot 2012-09-17 at 11.39.24 PM.png"/>
          <p:cNvPicPr>
            <a:picLocks noGrp="1" noChangeAspect="1"/>
          </p:cNvPicPr>
          <p:nvPr>
            <p:ph idx="4294967295"/>
          </p:nvPr>
        </p:nvPicPr>
        <p:blipFill>
          <a:blip r:embed="rId2"/>
          <a:srcRect l="-4657" r="-4657"/>
          <a:stretch>
            <a:fillRect/>
          </a:stretch>
        </p:blipFill>
        <p:spPr>
          <a:xfrm>
            <a:off x="372526" y="1278468"/>
            <a:ext cx="8229600" cy="4779963"/>
          </a:xfrm>
        </p:spPr>
      </p:pic>
      <p:grpSp>
        <p:nvGrpSpPr>
          <p:cNvPr id="7" name="Group 6"/>
          <p:cNvGrpSpPr/>
          <p:nvPr/>
        </p:nvGrpSpPr>
        <p:grpSpPr>
          <a:xfrm>
            <a:off x="1880226" y="6080814"/>
            <a:ext cx="1479374" cy="261610"/>
            <a:chOff x="1880226" y="5691355"/>
            <a:chExt cx="1479374" cy="261610"/>
          </a:xfrm>
        </p:grpSpPr>
        <p:pic>
          <p:nvPicPr>
            <p:cNvPr id="8" name="Picture 7"/>
            <p:cNvPicPr>
              <a:picLocks noChangeAspect="1"/>
            </p:cNvPicPr>
            <p:nvPr/>
          </p:nvPicPr>
          <p:blipFill>
            <a:blip r:embed="rId3"/>
            <a:stretch>
              <a:fillRect/>
            </a:stretch>
          </p:blipFill>
          <p:spPr>
            <a:xfrm>
              <a:off x="1880226" y="5742157"/>
              <a:ext cx="592041" cy="207214"/>
            </a:xfrm>
            <a:prstGeom prst="rect">
              <a:avLst/>
            </a:prstGeom>
          </p:spPr>
        </p:pic>
        <p:sp>
          <p:nvSpPr>
            <p:cNvPr id="10" name="TextBox 9"/>
            <p:cNvSpPr txBox="1"/>
            <p:nvPr/>
          </p:nvSpPr>
          <p:spPr>
            <a:xfrm>
              <a:off x="2422086" y="5691355"/>
              <a:ext cx="937514" cy="261610"/>
            </a:xfrm>
            <a:prstGeom prst="rect">
              <a:avLst/>
            </a:prstGeom>
            <a:noFill/>
          </p:spPr>
          <p:txBody>
            <a:bodyPr wrap="square" rtlCol="0">
              <a:spAutoFit/>
            </a:bodyPr>
            <a:lstStyle/>
            <a:p>
              <a:r>
                <a:rPr lang="en-US" sz="1100" dirty="0" err="1" smtClean="0"/>
                <a:t>Jenn</a:t>
              </a:r>
              <a:r>
                <a:rPr lang="en-US" sz="1100" dirty="0" smtClean="0"/>
                <a:t> Riley, IU </a:t>
              </a:r>
              <a:endParaRPr lang="en-US" sz="1100" dirty="0"/>
            </a:p>
          </p:txBody>
        </p:sp>
      </p:gr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The Metadata Universe</a:t>
            </a:r>
            <a:endParaRPr lang="en-US" dirty="0"/>
          </a:p>
        </p:txBody>
      </p:sp>
      <p:pic>
        <p:nvPicPr>
          <p:cNvPr id="8" name="Content Placeholder 7" descr="Screen shot 2012-09-17 at 11.40.17 PM.png"/>
          <p:cNvPicPr>
            <a:picLocks noGrp="1" noChangeAspect="1"/>
          </p:cNvPicPr>
          <p:nvPr>
            <p:ph idx="4294967295"/>
          </p:nvPr>
        </p:nvPicPr>
        <p:blipFill>
          <a:blip r:embed="rId2"/>
          <a:srcRect l="-4493" r="-4493"/>
          <a:stretch>
            <a:fillRect/>
          </a:stretch>
        </p:blipFill>
        <p:spPr>
          <a:xfrm>
            <a:off x="474124" y="1261535"/>
            <a:ext cx="8229600" cy="4779963"/>
          </a:xfrm>
        </p:spPr>
      </p:pic>
      <p:grpSp>
        <p:nvGrpSpPr>
          <p:cNvPr id="7" name="Group 6"/>
          <p:cNvGrpSpPr/>
          <p:nvPr/>
        </p:nvGrpSpPr>
        <p:grpSpPr>
          <a:xfrm>
            <a:off x="1880226" y="6063881"/>
            <a:ext cx="1479374" cy="261610"/>
            <a:chOff x="1880226" y="5691355"/>
            <a:chExt cx="1479374" cy="261610"/>
          </a:xfrm>
        </p:grpSpPr>
        <p:pic>
          <p:nvPicPr>
            <p:cNvPr id="9" name="Picture 8"/>
            <p:cNvPicPr>
              <a:picLocks noChangeAspect="1"/>
            </p:cNvPicPr>
            <p:nvPr/>
          </p:nvPicPr>
          <p:blipFill>
            <a:blip r:embed="rId3"/>
            <a:stretch>
              <a:fillRect/>
            </a:stretch>
          </p:blipFill>
          <p:spPr>
            <a:xfrm>
              <a:off x="1880226" y="5742157"/>
              <a:ext cx="592041" cy="207214"/>
            </a:xfrm>
            <a:prstGeom prst="rect">
              <a:avLst/>
            </a:prstGeom>
          </p:spPr>
        </p:pic>
        <p:sp>
          <p:nvSpPr>
            <p:cNvPr id="10" name="TextBox 9"/>
            <p:cNvSpPr txBox="1"/>
            <p:nvPr/>
          </p:nvSpPr>
          <p:spPr>
            <a:xfrm>
              <a:off x="2422086" y="5691355"/>
              <a:ext cx="937514" cy="261610"/>
            </a:xfrm>
            <a:prstGeom prst="rect">
              <a:avLst/>
            </a:prstGeom>
            <a:noFill/>
          </p:spPr>
          <p:txBody>
            <a:bodyPr wrap="square" rtlCol="0">
              <a:spAutoFit/>
            </a:bodyPr>
            <a:lstStyle/>
            <a:p>
              <a:r>
                <a:rPr lang="en-US" sz="1100" dirty="0" err="1" smtClean="0"/>
                <a:t>Jenn</a:t>
              </a:r>
              <a:r>
                <a:rPr lang="en-US" sz="1100" dirty="0" smtClean="0"/>
                <a:t> Riley, IU </a:t>
              </a:r>
              <a:endParaRPr lang="en-US" sz="1100" dirty="0"/>
            </a:p>
          </p:txBody>
        </p:sp>
      </p:gr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The Metadata Universe</a:t>
            </a:r>
            <a:endParaRPr lang="en-US" dirty="0"/>
          </a:p>
        </p:txBody>
      </p:sp>
      <p:pic>
        <p:nvPicPr>
          <p:cNvPr id="9" name="Content Placeholder 8" descr="Screen shot 2012-09-17 at 11.41.24 PM.png"/>
          <p:cNvPicPr>
            <a:picLocks noGrp="1" noChangeAspect="1"/>
          </p:cNvPicPr>
          <p:nvPr>
            <p:ph idx="4294967295"/>
          </p:nvPr>
        </p:nvPicPr>
        <p:blipFill>
          <a:blip r:embed="rId2"/>
          <a:srcRect t="-4391" b="-4391"/>
          <a:stretch>
            <a:fillRect/>
          </a:stretch>
        </p:blipFill>
        <p:spPr>
          <a:xfrm>
            <a:off x="474124" y="1075272"/>
            <a:ext cx="8229600" cy="4779963"/>
          </a:xfrm>
        </p:spPr>
      </p:pic>
      <p:grpSp>
        <p:nvGrpSpPr>
          <p:cNvPr id="7" name="Group 6"/>
          <p:cNvGrpSpPr/>
          <p:nvPr/>
        </p:nvGrpSpPr>
        <p:grpSpPr>
          <a:xfrm>
            <a:off x="7207426" y="5657492"/>
            <a:ext cx="1479374" cy="261610"/>
            <a:chOff x="1880226" y="5691355"/>
            <a:chExt cx="1479374" cy="261610"/>
          </a:xfrm>
        </p:grpSpPr>
        <p:pic>
          <p:nvPicPr>
            <p:cNvPr id="8" name="Picture 7"/>
            <p:cNvPicPr>
              <a:picLocks noChangeAspect="1"/>
            </p:cNvPicPr>
            <p:nvPr/>
          </p:nvPicPr>
          <p:blipFill>
            <a:blip r:embed="rId3"/>
            <a:stretch>
              <a:fillRect/>
            </a:stretch>
          </p:blipFill>
          <p:spPr>
            <a:xfrm>
              <a:off x="1880226" y="5742157"/>
              <a:ext cx="592041" cy="207214"/>
            </a:xfrm>
            <a:prstGeom prst="rect">
              <a:avLst/>
            </a:prstGeom>
          </p:spPr>
        </p:pic>
        <p:sp>
          <p:nvSpPr>
            <p:cNvPr id="10" name="TextBox 9"/>
            <p:cNvSpPr txBox="1"/>
            <p:nvPr/>
          </p:nvSpPr>
          <p:spPr>
            <a:xfrm>
              <a:off x="2422086" y="5691355"/>
              <a:ext cx="937514" cy="261610"/>
            </a:xfrm>
            <a:prstGeom prst="rect">
              <a:avLst/>
            </a:prstGeom>
            <a:noFill/>
          </p:spPr>
          <p:txBody>
            <a:bodyPr wrap="square" rtlCol="0">
              <a:spAutoFit/>
            </a:bodyPr>
            <a:lstStyle/>
            <a:p>
              <a:r>
                <a:rPr lang="en-US" sz="1100" dirty="0" err="1" smtClean="0"/>
                <a:t>Jenn</a:t>
              </a:r>
              <a:r>
                <a:rPr lang="en-US" sz="1100" dirty="0" smtClean="0"/>
                <a:t> Riley, IU </a:t>
              </a:r>
              <a:endParaRPr lang="en-US" sz="1100" dirty="0"/>
            </a:p>
          </p:txBody>
        </p:sp>
      </p:gr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p:txBody>
          <a:bodyPr/>
          <a:lstStyle/>
          <a:p>
            <a:pPr algn="ctr"/>
            <a:r>
              <a:rPr lang="en-US" dirty="0" smtClean="0"/>
              <a:t>An alternate metadata universe</a:t>
            </a:r>
          </a:p>
        </p:txBody>
      </p:sp>
      <p:sp>
        <p:nvSpPr>
          <p:cNvPr id="21508" name="Rectangle 3"/>
          <p:cNvSpPr>
            <a:spLocks noGrp="1" noChangeArrowheads="1"/>
          </p:cNvSpPr>
          <p:nvPr>
            <p:ph type="body" idx="1"/>
          </p:nvPr>
        </p:nvSpPr>
        <p:spPr>
          <a:xfrm>
            <a:off x="457200" y="1346908"/>
            <a:ext cx="8229600" cy="3258960"/>
          </a:xfrm>
        </p:spPr>
        <p:txBody>
          <a:bodyPr>
            <a:noAutofit/>
          </a:bodyPr>
          <a:lstStyle/>
          <a:p>
            <a:pPr marL="236538" indent="-236538">
              <a:buFont typeface="Arial"/>
              <a:buChar char="•"/>
            </a:pPr>
            <a:r>
              <a:rPr lang="en-US" dirty="0" smtClean="0"/>
              <a:t>One dictionary, one namespace</a:t>
            </a:r>
          </a:p>
          <a:p>
            <a:pPr marL="236538" indent="-236538">
              <a:buFont typeface="Arial"/>
              <a:buChar char="•"/>
            </a:pPr>
            <a:r>
              <a:rPr lang="en-US" dirty="0" smtClean="0"/>
              <a:t>Any research domain, any part of “metadata speech”</a:t>
            </a:r>
          </a:p>
          <a:p>
            <a:pPr marL="454026" lvl="2" indent="-236538"/>
            <a:r>
              <a:rPr lang="en-US" sz="2000" dirty="0" smtClean="0"/>
              <a:t>Names, values, units, relationships, ... </a:t>
            </a:r>
          </a:p>
          <a:p>
            <a:pPr marL="236538" indent="-236538">
              <a:buFont typeface="Arial"/>
              <a:buChar char="•"/>
            </a:pPr>
            <a:r>
              <a:rPr lang="en-US" dirty="0" smtClean="0"/>
              <a:t>Search for terms, comment on terms, add terms, edit your terms, API for automated access</a:t>
            </a:r>
          </a:p>
          <a:p>
            <a:pPr marL="236538" indent="-236538">
              <a:buFont typeface="Arial"/>
              <a:buChar char="•"/>
            </a:pPr>
            <a:r>
              <a:rPr lang="en-US" dirty="0" smtClean="0"/>
              <a:t>All terms have globally unique persistent identifiers</a:t>
            </a:r>
          </a:p>
          <a:p>
            <a:endParaRPr lang="en-US" dirty="0" smtClean="0"/>
          </a:p>
          <a:p>
            <a:endParaRPr lang="en-US" dirty="0" smtClean="0"/>
          </a:p>
          <a:p>
            <a:endParaRPr lang="en-US" dirty="0" smtClean="0"/>
          </a:p>
        </p:txBody>
      </p:sp>
      <p:sp>
        <p:nvSpPr>
          <p:cNvPr id="21506" name="Rectangle 6"/>
          <p:cNvSpPr>
            <a:spLocks noGrp="1" noChangeArrowheads="1"/>
          </p:cNvSpPr>
          <p:nvPr>
            <p:ph type="sldNum" sz="quarter" idx="12"/>
          </p:nvPr>
        </p:nvSpPr>
        <p:spPr/>
        <p:txBody>
          <a:bodyPr/>
          <a:lstStyle/>
          <a:p>
            <a:r>
              <a:rPr lang="en-US" smtClean="0"/>
              <a:t> </a:t>
            </a:r>
            <a:fld id="{93FB56B1-E6F1-B046-8975-F54BA8462435}" type="slidenum">
              <a:rPr lang="en-US" smtClean="0"/>
              <a:pPr/>
              <a:t>8</a:t>
            </a:fld>
            <a:endParaRPr lang="en-US"/>
          </a:p>
        </p:txBody>
      </p:sp>
      <p:grpSp>
        <p:nvGrpSpPr>
          <p:cNvPr id="4" name="Group 3"/>
          <p:cNvGrpSpPr/>
          <p:nvPr/>
        </p:nvGrpSpPr>
        <p:grpSpPr>
          <a:xfrm>
            <a:off x="1303856" y="4333949"/>
            <a:ext cx="5604932" cy="1897520"/>
            <a:chOff x="677335" y="4266217"/>
            <a:chExt cx="5604932" cy="1897520"/>
          </a:xfrm>
        </p:grpSpPr>
        <p:sp>
          <p:nvSpPr>
            <p:cNvPr id="5" name="TextBox 4"/>
            <p:cNvSpPr txBox="1"/>
            <p:nvPr/>
          </p:nvSpPr>
          <p:spPr>
            <a:xfrm>
              <a:off x="4243152" y="4861461"/>
              <a:ext cx="2039115" cy="523220"/>
            </a:xfrm>
            <a:prstGeom prst="rect">
              <a:avLst/>
            </a:prstGeom>
            <a:noFill/>
          </p:spPr>
          <p:txBody>
            <a:bodyPr wrap="none" rtlCol="0">
              <a:spAutoFit/>
            </a:bodyPr>
            <a:lstStyle/>
            <a:p>
              <a:r>
                <a:rPr lang="en-US" sz="2800" dirty="0" smtClean="0">
                  <a:solidFill>
                    <a:srgbClr val="FF0000"/>
                  </a:solidFill>
                </a:rPr>
                <a:t>THANK YOU!</a:t>
              </a:r>
              <a:endParaRPr lang="en-US" sz="2800" dirty="0">
                <a:solidFill>
                  <a:srgbClr val="FF0000"/>
                </a:solidFill>
              </a:endParaRPr>
            </a:p>
          </p:txBody>
        </p:sp>
        <p:sp>
          <p:nvSpPr>
            <p:cNvPr id="6" name="Oval 5"/>
            <p:cNvSpPr/>
            <p:nvPr/>
          </p:nvSpPr>
          <p:spPr>
            <a:xfrm>
              <a:off x="677335" y="4266217"/>
              <a:ext cx="3352800" cy="1897520"/>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DataONE_South America LOGO.tif"/>
            <p:cNvPicPr>
              <a:picLocks noChangeAspect="1"/>
            </p:cNvPicPr>
            <p:nvPr/>
          </p:nvPicPr>
          <p:blipFill>
            <a:blip r:embed="rId3"/>
            <a:stretch>
              <a:fillRect/>
            </a:stretch>
          </p:blipFill>
          <p:spPr>
            <a:xfrm>
              <a:off x="961423" y="4620153"/>
              <a:ext cx="2662310" cy="635214"/>
            </a:xfrm>
            <a:prstGeom prst="rect">
              <a:avLst/>
            </a:prstGeom>
          </p:spPr>
        </p:pic>
        <p:pic>
          <p:nvPicPr>
            <p:cNvPr id="3" name="Picture 2"/>
            <p:cNvPicPr>
              <a:picLocks noChangeAspect="1"/>
            </p:cNvPicPr>
            <p:nvPr/>
          </p:nvPicPr>
          <p:blipFill>
            <a:blip r:embed="rId4"/>
            <a:stretch>
              <a:fillRect/>
            </a:stretch>
          </p:blipFill>
          <p:spPr>
            <a:xfrm>
              <a:off x="1642534" y="5384681"/>
              <a:ext cx="1350888" cy="567374"/>
            </a:xfrm>
            <a:prstGeom prst="rect">
              <a:avLst/>
            </a:prstGeom>
          </p:spPr>
        </p:pic>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150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508">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508">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1508">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1508">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8"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p:txBody>
          <a:bodyPr/>
          <a:lstStyle/>
          <a:p>
            <a:pPr algn="ctr"/>
            <a:r>
              <a:rPr lang="en-US" dirty="0" smtClean="0"/>
              <a:t>Dictionary sociology</a:t>
            </a:r>
          </a:p>
        </p:txBody>
      </p:sp>
      <p:sp>
        <p:nvSpPr>
          <p:cNvPr id="21508" name="Rectangle 3"/>
          <p:cNvSpPr>
            <a:spLocks noGrp="1" noChangeArrowheads="1"/>
          </p:cNvSpPr>
          <p:nvPr>
            <p:ph type="body" idx="1"/>
          </p:nvPr>
        </p:nvSpPr>
        <p:spPr/>
        <p:txBody>
          <a:bodyPr/>
          <a:lstStyle/>
          <a:p>
            <a:pPr marL="236538" indent="-236538">
              <a:buFont typeface="Arial"/>
              <a:buChar char="•"/>
            </a:pPr>
            <a:r>
              <a:rPr lang="en-US" dirty="0" smtClean="0"/>
              <a:t>Crowd-sourced evolving </a:t>
            </a:r>
            <a:r>
              <a:rPr lang="en-US" i="1" dirty="0" smtClean="0"/>
              <a:t>vernacular </a:t>
            </a:r>
            <a:r>
              <a:rPr lang="en-US" dirty="0" smtClean="0"/>
              <a:t>terms, stable </a:t>
            </a:r>
            <a:r>
              <a:rPr lang="en-US" i="1" dirty="0" smtClean="0"/>
              <a:t>canonical </a:t>
            </a:r>
            <a:r>
              <a:rPr lang="en-US" dirty="0" smtClean="0"/>
              <a:t>terms, and </a:t>
            </a:r>
            <a:r>
              <a:rPr lang="en-US" i="1" dirty="0" smtClean="0"/>
              <a:t>deprecated</a:t>
            </a:r>
            <a:r>
              <a:rPr lang="en-US" dirty="0" smtClean="0"/>
              <a:t> terms</a:t>
            </a:r>
          </a:p>
          <a:p>
            <a:pPr marL="814388" lvl="1" indent="-236538"/>
            <a:r>
              <a:rPr lang="en-US" dirty="0" smtClean="0"/>
              <a:t>Use evolving terms depending on your risk tolerance</a:t>
            </a:r>
          </a:p>
          <a:p>
            <a:pPr marL="236538" indent="-236538">
              <a:buFont typeface="Arial"/>
              <a:buChar char="•"/>
            </a:pPr>
            <a:r>
              <a:rPr lang="en-US" dirty="0" smtClean="0"/>
              <a:t>Reputation-based voting means strong terms rise, weak terms decline</a:t>
            </a:r>
          </a:p>
          <a:p>
            <a:endParaRPr lang="en-US" dirty="0" smtClean="0"/>
          </a:p>
          <a:p>
            <a:endParaRPr lang="en-US" dirty="0" smtClean="0"/>
          </a:p>
          <a:p>
            <a:endParaRPr lang="en-US" dirty="0" smtClean="0"/>
          </a:p>
          <a:p>
            <a:endParaRPr lang="en-US" dirty="0" smtClean="0"/>
          </a:p>
        </p:txBody>
      </p:sp>
      <p:sp>
        <p:nvSpPr>
          <p:cNvPr id="21506" name="Rectangle 6"/>
          <p:cNvSpPr>
            <a:spLocks noGrp="1" noChangeArrowheads="1"/>
          </p:cNvSpPr>
          <p:nvPr>
            <p:ph type="sldNum" sz="quarter" idx="12"/>
          </p:nvPr>
        </p:nvSpPr>
        <p:spPr/>
        <p:txBody>
          <a:bodyPr/>
          <a:lstStyle/>
          <a:p>
            <a:r>
              <a:rPr lang="en-US" smtClean="0"/>
              <a:t> </a:t>
            </a:r>
            <a:fld id="{93FB56B1-E6F1-B046-8975-F54BA8462435}" type="slidenum">
              <a:rPr lang="en-US" smtClean="0"/>
              <a:pPr/>
              <a:t>9</a:t>
            </a:fld>
            <a:endParaRPr lang="en-US"/>
          </a:p>
        </p:txBody>
      </p:sp>
      <p:sp>
        <p:nvSpPr>
          <p:cNvPr id="7" name="Rectangle 3"/>
          <p:cNvSpPr txBox="1">
            <a:spLocks noChangeArrowheads="1"/>
          </p:cNvSpPr>
          <p:nvPr/>
        </p:nvSpPr>
        <p:spPr>
          <a:xfrm>
            <a:off x="668620" y="4114800"/>
            <a:ext cx="7459380" cy="1066800"/>
          </a:xfrm>
          <a:prstGeom prst="rect">
            <a:avLst/>
          </a:prstGeom>
          <a:ln>
            <a:solidFill>
              <a:schemeClr val="bg1">
                <a:lumMod val="65000"/>
              </a:schemeClr>
            </a:solidFill>
          </a:ln>
        </p:spPr>
        <p:txBody>
          <a:bodyPr vert="horz" lIns="91440" tIns="45720" rIns="91440" bIns="45720" rtlCol="0">
            <a:normAutofit/>
          </a:bodyPr>
          <a:lstStyle/>
          <a:p>
            <a:pPr algn="ctr">
              <a:spcBef>
                <a:spcPct val="20000"/>
              </a:spcBef>
            </a:pPr>
            <a:r>
              <a:rPr lang="en-US" sz="2800" i="1" dirty="0" smtClean="0">
                <a:solidFill>
                  <a:srgbClr val="FF0000"/>
                </a:solidFill>
                <a:ea typeface="ＭＳ Ｐゴシック" charset="-128"/>
                <a:cs typeface="ＭＳ Ｐゴシック" charset="-128"/>
              </a:rPr>
              <a:t>Applying lessons learned from Wikipedia, the Internet-Draft/RFC process</a:t>
            </a:r>
            <a:r>
              <a:rPr lang="en-US" sz="2800" i="1" dirty="0">
                <a:solidFill>
                  <a:srgbClr val="FF0000"/>
                </a:solidFill>
                <a:ea typeface="ＭＳ Ｐゴシック" charset="-128"/>
                <a:cs typeface="ＭＳ Ｐゴシック" charset="-128"/>
              </a:rPr>
              <a:t>, and</a:t>
            </a:r>
            <a:r>
              <a:rPr lang="en-US" sz="2800" i="1" dirty="0" smtClean="0">
                <a:solidFill>
                  <a:srgbClr val="FF0000"/>
                </a:solidFill>
                <a:ea typeface="ＭＳ Ｐゴシック" charset="-128"/>
                <a:cs typeface="ＭＳ Ｐゴシック" charset="-128"/>
              </a:rPr>
              <a:t> </a:t>
            </a:r>
            <a:r>
              <a:rPr lang="en-US" sz="2800" i="1" dirty="0" err="1" smtClean="0">
                <a:solidFill>
                  <a:srgbClr val="FF0000"/>
                </a:solidFill>
                <a:ea typeface="ＭＳ Ｐゴシック" charset="-128"/>
                <a:cs typeface="ＭＳ Ｐゴシック" charset="-128"/>
              </a:rPr>
              <a:t>StackOverflow</a:t>
            </a:r>
            <a:endParaRPr lang="en-US" sz="2800" i="1" dirty="0" smtClean="0">
              <a:solidFill>
                <a:srgbClr val="FF0000"/>
              </a:solidFill>
              <a:ea typeface="ＭＳ Ｐゴシック" charset="-128"/>
              <a:cs typeface="ＭＳ Ｐゴシック" charset="-128"/>
            </a:endParaRPr>
          </a:p>
          <a:p>
            <a:pPr lvl="0">
              <a:spcBef>
                <a:spcPct val="20000"/>
              </a:spcBef>
            </a:pPr>
            <a:endParaRPr kumimoji="0" lang="en-US" sz="2800" b="0" i="0" u="none" strike="noStrike" kern="1200" cap="none" spc="0" normalizeH="0" baseline="0" noProof="0" dirty="0" smtClean="0">
              <a:ln>
                <a:noFill/>
              </a:ln>
              <a:solidFill>
                <a:srgbClr val="FF0000"/>
              </a:solidFill>
              <a:effectLst/>
              <a:uLnTx/>
              <a:uFillTx/>
              <a:ea typeface="ＭＳ Ｐゴシック" charset="-128"/>
              <a:cs typeface="ＭＳ Ｐゴシック" charset="-128"/>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0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508">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1508">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8" grpId="0" build="p"/>
      <p:bldP spid="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17261</TotalTime>
  <Words>480</Words>
  <Application>Microsoft Macintosh PowerPoint</Application>
  <PresentationFormat>On-screen Show (4:3)</PresentationFormat>
  <Paragraphs>63</Paragraphs>
  <Slides>15</Slides>
  <Notes>7</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YAMZ:  a cross-domain crowd-sourced metadata vocabulary</vt:lpstr>
      <vt:lpstr>Problem:  traditional standardization</vt:lpstr>
      <vt:lpstr>The Metadata Universe</vt:lpstr>
      <vt:lpstr>The Metadata Universe</vt:lpstr>
      <vt:lpstr>The Metadata Universe</vt:lpstr>
      <vt:lpstr>The Metadata Universe</vt:lpstr>
      <vt:lpstr>The Metadata Universe</vt:lpstr>
      <vt:lpstr>An alternate metadata universe</vt:lpstr>
      <vt:lpstr>Dictionary sociology</vt:lpstr>
      <vt:lpstr>One dictionary, one namespace</vt:lpstr>
      <vt:lpstr>PowerPoint Presentation</vt:lpstr>
      <vt:lpstr>PowerPoint Presentation</vt:lpstr>
      <vt:lpstr>PowerPoint Presentation</vt:lpstr>
      <vt:lpstr>PowerPoint Presentation</vt:lpstr>
      <vt:lpstr>Feedback welcome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Amber Budden</dc:creator>
  <cp:lastModifiedBy>Mary Vardigan</cp:lastModifiedBy>
  <cp:revision>80</cp:revision>
  <cp:lastPrinted>2011-01-17T21:07:05Z</cp:lastPrinted>
  <dcterms:created xsi:type="dcterms:W3CDTF">2013-12-02T23:14:58Z</dcterms:created>
  <dcterms:modified xsi:type="dcterms:W3CDTF">2014-10-24T08:07:40Z</dcterms:modified>
</cp:coreProperties>
</file>