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6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8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5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3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F9B5-9BE6-4698-90F5-B4902FB71BF8}" type="datetimeFigureOut">
              <a:rPr lang="en-US" smtClean="0"/>
              <a:t>2016-10-14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3DB2-2E4E-48FC-8634-384FF184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0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5880" y="4938647"/>
            <a:ext cx="150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420" y="2367722"/>
            <a:ext cx="15499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0764" y="1062384"/>
            <a:ext cx="15869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Data Description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764" y="2367722"/>
            <a:ext cx="1586948" cy="93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Description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7421" y="3745949"/>
            <a:ext cx="15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Data Types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8743" y="3633305"/>
            <a:ext cx="1528969" cy="94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Capture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9018" y="1035878"/>
            <a:ext cx="15383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Method-</a:t>
            </a:r>
            <a:r>
              <a:rPr lang="en-US" dirty="0" err="1"/>
              <a:t>ologies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0277" y="4988341"/>
            <a:ext cx="1421295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Primitives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117" y="3679687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9018" y="4968462"/>
            <a:ext cx="15383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0125" y="2394228"/>
            <a:ext cx="14842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Process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2117" y="989496"/>
            <a:ext cx="1444487" cy="960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20126" y="3643243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Represent-</a:t>
            </a:r>
            <a:r>
              <a:rPr lang="en-US" dirty="0" err="1"/>
              <a:t>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0126" y="1075635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Segment 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117" y="2294835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Metadata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68743" y="4968462"/>
            <a:ext cx="15289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Utility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99770" y="797339"/>
            <a:ext cx="1570382" cy="1192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Registry 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99770" y="2294835"/>
            <a:ext cx="157038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Dictionary 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99770" y="36664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View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99770" y="5230192"/>
            <a:ext cx="1570382" cy="1000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Statistical Classification 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065" y="52740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 Packages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98340" y="384073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Views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300" y="384073"/>
            <a:ext cx="7848600" cy="584665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77300" y="384073"/>
            <a:ext cx="2273300" cy="604212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7556500" y="1614006"/>
            <a:ext cx="1643270" cy="6940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537200" y="1790427"/>
            <a:ext cx="3662570" cy="7744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1"/>
          </p:cNvCxnSpPr>
          <p:nvPr/>
        </p:nvCxnSpPr>
        <p:spPr>
          <a:xfrm flipH="1">
            <a:off x="5210865" y="2752035"/>
            <a:ext cx="3988905" cy="902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293941" y="2945847"/>
            <a:ext cx="1905829" cy="1275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556500" y="3209235"/>
            <a:ext cx="1643270" cy="202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5880" y="4938647"/>
            <a:ext cx="150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420" y="2367722"/>
            <a:ext cx="15499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0764" y="1062384"/>
            <a:ext cx="15869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Data Description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764" y="2367722"/>
            <a:ext cx="1586948" cy="93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Description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7421" y="3745949"/>
            <a:ext cx="15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Data Types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8743" y="3633305"/>
            <a:ext cx="1528969" cy="94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Capture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9018" y="1035878"/>
            <a:ext cx="15383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Method-</a:t>
            </a:r>
            <a:r>
              <a:rPr lang="en-US" dirty="0" err="1"/>
              <a:t>ologies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0277" y="4988341"/>
            <a:ext cx="1421295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Primitives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117" y="3679687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9018" y="4968462"/>
            <a:ext cx="15383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0125" y="2394228"/>
            <a:ext cx="14842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Process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2117" y="989496"/>
            <a:ext cx="1444487" cy="960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20126" y="3643243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Represent-</a:t>
            </a:r>
            <a:r>
              <a:rPr lang="en-US" dirty="0" err="1"/>
              <a:t>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0126" y="1075635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Segment 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117" y="2294835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Metadata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68743" y="4968462"/>
            <a:ext cx="15289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Utility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99770" y="797339"/>
            <a:ext cx="1570382" cy="1192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Registry 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99770" y="22948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Dictionary 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99770" y="3666435"/>
            <a:ext cx="157038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View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99770" y="5230192"/>
            <a:ext cx="1570382" cy="1000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Statistical Classification 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065" y="52740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 Packages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98340" y="384073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Views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300" y="384073"/>
            <a:ext cx="7848600" cy="584665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77300" y="384073"/>
            <a:ext cx="2273300" cy="604212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469396" y="2945847"/>
            <a:ext cx="1839704" cy="720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463900" y="3861910"/>
            <a:ext cx="373587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594186" y="4100443"/>
            <a:ext cx="1605585" cy="10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648851" y="4373773"/>
            <a:ext cx="1550919" cy="7885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784602" y="3073402"/>
            <a:ext cx="5415168" cy="672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5880" y="4938647"/>
            <a:ext cx="150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420" y="2367722"/>
            <a:ext cx="15499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0764" y="1062384"/>
            <a:ext cx="15869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Data Description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764" y="2367722"/>
            <a:ext cx="1586948" cy="93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Description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7421" y="3745949"/>
            <a:ext cx="15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Data Types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8743" y="3633305"/>
            <a:ext cx="1528969" cy="94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Capture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9018" y="1035878"/>
            <a:ext cx="15383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Method-</a:t>
            </a:r>
            <a:r>
              <a:rPr lang="en-US" dirty="0" err="1"/>
              <a:t>ologies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0277" y="4988341"/>
            <a:ext cx="1421295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Primitives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117" y="3679687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9018" y="4968462"/>
            <a:ext cx="15383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0125" y="2394228"/>
            <a:ext cx="14842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Process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2117" y="989496"/>
            <a:ext cx="1444487" cy="960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20126" y="3643243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Represent-</a:t>
            </a:r>
            <a:r>
              <a:rPr lang="en-US" dirty="0" err="1"/>
              <a:t>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0126" y="1075635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Segment 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117" y="2294835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Metadata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68743" y="4968462"/>
            <a:ext cx="15289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Utility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99770" y="797339"/>
            <a:ext cx="1570382" cy="1192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Registry 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99770" y="22948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Dictionary 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99770" y="36664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View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99770" y="5230192"/>
            <a:ext cx="1570382" cy="1000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Statistical Classification 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065" y="52740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 Packages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98340" y="384073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Views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300" y="384073"/>
            <a:ext cx="7848600" cy="584665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77300" y="384073"/>
            <a:ext cx="2273300" cy="604212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708900" y="4368800"/>
            <a:ext cx="1490870" cy="10137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1"/>
          </p:cNvCxnSpPr>
          <p:nvPr/>
        </p:nvCxnSpPr>
        <p:spPr>
          <a:xfrm flipH="1" flipV="1">
            <a:off x="7708900" y="5382592"/>
            <a:ext cx="1490870" cy="3478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00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475" y="19050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1850" y="6731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1550" y="1920615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Nary Relation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4600" y="6985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Binary Relation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3100" y="39018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Information Flow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4375150" y="3915458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 Step</a:t>
            </a:r>
          </a:p>
        </p:txBody>
      </p:sp>
      <p:sp>
        <p:nvSpPr>
          <p:cNvPr id="8" name="Rectangle 7"/>
          <p:cNvSpPr/>
          <p:nvPr/>
        </p:nvSpPr>
        <p:spPr>
          <a:xfrm>
            <a:off x="625475" y="50702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 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3194050" y="50829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64200" y="50829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07300" y="19050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0" y="19050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81900" y="6223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Methodology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0" y="622300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85150" y="50829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Signifier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24950" y="39018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39350" y="5070216"/>
            <a:ext cx="1676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Signified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02500" y="190500"/>
            <a:ext cx="4483100" cy="2806700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555396" y="221734"/>
            <a:ext cx="218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Methodology Pattern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4500" y="221733"/>
            <a:ext cx="6489700" cy="2912250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94650" y="3396734"/>
            <a:ext cx="3962400" cy="2806700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4500" y="3419216"/>
            <a:ext cx="7054849" cy="2850633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921750" y="3444616"/>
            <a:ext cx="206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Signification Pattern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14814" y="3499184"/>
            <a:ext cx="16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Pattern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81300" y="263784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Collection Pattern</a:t>
            </a:r>
          </a:p>
        </p:txBody>
      </p:sp>
      <p:cxnSp>
        <p:nvCxnSpPr>
          <p:cNvPr id="32" name="Straight Connector 31"/>
          <p:cNvCxnSpPr>
            <a:stCxn id="8" idx="0"/>
          </p:cNvCxnSpPr>
          <p:nvPr/>
        </p:nvCxnSpPr>
        <p:spPr>
          <a:xfrm flipV="1">
            <a:off x="1463675" y="2997200"/>
            <a:ext cx="0" cy="2073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>
            <a:off x="1317625" y="2850633"/>
            <a:ext cx="292100" cy="14656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2056581">
            <a:off x="3332616" y="2830807"/>
            <a:ext cx="339578" cy="14579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841877" y="2963819"/>
            <a:ext cx="625912" cy="943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</p:cNvCxnSpPr>
          <p:nvPr/>
        </p:nvCxnSpPr>
        <p:spPr>
          <a:xfrm flipV="1">
            <a:off x="6051550" y="2819400"/>
            <a:ext cx="1797050" cy="1553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08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Patterns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classes in our patterns are abstract</a:t>
            </a:r>
          </a:p>
          <a:p>
            <a:r>
              <a:rPr lang="en-US" dirty="0"/>
              <a:t>When a pattern is implemented, classes are given a reserved relationship of “realizes“</a:t>
            </a:r>
          </a:p>
          <a:p>
            <a:r>
              <a:rPr lang="en-US" dirty="0"/>
              <a:t>An implemented class contains all of the properties and relationships of the abstract class it realizes </a:t>
            </a:r>
          </a:p>
          <a:p>
            <a:pPr lvl="1"/>
            <a:r>
              <a:rPr lang="en-US" dirty="0"/>
              <a:t>Additional properties and relationships may be added</a:t>
            </a:r>
          </a:p>
          <a:p>
            <a:pPr lvl="1"/>
            <a:r>
              <a:rPr lang="en-US" dirty="0"/>
              <a:t>Relationships may be constrained </a:t>
            </a:r>
          </a:p>
          <a:p>
            <a:r>
              <a:rPr lang="en-US" dirty="0"/>
              <a:t>This guarantees a high level of consistency throughout the model</a:t>
            </a:r>
          </a:p>
          <a:p>
            <a:pPr lvl="1"/>
            <a:r>
              <a:rPr lang="en-US" dirty="0"/>
              <a:t>Easier for implementers to understand and use</a:t>
            </a:r>
          </a:p>
          <a:p>
            <a:pPr lvl="1"/>
            <a:r>
              <a:rPr lang="en-US" dirty="0"/>
              <a:t>Easier for us to maintain</a:t>
            </a:r>
          </a:p>
        </p:txBody>
      </p:sp>
    </p:spTree>
    <p:extLst>
      <p:ext uri="{BB962C8B-B14F-4D97-AF65-F5344CB8AC3E}">
        <p14:creationId xmlns:p14="http://schemas.microsoft.com/office/powerpoint/2010/main" val="71673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Suite of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DDI Codebook (2.x series)</a:t>
            </a:r>
          </a:p>
          <a:p>
            <a:pPr lvl="1"/>
            <a:r>
              <a:rPr lang="en-US" dirty="0"/>
              <a:t>XML Schema focusing on descriptive metadata designed around a traditional codebook</a:t>
            </a:r>
          </a:p>
          <a:p>
            <a:r>
              <a:rPr lang="en-US" dirty="0"/>
              <a:t>DDI Lifecycle (3.x series)</a:t>
            </a:r>
          </a:p>
          <a:p>
            <a:pPr lvl="1"/>
            <a:r>
              <a:rPr lang="en-US" dirty="0"/>
              <a:t>XML Schema supporting creation and re-use of metadata from the study inception, through data capture, data description, and the creation of series</a:t>
            </a:r>
          </a:p>
          <a:p>
            <a:pPr lvl="1"/>
            <a:r>
              <a:rPr lang="en-US" dirty="0"/>
              <a:t>Supports metadata driven statistical systems</a:t>
            </a:r>
          </a:p>
          <a:p>
            <a:r>
              <a:rPr lang="en-US" dirty="0"/>
              <a:t>Controlled Vocabularies (supported by Codebook, Lifecycle, and Views)</a:t>
            </a:r>
          </a:p>
          <a:p>
            <a:pPr lvl="1"/>
            <a:r>
              <a:rPr lang="en-US" dirty="0"/>
              <a:t>Published in </a:t>
            </a:r>
            <a:r>
              <a:rPr lang="en-US" dirty="0" err="1"/>
              <a:t>Genericode</a:t>
            </a:r>
            <a:r>
              <a:rPr lang="en-US" dirty="0"/>
              <a:t> (viewable as spreadsheet)</a:t>
            </a:r>
          </a:p>
          <a:p>
            <a:r>
              <a:rPr lang="en-US" dirty="0"/>
              <a:t>RDF Vocabularies </a:t>
            </a:r>
          </a:p>
          <a:p>
            <a:pPr lvl="1"/>
            <a:r>
              <a:rPr lang="en-US" dirty="0"/>
              <a:t>DISCO supporting the discovery content of DDI Codebook and Lifecycle</a:t>
            </a:r>
          </a:p>
          <a:p>
            <a:pPr lvl="1"/>
            <a:r>
              <a:rPr lang="en-US" dirty="0"/>
              <a:t>XKOS supporting management of Statistical Classifications</a:t>
            </a:r>
          </a:p>
          <a:p>
            <a:r>
              <a:rPr lang="en-US" dirty="0"/>
              <a:t>DDI Views (DDI4)</a:t>
            </a:r>
          </a:p>
          <a:p>
            <a:pPr lvl="1"/>
            <a:r>
              <a:rPr lang="en-US" dirty="0"/>
              <a:t>UML model based structure with several bindings</a:t>
            </a:r>
          </a:p>
          <a:p>
            <a:pPr lvl="1"/>
            <a:r>
              <a:rPr lang="en-US" dirty="0"/>
              <a:t>Goal is support multiple perspectives on the data and metadata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Design / Prescriptive</a:t>
            </a:r>
          </a:p>
          <a:p>
            <a:pPr lvl="1"/>
            <a:r>
              <a:rPr lang="en-US" dirty="0"/>
              <a:t>This perspective is designed to capture the intended process or collection structure</a:t>
            </a:r>
          </a:p>
          <a:p>
            <a:pPr lvl="1"/>
            <a:r>
              <a:rPr lang="en-US" dirty="0"/>
              <a:t>The metadata captured here is used by other perspectives as a base for capturing implementation and retrospective metadata </a:t>
            </a:r>
          </a:p>
          <a:p>
            <a:r>
              <a:rPr lang="en-US" dirty="0"/>
              <a:t>Implementation / Run-time</a:t>
            </a:r>
          </a:p>
          <a:p>
            <a:pPr lvl="1"/>
            <a:r>
              <a:rPr lang="en-US" dirty="0"/>
              <a:t>Capturing the implementation of a design including actors, date/time, deviations, specific outputs, etc.</a:t>
            </a:r>
          </a:p>
          <a:p>
            <a:r>
              <a:rPr lang="en-US" dirty="0"/>
              <a:t>Retrospective / Historical</a:t>
            </a:r>
          </a:p>
          <a:p>
            <a:pPr lvl="1"/>
            <a:r>
              <a:rPr lang="en-US" dirty="0"/>
              <a:t>Capturing a snapshot of what took place, primarily used in descriptive metadata</a:t>
            </a:r>
          </a:p>
          <a:p>
            <a:pPr lvl="1"/>
            <a:r>
              <a:rPr lang="en-US" dirty="0"/>
              <a:t>DDI Codebook takes this perspective</a:t>
            </a:r>
          </a:p>
          <a:p>
            <a:pPr lvl="1"/>
            <a:r>
              <a:rPr lang="en-US" dirty="0"/>
              <a:t>DDI Lifecycle is primarily from this perspective </a:t>
            </a:r>
          </a:p>
        </p:txBody>
      </p:sp>
    </p:spTree>
    <p:extLst>
      <p:ext uri="{BB962C8B-B14F-4D97-AF65-F5344CB8AC3E}">
        <p14:creationId xmlns:p14="http://schemas.microsoft.com/office/powerpoint/2010/main" val="22702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 Codebook has primarily been used in the archival and research setting as a means of describing data and providing support for discovery tools and human understanding of metadata required for the intelligent use of the data file</a:t>
            </a:r>
          </a:p>
          <a:p>
            <a:r>
              <a:rPr lang="en-US" dirty="0"/>
              <a:t>DDI Lifecycle has users from the traditional DDI Codebook user group but has extensive growth in the following groups:</a:t>
            </a:r>
          </a:p>
          <a:p>
            <a:pPr lvl="1"/>
            <a:r>
              <a:rPr lang="en-US" dirty="0"/>
              <a:t>Survey design, development, implementation</a:t>
            </a:r>
          </a:p>
          <a:p>
            <a:pPr lvl="1"/>
            <a:r>
              <a:rPr lang="en-US" dirty="0"/>
              <a:t>Question banks</a:t>
            </a:r>
          </a:p>
          <a:p>
            <a:pPr lvl="1"/>
            <a:r>
              <a:rPr lang="en-US" dirty="0"/>
              <a:t>Variable banks</a:t>
            </a:r>
          </a:p>
          <a:p>
            <a:pPr lvl="1"/>
            <a:r>
              <a:rPr lang="en-US" dirty="0"/>
              <a:t>National Statistical Organizations (metadata driven statistical production) </a:t>
            </a:r>
          </a:p>
        </p:txBody>
      </p:sp>
    </p:spTree>
    <p:extLst>
      <p:ext uri="{BB962C8B-B14F-4D97-AF65-F5344CB8AC3E}">
        <p14:creationId xmlns:p14="http://schemas.microsoft.com/office/powerpoint/2010/main" val="383580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Vocabularies</a:t>
            </a:r>
          </a:p>
          <a:p>
            <a:pPr lvl="1"/>
            <a:r>
              <a:rPr lang="en-US" dirty="0"/>
              <a:t>Primarily used within organizations such as ICPSR and members of CESSDA</a:t>
            </a:r>
          </a:p>
          <a:p>
            <a:pPr lvl="1"/>
            <a:r>
              <a:rPr lang="en-US" dirty="0"/>
              <a:t>Other organizations use controlled vocabularies but not the </a:t>
            </a:r>
            <a:r>
              <a:rPr lang="en-US" dirty="0" err="1"/>
              <a:t>Genericode</a:t>
            </a:r>
            <a:r>
              <a:rPr lang="en-US" dirty="0"/>
              <a:t> structure (these are published independently of the DDI Alliance)</a:t>
            </a:r>
          </a:p>
          <a:p>
            <a:r>
              <a:rPr lang="en-US" dirty="0"/>
              <a:t>RDF Vocabularies</a:t>
            </a:r>
          </a:p>
          <a:p>
            <a:pPr lvl="1"/>
            <a:r>
              <a:rPr lang="en-US" dirty="0"/>
              <a:t>DISCO – Some are using this as an RDF publication format for DDI XML; Others are using it directly without the underlying DDI XML; Designed to work with </a:t>
            </a:r>
            <a:r>
              <a:rPr lang="en-US" dirty="0" err="1"/>
              <a:t>DataCube</a:t>
            </a:r>
            <a:endParaRPr lang="en-US" dirty="0"/>
          </a:p>
          <a:p>
            <a:pPr lvl="1"/>
            <a:r>
              <a:rPr lang="en-US" dirty="0"/>
              <a:t>XKOS – National and International agencies such as INSEE, FAO, and UNSD</a:t>
            </a:r>
          </a:p>
        </p:txBody>
      </p:sp>
    </p:spTree>
    <p:extLst>
      <p:ext uri="{BB962C8B-B14F-4D97-AF65-F5344CB8AC3E}">
        <p14:creationId xmlns:p14="http://schemas.microsoft.com/office/powerpoint/2010/main" val="86998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/ Aspirations for DDI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continue to maintain all of the product lines in order to support the needs of those users</a:t>
            </a:r>
          </a:p>
          <a:p>
            <a:r>
              <a:rPr lang="en-US" dirty="0"/>
              <a:t>DDI4 hopes to provide an easy means of integrating the various user groups into a single model of DDI by:</a:t>
            </a:r>
          </a:p>
          <a:p>
            <a:pPr lvl="1"/>
            <a:r>
              <a:rPr lang="en-US" dirty="0"/>
              <a:t>Providing the coverage of earlier products</a:t>
            </a:r>
          </a:p>
          <a:p>
            <a:pPr lvl="1"/>
            <a:r>
              <a:rPr lang="en-US" dirty="0"/>
              <a:t>Expanding coverage to new areas through additional content or plug-in points</a:t>
            </a:r>
          </a:p>
          <a:p>
            <a:pPr lvl="2"/>
            <a:r>
              <a:rPr lang="en-US" dirty="0"/>
              <a:t>Qualitative data analysis/description</a:t>
            </a:r>
          </a:p>
          <a:p>
            <a:pPr lvl="2"/>
            <a:r>
              <a:rPr lang="en-US" dirty="0"/>
              <a:t>Expansion of data capture to other capture types</a:t>
            </a:r>
          </a:p>
          <a:p>
            <a:pPr lvl="2"/>
            <a:r>
              <a:rPr lang="en-US" dirty="0"/>
              <a:t>Provenance and Data Management Planning</a:t>
            </a:r>
          </a:p>
          <a:p>
            <a:pPr lvl="1"/>
            <a:r>
              <a:rPr lang="en-US" dirty="0"/>
              <a:t>Supporting the use of Functional Views that could select only those portions of the model that are required for a defined business function</a:t>
            </a:r>
          </a:p>
          <a:p>
            <a:r>
              <a:rPr lang="en-US" dirty="0"/>
              <a:t>We are in mid-production, what you provide us will be valuable input for realizing these goals</a:t>
            </a:r>
          </a:p>
        </p:txBody>
      </p:sp>
    </p:spTree>
    <p:extLst>
      <p:ext uri="{BB962C8B-B14F-4D97-AF65-F5344CB8AC3E}">
        <p14:creationId xmlns:p14="http://schemas.microsoft.com/office/powerpoint/2010/main" val="275309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Views (DDI4) From 4000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Library Packages to Functional Views</a:t>
            </a:r>
          </a:p>
          <a:p>
            <a:pPr lvl="1"/>
            <a:r>
              <a:rPr lang="en-US" dirty="0"/>
              <a:t>Library Packages are used to organize sets of classes that work closely together</a:t>
            </a:r>
          </a:p>
          <a:p>
            <a:pPr lvl="1"/>
            <a:r>
              <a:rPr lang="en-US" dirty="0"/>
              <a:t>Current Library Packages are organized to support development and review work (the organization of Library Packages may change)</a:t>
            </a:r>
          </a:p>
          <a:p>
            <a:pPr lvl="1"/>
            <a:r>
              <a:rPr lang="en-US" dirty="0"/>
              <a:t>A Functional View is a “selection” of classes required for a specified use</a:t>
            </a:r>
          </a:p>
          <a:p>
            <a:r>
              <a:rPr lang="en-US" dirty="0"/>
              <a:t>Patterns and realizations of patterns</a:t>
            </a:r>
          </a:p>
          <a:p>
            <a:pPr lvl="1"/>
            <a:r>
              <a:rPr lang="en-US" dirty="0"/>
              <a:t>A Pattern is a set of abstract classes the relate to each other in a consistent way to support common relationships (collections, processes, methodologies, signification)</a:t>
            </a:r>
          </a:p>
          <a:p>
            <a:pPr lvl="1"/>
            <a:r>
              <a:rPr lang="en-US" dirty="0"/>
              <a:t>A Pattern is “realized” and expanded as needed for a specific applied use</a:t>
            </a:r>
          </a:p>
          <a:p>
            <a:pPr lvl="2"/>
            <a:r>
              <a:rPr lang="en-US" dirty="0"/>
              <a:t>Instrument (Questionnaire) flow realizes a Process Pattern and </a:t>
            </a:r>
            <a:r>
              <a:rPr lang="en-US"/>
              <a:t>a Collection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6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5880" y="4938647"/>
            <a:ext cx="150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420" y="2367722"/>
            <a:ext cx="15499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0764" y="1062384"/>
            <a:ext cx="15869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Data Description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764" y="2367722"/>
            <a:ext cx="1586948" cy="93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Description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7421" y="3745949"/>
            <a:ext cx="15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Data Types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8743" y="3633305"/>
            <a:ext cx="1528969" cy="94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Capture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9018" y="1035878"/>
            <a:ext cx="15383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Method-</a:t>
            </a:r>
            <a:r>
              <a:rPr lang="en-US" dirty="0" err="1"/>
              <a:t>ologies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0277" y="4988341"/>
            <a:ext cx="1421295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Primitives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117" y="3679687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9018" y="4968462"/>
            <a:ext cx="15383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0125" y="2394228"/>
            <a:ext cx="14842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Process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2117" y="989496"/>
            <a:ext cx="1444487" cy="960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20126" y="3643243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Represent-</a:t>
            </a:r>
            <a:r>
              <a:rPr lang="en-US" dirty="0" err="1"/>
              <a:t>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0126" y="1075635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Segment 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117" y="2294835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Metadata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68743" y="4968462"/>
            <a:ext cx="15289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Utility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99770" y="797339"/>
            <a:ext cx="1570382" cy="11926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Registry 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99770" y="2294835"/>
            <a:ext cx="157038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Dictionary 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99770" y="3666435"/>
            <a:ext cx="157038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View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99770" y="5230192"/>
            <a:ext cx="1570382" cy="1000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Statistical Classification 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065" y="52740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 Packages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98340" y="384073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Views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300" y="384073"/>
            <a:ext cx="7848600" cy="584665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77300" y="384073"/>
            <a:ext cx="2273300" cy="604212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1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5880" y="4938647"/>
            <a:ext cx="150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420" y="2367722"/>
            <a:ext cx="15499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0764" y="1062384"/>
            <a:ext cx="15869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Data Description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764" y="2367722"/>
            <a:ext cx="1586948" cy="93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Description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7421" y="3745949"/>
            <a:ext cx="15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Data Types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8743" y="3633305"/>
            <a:ext cx="1528969" cy="94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Capture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9018" y="1035878"/>
            <a:ext cx="15383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Method-</a:t>
            </a:r>
            <a:r>
              <a:rPr lang="en-US" dirty="0" err="1"/>
              <a:t>ologies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0277" y="4988341"/>
            <a:ext cx="1421295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Primitives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117" y="3679687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9018" y="4968462"/>
            <a:ext cx="15383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0125" y="2394228"/>
            <a:ext cx="14842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Complex Process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2117" y="989496"/>
            <a:ext cx="1444487" cy="960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20126" y="3643243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Represent-</a:t>
            </a:r>
            <a:r>
              <a:rPr lang="en-US" dirty="0" err="1"/>
              <a:t>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0126" y="1075635"/>
            <a:ext cx="14842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Segment 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117" y="2294835"/>
            <a:ext cx="14444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Metadata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68743" y="4968462"/>
            <a:ext cx="15289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Utility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99770" y="797339"/>
            <a:ext cx="1570382" cy="11926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 Registry View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99770" y="22948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Dictionary 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99770" y="3666435"/>
            <a:ext cx="15703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View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99770" y="5230192"/>
            <a:ext cx="1570382" cy="1000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Statistical Classification View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065" y="52740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 Packages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98340" y="384073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Views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300" y="384073"/>
            <a:ext cx="7848600" cy="584665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77300" y="384073"/>
            <a:ext cx="2273300" cy="604212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21" idx="1"/>
          </p:cNvCxnSpPr>
          <p:nvPr/>
        </p:nvCxnSpPr>
        <p:spPr>
          <a:xfrm flipH="1">
            <a:off x="1866900" y="1393687"/>
            <a:ext cx="7332870" cy="1176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382065" y="1725542"/>
            <a:ext cx="5835375" cy="2205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705665" y="1946135"/>
            <a:ext cx="7494105" cy="34016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382065" y="2003287"/>
            <a:ext cx="6427305" cy="32269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5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907</Words>
  <Application>Microsoft Office PowerPoint</Application>
  <PresentationFormat>Widescreen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DDI</vt:lpstr>
      <vt:lpstr>A Suite of Products</vt:lpstr>
      <vt:lpstr>Perspectives</vt:lpstr>
      <vt:lpstr>Users</vt:lpstr>
      <vt:lpstr>Users cont.</vt:lpstr>
      <vt:lpstr>Goals / Aspirations for DDI </vt:lpstr>
      <vt:lpstr>DDI Views (DDI4) From 4000 Feet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the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</dc:title>
  <dc:creator>Wendy Thomas</dc:creator>
  <cp:lastModifiedBy>Wendy Thomas</cp:lastModifiedBy>
  <cp:revision>22</cp:revision>
  <dcterms:created xsi:type="dcterms:W3CDTF">2016-10-11T15:02:35Z</dcterms:created>
  <dcterms:modified xsi:type="dcterms:W3CDTF">2016-10-14T14:18:30Z</dcterms:modified>
</cp:coreProperties>
</file>