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0"/>
  </p:notesMasterIdLst>
  <p:sldIdLst>
    <p:sldId id="307" r:id="rId2"/>
    <p:sldId id="346" r:id="rId3"/>
    <p:sldId id="381" r:id="rId4"/>
    <p:sldId id="374" r:id="rId5"/>
    <p:sldId id="375" r:id="rId6"/>
    <p:sldId id="347" r:id="rId7"/>
    <p:sldId id="376" r:id="rId8"/>
    <p:sldId id="377" r:id="rId9"/>
    <p:sldId id="378" r:id="rId10"/>
    <p:sldId id="386" r:id="rId11"/>
    <p:sldId id="353" r:id="rId12"/>
    <p:sldId id="355" r:id="rId13"/>
    <p:sldId id="356" r:id="rId14"/>
    <p:sldId id="397" r:id="rId15"/>
    <p:sldId id="357" r:id="rId16"/>
    <p:sldId id="392" r:id="rId17"/>
    <p:sldId id="398" r:id="rId18"/>
    <p:sldId id="384" r:id="rId19"/>
    <p:sldId id="362" r:id="rId20"/>
    <p:sldId id="363" r:id="rId21"/>
    <p:sldId id="364" r:id="rId22"/>
    <p:sldId id="365" r:id="rId23"/>
    <p:sldId id="367" r:id="rId24"/>
    <p:sldId id="368" r:id="rId25"/>
    <p:sldId id="369" r:id="rId26"/>
    <p:sldId id="370" r:id="rId27"/>
    <p:sldId id="372" r:id="rId28"/>
    <p:sldId id="373"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693"/>
    <a:srgbClr val="9AB23B"/>
    <a:srgbClr val="0493AC"/>
    <a:srgbClr val="FAA50F"/>
    <a:srgbClr val="F0F0F0"/>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7730" autoAdjust="0"/>
  </p:normalViewPr>
  <p:slideViewPr>
    <p:cSldViewPr>
      <p:cViewPr>
        <p:scale>
          <a:sx n="80" d="100"/>
          <a:sy n="80" d="100"/>
        </p:scale>
        <p:origin x="-715" y="-211"/>
      </p:cViewPr>
      <p:guideLst>
        <p:guide orient="horz" pos="4202"/>
        <p:guide/>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32384-7A35-46B2-B738-A6E037F7CF53}" type="datetimeFigureOut">
              <a:rPr lang="sv-SE" smtClean="0"/>
              <a:t>2016-10-16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B57D4-1025-4EED-A9E2-6057C44A9CDA}" type="slidenum">
              <a:rPr lang="sv-SE" smtClean="0"/>
              <a:t>‹#›</a:t>
            </a:fld>
            <a:endParaRPr lang="sv-SE"/>
          </a:p>
        </p:txBody>
      </p:sp>
    </p:spTree>
    <p:extLst>
      <p:ext uri="{BB962C8B-B14F-4D97-AF65-F5344CB8AC3E}">
        <p14:creationId xmlns:p14="http://schemas.microsoft.com/office/powerpoint/2010/main" val="203102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ndex.php?title=Stability_(software_engineering)&amp;action=edit&amp;redlink=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Statistikförordningen</a:t>
            </a:r>
          </a:p>
          <a:p>
            <a:r>
              <a:rPr lang="sv-SE" dirty="0" smtClean="0"/>
              <a:t>GD-beslut</a:t>
            </a:r>
          </a:p>
          <a:p>
            <a:r>
              <a:rPr lang="sv-SE" dirty="0" smtClean="0"/>
              <a:t>Uppföljning</a:t>
            </a:r>
          </a:p>
          <a:p>
            <a:endParaRPr lang="sv-SE" dirty="0"/>
          </a:p>
        </p:txBody>
      </p:sp>
      <p:sp>
        <p:nvSpPr>
          <p:cNvPr id="4" name="Platshållare för bildnummer 3"/>
          <p:cNvSpPr>
            <a:spLocks noGrp="1"/>
          </p:cNvSpPr>
          <p:nvPr>
            <p:ph type="sldNum" sz="quarter" idx="10"/>
          </p:nvPr>
        </p:nvSpPr>
        <p:spPr/>
        <p:txBody>
          <a:bodyPr/>
          <a:lstStyle/>
          <a:p>
            <a:fld id="{301DFE3E-6681-48B2-AFA8-9701610B7EB9}" type="slidenum">
              <a:rPr lang="sv-SE" smtClean="0"/>
              <a:t>2</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body"/>
          </p:nvPr>
        </p:nvSpPr>
        <p:spPr>
          <a:xfrm>
            <a:off x="0" y="0"/>
            <a:ext cx="0" cy="0"/>
          </a:xfrm>
          <a:prstGeom prst="rect">
            <a:avLst/>
          </a:prstGeom>
        </p:spPr>
        <p:txBody>
          <a:bodyPr lIns="88317" tIns="44159" rIns="88317" bIns="44159"/>
          <a:lstStyle/>
          <a:p>
            <a:r>
              <a:rPr lang="en-AU"/>
              <a:t>While GSIM is a conceptual model, it can be implemented to different levels. </a:t>
            </a:r>
            <a:endParaRPr/>
          </a:p>
          <a:p>
            <a:endParaRPr/>
          </a:p>
          <a:p>
            <a:pPr>
              <a:lnSpc>
                <a:spcPct val="100000"/>
              </a:lnSpc>
            </a:pPr>
            <a:r>
              <a:rPr lang="en-AU"/>
              <a:t>As a reference framework, GSIM Provides over-arching guidance to the development and use of statistical implementation and technology standards. GSIM is not directly tied to any particular implementation standard or technology solution.  </a:t>
            </a:r>
            <a:endParaRPr/>
          </a:p>
          <a:p>
            <a:pPr>
              <a:lnSpc>
                <a:spcPct val="100000"/>
              </a:lnSpc>
            </a:pPr>
            <a:endParaRPr/>
          </a:p>
          <a:p>
            <a:pPr>
              <a:lnSpc>
                <a:spcPct val="100000"/>
              </a:lnSpc>
            </a:pPr>
            <a:r>
              <a:rPr lang="en-AU"/>
              <a:t>Where GSBPM defines the statistical production process and sub-processes; GSIM defines the information associated with the statistical production process, including the flows of information, the business rules and process-related quality metrics.  GSIM can however be implemented as a standalone framework or integrated with local business process models. </a:t>
            </a:r>
            <a:endParaRPr/>
          </a:p>
          <a:p>
            <a:pPr>
              <a:lnSpc>
                <a:spcPct val="100000"/>
              </a:lnSpc>
            </a:pPr>
            <a:endParaRPr/>
          </a:p>
        </p:txBody>
      </p:sp>
      <p:sp>
        <p:nvSpPr>
          <p:cNvPr id="338" name="TextShape 2"/>
          <p:cNvSpPr txBox="1"/>
          <p:nvPr/>
        </p:nvSpPr>
        <p:spPr>
          <a:xfrm>
            <a:off x="0" y="0"/>
            <a:ext cx="0" cy="0"/>
          </a:xfrm>
          <a:prstGeom prst="rect">
            <a:avLst/>
          </a:prstGeom>
        </p:spPr>
        <p:txBody>
          <a:bodyPr lIns="88317" tIns="44159" rIns="88317" bIns="44159"/>
          <a:lstStyle/>
          <a:p>
            <a:pPr>
              <a:lnSpc>
                <a:spcPct val="100000"/>
              </a:lnSpc>
            </a:pPr>
            <a:fld id="{FB331CEF-F7EA-403C-8E90-154FF522BC1D}" type="slidenum">
              <a:rPr lang="en-AU">
                <a:solidFill>
                  <a:srgbClr val="000000"/>
                </a:solidFill>
                <a:latin typeface="+mn-lt"/>
                <a:ea typeface="+mn-ea"/>
              </a:rP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94F5949-04E8-4614-9725-E1F4411D727C}" type="slidenum">
              <a:rPr lang="sv-SE" smtClean="0"/>
              <a:t>5</a:t>
            </a:fld>
            <a:endParaRPr lang="sv-SE"/>
          </a:p>
        </p:txBody>
      </p:sp>
    </p:spTree>
    <p:extLst>
      <p:ext uri="{BB962C8B-B14F-4D97-AF65-F5344CB8AC3E}">
        <p14:creationId xmlns:p14="http://schemas.microsoft.com/office/powerpoint/2010/main" val="428549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0" y="0"/>
            <a:ext cx="0" cy="0"/>
          </a:xfrm>
          <a:prstGeom prst="rect">
            <a:avLst/>
          </a:prstGeom>
        </p:spPr>
        <p:txBody>
          <a:bodyPr lIns="88317" tIns="44159" rIns="88317" bIns="44159"/>
          <a:lstStyle/>
          <a:p>
            <a:pPr>
              <a:lnSpc>
                <a:spcPct val="100000"/>
              </a:lnSpc>
              <a:buFont typeface="Arial"/>
              <a:buChar char="•"/>
            </a:pPr>
            <a:r>
              <a:rPr lang="en-AU">
                <a:latin typeface="Candara"/>
                <a:ea typeface="Verdana"/>
              </a:rPr>
              <a:t>ABS, like other National Statistical Institutions, faces shared constraints and challenges.</a:t>
            </a:r>
            <a:endParaRPr/>
          </a:p>
          <a:p>
            <a:pPr>
              <a:lnSpc>
                <a:spcPct val="100000"/>
              </a:lnSpc>
            </a:pPr>
            <a:endParaRPr/>
          </a:p>
          <a:p>
            <a:pPr>
              <a:lnSpc>
                <a:spcPct val="100000"/>
              </a:lnSpc>
            </a:pPr>
            <a:r>
              <a:rPr lang="en-AU" b="1">
                <a:latin typeface="Candara"/>
                <a:ea typeface="Verdana"/>
              </a:rPr>
              <a:t>External Challenges</a:t>
            </a:r>
            <a:endParaRPr/>
          </a:p>
          <a:p>
            <a:pPr>
              <a:lnSpc>
                <a:spcPct val="100000"/>
              </a:lnSpc>
              <a:buFont typeface="Arial"/>
              <a:buChar char="•"/>
            </a:pPr>
            <a:r>
              <a:rPr lang="en-AU">
                <a:latin typeface="Candara"/>
                <a:ea typeface="Verdana"/>
              </a:rPr>
              <a:t>rapidly changing external environment </a:t>
            </a:r>
            <a:endParaRPr/>
          </a:p>
          <a:p>
            <a:pPr>
              <a:lnSpc>
                <a:spcPct val="100000"/>
              </a:lnSpc>
              <a:buFont typeface="Arial"/>
              <a:buChar char="•"/>
            </a:pPr>
            <a:r>
              <a:rPr lang="en-AU">
                <a:latin typeface="Candara"/>
                <a:ea typeface="Verdana"/>
              </a:rPr>
              <a:t>More sophisticated users</a:t>
            </a:r>
            <a:endParaRPr/>
          </a:p>
          <a:p>
            <a:pPr>
              <a:lnSpc>
                <a:spcPct val="100000"/>
              </a:lnSpc>
              <a:buFont typeface="Arial"/>
              <a:buChar char="•"/>
            </a:pPr>
            <a:r>
              <a:rPr lang="en-AU">
                <a:latin typeface="Candara"/>
                <a:ea typeface="Verdana"/>
              </a:rPr>
              <a:t>Demand for timeliness and responsiveness</a:t>
            </a:r>
            <a:endParaRPr/>
          </a:p>
          <a:p>
            <a:pPr>
              <a:lnSpc>
                <a:spcPct val="100000"/>
              </a:lnSpc>
              <a:buFont typeface="Arial"/>
              <a:buChar char="•"/>
            </a:pPr>
            <a:r>
              <a:rPr lang="en-AU">
                <a:latin typeface="Candara"/>
                <a:ea typeface="Verdana"/>
              </a:rPr>
              <a:t>increasing demand for more accessible and ‘joined up’ data to solve complex policy questions</a:t>
            </a:r>
            <a:endParaRPr/>
          </a:p>
          <a:p>
            <a:pPr>
              <a:lnSpc>
                <a:spcPct val="100000"/>
              </a:lnSpc>
            </a:pPr>
            <a:endParaRPr/>
          </a:p>
          <a:p>
            <a:pPr>
              <a:lnSpc>
                <a:spcPct val="100000"/>
              </a:lnSpc>
            </a:pPr>
            <a:r>
              <a:rPr lang="en-AU" b="1">
                <a:latin typeface="Candara"/>
                <a:ea typeface="Verdana"/>
              </a:rPr>
              <a:t>Constraints</a:t>
            </a:r>
            <a:endParaRPr/>
          </a:p>
          <a:p>
            <a:pPr>
              <a:lnSpc>
                <a:spcPct val="100000"/>
              </a:lnSpc>
              <a:buFont typeface="Arial"/>
              <a:buChar char="•"/>
            </a:pPr>
            <a:r>
              <a:rPr lang="en-AU">
                <a:latin typeface="Candara"/>
                <a:ea typeface="Verdana"/>
              </a:rPr>
              <a:t>Reduced funding and volatility in funding </a:t>
            </a:r>
            <a:endParaRPr/>
          </a:p>
          <a:p>
            <a:pPr>
              <a:lnSpc>
                <a:spcPct val="100000"/>
              </a:lnSpc>
              <a:buFont typeface="Arial"/>
              <a:buChar char="•"/>
            </a:pPr>
            <a:r>
              <a:rPr lang="en-AU">
                <a:latin typeface="Candara"/>
                <a:ea typeface="Verdana"/>
              </a:rPr>
              <a:t>Our costs are increasing significantly – unable to contact many households, response rates dropping, difficult to recruit and retain interviewers </a:t>
            </a:r>
            <a:endParaRPr/>
          </a:p>
          <a:p>
            <a:pPr>
              <a:lnSpc>
                <a:spcPct val="100000"/>
              </a:lnSpc>
              <a:buFont typeface="Arial"/>
              <a:buChar char="•"/>
            </a:pPr>
            <a:r>
              <a:rPr lang="en-AU">
                <a:latin typeface="Candara"/>
                <a:ea typeface="Verdana"/>
              </a:rPr>
              <a:t>skills shortages – competing for statistical and ICT skills across government </a:t>
            </a:r>
            <a:endParaRPr/>
          </a:p>
          <a:p>
            <a:pPr>
              <a:lnSpc>
                <a:spcPct val="100000"/>
              </a:lnSpc>
              <a:buFont typeface="Arial"/>
              <a:buChar char="•"/>
            </a:pPr>
            <a:r>
              <a:rPr lang="en-AU">
                <a:latin typeface="Candara"/>
                <a:ea typeface="Verdana"/>
              </a:rPr>
              <a:t>complex work programs </a:t>
            </a:r>
            <a:endParaRPr/>
          </a:p>
          <a:p>
            <a:pPr>
              <a:lnSpc>
                <a:spcPct val="100000"/>
              </a:lnSpc>
              <a:buFont typeface="Arial"/>
              <a:buChar char="•"/>
            </a:pPr>
            <a:r>
              <a:rPr lang="en-AU">
                <a:latin typeface="Candara"/>
                <a:ea typeface="Verdana"/>
              </a:rPr>
              <a:t>siloed processes</a:t>
            </a:r>
            <a:endParaRPr/>
          </a:p>
          <a:p>
            <a:pPr>
              <a:lnSpc>
                <a:spcPct val="100000"/>
              </a:lnSpc>
              <a:buFont typeface="Arial"/>
              <a:buChar char="•"/>
            </a:pPr>
            <a:r>
              <a:rPr lang="en-AU">
                <a:latin typeface="Candara"/>
                <a:ea typeface="Verdana"/>
              </a:rPr>
              <a:t>and aging infrastructure</a:t>
            </a:r>
            <a:endParaRPr/>
          </a:p>
          <a:p>
            <a:pPr>
              <a:lnSpc>
                <a:spcPct val="100000"/>
              </a:lnSpc>
            </a:pPr>
            <a:endParaRPr/>
          </a:p>
          <a:p>
            <a:pPr>
              <a:lnSpc>
                <a:spcPct val="100000"/>
              </a:lnSpc>
            </a:pPr>
            <a:endParaRPr/>
          </a:p>
          <a:p>
            <a:pPr>
              <a:lnSpc>
                <a:spcPct val="100000"/>
              </a:lnSpc>
            </a:pPr>
            <a:endParaRPr/>
          </a:p>
        </p:txBody>
      </p:sp>
      <p:sp>
        <p:nvSpPr>
          <p:cNvPr id="312" name="TextShape 2"/>
          <p:cNvSpPr txBox="1"/>
          <p:nvPr/>
        </p:nvSpPr>
        <p:spPr>
          <a:xfrm>
            <a:off x="0" y="0"/>
            <a:ext cx="0" cy="0"/>
          </a:xfrm>
          <a:prstGeom prst="rect">
            <a:avLst/>
          </a:prstGeom>
        </p:spPr>
        <p:txBody>
          <a:bodyPr lIns="88317" tIns="44159" rIns="88317" bIns="44159"/>
          <a:lstStyle/>
          <a:p>
            <a:pPr>
              <a:lnSpc>
                <a:spcPct val="100000"/>
              </a:lnSpc>
            </a:pPr>
            <a:fld id="{8B4488BD-5DED-4327-B400-CD2E99283716}" type="slidenum">
              <a:rPr lang="en-AU">
                <a:solidFill>
                  <a:srgbClr val="000000"/>
                </a:solidFill>
                <a:latin typeface="+mn-lt"/>
                <a:ea typeface="+mn-ea"/>
              </a:rPr>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defTabSz="897301">
              <a:defRPr/>
            </a:pPr>
            <a:r>
              <a:rPr lang="en-AU" dirty="0">
                <a:solidFill>
                  <a:schemeClr val="tx2">
                    <a:lumMod val="75000"/>
                  </a:schemeClr>
                </a:solidFill>
              </a:rPr>
              <a:t>not directly tied to them, nor other concrete implementation details</a:t>
            </a:r>
          </a:p>
          <a:p>
            <a:pPr defTabSz="897301">
              <a:defRPr/>
            </a:pPr>
            <a:r>
              <a:rPr lang="en-AU" dirty="0">
                <a:solidFill>
                  <a:schemeClr val="tx2">
                    <a:lumMod val="75000"/>
                  </a:schemeClr>
                </a:solidFill>
              </a:rPr>
              <a:t>Provides common semantics that can be used unambiguously across and between different implementations    </a:t>
            </a:r>
          </a:p>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12</a:t>
            </a:fld>
            <a:endParaRPr lang="en-AU"/>
          </a:p>
        </p:txBody>
      </p:sp>
    </p:spTree>
    <p:extLst>
      <p:ext uri="{BB962C8B-B14F-4D97-AF65-F5344CB8AC3E}">
        <p14:creationId xmlns:p14="http://schemas.microsoft.com/office/powerpoint/2010/main" val="350813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946" y="685509"/>
            <a:ext cx="5012108" cy="3429000"/>
          </a:xfrm>
          <a:prstGeom prst="rect">
            <a:avLst/>
          </a:prstGeom>
        </p:spPr>
      </p:sp>
      <p:sp>
        <p:nvSpPr>
          <p:cNvPr id="3" name="Notes Placeholder 2"/>
          <p:cNvSpPr>
            <a:spLocks noGrp="1"/>
          </p:cNvSpPr>
          <p:nvPr>
            <p:ph type="body" idx="1"/>
          </p:nvPr>
        </p:nvSpPr>
        <p:spPr/>
        <p:txBody>
          <a:bodyPr/>
          <a:lstStyle/>
          <a:p>
            <a:pPr marL="168244" indent="-168244" defTabSz="897301">
              <a:buFont typeface="Arial" pitchFamily="34" charset="0"/>
              <a:buChar char="•"/>
              <a:defRPr/>
            </a:pPr>
            <a:r>
              <a:rPr lang="en-GB" dirty="0"/>
              <a:t>between different disciplines involved in statistical production, within and between statistical organizations; and between users and producers of official statistics.</a:t>
            </a:r>
          </a:p>
          <a:p>
            <a:pPr marL="168244" indent="-168244" defTabSz="897301">
              <a:buFont typeface="Arial" pitchFamily="34" charset="0"/>
              <a:buChar char="•"/>
              <a:defRPr/>
            </a:pPr>
            <a:endParaRPr lang="en-GB" dirty="0"/>
          </a:p>
          <a:p>
            <a:pPr marL="168244" indent="-168244" defTabSz="897301">
              <a:buFont typeface="Arial" pitchFamily="34" charset="0"/>
              <a:buChar char="•"/>
              <a:defRPr/>
            </a:pPr>
            <a:r>
              <a:rPr lang="en-GB" dirty="0"/>
              <a:t>by enabling greater collaboration within and between organizations, especially through reuse of information, methods or technology.</a:t>
            </a:r>
          </a:p>
          <a:p>
            <a:pPr marL="168244" indent="-168244" defTabSz="897301">
              <a:buFont typeface="Arial" pitchFamily="34" charset="0"/>
              <a:buChar char="•"/>
              <a:defRPr/>
            </a:pPr>
            <a:r>
              <a:rPr lang="en-GB" dirty="0"/>
              <a:t>of the statistical production process, thus increasing efficiency and reducing costs.</a:t>
            </a:r>
          </a:p>
          <a:p>
            <a:pPr marL="168244" indent="-168244" defTabSz="897301">
              <a:buFont typeface="Arial" pitchFamily="34" charset="0"/>
              <a:buChar char="•"/>
              <a:defRPr/>
            </a:pPr>
            <a:endParaRPr lang="en-GB" dirty="0"/>
          </a:p>
          <a:p>
            <a:pPr marL="168244" indent="-168244" defTabSz="897301">
              <a:buFont typeface="Arial" pitchFamily="34" charset="0"/>
              <a:buChar char="•"/>
              <a:defRPr/>
            </a:pPr>
            <a:endParaRPr lang="en-GB" dirty="0"/>
          </a:p>
          <a:p>
            <a:pPr marL="168244" indent="-168244" defTabSz="897301">
              <a:buFont typeface="Arial" pitchFamily="34" charset="0"/>
              <a:buChar char="•"/>
              <a:defRPr/>
            </a:pPr>
            <a:r>
              <a:rPr lang="en-GB" dirty="0"/>
              <a:t>including support for the easy deployment of new statistical products and the adoption of new types of statistical data sources</a:t>
            </a:r>
          </a:p>
          <a:p>
            <a:pPr marL="168244" indent="-168244" defTabSz="897301">
              <a:buFont typeface="Arial" pitchFamily="34" charset="0"/>
              <a:buChar char="•"/>
              <a:defRPr/>
            </a:pPr>
            <a:r>
              <a:rPr lang="en-GB" dirty="0"/>
              <a:t>that provides a simple, easy to understand view of complex information, with clear definitions</a:t>
            </a:r>
          </a:p>
          <a:p>
            <a:pPr marL="168244" indent="-168244" defTabSz="897301">
              <a:buFont typeface="Arial" pitchFamily="34" charset="0"/>
              <a:buChar char="•"/>
              <a:defRPr/>
            </a:pPr>
            <a:r>
              <a:rPr lang="en-GB" dirty="0"/>
              <a:t>and compare with best practice in other organizations.</a:t>
            </a:r>
            <a:endParaRPr lang="en-AU"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13</a:t>
            </a:fld>
            <a:endParaRPr lang="en-AU"/>
          </a:p>
        </p:txBody>
      </p:sp>
    </p:spTree>
    <p:extLst>
      <p:ext uri="{BB962C8B-B14F-4D97-AF65-F5344CB8AC3E}">
        <p14:creationId xmlns:p14="http://schemas.microsoft.com/office/powerpoint/2010/main" val="89644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90A94-C066-43E2-A9E6-97679CD65CB8}" type="slidenum">
              <a:rPr lang="en-AU" smtClean="0"/>
              <a:t>14</a:t>
            </a:fld>
            <a:endParaRPr lang="en-AU"/>
          </a:p>
        </p:txBody>
      </p:sp>
    </p:spTree>
    <p:extLst>
      <p:ext uri="{BB962C8B-B14F-4D97-AF65-F5344CB8AC3E}">
        <p14:creationId xmlns:p14="http://schemas.microsoft.com/office/powerpoint/2010/main" val="400249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body"/>
          </p:nvPr>
        </p:nvSpPr>
        <p:spPr>
          <a:xfrm>
            <a:off x="0" y="0"/>
            <a:ext cx="0" cy="0"/>
          </a:xfrm>
          <a:prstGeom prst="rect">
            <a:avLst/>
          </a:prstGeom>
        </p:spPr>
        <p:txBody>
          <a:bodyPr lIns="88317" tIns="44159" rIns="88317" bIns="44159"/>
          <a:lstStyle/>
          <a:p>
            <a:r>
              <a:rPr lang="en-AU"/>
              <a:t>The conceptual model is explicitly chosen to be independent of design or implementation concerns, </a:t>
            </a:r>
            <a:endParaRPr/>
          </a:p>
          <a:p>
            <a:endParaRPr/>
          </a:p>
          <a:p>
            <a:r>
              <a:rPr lang="en-AU"/>
              <a:t>The aim of a conceptual model is to express the meaning of terms and concepts used by domain experts to discuss the problem, and to find the correct relationships between different concepts.</a:t>
            </a:r>
            <a:endParaRPr/>
          </a:p>
          <a:p>
            <a:endParaRPr/>
          </a:p>
          <a:p>
            <a:r>
              <a:rPr lang="en-AU"/>
              <a:t> The conceptual model attempts to clarify the meaning of various, usually ambiguous terms, and ensure that problems with different interpretations of the terms and concepts cannot occur. </a:t>
            </a:r>
            <a:endParaRPr/>
          </a:p>
          <a:p>
            <a:endParaRPr/>
          </a:p>
          <a:p>
            <a:r>
              <a:rPr lang="en-AU"/>
              <a:t>Such differing interpretations could easily cause confusion amongst stakeholders, especially those responsible for designing and implementing a solution, where the conceptual model provides a key artifact of business understanding and clarity. </a:t>
            </a:r>
            <a:endParaRPr/>
          </a:p>
          <a:p>
            <a:endParaRPr/>
          </a:p>
          <a:p>
            <a:r>
              <a:rPr lang="en-AU"/>
              <a:t>Once the domain concepts have been modeled, the model becomes a </a:t>
            </a:r>
            <a:r>
              <a:rPr lang="en-AU" u="sng">
                <a:solidFill>
                  <a:srgbClr val="000000"/>
                </a:solidFill>
                <a:hlinkClick r:id="rId3"/>
              </a:rPr>
              <a:t>stable</a:t>
            </a:r>
            <a:r>
              <a:rPr lang="en-AU">
                <a:solidFill>
                  <a:srgbClr val="000000"/>
                </a:solidFill>
              </a:rPr>
              <a:t> basis for subsequent development of applications in the domain. The concepts of the conceptual model can be mapped into physical design or implementation constructs </a:t>
            </a:r>
            <a:endParaRPr/>
          </a:p>
          <a:p>
            <a:endParaRPr/>
          </a:p>
        </p:txBody>
      </p:sp>
      <p:sp>
        <p:nvSpPr>
          <p:cNvPr id="322" name="TextShape 2"/>
          <p:cNvSpPr txBox="1"/>
          <p:nvPr/>
        </p:nvSpPr>
        <p:spPr>
          <a:xfrm>
            <a:off x="0" y="0"/>
            <a:ext cx="0" cy="0"/>
          </a:xfrm>
          <a:prstGeom prst="rect">
            <a:avLst/>
          </a:prstGeom>
        </p:spPr>
        <p:txBody>
          <a:bodyPr lIns="88317" tIns="44159" rIns="88317" bIns="44159"/>
          <a:lstStyle/>
          <a:p>
            <a:pPr>
              <a:lnSpc>
                <a:spcPct val="100000"/>
              </a:lnSpc>
            </a:pPr>
            <a:fld id="{E58F3D8E-FA90-44F9-A984-616CECDE8401}" type="slidenum">
              <a:rPr lang="en-AU">
                <a:solidFill>
                  <a:srgbClr val="000000"/>
                </a:solidFill>
                <a:latin typeface="+mn-lt"/>
                <a:ea typeface="+mn-ea"/>
              </a:rPr>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Eva</a:t>
            </a:r>
            <a:endParaRPr lang="sv-SE" dirty="0"/>
          </a:p>
        </p:txBody>
      </p:sp>
      <p:sp>
        <p:nvSpPr>
          <p:cNvPr id="4" name="Platshållare för bildnummer 3"/>
          <p:cNvSpPr>
            <a:spLocks noGrp="1"/>
          </p:cNvSpPr>
          <p:nvPr>
            <p:ph type="sldNum" sz="quarter" idx="10"/>
          </p:nvPr>
        </p:nvSpPr>
        <p:spPr/>
        <p:txBody>
          <a:bodyPr/>
          <a:lstStyle/>
          <a:p>
            <a:fld id="{A5D4AD31-639A-4DE0-A1F4-041070FA636B}" type="slidenum">
              <a:rPr lang="sv-SE" smtClean="0"/>
              <a:t>23</a:t>
            </a:fld>
            <a:endParaRPr lang="sv-SE"/>
          </a:p>
        </p:txBody>
      </p:sp>
    </p:spTree>
    <p:extLst>
      <p:ext uri="{BB962C8B-B14F-4D97-AF65-F5344CB8AC3E}">
        <p14:creationId xmlns:p14="http://schemas.microsoft.com/office/powerpoint/2010/main" val="137387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p:cNvSpPr>
          <p:nvPr>
            <p:ph type="body"/>
          </p:nvPr>
        </p:nvSpPr>
        <p:spPr>
          <a:xfrm>
            <a:off x="0" y="0"/>
            <a:ext cx="0" cy="0"/>
          </a:xfrm>
          <a:prstGeom prst="rect">
            <a:avLst/>
          </a:prstGeom>
        </p:spPr>
        <p:txBody>
          <a:bodyPr lIns="88317" tIns="44159" rIns="88317" bIns="44159"/>
          <a:lstStyle/>
          <a:p>
            <a:endParaRPr/>
          </a:p>
        </p:txBody>
      </p:sp>
      <p:sp>
        <p:nvSpPr>
          <p:cNvPr id="336" name="TextShape 2"/>
          <p:cNvSpPr txBox="1"/>
          <p:nvPr/>
        </p:nvSpPr>
        <p:spPr>
          <a:xfrm>
            <a:off x="0" y="0"/>
            <a:ext cx="0" cy="0"/>
          </a:xfrm>
          <a:prstGeom prst="rect">
            <a:avLst/>
          </a:prstGeom>
        </p:spPr>
        <p:txBody>
          <a:bodyPr lIns="88317" tIns="44159" rIns="88317" bIns="44159"/>
          <a:lstStyle/>
          <a:p>
            <a:pPr>
              <a:lnSpc>
                <a:spcPct val="100000"/>
              </a:lnSpc>
            </a:pPr>
            <a:fld id="{8F9618B5-DF25-4C4E-981F-E8E43B9CD63C}" type="slidenum">
              <a:rPr lang="en-AU">
                <a:solidFill>
                  <a:srgbClr val="000000"/>
                </a:solidFill>
                <a:latin typeface="+mn-lt"/>
                <a:ea typeface="+mn-ea"/>
              </a:rPr>
              <a:t>24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448" y="3539143"/>
            <a:ext cx="548595" cy="2986793"/>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616" y="6371540"/>
            <a:ext cx="280436" cy="280436"/>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9259" y="6359673"/>
            <a:ext cx="359558" cy="292303"/>
          </a:xfrm>
          <a:prstGeom prst="rect">
            <a:avLst/>
          </a:prstGeom>
        </p:spPr>
      </p:pic>
      <p:sp>
        <p:nvSpPr>
          <p:cNvPr id="11" name="textruta 10"/>
          <p:cNvSpPr txBox="1"/>
          <p:nvPr userDrawn="1"/>
        </p:nvSpPr>
        <p:spPr>
          <a:xfrm>
            <a:off x="1367443" y="6446320"/>
            <a:ext cx="2232671"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facebook.com</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statistiskacentralbyranscb</a:t>
            </a:r>
            <a:endPar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endParaRPr>
          </a:p>
          <a:p>
            <a:endParaRPr lang="sv-SE" sz="1200" dirty="0">
              <a:latin typeface="Arial" pitchFamily="34" charset="0"/>
              <a:cs typeface="Arial" pitchFamily="34" charset="0"/>
            </a:endParaRPr>
          </a:p>
        </p:txBody>
      </p:sp>
      <p:sp>
        <p:nvSpPr>
          <p:cNvPr id="12" name="textruta 11"/>
          <p:cNvSpPr txBox="1"/>
          <p:nvPr userDrawn="1"/>
        </p:nvSpPr>
        <p:spPr>
          <a:xfrm>
            <a:off x="3637014" y="6455231"/>
            <a:ext cx="144016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SCB_nyheter</a:t>
            </a:r>
            <a:endPar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endParaRPr>
          </a:p>
        </p:txBody>
      </p:sp>
      <p:pic>
        <p:nvPicPr>
          <p:cNvPr id="13" name="Bildobjekt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126" y="6381328"/>
            <a:ext cx="288032" cy="288032"/>
          </a:xfrm>
          <a:prstGeom prst="rect">
            <a:avLst/>
          </a:prstGeom>
        </p:spPr>
      </p:pic>
      <p:sp>
        <p:nvSpPr>
          <p:cNvPr id="14" name="textruta 13"/>
          <p:cNvSpPr txBox="1"/>
          <p:nvPr userDrawn="1"/>
        </p:nvSpPr>
        <p:spPr>
          <a:xfrm>
            <a:off x="4932040" y="6446320"/>
            <a:ext cx="1512168" cy="215444"/>
          </a:xfrm>
          <a:prstGeom prst="rect">
            <a:avLst/>
          </a:prstGeom>
          <a:noFill/>
        </p:spPr>
        <p:txBody>
          <a:bodyPr wrap="square" rtlCol="0">
            <a:spAutoFit/>
          </a:bodyPr>
          <a:lstStyle>
            <a:defPPr>
              <a:defRPr lang="sv-SE"/>
            </a:defPPr>
            <a:lvl1pPr marR="0" indent="0" fontAlgn="auto">
              <a:lnSpc>
                <a:spcPct val="100000"/>
              </a:lnSpc>
              <a:spcBef>
                <a:spcPts val="0"/>
              </a:spcBef>
              <a:spcAft>
                <a:spcPts val="0"/>
              </a:spcAft>
              <a:buClrTx/>
              <a:buSzTx/>
              <a:buFontTx/>
              <a:buNone/>
              <a:tabLst/>
              <a:defRPr sz="1200" b="0" i="0" u="none" strike="noStrike" baseline="30000">
                <a:latin typeface="Arial" panose="020B0604020202020204" pitchFamily="34" charset="0"/>
                <a:cs typeface="Arial" panose="020B0604020202020204" pitchFamily="34" charset="0"/>
              </a:defRPr>
            </a:lvl1pPr>
          </a:lstStyle>
          <a:p>
            <a:pPr lvl="0"/>
            <a:r>
              <a:rPr lang="sv-SE" dirty="0" err="1" smtClean="0"/>
              <a:t>statistiska_centralbyran_scb</a:t>
            </a:r>
            <a:endParaRPr lang="sv-SE" dirty="0" smtClean="0"/>
          </a:p>
        </p:txBody>
      </p:sp>
      <p:sp>
        <p:nvSpPr>
          <p:cNvPr id="4" name="textruta 3"/>
          <p:cNvSpPr txBox="1"/>
          <p:nvPr userDrawn="1"/>
        </p:nvSpPr>
        <p:spPr>
          <a:xfrm>
            <a:off x="6589342" y="6446320"/>
            <a:ext cx="1661432" cy="215444"/>
          </a:xfrm>
          <a:prstGeom prst="rect">
            <a:avLst/>
          </a:prstGeom>
          <a:noFill/>
        </p:spPr>
        <p:txBody>
          <a:bodyPr wrap="none" rtlCol="0">
            <a:spAutoFit/>
          </a:bodyPr>
          <a:lstStyle/>
          <a:p>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www.linkedin.com</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company</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a:t>
            </a:r>
            <a:endParaRPr lang="sv-SE" sz="1200" b="0" i="0" u="none" strike="noStrike" kern="1200" baseline="30000" dirty="0">
              <a:solidFill>
                <a:schemeClr val="tx1"/>
              </a:solidFill>
              <a:latin typeface="Arial" panose="020B0604020202020204" pitchFamily="34" charset="0"/>
              <a:ea typeface="+mn-ea"/>
              <a:cs typeface="Arial" panose="020B0604020202020204" pitchFamily="34" charset="0"/>
            </a:endParaRPr>
          </a:p>
        </p:txBody>
      </p:sp>
      <p:pic>
        <p:nvPicPr>
          <p:cNvPr id="5" name="Bildobjekt 4" descr="linkedi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3318" y="6407992"/>
            <a:ext cx="261368" cy="261368"/>
          </a:xfrm>
          <a:prstGeom prst="rect">
            <a:avLst/>
          </a:prstGeom>
        </p:spPr>
      </p:pic>
      <p:pic>
        <p:nvPicPr>
          <p:cNvPr id="15" name="Bildobjekt 14" descr="SCB-mark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256371" y="274638"/>
            <a:ext cx="6639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258888" y="1535113"/>
            <a:ext cx="32385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258888" y="2174875"/>
            <a:ext cx="3238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6" y="1535113"/>
            <a:ext cx="3236231"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32362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48907"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0" y="273050"/>
            <a:ext cx="411480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1250699"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2F1F4D1-35E4-46BA-AF81-4FD86FB65BBB}" type="datetimeFigureOut">
              <a:rPr lang="sv-SE" smtClean="0"/>
              <a:pPr/>
              <a:t>2016-10-16</a:t>
            </a:fld>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39467F-BE74-4AAD-857B-908E9ECDE9FD}" type="slidenum">
              <a:rPr lang="sv-SE" smtClean="0"/>
              <a:pPr/>
              <a:t>‹#›</a:t>
            </a:fld>
            <a:endParaRPr lang="sv-SE"/>
          </a:p>
        </p:txBody>
      </p:sp>
    </p:spTree>
    <p:extLst>
      <p:ext uri="{BB962C8B-B14F-4D97-AF65-F5344CB8AC3E}">
        <p14:creationId xmlns:p14="http://schemas.microsoft.com/office/powerpoint/2010/main" val="27833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Rubrikbil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448" y="3539143"/>
            <a:ext cx="548595" cy="2986793"/>
          </a:xfrm>
          <a:prstGeom prst="rect">
            <a:avLst/>
          </a:prstGeom>
        </p:spPr>
      </p:pic>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616" y="6371540"/>
            <a:ext cx="280436" cy="280436"/>
          </a:xfrm>
          <a:prstGeom prst="rect">
            <a:avLst/>
          </a:prstGeom>
        </p:spPr>
      </p:pic>
      <p:pic>
        <p:nvPicPr>
          <p:cNvPr id="16" name="Bildobjekt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9259" y="6359673"/>
            <a:ext cx="359558" cy="292302"/>
          </a:xfrm>
          <a:prstGeom prst="rect">
            <a:avLst/>
          </a:prstGeom>
        </p:spPr>
      </p:pic>
      <p:sp>
        <p:nvSpPr>
          <p:cNvPr id="17" name="textruta 16"/>
          <p:cNvSpPr txBox="1"/>
          <p:nvPr userDrawn="1"/>
        </p:nvSpPr>
        <p:spPr>
          <a:xfrm>
            <a:off x="1367443" y="6446320"/>
            <a:ext cx="2232671"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facebook.com</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statistiskacentralbyranscb</a:t>
            </a:r>
            <a:endPar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endParaRPr>
          </a:p>
          <a:p>
            <a:endParaRPr lang="sv-SE" sz="1200" dirty="0">
              <a:latin typeface="Arial" pitchFamily="34" charset="0"/>
              <a:cs typeface="Arial" pitchFamily="34" charset="0"/>
            </a:endParaRPr>
          </a:p>
        </p:txBody>
      </p:sp>
      <p:sp>
        <p:nvSpPr>
          <p:cNvPr id="18" name="textruta 17"/>
          <p:cNvSpPr txBox="1"/>
          <p:nvPr userDrawn="1"/>
        </p:nvSpPr>
        <p:spPr>
          <a:xfrm>
            <a:off x="3637014" y="6455231"/>
            <a:ext cx="144016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SCB_nyheter</a:t>
            </a:r>
            <a:endPar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endParaRPr>
          </a:p>
        </p:txBody>
      </p:sp>
      <p:pic>
        <p:nvPicPr>
          <p:cNvPr id="19" name="Bildobjekt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126" y="6381328"/>
            <a:ext cx="288032" cy="288032"/>
          </a:xfrm>
          <a:prstGeom prst="rect">
            <a:avLst/>
          </a:prstGeom>
        </p:spPr>
      </p:pic>
      <p:sp>
        <p:nvSpPr>
          <p:cNvPr id="20" name="textruta 19"/>
          <p:cNvSpPr txBox="1"/>
          <p:nvPr userDrawn="1"/>
        </p:nvSpPr>
        <p:spPr>
          <a:xfrm>
            <a:off x="4932040" y="6446320"/>
            <a:ext cx="1512168" cy="215444"/>
          </a:xfrm>
          <a:prstGeom prst="rect">
            <a:avLst/>
          </a:prstGeom>
          <a:noFill/>
        </p:spPr>
        <p:txBody>
          <a:bodyPr wrap="square" rtlCol="0">
            <a:spAutoFit/>
          </a:bodyPr>
          <a:lstStyle>
            <a:defPPr>
              <a:defRPr lang="sv-SE"/>
            </a:defPPr>
            <a:lvl1pPr marR="0" indent="0" fontAlgn="auto">
              <a:lnSpc>
                <a:spcPct val="100000"/>
              </a:lnSpc>
              <a:spcBef>
                <a:spcPts val="0"/>
              </a:spcBef>
              <a:spcAft>
                <a:spcPts val="0"/>
              </a:spcAft>
              <a:buClrTx/>
              <a:buSzTx/>
              <a:buFontTx/>
              <a:buNone/>
              <a:tabLst/>
              <a:defRPr sz="1200" b="0" i="0" u="none" strike="noStrike" baseline="30000">
                <a:latin typeface="Arial" panose="020B0604020202020204" pitchFamily="34" charset="0"/>
                <a:cs typeface="Arial" panose="020B0604020202020204" pitchFamily="34" charset="0"/>
              </a:defRPr>
            </a:lvl1pPr>
          </a:lstStyle>
          <a:p>
            <a:pPr lvl="0"/>
            <a:r>
              <a:rPr lang="sv-SE" dirty="0" err="1" smtClean="0"/>
              <a:t>statistiska_centralbyran_scb</a:t>
            </a:r>
            <a:endParaRPr lang="sv-SE" dirty="0" smtClean="0"/>
          </a:p>
        </p:txBody>
      </p:sp>
      <p:sp>
        <p:nvSpPr>
          <p:cNvPr id="21" name="textruta 20"/>
          <p:cNvSpPr txBox="1"/>
          <p:nvPr userDrawn="1"/>
        </p:nvSpPr>
        <p:spPr>
          <a:xfrm>
            <a:off x="6589342" y="6446320"/>
            <a:ext cx="1661432" cy="215444"/>
          </a:xfrm>
          <a:prstGeom prst="rect">
            <a:avLst/>
          </a:prstGeom>
          <a:noFill/>
        </p:spPr>
        <p:txBody>
          <a:bodyPr wrap="none" rtlCol="0">
            <a:spAutoFit/>
          </a:bodyPr>
          <a:lstStyle/>
          <a:p>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www.linkedin.com</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company</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a:t>
            </a:r>
            <a:endParaRPr lang="sv-SE" sz="1200" b="0" i="0" u="none" strike="noStrike" kern="1200" baseline="30000" dirty="0">
              <a:solidFill>
                <a:schemeClr val="tx1"/>
              </a:solidFill>
              <a:latin typeface="Arial" panose="020B0604020202020204" pitchFamily="34" charset="0"/>
              <a:ea typeface="+mn-ea"/>
              <a:cs typeface="Arial" panose="020B0604020202020204" pitchFamily="34" charset="0"/>
            </a:endParaRPr>
          </a:p>
        </p:txBody>
      </p:sp>
      <p:pic>
        <p:nvPicPr>
          <p:cNvPr id="22" name="Bildobjekt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3318" y="6407992"/>
            <a:ext cx="261368" cy="261368"/>
          </a:xfrm>
          <a:prstGeom prst="rect">
            <a:avLst/>
          </a:prstGeom>
        </p:spPr>
      </p:pic>
      <p:pic>
        <p:nvPicPr>
          <p:cNvPr id="14" name="Bildobjekt 13" descr="SCB-mark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Rubrikbild">
    <p:bg>
      <p:bgPr>
        <a:solidFill>
          <a:srgbClr val="07869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448" y="3539143"/>
            <a:ext cx="548595" cy="2986793"/>
          </a:xfrm>
          <a:prstGeom prst="rect">
            <a:avLst/>
          </a:prstGeom>
        </p:spPr>
      </p:pic>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616" y="6371540"/>
            <a:ext cx="280436" cy="280436"/>
          </a:xfrm>
          <a:prstGeom prst="rect">
            <a:avLst/>
          </a:prstGeom>
        </p:spPr>
      </p:pic>
      <p:pic>
        <p:nvPicPr>
          <p:cNvPr id="16" name="Bildobjekt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9259" y="6359673"/>
            <a:ext cx="359558" cy="292302"/>
          </a:xfrm>
          <a:prstGeom prst="rect">
            <a:avLst/>
          </a:prstGeom>
        </p:spPr>
      </p:pic>
      <p:sp>
        <p:nvSpPr>
          <p:cNvPr id="17" name="textruta 16"/>
          <p:cNvSpPr txBox="1"/>
          <p:nvPr userDrawn="1"/>
        </p:nvSpPr>
        <p:spPr>
          <a:xfrm>
            <a:off x="1367443" y="6446320"/>
            <a:ext cx="2053547"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facebook.com</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statistiskacentralbyranscb</a:t>
            </a:r>
            <a:endPar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endParaRPr>
          </a:p>
          <a:p>
            <a:endParaRPr lang="sv-SE" sz="1200" dirty="0">
              <a:latin typeface="Arial" pitchFamily="34" charset="0"/>
              <a:cs typeface="Arial" pitchFamily="34" charset="0"/>
            </a:endParaRPr>
          </a:p>
        </p:txBody>
      </p:sp>
      <p:sp>
        <p:nvSpPr>
          <p:cNvPr id="18" name="textruta 17"/>
          <p:cNvSpPr txBox="1"/>
          <p:nvPr userDrawn="1"/>
        </p:nvSpPr>
        <p:spPr>
          <a:xfrm>
            <a:off x="3637014" y="6455231"/>
            <a:ext cx="144016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SCB_nyheter</a:t>
            </a:r>
            <a:endPar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endParaRPr>
          </a:p>
        </p:txBody>
      </p:sp>
      <p:pic>
        <p:nvPicPr>
          <p:cNvPr id="19" name="Bildobjekt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126" y="6381328"/>
            <a:ext cx="288032" cy="288032"/>
          </a:xfrm>
          <a:prstGeom prst="rect">
            <a:avLst/>
          </a:prstGeom>
        </p:spPr>
      </p:pic>
      <p:sp>
        <p:nvSpPr>
          <p:cNvPr id="20" name="textruta 19"/>
          <p:cNvSpPr txBox="1"/>
          <p:nvPr userDrawn="1"/>
        </p:nvSpPr>
        <p:spPr>
          <a:xfrm>
            <a:off x="4932040" y="6446320"/>
            <a:ext cx="1512168" cy="215444"/>
          </a:xfrm>
          <a:prstGeom prst="rect">
            <a:avLst/>
          </a:prstGeom>
          <a:noFill/>
        </p:spPr>
        <p:txBody>
          <a:bodyPr wrap="square" rtlCol="0">
            <a:spAutoFit/>
          </a:bodyPr>
          <a:lstStyle>
            <a:defPPr>
              <a:defRPr lang="sv-SE"/>
            </a:defPPr>
            <a:lvl1pPr marR="0" indent="0" fontAlgn="auto">
              <a:lnSpc>
                <a:spcPct val="100000"/>
              </a:lnSpc>
              <a:spcBef>
                <a:spcPts val="0"/>
              </a:spcBef>
              <a:spcAft>
                <a:spcPts val="0"/>
              </a:spcAft>
              <a:buClrTx/>
              <a:buSzTx/>
              <a:buFontTx/>
              <a:buNone/>
              <a:tabLst/>
              <a:defRPr sz="1200" b="0" i="0" u="none" strike="noStrike" baseline="30000">
                <a:latin typeface="Arial" panose="020B0604020202020204" pitchFamily="34" charset="0"/>
                <a:cs typeface="Arial" panose="020B0604020202020204" pitchFamily="34" charset="0"/>
              </a:defRPr>
            </a:lvl1pPr>
          </a:lstStyle>
          <a:p>
            <a:pPr lvl="0"/>
            <a:r>
              <a:rPr lang="sv-SE" dirty="0" err="1" smtClean="0">
                <a:solidFill>
                  <a:srgbClr val="FFFFFF"/>
                </a:solidFill>
              </a:rPr>
              <a:t>statistiska_centralbyran_scb</a:t>
            </a:r>
            <a:endParaRPr lang="sv-SE" dirty="0" smtClean="0">
              <a:solidFill>
                <a:srgbClr val="FFFFFF"/>
              </a:solidFill>
            </a:endParaRPr>
          </a:p>
        </p:txBody>
      </p:sp>
      <p:sp>
        <p:nvSpPr>
          <p:cNvPr id="21" name="textruta 20"/>
          <p:cNvSpPr txBox="1"/>
          <p:nvPr userDrawn="1"/>
        </p:nvSpPr>
        <p:spPr>
          <a:xfrm>
            <a:off x="6589342" y="6446320"/>
            <a:ext cx="1661432" cy="215444"/>
          </a:xfrm>
          <a:prstGeom prst="rect">
            <a:avLst/>
          </a:prstGeom>
          <a:noFill/>
        </p:spPr>
        <p:txBody>
          <a:bodyPr wrap="none" rtlCol="0">
            <a:spAutoFit/>
          </a:bodyPr>
          <a:lstStyle/>
          <a:p>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www.linkedin.com</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company</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scb</a:t>
            </a:r>
            <a:endParaRPr lang="sv-SE" sz="1200" b="0" i="0" u="none" strike="noStrike" kern="1200" baseline="30000" dirty="0">
              <a:solidFill>
                <a:srgbClr val="FFFFFF"/>
              </a:solidFill>
              <a:latin typeface="Arial" panose="020B0604020202020204" pitchFamily="34" charset="0"/>
              <a:ea typeface="+mn-ea"/>
              <a:cs typeface="Arial" panose="020B0604020202020204" pitchFamily="34" charset="0"/>
            </a:endParaRPr>
          </a:p>
        </p:txBody>
      </p:sp>
      <p:pic>
        <p:nvPicPr>
          <p:cNvPr id="22" name="Bildobjekt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3318" y="6407992"/>
            <a:ext cx="261368" cy="261368"/>
          </a:xfrm>
          <a:prstGeom prst="rect">
            <a:avLst/>
          </a:prstGeom>
        </p:spPr>
      </p:pic>
      <p:pic>
        <p:nvPicPr>
          <p:cNvPr id="14" name="Bildobjekt 13" descr="SCB-mark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Rubrikbild">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448" y="3539143"/>
            <a:ext cx="548595" cy="2986793"/>
          </a:xfrm>
          <a:prstGeom prst="rect">
            <a:avLst/>
          </a:prstGeom>
        </p:spPr>
      </p:pic>
      <p:pic>
        <p:nvPicPr>
          <p:cNvPr id="13" name="Bildobjekt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616" y="6371540"/>
            <a:ext cx="280436" cy="280436"/>
          </a:xfrm>
          <a:prstGeom prst="rect">
            <a:avLst/>
          </a:prstGeom>
        </p:spPr>
      </p:pic>
      <p:pic>
        <p:nvPicPr>
          <p:cNvPr id="14" name="Bildobjekt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9259" y="6359673"/>
            <a:ext cx="359558" cy="292302"/>
          </a:xfrm>
          <a:prstGeom prst="rect">
            <a:avLst/>
          </a:prstGeom>
        </p:spPr>
      </p:pic>
      <p:sp>
        <p:nvSpPr>
          <p:cNvPr id="15" name="textruta 14"/>
          <p:cNvSpPr txBox="1"/>
          <p:nvPr userDrawn="1"/>
        </p:nvSpPr>
        <p:spPr>
          <a:xfrm>
            <a:off x="1367443" y="6446320"/>
            <a:ext cx="2232671"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facebook.com</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statistiskacentralbyranscb</a:t>
            </a:r>
            <a:endPar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endParaRPr>
          </a:p>
          <a:p>
            <a:endParaRPr lang="sv-SE" sz="1200" dirty="0">
              <a:latin typeface="Arial" pitchFamily="34" charset="0"/>
              <a:cs typeface="Arial" pitchFamily="34" charset="0"/>
            </a:endParaRPr>
          </a:p>
        </p:txBody>
      </p:sp>
      <p:sp>
        <p:nvSpPr>
          <p:cNvPr id="16" name="textruta 15"/>
          <p:cNvSpPr txBox="1"/>
          <p:nvPr userDrawn="1"/>
        </p:nvSpPr>
        <p:spPr>
          <a:xfrm>
            <a:off x="3637014" y="6455231"/>
            <a:ext cx="144016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SCB_nyheter</a:t>
            </a:r>
            <a:endPar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endParaRPr>
          </a:p>
        </p:txBody>
      </p:sp>
      <p:pic>
        <p:nvPicPr>
          <p:cNvPr id="19" name="Bildobjekt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126" y="6381328"/>
            <a:ext cx="288032" cy="288032"/>
          </a:xfrm>
          <a:prstGeom prst="rect">
            <a:avLst/>
          </a:prstGeom>
        </p:spPr>
      </p:pic>
      <p:sp>
        <p:nvSpPr>
          <p:cNvPr id="20" name="textruta 19"/>
          <p:cNvSpPr txBox="1"/>
          <p:nvPr userDrawn="1"/>
        </p:nvSpPr>
        <p:spPr>
          <a:xfrm>
            <a:off x="4861150" y="6446320"/>
            <a:ext cx="1512168" cy="215444"/>
          </a:xfrm>
          <a:prstGeom prst="rect">
            <a:avLst/>
          </a:prstGeom>
          <a:noFill/>
        </p:spPr>
        <p:txBody>
          <a:bodyPr wrap="square" rtlCol="0">
            <a:spAutoFit/>
          </a:bodyPr>
          <a:lstStyle>
            <a:defPPr>
              <a:defRPr lang="sv-SE"/>
            </a:defPPr>
            <a:lvl1pPr marR="0" indent="0" fontAlgn="auto">
              <a:lnSpc>
                <a:spcPct val="100000"/>
              </a:lnSpc>
              <a:spcBef>
                <a:spcPts val="0"/>
              </a:spcBef>
              <a:spcAft>
                <a:spcPts val="0"/>
              </a:spcAft>
              <a:buClrTx/>
              <a:buSzTx/>
              <a:buFontTx/>
              <a:buNone/>
              <a:tabLst/>
              <a:defRPr sz="1200" b="0" i="0" u="none" strike="noStrike" baseline="30000">
                <a:latin typeface="Arial" panose="020B0604020202020204" pitchFamily="34" charset="0"/>
                <a:cs typeface="Arial" panose="020B0604020202020204" pitchFamily="34" charset="0"/>
              </a:defRPr>
            </a:lvl1pPr>
          </a:lstStyle>
          <a:p>
            <a:pPr lvl="0"/>
            <a:r>
              <a:rPr lang="sv-SE" dirty="0" err="1" smtClean="0"/>
              <a:t>statistiska_centralbyran_scb</a:t>
            </a:r>
            <a:endParaRPr lang="sv-SE" dirty="0" smtClean="0"/>
          </a:p>
        </p:txBody>
      </p:sp>
      <p:sp>
        <p:nvSpPr>
          <p:cNvPr id="21" name="textruta 20"/>
          <p:cNvSpPr txBox="1"/>
          <p:nvPr userDrawn="1"/>
        </p:nvSpPr>
        <p:spPr>
          <a:xfrm>
            <a:off x="6589342" y="6446320"/>
            <a:ext cx="1661432" cy="215444"/>
          </a:xfrm>
          <a:prstGeom prst="rect">
            <a:avLst/>
          </a:prstGeom>
          <a:noFill/>
        </p:spPr>
        <p:txBody>
          <a:bodyPr wrap="none" rtlCol="0">
            <a:spAutoFit/>
          </a:bodyPr>
          <a:lstStyle/>
          <a:p>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www.linkedin.com</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company</a:t>
            </a:r>
            <a:r>
              <a:rPr lang="sv-SE" sz="1200" b="0" i="0" u="none" strike="noStrike" kern="1200" baseline="30000" dirty="0" smtClean="0">
                <a:solidFill>
                  <a:schemeClr val="tx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tx1"/>
                </a:solidFill>
                <a:latin typeface="Arial" panose="020B0604020202020204" pitchFamily="34" charset="0"/>
                <a:ea typeface="+mn-ea"/>
                <a:cs typeface="Arial" panose="020B0604020202020204" pitchFamily="34" charset="0"/>
              </a:rPr>
              <a:t>scb</a:t>
            </a:r>
            <a:endParaRPr lang="sv-SE" sz="1200" b="0" i="0" u="none" strike="noStrike" kern="1200" baseline="30000" dirty="0">
              <a:solidFill>
                <a:schemeClr val="tx1"/>
              </a:solidFill>
              <a:latin typeface="Arial" panose="020B0604020202020204" pitchFamily="34" charset="0"/>
              <a:ea typeface="+mn-ea"/>
              <a:cs typeface="Arial" panose="020B0604020202020204" pitchFamily="34" charset="0"/>
            </a:endParaRPr>
          </a:p>
        </p:txBody>
      </p:sp>
      <p:pic>
        <p:nvPicPr>
          <p:cNvPr id="22" name="Bildobjekt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3318" y="6407992"/>
            <a:ext cx="261368" cy="261368"/>
          </a:xfrm>
          <a:prstGeom prst="rect">
            <a:avLst/>
          </a:prstGeom>
        </p:spPr>
      </p:pic>
      <p:pic>
        <p:nvPicPr>
          <p:cNvPr id="23" name="Bildobjekt 22" descr="SCB-mark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Rubrikbild">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130425"/>
            <a:ext cx="6626225" cy="1470025"/>
          </a:xfrm>
        </p:spPr>
        <p:txBody>
          <a:bodyPr/>
          <a:lstStyle>
            <a:lvl1pPr algn="ct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448" y="3539143"/>
            <a:ext cx="548595" cy="2986793"/>
          </a:xfrm>
          <a:prstGeom prst="rect">
            <a:avLst/>
          </a:prstGeom>
        </p:spPr>
      </p:pic>
      <p:pic>
        <p:nvPicPr>
          <p:cNvPr id="15" name="Bildobjekt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616" y="6371540"/>
            <a:ext cx="280436" cy="280436"/>
          </a:xfrm>
          <a:prstGeom prst="rect">
            <a:avLst/>
          </a:prstGeom>
        </p:spPr>
      </p:pic>
      <p:pic>
        <p:nvPicPr>
          <p:cNvPr id="16" name="Bildobjekt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9259" y="6359673"/>
            <a:ext cx="359558" cy="292302"/>
          </a:xfrm>
          <a:prstGeom prst="rect">
            <a:avLst/>
          </a:prstGeom>
        </p:spPr>
      </p:pic>
      <p:sp>
        <p:nvSpPr>
          <p:cNvPr id="17" name="textruta 16"/>
          <p:cNvSpPr txBox="1"/>
          <p:nvPr userDrawn="1"/>
        </p:nvSpPr>
        <p:spPr>
          <a:xfrm>
            <a:off x="1367443" y="6446320"/>
            <a:ext cx="2232671"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err="1" smtClean="0">
                <a:solidFill>
                  <a:schemeClr val="bg1"/>
                </a:solidFill>
                <a:latin typeface="Arial" panose="020B0604020202020204" pitchFamily="34" charset="0"/>
                <a:ea typeface="+mn-ea"/>
                <a:cs typeface="Arial" panose="020B0604020202020204" pitchFamily="34" charset="0"/>
              </a:rPr>
              <a:t>facebook.com</a:t>
            </a:r>
            <a:r>
              <a:rPr lang="sv-SE" sz="1200" b="0" i="0" u="none" strike="noStrike" kern="1200" baseline="30000" dirty="0" smtClean="0">
                <a:solidFill>
                  <a:schemeClr val="bg1"/>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chemeClr val="bg1"/>
                </a:solidFill>
                <a:latin typeface="Arial" panose="020B0604020202020204" pitchFamily="34" charset="0"/>
                <a:ea typeface="+mn-ea"/>
                <a:cs typeface="Arial" panose="020B0604020202020204" pitchFamily="34" charset="0"/>
              </a:rPr>
              <a:t>statistiskacentralbyranscb</a:t>
            </a:r>
            <a:endParaRPr lang="sv-SE" sz="1200" b="0" i="0" u="none" strike="noStrike" kern="1200" baseline="30000" dirty="0" smtClean="0">
              <a:solidFill>
                <a:schemeClr val="bg1"/>
              </a:solidFill>
              <a:latin typeface="Arial" panose="020B0604020202020204" pitchFamily="34" charset="0"/>
              <a:ea typeface="+mn-ea"/>
              <a:cs typeface="Arial" panose="020B0604020202020204" pitchFamily="34" charset="0"/>
            </a:endParaRPr>
          </a:p>
          <a:p>
            <a:endParaRPr lang="sv-SE" sz="1200" dirty="0">
              <a:latin typeface="Arial" pitchFamily="34" charset="0"/>
              <a:cs typeface="Arial" pitchFamily="34" charset="0"/>
            </a:endParaRPr>
          </a:p>
        </p:txBody>
      </p:sp>
      <p:sp>
        <p:nvSpPr>
          <p:cNvPr id="18" name="textruta 17"/>
          <p:cNvSpPr txBox="1"/>
          <p:nvPr userDrawn="1"/>
        </p:nvSpPr>
        <p:spPr>
          <a:xfrm>
            <a:off x="3637014" y="6455231"/>
            <a:ext cx="144016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SCB_nyheter</a:t>
            </a:r>
            <a:endPar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endParaRPr>
          </a:p>
        </p:txBody>
      </p:sp>
      <p:pic>
        <p:nvPicPr>
          <p:cNvPr id="19" name="Bildobjekt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45126" y="6381328"/>
            <a:ext cx="288032" cy="288032"/>
          </a:xfrm>
          <a:prstGeom prst="rect">
            <a:avLst/>
          </a:prstGeom>
        </p:spPr>
      </p:pic>
      <p:sp>
        <p:nvSpPr>
          <p:cNvPr id="20" name="textruta 19"/>
          <p:cNvSpPr txBox="1"/>
          <p:nvPr userDrawn="1"/>
        </p:nvSpPr>
        <p:spPr>
          <a:xfrm>
            <a:off x="4932040" y="6446320"/>
            <a:ext cx="1512168" cy="215444"/>
          </a:xfrm>
          <a:prstGeom prst="rect">
            <a:avLst/>
          </a:prstGeom>
          <a:noFill/>
        </p:spPr>
        <p:txBody>
          <a:bodyPr wrap="square" rtlCol="0">
            <a:spAutoFit/>
          </a:bodyPr>
          <a:lstStyle>
            <a:defPPr>
              <a:defRPr lang="sv-SE"/>
            </a:defPPr>
            <a:lvl1pPr marR="0" indent="0" fontAlgn="auto">
              <a:lnSpc>
                <a:spcPct val="100000"/>
              </a:lnSpc>
              <a:spcBef>
                <a:spcPts val="0"/>
              </a:spcBef>
              <a:spcAft>
                <a:spcPts val="0"/>
              </a:spcAft>
              <a:buClrTx/>
              <a:buSzTx/>
              <a:buFontTx/>
              <a:buNone/>
              <a:tabLst/>
              <a:defRPr sz="1200" b="0" i="0" u="none" strike="noStrike" baseline="30000">
                <a:latin typeface="Arial" panose="020B0604020202020204" pitchFamily="34" charset="0"/>
                <a:cs typeface="Arial" panose="020B0604020202020204" pitchFamily="34" charset="0"/>
              </a:defRPr>
            </a:lvl1pPr>
          </a:lstStyle>
          <a:p>
            <a:pPr lvl="0"/>
            <a:r>
              <a:rPr lang="sv-SE" dirty="0" err="1" smtClean="0">
                <a:solidFill>
                  <a:srgbClr val="FFFFFF"/>
                </a:solidFill>
              </a:rPr>
              <a:t>statistiska_centralbyran_scb</a:t>
            </a:r>
            <a:endParaRPr lang="sv-SE" dirty="0" smtClean="0">
              <a:solidFill>
                <a:srgbClr val="FFFFFF"/>
              </a:solidFill>
            </a:endParaRPr>
          </a:p>
        </p:txBody>
      </p:sp>
      <p:sp>
        <p:nvSpPr>
          <p:cNvPr id="21" name="textruta 20"/>
          <p:cNvSpPr txBox="1"/>
          <p:nvPr userDrawn="1"/>
        </p:nvSpPr>
        <p:spPr>
          <a:xfrm>
            <a:off x="6589342" y="6446320"/>
            <a:ext cx="1661432" cy="215444"/>
          </a:xfrm>
          <a:prstGeom prst="rect">
            <a:avLst/>
          </a:prstGeom>
          <a:noFill/>
        </p:spPr>
        <p:txBody>
          <a:bodyPr wrap="none" rtlCol="0">
            <a:spAutoFit/>
          </a:bodyPr>
          <a:lstStyle/>
          <a:p>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www.linkedin.com</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company</a:t>
            </a:r>
            <a:r>
              <a:rPr lang="sv-SE" sz="1200" b="0" i="0" u="none" strike="noStrike" kern="1200" baseline="30000" dirty="0" smtClean="0">
                <a:solidFill>
                  <a:srgbClr val="FFFFFF"/>
                </a:solidFill>
                <a:latin typeface="Arial" panose="020B0604020202020204" pitchFamily="34" charset="0"/>
                <a:ea typeface="+mn-ea"/>
                <a:cs typeface="Arial" panose="020B0604020202020204" pitchFamily="34" charset="0"/>
              </a:rPr>
              <a:t>/</a:t>
            </a:r>
            <a:r>
              <a:rPr lang="sv-SE" sz="1200" b="0" i="0" u="none" strike="noStrike" kern="1200" baseline="30000" dirty="0" err="1" smtClean="0">
                <a:solidFill>
                  <a:srgbClr val="FFFFFF"/>
                </a:solidFill>
                <a:latin typeface="Arial" panose="020B0604020202020204" pitchFamily="34" charset="0"/>
                <a:ea typeface="+mn-ea"/>
                <a:cs typeface="Arial" panose="020B0604020202020204" pitchFamily="34" charset="0"/>
              </a:rPr>
              <a:t>scb</a:t>
            </a:r>
            <a:endParaRPr lang="sv-SE" sz="1200" b="0" i="0" u="none" strike="noStrike" kern="1200" baseline="30000" dirty="0">
              <a:solidFill>
                <a:srgbClr val="FFFFFF"/>
              </a:solidFill>
              <a:latin typeface="Arial" panose="020B0604020202020204" pitchFamily="34" charset="0"/>
              <a:ea typeface="+mn-ea"/>
              <a:cs typeface="Arial" panose="020B0604020202020204" pitchFamily="34" charset="0"/>
            </a:endParaRPr>
          </a:p>
        </p:txBody>
      </p:sp>
      <p:pic>
        <p:nvPicPr>
          <p:cNvPr id="22" name="Bildobjekt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3318" y="6407992"/>
            <a:ext cx="261368" cy="261368"/>
          </a:xfrm>
          <a:prstGeom prst="rect">
            <a:avLst/>
          </a:prstGeom>
        </p:spPr>
      </p:pic>
      <p:pic>
        <p:nvPicPr>
          <p:cNvPr id="14" name="Bildobjekt 13" descr="SCB-mark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258887" y="4406900"/>
            <a:ext cx="7235825"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1258887" y="2906713"/>
            <a:ext cx="72358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256370" y="274638"/>
            <a:ext cx="6628743"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258888" y="1600200"/>
            <a:ext cx="3236912"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3247571"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E2F1F4D1-35E4-46BA-AF81-4FD86FB65BBB}" type="datetimeFigureOut">
              <a:rPr lang="sv-SE" smtClean="0"/>
              <a:pPr/>
              <a:t>2016-10-16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39467F-BE74-4AAD-857B-908E9ECDE9FD}"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256370" y="378212"/>
            <a:ext cx="7430429"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256370" y="1600200"/>
            <a:ext cx="7430429"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263804" y="6492899"/>
            <a:ext cx="1326995" cy="365125"/>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fld id="{E2F1F4D1-35E4-46BA-AF81-4FD86FB65BBB}" type="datetimeFigureOut">
              <a:rPr lang="sv-SE" smtClean="0"/>
              <a:pPr/>
              <a:t>2016-10-16</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10432" y="6492899"/>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itchFamily="34" charset="0"/>
                <a:cs typeface="Arial" pitchFamily="34" charset="0"/>
              </a:defRPr>
            </a:lvl1pPr>
          </a:lstStyle>
          <a:p>
            <a:fld id="{6C39467F-BE74-4AAD-857B-908E9ECDE9FD}" type="slidenum">
              <a:rPr lang="sv-SE" smtClean="0"/>
              <a:pPr/>
              <a:t>‹#›</a:t>
            </a:fld>
            <a:endParaRPr lang="sv-SE"/>
          </a:p>
        </p:txBody>
      </p:sp>
      <p:pic>
        <p:nvPicPr>
          <p:cNvPr id="10" name="Bildobjekt 9" descr="kvadrater_100_rgb.png"/>
          <p:cNvPicPr>
            <a:picLocks noChangeAspect="1"/>
          </p:cNvPicPr>
          <p:nvPr/>
        </p:nvPicPr>
        <p:blipFill>
          <a:blip r:embed="rId19" cstate="print"/>
          <a:stretch>
            <a:fillRect/>
          </a:stretch>
        </p:blipFill>
        <p:spPr>
          <a:xfrm>
            <a:off x="8856757" y="4357553"/>
            <a:ext cx="286488" cy="1785980"/>
          </a:xfrm>
          <a:prstGeom prst="rect">
            <a:avLst/>
          </a:prstGeom>
        </p:spPr>
      </p:pic>
      <p:pic>
        <p:nvPicPr>
          <p:cNvPr id="7" name="Bildobjekt 6" descr="SCB-marke.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496" y="404664"/>
            <a:ext cx="648072" cy="993863"/>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0" r:id="rId2"/>
    <p:sldLayoutId id="2147483680"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1" r:id="rId17"/>
  </p:sldLayoutIdLst>
  <p:timing>
    <p:tnLst>
      <p:par>
        <p:cTn id="1" dur="indefinite" restart="never" nodeType="tmRoot"/>
      </p:par>
    </p:tnLst>
  </p:timing>
  <p:txStyles>
    <p:titleStyle>
      <a:lvl1pPr algn="l" defTabSz="914400" rtl="0" eaLnBrk="1" latinLnBrk="0" hangingPunct="1">
        <a:spcBef>
          <a:spcPct val="0"/>
        </a:spcBef>
        <a:buNone/>
        <a:defRPr sz="4200" kern="1200">
          <a:solidFill>
            <a:schemeClr val="accent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71277A"/>
        </a:buClr>
        <a:buFont typeface="Wingdings" panose="05000000000000000000"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71277A"/>
        </a:buClr>
        <a:buFont typeface="Wingdings" panose="05000000000000000000" pitchFamily="2" charset="2"/>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1277A"/>
        </a:buClr>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71277A"/>
        </a:buClr>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71277A"/>
        </a:buClr>
        <a:buFont typeface="Wingdings" panose="05000000000000000000"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1.unece.org/stat/platform/display/gsi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1.unece.org/stat/platform/display/gsi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hyperlink" Target="http://www1.unece.org/stat/platform/display/gsim" TargetMode="External"/><Relationship Id="rId1" Type="http://schemas.openxmlformats.org/officeDocument/2006/relationships/slideLayout" Target="../slideLayouts/slideLayout2.xml"/><Relationship Id="rId6" Type="http://schemas.openxmlformats.org/officeDocument/2006/relationships/hyperlink" Target="http://www1.unece.org/stat/platform/display/CSPA/Implementing+CSPA+Projects+2014+and+2015" TargetMode="External"/><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58888" y="2247007"/>
            <a:ext cx="6626225" cy="1470025"/>
          </a:xfrm>
        </p:spPr>
        <p:txBody>
          <a:bodyPr/>
          <a:lstStyle/>
          <a:p>
            <a:r>
              <a:rPr lang="sv-SE" dirty="0" smtClean="0"/>
              <a:t>GSIM</a:t>
            </a:r>
            <a:endParaRPr lang="sv-SE" dirty="0"/>
          </a:p>
        </p:txBody>
      </p:sp>
      <p:sp>
        <p:nvSpPr>
          <p:cNvPr id="4" name="Underrubrik 3"/>
          <p:cNvSpPr>
            <a:spLocks noGrp="1"/>
          </p:cNvSpPr>
          <p:nvPr>
            <p:ph type="subTitle" idx="1"/>
          </p:nvPr>
        </p:nvSpPr>
        <p:spPr/>
        <p:txBody>
          <a:bodyPr>
            <a:normAutofit lnSpcReduction="10000"/>
          </a:bodyPr>
          <a:lstStyle/>
          <a:p>
            <a:r>
              <a:rPr lang="sv-SE" dirty="0"/>
              <a:t>Klas Blomqvist</a:t>
            </a:r>
          </a:p>
          <a:p>
            <a:endParaRPr lang="sv-SE" dirty="0" smtClean="0"/>
          </a:p>
          <a:p>
            <a:r>
              <a:rPr lang="sv-SE" dirty="0" err="1" smtClean="0"/>
              <a:t>Dagstuhl</a:t>
            </a:r>
            <a:endParaRPr lang="sv-SE" dirty="0" smtClean="0"/>
          </a:p>
          <a:p>
            <a:r>
              <a:rPr lang="sv-SE" dirty="0" smtClean="0"/>
              <a:t>2016-10-17</a:t>
            </a:r>
            <a:endParaRPr lang="sv-SE" dirty="0" smtClean="0"/>
          </a:p>
          <a:p>
            <a:endParaRPr lang="sv-SE"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88640"/>
            <a:ext cx="1584176" cy="1584176"/>
          </a:xfrm>
          <a:prstGeom prst="rect">
            <a:avLst/>
          </a:prstGeom>
        </p:spPr>
      </p:pic>
    </p:spTree>
    <p:extLst>
      <p:ext uri="{BB962C8B-B14F-4D97-AF65-F5344CB8AC3E}">
        <p14:creationId xmlns:p14="http://schemas.microsoft.com/office/powerpoint/2010/main" val="65946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2">
                    <a:lumMod val="60000"/>
                    <a:lumOff val="40000"/>
                  </a:schemeClr>
                </a:solidFill>
              </a:rPr>
              <a:t>GSIM and GSBPM</a:t>
            </a:r>
            <a:endParaRPr lang="en-GB" dirty="0"/>
          </a:p>
        </p:txBody>
      </p:sp>
      <p:sp>
        <p:nvSpPr>
          <p:cNvPr id="3" name="Content Placeholder 2"/>
          <p:cNvSpPr>
            <a:spLocks noGrp="1"/>
          </p:cNvSpPr>
          <p:nvPr>
            <p:ph idx="1"/>
          </p:nvPr>
        </p:nvSpPr>
        <p:spPr>
          <a:xfrm>
            <a:off x="457200" y="1916831"/>
            <a:ext cx="8229600" cy="1512169"/>
          </a:xfrm>
        </p:spPr>
        <p:txBody>
          <a:bodyPr/>
          <a:lstStyle/>
          <a:p>
            <a:r>
              <a:rPr lang="en-US" sz="2800" dirty="0" smtClean="0">
                <a:solidFill>
                  <a:schemeClr val="tx2">
                    <a:lumMod val="75000"/>
                  </a:schemeClr>
                </a:solidFill>
              </a:rPr>
              <a:t>GSIM describes the </a:t>
            </a:r>
            <a:r>
              <a:rPr lang="en-US" sz="2800" dirty="0">
                <a:solidFill>
                  <a:schemeClr val="tx2">
                    <a:lumMod val="75000"/>
                  </a:schemeClr>
                </a:solidFill>
              </a:rPr>
              <a:t>information objects and flows within the statistical business process.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51" y="2928876"/>
            <a:ext cx="8262613" cy="1889512"/>
          </a:xfrm>
          <a:prstGeom prst="rect">
            <a:avLst/>
          </a:prstGeom>
        </p:spPr>
      </p:pic>
    </p:spTree>
    <p:extLst>
      <p:ext uri="{BB962C8B-B14F-4D97-AF65-F5344CB8AC3E}">
        <p14:creationId xmlns:p14="http://schemas.microsoft.com/office/powerpoint/2010/main" val="178774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Autofit/>
          </a:bodyPr>
          <a:lstStyle/>
          <a:p>
            <a:r>
              <a:rPr lang="en-AU" dirty="0" smtClean="0"/>
              <a:t>Need of consistent </a:t>
            </a:r>
            <a:r>
              <a:rPr lang="en-AU" dirty="0"/>
              <a:t>information</a:t>
            </a:r>
          </a:p>
        </p:txBody>
      </p:sp>
      <p:sp>
        <p:nvSpPr>
          <p:cNvPr id="3" name="Content Placeholder 2"/>
          <p:cNvSpPr>
            <a:spLocks noGrp="1"/>
          </p:cNvSpPr>
          <p:nvPr>
            <p:ph idx="1"/>
          </p:nvPr>
        </p:nvSpPr>
        <p:spPr/>
        <p:txBody>
          <a:bodyPr>
            <a:normAutofit/>
          </a:bodyPr>
          <a:lstStyle/>
          <a:p>
            <a:pPr>
              <a:spcBef>
                <a:spcPts val="0"/>
              </a:spcBef>
            </a:pPr>
            <a:r>
              <a:rPr lang="en-AU" sz="2800" dirty="0" smtClean="0">
                <a:solidFill>
                  <a:schemeClr val="tx2">
                    <a:lumMod val="75000"/>
                  </a:schemeClr>
                </a:solidFill>
              </a:rPr>
              <a:t>Modernisation of statistics requires:</a:t>
            </a:r>
          </a:p>
          <a:p>
            <a:pPr lvl="1">
              <a:spcBef>
                <a:spcPts val="0"/>
              </a:spcBef>
            </a:pPr>
            <a:r>
              <a:rPr lang="en-AU" sz="2400" dirty="0" smtClean="0">
                <a:solidFill>
                  <a:schemeClr val="tx2">
                    <a:lumMod val="75000"/>
                  </a:schemeClr>
                </a:solidFill>
              </a:rPr>
              <a:t>reuse and sharing of methods, components, processes and data repositories</a:t>
            </a:r>
          </a:p>
          <a:p>
            <a:pPr lvl="1">
              <a:spcBef>
                <a:spcPts val="0"/>
              </a:spcBef>
            </a:pPr>
            <a:r>
              <a:rPr lang="en-AU" sz="2400" dirty="0" smtClean="0">
                <a:solidFill>
                  <a:schemeClr val="tx2">
                    <a:lumMod val="75000"/>
                  </a:schemeClr>
                </a:solidFill>
              </a:rPr>
              <a:t>definition of a shared “plug-and-play” modular component architecture</a:t>
            </a:r>
          </a:p>
          <a:p>
            <a:pPr>
              <a:spcBef>
                <a:spcPts val="0"/>
              </a:spcBef>
            </a:pPr>
            <a:r>
              <a:rPr lang="en-AU" sz="2800" dirty="0" smtClean="0">
                <a:solidFill>
                  <a:schemeClr val="tx2">
                    <a:lumMod val="75000"/>
                  </a:schemeClr>
                </a:solidFill>
              </a:rPr>
              <a:t>The Generic Statistical Business Process Model (GSBPM) will help determine which components are required.</a:t>
            </a:r>
          </a:p>
          <a:p>
            <a:pPr>
              <a:spcBef>
                <a:spcPts val="0"/>
              </a:spcBef>
            </a:pPr>
            <a:r>
              <a:rPr lang="en-AU" sz="2800" dirty="0" smtClean="0">
                <a:solidFill>
                  <a:schemeClr val="tx2">
                    <a:lumMod val="75000"/>
                  </a:schemeClr>
                </a:solidFill>
              </a:rPr>
              <a:t>GSIM will help to specify the interfaces.</a:t>
            </a:r>
            <a:endParaRPr lang="en-AU" sz="2800" dirty="0"/>
          </a:p>
        </p:txBody>
      </p:sp>
      <p:sp>
        <p:nvSpPr>
          <p:cNvPr id="4" name="Slide Number Placeholder 3"/>
          <p:cNvSpPr>
            <a:spLocks noGrp="1"/>
          </p:cNvSpPr>
          <p:nvPr>
            <p:ph type="sldNum" sz="quarter" idx="12"/>
          </p:nvPr>
        </p:nvSpPr>
        <p:spPr/>
        <p:txBody>
          <a:bodyPr/>
          <a:lstStyle/>
          <a:p>
            <a:pPr>
              <a:defRPr/>
            </a:pPr>
            <a:fld id="{E8ABDCB0-B7B0-4087-BDAF-FEC9911D7A93}" type="slidenum">
              <a:rPr lang="en-AU"/>
              <a:pPr>
                <a:defRPr/>
              </a:pPr>
              <a:t>11</a:t>
            </a:fld>
            <a:endParaRPr lang="en-AU"/>
          </a:p>
        </p:txBody>
      </p:sp>
    </p:spTree>
    <p:extLst>
      <p:ext uri="{BB962C8B-B14F-4D97-AF65-F5344CB8AC3E}">
        <p14:creationId xmlns:p14="http://schemas.microsoft.com/office/powerpoint/2010/main" val="99604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a:bodyPr>
          <a:lstStyle/>
          <a:p>
            <a:r>
              <a:rPr lang="en-AU" dirty="0"/>
              <a:t>What is GSIM?</a:t>
            </a:r>
          </a:p>
        </p:txBody>
      </p:sp>
      <p:sp>
        <p:nvSpPr>
          <p:cNvPr id="3" name="Content Placeholder 2"/>
          <p:cNvSpPr>
            <a:spLocks noGrp="1"/>
          </p:cNvSpPr>
          <p:nvPr>
            <p:ph idx="1"/>
          </p:nvPr>
        </p:nvSpPr>
        <p:spPr>
          <a:prstGeom prst="rect">
            <a:avLst/>
          </a:prstGeom>
        </p:spPr>
        <p:txBody>
          <a:bodyPr rtlCol="0">
            <a:normAutofit/>
          </a:bodyPr>
          <a:lstStyle/>
          <a:p>
            <a:pPr>
              <a:defRPr/>
            </a:pPr>
            <a:r>
              <a:rPr lang="en-AU" dirty="0"/>
              <a:t>A reference framework of information objects</a:t>
            </a:r>
          </a:p>
          <a:p>
            <a:pPr marL="342900" lvl="1" indent="-342900" fontAlgn="auto">
              <a:spcAft>
                <a:spcPts val="0"/>
              </a:spcAft>
              <a:defRPr/>
            </a:pPr>
            <a:endParaRPr lang="en-AU" sz="2400" dirty="0"/>
          </a:p>
          <a:p>
            <a:pPr fontAlgn="auto">
              <a:spcAft>
                <a:spcPts val="0"/>
              </a:spcAft>
              <a:defRPr/>
            </a:pPr>
            <a:r>
              <a:rPr lang="en-AU" dirty="0"/>
              <a:t>It sets out definitions, attributes and relationships regarding information objects</a:t>
            </a:r>
            <a:br>
              <a:rPr lang="en-AU" dirty="0"/>
            </a:br>
            <a:endParaRPr lang="en-AU" dirty="0"/>
          </a:p>
          <a:p>
            <a:pPr fontAlgn="auto">
              <a:spcAft>
                <a:spcPts val="0"/>
              </a:spcAft>
              <a:defRPr/>
            </a:pPr>
            <a:r>
              <a:rPr lang="en-AU" dirty="0"/>
              <a:t>It aligns with relevant standards such as DDI and SDMX</a:t>
            </a:r>
            <a:r>
              <a:rPr lang="en-AU" dirty="0" smtClean="0">
                <a:solidFill>
                  <a:schemeClr val="tx2">
                    <a:lumMod val="75000"/>
                  </a:schemeClr>
                </a:solidFill>
              </a:rPr>
              <a:t/>
            </a:r>
            <a:br>
              <a:rPr lang="en-AU" dirty="0" smtClean="0">
                <a:solidFill>
                  <a:schemeClr val="tx2">
                    <a:lumMod val="75000"/>
                  </a:schemeClr>
                </a:solidFill>
              </a:rPr>
            </a:br>
            <a:endParaRPr lang="en-AU" dirty="0" smtClean="0">
              <a:solidFill>
                <a:schemeClr val="tx2">
                  <a:lumMod val="75000"/>
                </a:schemeClr>
              </a:solidFill>
            </a:endParaRPr>
          </a:p>
          <a:p>
            <a:pPr fontAlgn="auto">
              <a:spcAft>
                <a:spcPts val="0"/>
              </a:spcAft>
              <a:buFont typeface="Arial" pitchFamily="34" charset="0"/>
              <a:buChar char="•"/>
              <a:defRPr/>
            </a:pPr>
            <a:endParaRPr lang="en-GB" dirty="0"/>
          </a:p>
          <a:p>
            <a:pPr fontAlgn="auto">
              <a:spcAft>
                <a:spcPts val="0"/>
              </a:spcAft>
              <a:buFont typeface="Arial" pitchFamily="34" charset="0"/>
              <a:buChar char="•"/>
              <a:defRPr/>
            </a:pPr>
            <a:endParaRPr lang="en-AU" dirty="0"/>
          </a:p>
        </p:txBody>
      </p:sp>
      <p:sp>
        <p:nvSpPr>
          <p:cNvPr id="4" name="Slide Number Placeholder 3"/>
          <p:cNvSpPr>
            <a:spLocks noGrp="1"/>
          </p:cNvSpPr>
          <p:nvPr>
            <p:ph type="sldNum" sz="quarter" idx="12"/>
          </p:nvPr>
        </p:nvSpPr>
        <p:spPr>
          <a:prstGeom prst="rect">
            <a:avLst/>
          </a:prstGeom>
        </p:spPr>
        <p:txBody>
          <a:bodyPr/>
          <a:lstStyle/>
          <a:p>
            <a:pPr>
              <a:defRPr/>
            </a:pPr>
            <a:fld id="{41E3C568-D3A4-465A-84DC-51831EECC4C8}" type="slidenum">
              <a:rPr lang="en-AU"/>
              <a:pPr>
                <a:defRPr/>
              </a:pPr>
              <a:t>12</a:t>
            </a:fld>
            <a:endParaRPr lang="en-AU"/>
          </a:p>
        </p:txBody>
      </p:sp>
    </p:spTree>
    <p:extLst>
      <p:ext uri="{BB962C8B-B14F-4D97-AF65-F5344CB8AC3E}">
        <p14:creationId xmlns:p14="http://schemas.microsoft.com/office/powerpoint/2010/main" val="157974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AU" dirty="0"/>
              <a:t>Purposes of GSIM</a:t>
            </a:r>
          </a:p>
        </p:txBody>
      </p:sp>
      <p:sp>
        <p:nvSpPr>
          <p:cNvPr id="3" name="Content Placeholder 2"/>
          <p:cNvSpPr>
            <a:spLocks noGrp="1"/>
          </p:cNvSpPr>
          <p:nvPr>
            <p:ph idx="1"/>
          </p:nvPr>
        </p:nvSpPr>
        <p:spPr/>
        <p:txBody>
          <a:bodyPr>
            <a:normAutofit/>
          </a:bodyPr>
          <a:lstStyle/>
          <a:p>
            <a:r>
              <a:rPr lang="en-GB" dirty="0"/>
              <a:t>Improve communication </a:t>
            </a:r>
          </a:p>
          <a:p>
            <a:r>
              <a:rPr lang="en-GB" dirty="0"/>
              <a:t>Generate economies of scale </a:t>
            </a:r>
          </a:p>
          <a:p>
            <a:r>
              <a:rPr lang="en-GB" dirty="0"/>
              <a:t>Enable greater automation </a:t>
            </a:r>
          </a:p>
          <a:p>
            <a:r>
              <a:rPr lang="en-GB" dirty="0"/>
              <a:t>Provide a basis for flexibility and innovation</a:t>
            </a:r>
          </a:p>
          <a:p>
            <a:r>
              <a:rPr lang="en-GB" dirty="0"/>
              <a:t>Build staff capability by using GSIM as a teaching aid </a:t>
            </a:r>
          </a:p>
          <a:p>
            <a:r>
              <a:rPr lang="en-GB" dirty="0"/>
              <a:t>Validate existing information systems </a:t>
            </a:r>
            <a:endParaRPr lang="en-AU" dirty="0"/>
          </a:p>
        </p:txBody>
      </p:sp>
    </p:spTree>
    <p:extLst>
      <p:ext uri="{BB962C8B-B14F-4D97-AF65-F5344CB8AC3E}">
        <p14:creationId xmlns:p14="http://schemas.microsoft.com/office/powerpoint/2010/main" val="98157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to GSIM in practice</a:t>
            </a: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tx2">
                    <a:lumMod val="75000"/>
                  </a:schemeClr>
                </a:solidFill>
              </a:rPr>
              <a:t>GSIM could lead to:</a:t>
            </a:r>
          </a:p>
          <a:p>
            <a:r>
              <a:rPr lang="en-US" sz="2800" dirty="0">
                <a:solidFill>
                  <a:schemeClr val="tx2">
                    <a:lumMod val="75000"/>
                  </a:schemeClr>
                </a:solidFill>
              </a:rPr>
              <a:t>A foundation for </a:t>
            </a:r>
            <a:r>
              <a:rPr lang="en-US" sz="2800" dirty="0" err="1" smtClean="0">
                <a:solidFill>
                  <a:schemeClr val="tx2">
                    <a:lumMod val="75000"/>
                  </a:schemeClr>
                </a:solidFill>
              </a:rPr>
              <a:t>standardised</a:t>
            </a:r>
            <a:r>
              <a:rPr lang="en-US" sz="2800" dirty="0" smtClean="0">
                <a:solidFill>
                  <a:schemeClr val="tx2">
                    <a:lumMod val="75000"/>
                  </a:schemeClr>
                </a:solidFill>
              </a:rPr>
              <a:t> </a:t>
            </a:r>
            <a:r>
              <a:rPr lang="en-US" sz="2800" dirty="0">
                <a:solidFill>
                  <a:schemeClr val="tx2">
                    <a:lumMod val="75000"/>
                  </a:schemeClr>
                </a:solidFill>
              </a:rPr>
              <a:t>statistical metadata use throughout systems</a:t>
            </a:r>
          </a:p>
          <a:p>
            <a:r>
              <a:rPr lang="en-US" sz="2800" dirty="0" smtClean="0">
                <a:solidFill>
                  <a:schemeClr val="tx2">
                    <a:lumMod val="75000"/>
                  </a:schemeClr>
                </a:solidFill>
              </a:rPr>
              <a:t>A </a:t>
            </a:r>
            <a:r>
              <a:rPr lang="en-US" sz="2800" dirty="0" err="1" smtClean="0">
                <a:solidFill>
                  <a:schemeClr val="tx2">
                    <a:lumMod val="75000"/>
                  </a:schemeClr>
                </a:solidFill>
              </a:rPr>
              <a:t>standardised</a:t>
            </a:r>
            <a:r>
              <a:rPr lang="en-US" sz="2800" dirty="0" smtClean="0">
                <a:solidFill>
                  <a:schemeClr val="tx2">
                    <a:lumMod val="75000"/>
                  </a:schemeClr>
                </a:solidFill>
              </a:rPr>
              <a:t> framework for consistent and coherent design of statistical production</a:t>
            </a:r>
          </a:p>
          <a:p>
            <a:r>
              <a:rPr lang="en-US" sz="2800" dirty="0" smtClean="0">
                <a:solidFill>
                  <a:schemeClr val="tx2">
                    <a:lumMod val="75000"/>
                  </a:schemeClr>
                </a:solidFill>
              </a:rPr>
              <a:t>Increased sharing of system components</a:t>
            </a:r>
            <a:endParaRPr lang="en-US" sz="2800" dirty="0">
              <a:solidFill>
                <a:schemeClr val="tx2">
                  <a:lumMod val="75000"/>
                </a:schemeClr>
              </a:solidFill>
            </a:endParaRPr>
          </a:p>
        </p:txBody>
      </p:sp>
    </p:spTree>
    <p:extLst>
      <p:ext uri="{BB962C8B-B14F-4D97-AF65-F5344CB8AC3E}">
        <p14:creationId xmlns:p14="http://schemas.microsoft.com/office/powerpoint/2010/main" val="102961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395640" y="332640"/>
            <a:ext cx="8362800" cy="5760360"/>
          </a:xfrm>
          <a:prstGeom prst="rect">
            <a:avLst/>
          </a:prstGeom>
        </p:spPr>
        <p:txBody>
          <a:bodyPr anchor="ctr"/>
          <a:lstStyle/>
          <a:p>
            <a:pPr algn="ctr">
              <a:lnSpc>
                <a:spcPct val="100000"/>
              </a:lnSpc>
            </a:pPr>
            <a:r>
              <a:rPr lang="en-US" sz="4400">
                <a:solidFill>
                  <a:srgbClr val="558ED5"/>
                </a:solidFill>
                <a:latin typeface="Calibri"/>
              </a:rPr>
              <a:t>GSIM is a conceptual model: 
It is a new way of thinking for statistical organizations</a:t>
            </a:r>
            <a:r>
              <a:rPr lang="en-US" sz="4400">
                <a:solidFill>
                  <a:srgbClr val="002060"/>
                </a:solidFill>
                <a:latin typeface="Calibri"/>
              </a:rPr>
              <a:t>
 </a:t>
            </a:r>
            <a:endParaRPr/>
          </a:p>
        </p:txBody>
      </p:sp>
    </p:spTree>
    <p:extLst>
      <p:ext uri="{BB962C8B-B14F-4D97-AF65-F5344CB8AC3E}">
        <p14:creationId xmlns:p14="http://schemas.microsoft.com/office/powerpoint/2010/main" val="362208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9632" y="2996952"/>
            <a:ext cx="7430429" cy="1143000"/>
          </a:xfrm>
        </p:spPr>
        <p:txBody>
          <a:bodyPr/>
          <a:lstStyle/>
          <a:p>
            <a:r>
              <a:rPr lang="sv-SE" dirty="0" err="1" smtClean="0"/>
              <a:t>Questions</a:t>
            </a:r>
            <a:r>
              <a:rPr lang="sv-SE" dirty="0" smtClean="0"/>
              <a:t>…</a:t>
            </a:r>
            <a:endParaRPr lang="sv-SE" dirty="0"/>
          </a:p>
        </p:txBody>
      </p:sp>
      <p:pic>
        <p:nvPicPr>
          <p:cNvPr id="4" name="Picture 2" descr="http://www1.unece.org/stat/platform/download/thumbnails/58492100/gsim.png?version=1&amp;modificationDate=1407249911210&amp;api=v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916" y="3861048"/>
            <a:ext cx="3276964" cy="22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GSIM </a:t>
            </a:r>
            <a:r>
              <a:rPr lang="sv-SE" dirty="0" err="1" smtClean="0"/>
              <a:t>verssion</a:t>
            </a:r>
            <a:r>
              <a:rPr lang="sv-SE" dirty="0" smtClean="0"/>
              <a:t> 1.1</a:t>
            </a:r>
            <a:endParaRPr lang="sv-SE" dirty="0"/>
          </a:p>
        </p:txBody>
      </p:sp>
      <p:sp>
        <p:nvSpPr>
          <p:cNvPr id="3" name="Platshållare för innehåll 2"/>
          <p:cNvSpPr>
            <a:spLocks noGrp="1"/>
          </p:cNvSpPr>
          <p:nvPr>
            <p:ph idx="1"/>
          </p:nvPr>
        </p:nvSpPr>
        <p:spPr/>
        <p:txBody>
          <a:bodyPr/>
          <a:lstStyle/>
          <a:p>
            <a:endParaRPr lang="sv-SE" smtClean="0"/>
          </a:p>
          <a:p>
            <a:pPr marL="0" indent="0">
              <a:buNone/>
            </a:pPr>
            <a:r>
              <a:rPr lang="sv-SE" smtClean="0"/>
              <a:t>http</a:t>
            </a:r>
            <a:r>
              <a:rPr lang="sv-SE" dirty="0"/>
              <a:t>://www1.unece.org/stat/platform/display/gsim/Generic+Statistical+Information+Model</a:t>
            </a:r>
          </a:p>
        </p:txBody>
      </p:sp>
    </p:spTree>
    <p:extLst>
      <p:ext uri="{BB962C8B-B14F-4D97-AF65-F5344CB8AC3E}">
        <p14:creationId xmlns:p14="http://schemas.microsoft.com/office/powerpoint/2010/main" val="210458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9552" y="476673"/>
            <a:ext cx="8153400" cy="1224133"/>
          </a:xfrm>
        </p:spPr>
        <p:txBody>
          <a:bodyPr>
            <a:normAutofit/>
          </a:bodyPr>
          <a:lstStyle/>
          <a:p>
            <a:pPr eaLnBrk="1" hangingPunct="1"/>
            <a:r>
              <a:rPr lang="en-GB" sz="4800" b="1" dirty="0" smtClean="0"/>
              <a:t>What is GSIM?</a:t>
            </a:r>
            <a:endParaRPr lang="en-GB" sz="28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700806"/>
            <a:ext cx="4104456" cy="40901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556792"/>
            <a:ext cx="4724809" cy="4724809"/>
          </a:xfrm>
          <a:prstGeom prst="rect">
            <a:avLst/>
          </a:prstGeom>
        </p:spPr>
      </p:pic>
    </p:spTree>
    <p:extLst>
      <p:ext uri="{BB962C8B-B14F-4D97-AF65-F5344CB8AC3E}">
        <p14:creationId xmlns:p14="http://schemas.microsoft.com/office/powerpoint/2010/main" val="2006482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70C0"/>
                </a:solidFill>
              </a:rPr>
              <a:t>Business</a:t>
            </a:r>
            <a:endParaRPr lang="sv-SE" dirty="0">
              <a:solidFill>
                <a:srgbClr val="0070C0"/>
              </a:solidFill>
            </a:endParaRPr>
          </a:p>
        </p:txBody>
      </p:sp>
      <p:sp>
        <p:nvSpPr>
          <p:cNvPr id="3" name="Platshållare för innehåll 2"/>
          <p:cNvSpPr>
            <a:spLocks noGrp="1"/>
          </p:cNvSpPr>
          <p:nvPr>
            <p:ph idx="1"/>
          </p:nvPr>
        </p:nvSpPr>
        <p:spPr/>
        <p:txBody>
          <a:bodyPr/>
          <a:lstStyle/>
          <a:p>
            <a:pPr marL="0" indent="0">
              <a:buNone/>
            </a:pPr>
            <a:r>
              <a:rPr lang="en-US" dirty="0" smtClean="0"/>
              <a:t>Is used </a:t>
            </a:r>
            <a:r>
              <a:rPr lang="en-US" dirty="0"/>
              <a:t>to capture the designs and plans of statistical programs, and the processes undertaken to deliver </a:t>
            </a:r>
            <a:r>
              <a:rPr lang="en-US" dirty="0" smtClean="0"/>
              <a:t>those </a:t>
            </a:r>
            <a:r>
              <a:rPr lang="en-US" dirty="0"/>
              <a:t>programs. </a:t>
            </a:r>
            <a:endParaRPr lang="en-US" dirty="0" smtClean="0"/>
          </a:p>
          <a:p>
            <a:pPr marL="0" indent="0">
              <a:buNone/>
            </a:pPr>
            <a:endParaRPr lang="sv-SE"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70660" cy="13706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764" y="3068960"/>
            <a:ext cx="4581476"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96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0107" y="2862064"/>
            <a:ext cx="3897957" cy="1143000"/>
          </a:xfrm>
        </p:spPr>
        <p:txBody>
          <a:bodyPr>
            <a:normAutofit fontScale="90000"/>
          </a:bodyPr>
          <a:lstStyle/>
          <a:p>
            <a:r>
              <a:rPr lang="en-US" sz="4000" dirty="0"/>
              <a:t>Introduction </a:t>
            </a:r>
            <a:r>
              <a:rPr lang="en-US" sz="4000" dirty="0" smtClean="0"/>
              <a:t>to the Generic </a:t>
            </a:r>
            <a:r>
              <a:rPr lang="en-US" sz="4000" dirty="0"/>
              <a:t>Statistical Information Model </a:t>
            </a:r>
            <a:r>
              <a:rPr lang="en-US" sz="4000" dirty="0" smtClean="0"/>
              <a:t>(GSIM)</a:t>
            </a:r>
            <a:endParaRPr lang="sv-SE" dirty="0"/>
          </a:p>
        </p:txBody>
      </p:sp>
      <p:pic>
        <p:nvPicPr>
          <p:cNvPr id="3" name="Picture 2" descr="http://www1.unece.org/stat/platform/download/thumbnails/58492100/gsim.png?version=1&amp;modificationDate=1407249911210&amp;api=v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916" y="3861048"/>
            <a:ext cx="3276964" cy="22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72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0000"/>
                </a:solidFill>
              </a:rPr>
              <a:t>Exchange</a:t>
            </a:r>
            <a:endParaRPr lang="sv-SE" dirty="0">
              <a:solidFill>
                <a:srgbClr val="FF0000"/>
              </a:solidFill>
            </a:endParaRPr>
          </a:p>
        </p:txBody>
      </p:sp>
      <p:sp>
        <p:nvSpPr>
          <p:cNvPr id="3" name="Platshållare för innehåll 2"/>
          <p:cNvSpPr>
            <a:spLocks noGrp="1"/>
          </p:cNvSpPr>
          <p:nvPr>
            <p:ph idx="1"/>
          </p:nvPr>
        </p:nvSpPr>
        <p:spPr/>
        <p:txBody>
          <a:bodyPr/>
          <a:lstStyle/>
          <a:p>
            <a:r>
              <a:rPr lang="en-US" dirty="0"/>
              <a:t>is used to catalogue the information that comes in and out of a statistical organization. </a:t>
            </a:r>
            <a:endParaRPr lang="sv-SE"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70660" cy="13706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92896"/>
            <a:ext cx="5729505" cy="430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884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a:noFill/>
          </a:ln>
        </p:spPr>
        <p:txBody>
          <a:bodyPr/>
          <a:lstStyle/>
          <a:p>
            <a:r>
              <a:rPr lang="sv-SE" dirty="0" err="1" smtClean="0">
                <a:solidFill>
                  <a:srgbClr val="FFFF00"/>
                </a:solidFill>
              </a:rPr>
              <a:t>Structures</a:t>
            </a:r>
            <a:endParaRPr lang="sv-SE" dirty="0">
              <a:solidFill>
                <a:srgbClr val="FFFF00"/>
              </a:solidFill>
            </a:endParaRPr>
          </a:p>
        </p:txBody>
      </p:sp>
      <p:sp>
        <p:nvSpPr>
          <p:cNvPr id="3" name="Platshållare för innehåll 2"/>
          <p:cNvSpPr>
            <a:spLocks noGrp="1"/>
          </p:cNvSpPr>
          <p:nvPr>
            <p:ph idx="1"/>
          </p:nvPr>
        </p:nvSpPr>
        <p:spPr/>
        <p:txBody>
          <a:bodyPr/>
          <a:lstStyle/>
          <a:p>
            <a:pPr marL="0" indent="0">
              <a:buNone/>
            </a:pPr>
            <a:r>
              <a:rPr lang="en-US" dirty="0" smtClean="0"/>
              <a:t>Is </a:t>
            </a:r>
            <a:r>
              <a:rPr lang="en-US" dirty="0"/>
              <a:t>used to catalogue the information that comes in and out of a statistical organization</a:t>
            </a:r>
            <a:r>
              <a:rPr lang="en-US" dirty="0" smtClean="0"/>
              <a:t>. </a:t>
            </a:r>
            <a:endParaRPr lang="sv-SE"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70660" cy="1370660"/>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8"/>
          <a:stretch/>
        </p:blipFill>
        <p:spPr bwMode="auto">
          <a:xfrm>
            <a:off x="1159643" y="2420888"/>
            <a:ext cx="7228781" cy="443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10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00B050"/>
                </a:solidFill>
              </a:rPr>
              <a:t>Concepts</a:t>
            </a:r>
            <a:endParaRPr lang="sv-SE" dirty="0">
              <a:solidFill>
                <a:srgbClr val="00B050"/>
              </a:solidFill>
            </a:endParaRPr>
          </a:p>
        </p:txBody>
      </p:sp>
      <p:sp>
        <p:nvSpPr>
          <p:cNvPr id="3" name="Platshållare för innehåll 2"/>
          <p:cNvSpPr>
            <a:spLocks noGrp="1"/>
          </p:cNvSpPr>
          <p:nvPr>
            <p:ph idx="1"/>
          </p:nvPr>
        </p:nvSpPr>
        <p:spPr/>
        <p:txBody>
          <a:bodyPr/>
          <a:lstStyle/>
          <a:p>
            <a:pPr marL="0" indent="0">
              <a:buNone/>
            </a:pPr>
            <a:r>
              <a:rPr lang="en-US" dirty="0"/>
              <a:t>is used to define the meaning of information to provide understanding of what the data are measuring.</a:t>
            </a:r>
            <a:endParaRPr lang="sv-SE"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370660" cy="137066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78" y="2814857"/>
            <a:ext cx="8163794" cy="400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786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dirty="0" smtClean="0"/>
              <a:t>Runs and feeds the processes</a:t>
            </a:r>
            <a:endParaRPr lang="en-GB" dirty="0"/>
          </a:p>
        </p:txBody>
      </p:sp>
      <p:sp>
        <p:nvSpPr>
          <p:cNvPr id="4" name="Rektangel 3"/>
          <p:cNvSpPr/>
          <p:nvPr/>
        </p:nvSpPr>
        <p:spPr>
          <a:xfrm>
            <a:off x="827584" y="2348880"/>
            <a:ext cx="1152128"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dirty="0" smtClean="0"/>
              <a:t>input</a:t>
            </a:r>
            <a:endParaRPr lang="sv-SE" dirty="0"/>
          </a:p>
        </p:txBody>
      </p:sp>
      <p:sp>
        <p:nvSpPr>
          <p:cNvPr id="5" name="Femhörning 4"/>
          <p:cNvSpPr/>
          <p:nvPr/>
        </p:nvSpPr>
        <p:spPr>
          <a:xfrm>
            <a:off x="2483768" y="2996952"/>
            <a:ext cx="1512168"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process</a:t>
            </a:r>
            <a:endParaRPr lang="sv-SE" dirty="0"/>
          </a:p>
        </p:txBody>
      </p:sp>
      <p:cxnSp>
        <p:nvCxnSpPr>
          <p:cNvPr id="9" name="Vinklad  8"/>
          <p:cNvCxnSpPr>
            <a:endCxn id="5" idx="0"/>
          </p:cNvCxnSpPr>
          <p:nvPr/>
        </p:nvCxnSpPr>
        <p:spPr>
          <a:xfrm>
            <a:off x="1979712" y="2589143"/>
            <a:ext cx="1080120" cy="407809"/>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3851920" y="3861048"/>
            <a:ext cx="1152128"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dirty="0" smtClean="0"/>
              <a:t>Output/</a:t>
            </a:r>
          </a:p>
          <a:p>
            <a:pPr algn="ctr"/>
            <a:r>
              <a:rPr lang="sv-SE" dirty="0" smtClean="0"/>
              <a:t>input</a:t>
            </a:r>
            <a:endParaRPr lang="sv-SE" dirty="0"/>
          </a:p>
        </p:txBody>
      </p:sp>
      <p:sp>
        <p:nvSpPr>
          <p:cNvPr id="13" name="Rektangel 12"/>
          <p:cNvSpPr/>
          <p:nvPr/>
        </p:nvSpPr>
        <p:spPr>
          <a:xfrm>
            <a:off x="6858812" y="5373216"/>
            <a:ext cx="1152128"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v-SE" dirty="0" smtClean="0"/>
              <a:t>output</a:t>
            </a:r>
            <a:endParaRPr lang="sv-SE" dirty="0"/>
          </a:p>
        </p:txBody>
      </p:sp>
      <p:sp>
        <p:nvSpPr>
          <p:cNvPr id="14" name="Femhörning 13"/>
          <p:cNvSpPr/>
          <p:nvPr/>
        </p:nvSpPr>
        <p:spPr>
          <a:xfrm>
            <a:off x="5346644" y="4509120"/>
            <a:ext cx="1512168"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process</a:t>
            </a:r>
            <a:endParaRPr lang="sv-SE" dirty="0"/>
          </a:p>
        </p:txBody>
      </p:sp>
      <p:cxnSp>
        <p:nvCxnSpPr>
          <p:cNvPr id="19" name="Vinklad  18"/>
          <p:cNvCxnSpPr>
            <a:stCxn id="5" idx="2"/>
            <a:endCxn id="12" idx="1"/>
          </p:cNvCxnSpPr>
          <p:nvPr/>
        </p:nvCxnSpPr>
        <p:spPr>
          <a:xfrm rot="16200000" flipH="1">
            <a:off x="3257854" y="3519010"/>
            <a:ext cx="396044" cy="79208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Vinklad  28"/>
          <p:cNvCxnSpPr/>
          <p:nvPr/>
        </p:nvCxnSpPr>
        <p:spPr>
          <a:xfrm>
            <a:off x="5028693" y="4113077"/>
            <a:ext cx="1080120" cy="407809"/>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Vinklad  29"/>
          <p:cNvCxnSpPr/>
          <p:nvPr/>
        </p:nvCxnSpPr>
        <p:spPr>
          <a:xfrm rot="16200000" flipH="1">
            <a:off x="6264746" y="5051225"/>
            <a:ext cx="396044" cy="79208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Ellips 30"/>
          <p:cNvSpPr/>
          <p:nvPr/>
        </p:nvSpPr>
        <p:spPr>
          <a:xfrm>
            <a:off x="611560" y="2060848"/>
            <a:ext cx="1800200" cy="10801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34" name="Ellips 33"/>
          <p:cNvSpPr/>
          <p:nvPr/>
        </p:nvSpPr>
        <p:spPr>
          <a:xfrm>
            <a:off x="6588224" y="5085184"/>
            <a:ext cx="1800200" cy="10801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35" name="Ellips 34"/>
          <p:cNvSpPr/>
          <p:nvPr/>
        </p:nvSpPr>
        <p:spPr>
          <a:xfrm>
            <a:off x="3521728" y="3573016"/>
            <a:ext cx="1800200" cy="10801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051600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457200" y="274680"/>
            <a:ext cx="8229240" cy="1142640"/>
          </a:xfrm>
          <a:prstGeom prst="rect">
            <a:avLst/>
          </a:prstGeom>
        </p:spPr>
        <p:txBody>
          <a:bodyPr anchor="ctr"/>
          <a:lstStyle/>
          <a:p>
            <a:pPr algn="ctr">
              <a:lnSpc>
                <a:spcPct val="100000"/>
              </a:lnSpc>
            </a:pPr>
            <a:r>
              <a:rPr lang="en-US" sz="4200" dirty="0">
                <a:solidFill>
                  <a:schemeClr val="accent2"/>
                </a:solidFill>
                <a:latin typeface="Arial" pitchFamily="34" charset="0"/>
                <a:ea typeface="+mj-ea"/>
                <a:cs typeface="Arial" pitchFamily="34" charset="0"/>
              </a:rPr>
              <a:t>Moving to GSIM in practice</a:t>
            </a:r>
            <a:endParaRPr sz="4200" dirty="0">
              <a:solidFill>
                <a:schemeClr val="accent2"/>
              </a:solidFill>
              <a:latin typeface="Arial" pitchFamily="34" charset="0"/>
              <a:ea typeface="+mj-ea"/>
              <a:cs typeface="Arial" pitchFamily="34" charset="0"/>
            </a:endParaRPr>
          </a:p>
        </p:txBody>
      </p:sp>
      <p:sp>
        <p:nvSpPr>
          <p:cNvPr id="304" name="TextShape 2"/>
          <p:cNvSpPr txBox="1"/>
          <p:nvPr/>
        </p:nvSpPr>
        <p:spPr>
          <a:xfrm>
            <a:off x="1259632" y="1600200"/>
            <a:ext cx="7426808" cy="4525560"/>
          </a:xfrm>
          <a:prstGeom prst="rect">
            <a:avLst/>
          </a:prstGeom>
        </p:spPr>
        <p:txBody>
          <a:bodyPr/>
          <a:lstStyle/>
          <a:p>
            <a:pPr>
              <a:lnSpc>
                <a:spcPct val="100000"/>
              </a:lnSpc>
            </a:pPr>
            <a:r>
              <a:rPr lang="en-US" sz="3200" dirty="0">
                <a:solidFill>
                  <a:srgbClr val="17375E"/>
                </a:solidFill>
                <a:latin typeface="Calibri"/>
              </a:rPr>
              <a:t>GSIM could lead to:</a:t>
            </a:r>
            <a:endParaRPr dirty="0"/>
          </a:p>
          <a:p>
            <a:pPr marL="342900" indent="-342900">
              <a:lnSpc>
                <a:spcPct val="100000"/>
              </a:lnSpc>
              <a:spcBef>
                <a:spcPct val="20000"/>
              </a:spcBef>
              <a:buClr>
                <a:srgbClr val="71277A"/>
              </a:buClr>
              <a:buFont typeface="Wingdings" panose="05000000000000000000" pitchFamily="2" charset="2"/>
              <a:buChar char="§"/>
            </a:pPr>
            <a:r>
              <a:rPr lang="en-US" sz="2400" dirty="0">
                <a:latin typeface="Arial" pitchFamily="34" charset="0"/>
                <a:cs typeface="Arial" pitchFamily="34" charset="0"/>
              </a:rPr>
              <a:t>A foundation for standardized statistical metadata use throughout systems</a:t>
            </a:r>
            <a:endParaRPr sz="2400" dirty="0">
              <a:latin typeface="Arial" pitchFamily="34" charset="0"/>
              <a:cs typeface="Arial" pitchFamily="34" charset="0"/>
            </a:endParaRPr>
          </a:p>
          <a:p>
            <a:pPr marL="342900" indent="-342900">
              <a:lnSpc>
                <a:spcPct val="100000"/>
              </a:lnSpc>
              <a:spcBef>
                <a:spcPct val="20000"/>
              </a:spcBef>
              <a:buClr>
                <a:srgbClr val="71277A"/>
              </a:buClr>
              <a:buFont typeface="Wingdings" panose="05000000000000000000" pitchFamily="2" charset="2"/>
              <a:buChar char="§"/>
            </a:pPr>
            <a:r>
              <a:rPr lang="en-US" sz="2400" dirty="0">
                <a:latin typeface="Arial" pitchFamily="34" charset="0"/>
                <a:cs typeface="Arial" pitchFamily="34" charset="0"/>
              </a:rPr>
              <a:t>A standardized framework to aid in consistent and coherent design capture</a:t>
            </a:r>
            <a:endParaRPr sz="2400" dirty="0">
              <a:latin typeface="Arial" pitchFamily="34" charset="0"/>
              <a:cs typeface="Arial" pitchFamily="34" charset="0"/>
            </a:endParaRPr>
          </a:p>
          <a:p>
            <a:pPr marL="342900" indent="-342900">
              <a:lnSpc>
                <a:spcPct val="100000"/>
              </a:lnSpc>
              <a:spcBef>
                <a:spcPct val="20000"/>
              </a:spcBef>
              <a:buClr>
                <a:srgbClr val="71277A"/>
              </a:buClr>
              <a:buFont typeface="Wingdings" panose="05000000000000000000" pitchFamily="2" charset="2"/>
              <a:buChar char="§"/>
            </a:pPr>
            <a:r>
              <a:rPr lang="en-US" sz="2400" dirty="0">
                <a:latin typeface="Arial" pitchFamily="34" charset="0"/>
                <a:cs typeface="Arial" pitchFamily="34" charset="0"/>
              </a:rPr>
              <a:t>Increased sharing of system components</a:t>
            </a:r>
            <a:endParaRPr sz="2400" dirty="0">
              <a:latin typeface="Arial" pitchFamily="34" charset="0"/>
              <a:cs typeface="Arial" pitchFamily="34" charset="0"/>
            </a:endParaRPr>
          </a:p>
        </p:txBody>
      </p:sp>
    </p:spTree>
    <p:extLst>
      <p:ext uri="{BB962C8B-B14F-4D97-AF65-F5344CB8AC3E}">
        <p14:creationId xmlns:p14="http://schemas.microsoft.com/office/powerpoint/2010/main" val="3617620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457200" y="274680"/>
            <a:ext cx="8229240" cy="1142640"/>
          </a:xfrm>
          <a:prstGeom prst="rect">
            <a:avLst/>
          </a:prstGeom>
        </p:spPr>
        <p:txBody>
          <a:bodyPr anchor="ctr"/>
          <a:lstStyle/>
          <a:p>
            <a:pPr algn="ctr">
              <a:lnSpc>
                <a:spcPct val="100000"/>
              </a:lnSpc>
            </a:pPr>
            <a:r>
              <a:rPr lang="en-US" sz="4200" dirty="0">
                <a:solidFill>
                  <a:schemeClr val="accent2"/>
                </a:solidFill>
                <a:latin typeface="Arial" pitchFamily="34" charset="0"/>
                <a:ea typeface="+mj-ea"/>
                <a:cs typeface="Arial" pitchFamily="34" charset="0"/>
              </a:rPr>
              <a:t>Moving to GSIM in practice</a:t>
            </a:r>
            <a:endParaRPr sz="4200" dirty="0">
              <a:solidFill>
                <a:schemeClr val="accent2"/>
              </a:solidFill>
              <a:latin typeface="Arial" pitchFamily="34" charset="0"/>
              <a:ea typeface="+mj-ea"/>
              <a:cs typeface="Arial" pitchFamily="34" charset="0"/>
            </a:endParaRPr>
          </a:p>
        </p:txBody>
      </p:sp>
      <p:sp>
        <p:nvSpPr>
          <p:cNvPr id="3" name="Platshållare för innehåll 2"/>
          <p:cNvSpPr>
            <a:spLocks noGrp="1"/>
          </p:cNvSpPr>
          <p:nvPr>
            <p:ph idx="1"/>
          </p:nvPr>
        </p:nvSpPr>
        <p:spPr/>
        <p:txBody>
          <a:bodyPr/>
          <a:lstStyle/>
          <a:p>
            <a:pPr>
              <a:lnSpc>
                <a:spcPct val="100000"/>
              </a:lnSpc>
            </a:pPr>
            <a:r>
              <a:rPr lang="en-US" dirty="0"/>
              <a:t>Common terminology across and between statistical agencies.</a:t>
            </a:r>
          </a:p>
          <a:p>
            <a:pPr>
              <a:lnSpc>
                <a:spcPct val="100000"/>
              </a:lnSpc>
            </a:pPr>
            <a:endParaRPr lang="en-US" dirty="0"/>
          </a:p>
          <a:p>
            <a:pPr>
              <a:lnSpc>
                <a:spcPct val="100000"/>
              </a:lnSpc>
            </a:pPr>
            <a:r>
              <a:rPr lang="en-US" dirty="0"/>
              <a:t>It allows NSIs and standards bodies, such as SDMX and DDI, to understand and map common statistical information and processes.    </a:t>
            </a:r>
          </a:p>
          <a:p>
            <a:pPr marL="0" indent="0">
              <a:buNone/>
            </a:pPr>
            <a:endParaRPr lang="sv-SE" dirty="0"/>
          </a:p>
        </p:txBody>
      </p:sp>
    </p:spTree>
    <p:extLst>
      <p:ext uri="{BB962C8B-B14F-4D97-AF65-F5344CB8AC3E}">
        <p14:creationId xmlns:p14="http://schemas.microsoft.com/office/powerpoint/2010/main" val="3441934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Work</a:t>
            </a:r>
            <a:r>
              <a:rPr lang="sv-SE" dirty="0" smtClean="0"/>
              <a:t> </a:t>
            </a:r>
            <a:r>
              <a:rPr lang="sv-SE" dirty="0" err="1" smtClean="0"/>
              <a:t>method</a:t>
            </a:r>
            <a:endParaRPr lang="sv-SE" dirty="0"/>
          </a:p>
        </p:txBody>
      </p:sp>
      <p:sp>
        <p:nvSpPr>
          <p:cNvPr id="3" name="Platshållare för innehåll 2"/>
          <p:cNvSpPr>
            <a:spLocks noGrp="1"/>
          </p:cNvSpPr>
          <p:nvPr>
            <p:ph idx="1"/>
          </p:nvPr>
        </p:nvSpPr>
        <p:spPr/>
        <p:txBody>
          <a:bodyPr/>
          <a:lstStyle/>
          <a:p>
            <a:r>
              <a:rPr lang="sv-SE" dirty="0" smtClean="0"/>
              <a:t>International </a:t>
            </a:r>
            <a:r>
              <a:rPr lang="sv-SE" dirty="0" err="1" smtClean="0"/>
              <a:t>collaboration</a:t>
            </a:r>
            <a:endParaRPr lang="sv-SE" dirty="0" smtClean="0"/>
          </a:p>
          <a:p>
            <a:r>
              <a:rPr lang="sv-SE" dirty="0" smtClean="0"/>
              <a:t>On </a:t>
            </a:r>
            <a:r>
              <a:rPr lang="sv-SE" dirty="0" err="1" smtClean="0"/>
              <a:t>line</a:t>
            </a:r>
            <a:r>
              <a:rPr lang="sv-SE" dirty="0" smtClean="0"/>
              <a:t> web-meetings</a:t>
            </a:r>
          </a:p>
          <a:p>
            <a:r>
              <a:rPr lang="sv-SE" dirty="0" err="1" smtClean="0"/>
              <a:t>Interactive</a:t>
            </a:r>
            <a:r>
              <a:rPr lang="sv-SE" dirty="0" smtClean="0"/>
              <a:t> </a:t>
            </a:r>
            <a:r>
              <a:rPr lang="sv-SE" dirty="0" err="1" smtClean="0"/>
              <a:t>communication</a:t>
            </a:r>
            <a:endParaRPr lang="sv-SE" dirty="0" smtClean="0"/>
          </a:p>
          <a:p>
            <a:r>
              <a:rPr lang="sv-SE" dirty="0" smtClean="0"/>
              <a:t>Sprints</a:t>
            </a:r>
            <a:endParaRPr lang="sv-SE" dirty="0"/>
          </a:p>
        </p:txBody>
      </p:sp>
    </p:spTree>
    <p:extLst>
      <p:ext uri="{BB962C8B-B14F-4D97-AF65-F5344CB8AC3E}">
        <p14:creationId xmlns:p14="http://schemas.microsoft.com/office/powerpoint/2010/main" val="2198753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dirty="0" smtClean="0"/>
              <a:t>Releases</a:t>
            </a:r>
            <a:endParaRPr lang="sv-SE" dirty="0"/>
          </a:p>
        </p:txBody>
      </p:sp>
      <p:sp>
        <p:nvSpPr>
          <p:cNvPr id="3" name="Platshållare för innehåll 2"/>
          <p:cNvSpPr>
            <a:spLocks noGrp="1"/>
          </p:cNvSpPr>
          <p:nvPr>
            <p:ph idx="1"/>
          </p:nvPr>
        </p:nvSpPr>
        <p:spPr/>
        <p:txBody>
          <a:bodyPr/>
          <a:lstStyle/>
          <a:p>
            <a:endParaRPr lang="en-US" dirty="0"/>
          </a:p>
          <a:p>
            <a:pPr>
              <a:lnSpc>
                <a:spcPct val="100000"/>
              </a:lnSpc>
            </a:pPr>
            <a:r>
              <a:rPr lang="en-US" dirty="0"/>
              <a:t>v1.0 </a:t>
            </a:r>
            <a:r>
              <a:rPr lang="en-US" dirty="0" smtClean="0"/>
              <a:t>- Released in December 2012</a:t>
            </a:r>
          </a:p>
          <a:p>
            <a:pPr>
              <a:lnSpc>
                <a:spcPct val="100000"/>
              </a:lnSpc>
            </a:pPr>
            <a:endParaRPr lang="en-US" dirty="0" smtClean="0"/>
          </a:p>
          <a:p>
            <a:r>
              <a:rPr lang="en-US" dirty="0" smtClean="0"/>
              <a:t>v1.1 - Released </a:t>
            </a:r>
            <a:r>
              <a:rPr lang="en-US" dirty="0"/>
              <a:t>in December </a:t>
            </a:r>
            <a:r>
              <a:rPr lang="en-US" dirty="0" smtClean="0"/>
              <a:t>2013</a:t>
            </a:r>
          </a:p>
          <a:p>
            <a:endParaRPr lang="en-US" dirty="0"/>
          </a:p>
          <a:p>
            <a:r>
              <a:rPr lang="en-US" dirty="0" smtClean="0"/>
              <a:t>Revision planned for 2017</a:t>
            </a:r>
            <a:endParaRPr lang="en-US" dirty="0"/>
          </a:p>
          <a:p>
            <a:pPr>
              <a:lnSpc>
                <a:spcPct val="100000"/>
              </a:lnSpc>
            </a:pPr>
            <a:endParaRPr lang="en-US" dirty="0"/>
          </a:p>
          <a:p>
            <a:pPr marL="0" indent="0">
              <a:buNone/>
            </a:pPr>
            <a:endParaRPr lang="sv-SE" dirty="0"/>
          </a:p>
        </p:txBody>
      </p:sp>
    </p:spTree>
    <p:extLst>
      <p:ext uri="{BB962C8B-B14F-4D97-AF65-F5344CB8AC3E}">
        <p14:creationId xmlns:p14="http://schemas.microsoft.com/office/powerpoint/2010/main" val="139872036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Ongoing</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buNone/>
            </a:pPr>
            <a:r>
              <a:rPr lang="sv-SE" dirty="0" err="1"/>
              <a:t>Modernisation</a:t>
            </a:r>
            <a:r>
              <a:rPr lang="sv-SE" dirty="0"/>
              <a:t> </a:t>
            </a:r>
            <a:r>
              <a:rPr lang="sv-SE" dirty="0" err="1"/>
              <a:t>Committee</a:t>
            </a:r>
            <a:r>
              <a:rPr lang="sv-SE" dirty="0"/>
              <a:t> on standards</a:t>
            </a:r>
          </a:p>
          <a:p>
            <a:r>
              <a:rPr lang="en-GB" dirty="0" smtClean="0"/>
              <a:t>Operational </a:t>
            </a:r>
            <a:r>
              <a:rPr lang="en-GB" dirty="0"/>
              <a:t>responsibility for </a:t>
            </a:r>
            <a:r>
              <a:rPr lang="en-GB" dirty="0" smtClean="0"/>
              <a:t>maintenance </a:t>
            </a:r>
            <a:r>
              <a:rPr lang="en-GB" dirty="0"/>
              <a:t>and development </a:t>
            </a:r>
            <a:r>
              <a:rPr lang="en-GB" dirty="0" smtClean="0"/>
              <a:t>GAMSO, GSBPM and GSIM</a:t>
            </a:r>
            <a:endParaRPr lang="sv-SE" dirty="0" smtClean="0"/>
          </a:p>
          <a:p>
            <a:r>
              <a:rPr lang="en-GB" dirty="0" smtClean="0"/>
              <a:t>Main </a:t>
            </a:r>
            <a:r>
              <a:rPr lang="en-GB" dirty="0"/>
              <a:t>activities and </a:t>
            </a:r>
            <a:r>
              <a:rPr lang="en-GB" dirty="0" smtClean="0"/>
              <a:t>outputs: </a:t>
            </a:r>
            <a:endParaRPr lang="sv-SE" dirty="0"/>
          </a:p>
          <a:p>
            <a:pPr lvl="1"/>
            <a:r>
              <a:rPr lang="en-GB" dirty="0"/>
              <a:t>To oversee the organisation of relevant workshops and expert group meetings, including on the topics of statistical standards and </a:t>
            </a:r>
            <a:r>
              <a:rPr lang="en-GB" dirty="0" smtClean="0"/>
              <a:t>metadata</a:t>
            </a:r>
            <a:endParaRPr lang="sv-SE" dirty="0"/>
          </a:p>
          <a:p>
            <a:pPr lvl="1"/>
            <a:r>
              <a:rPr lang="en-GB" dirty="0"/>
              <a:t>To oversee the SDMX/DDI dialogue process, encouraging greater coherence between these </a:t>
            </a:r>
            <a:r>
              <a:rPr lang="en-GB" dirty="0" smtClean="0"/>
              <a:t>standards </a:t>
            </a:r>
            <a:endParaRPr lang="sv-SE" dirty="0"/>
          </a:p>
          <a:p>
            <a:pPr lvl="1"/>
            <a:r>
              <a:rPr lang="en-GB" dirty="0"/>
              <a:t>To monitor developments in these areas within and beyond official statistics, and inform the HLG of any important </a:t>
            </a:r>
            <a:r>
              <a:rPr lang="en-GB" dirty="0" smtClean="0"/>
              <a:t>issues</a:t>
            </a:r>
            <a:endParaRPr lang="sv-SE" dirty="0"/>
          </a:p>
          <a:p>
            <a:pPr lvl="1"/>
            <a:r>
              <a:rPr lang="en-GB" dirty="0"/>
              <a:t>To follow developments in geospatial standards where relevant to the modernisation of official </a:t>
            </a:r>
            <a:r>
              <a:rPr lang="en-GB" dirty="0" smtClean="0"/>
              <a:t>statistics</a:t>
            </a:r>
            <a:endParaRPr lang="sv-SE" dirty="0"/>
          </a:p>
        </p:txBody>
      </p:sp>
    </p:spTree>
    <p:extLst>
      <p:ext uri="{BB962C8B-B14F-4D97-AF65-F5344CB8AC3E}">
        <p14:creationId xmlns:p14="http://schemas.microsoft.com/office/powerpoint/2010/main" val="79887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Why</a:t>
            </a:r>
            <a:r>
              <a:rPr lang="sv-SE" dirty="0" smtClean="0"/>
              <a:t> GSIM</a:t>
            </a:r>
            <a:endParaRPr lang="sv-SE" dirty="0"/>
          </a:p>
        </p:txBody>
      </p:sp>
      <p:sp>
        <p:nvSpPr>
          <p:cNvPr id="3" name="Platshållare för innehåll 2"/>
          <p:cNvSpPr>
            <a:spLocks noGrp="1"/>
          </p:cNvSpPr>
          <p:nvPr>
            <p:ph idx="1"/>
          </p:nvPr>
        </p:nvSpPr>
        <p:spPr/>
        <p:txBody>
          <a:bodyPr/>
          <a:lstStyle/>
          <a:p>
            <a:r>
              <a:rPr lang="sv-SE" dirty="0" err="1" smtClean="0"/>
              <a:t>Promote</a:t>
            </a:r>
            <a:r>
              <a:rPr lang="sv-SE" dirty="0" smtClean="0"/>
              <a:t> </a:t>
            </a:r>
            <a:r>
              <a:rPr lang="sv-SE" dirty="0" err="1" smtClean="0"/>
              <a:t>efficiency</a:t>
            </a:r>
            <a:r>
              <a:rPr lang="sv-SE" dirty="0" smtClean="0"/>
              <a:t> </a:t>
            </a:r>
            <a:r>
              <a:rPr lang="sv-SE" dirty="0" err="1" smtClean="0"/>
              <a:t>of</a:t>
            </a:r>
            <a:r>
              <a:rPr lang="sv-SE" dirty="0" smtClean="0"/>
              <a:t> </a:t>
            </a:r>
            <a:r>
              <a:rPr lang="sv-SE" dirty="0" err="1" smtClean="0"/>
              <a:t>production</a:t>
            </a:r>
            <a:r>
              <a:rPr lang="sv-SE" dirty="0" smtClean="0"/>
              <a:t> </a:t>
            </a:r>
            <a:r>
              <a:rPr lang="sv-SE" dirty="0" err="1" smtClean="0"/>
              <a:t>of</a:t>
            </a:r>
            <a:r>
              <a:rPr lang="sv-SE" dirty="0" smtClean="0"/>
              <a:t> </a:t>
            </a:r>
            <a:r>
              <a:rPr lang="sv-SE" dirty="0" err="1" smtClean="0"/>
              <a:t>official</a:t>
            </a:r>
            <a:r>
              <a:rPr lang="sv-SE" dirty="0" smtClean="0"/>
              <a:t> statistics, </a:t>
            </a:r>
            <a:r>
              <a:rPr lang="sv-SE" dirty="0" err="1" smtClean="0"/>
              <a:t>through</a:t>
            </a:r>
            <a:endParaRPr lang="sv-SE" dirty="0" smtClean="0"/>
          </a:p>
          <a:p>
            <a:pPr lvl="1"/>
            <a:endParaRPr lang="sv-SE" dirty="0" smtClean="0"/>
          </a:p>
          <a:p>
            <a:pPr lvl="1"/>
            <a:r>
              <a:rPr lang="sv-SE" dirty="0" smtClean="0"/>
              <a:t>International </a:t>
            </a:r>
            <a:r>
              <a:rPr lang="sv-SE" dirty="0" err="1" smtClean="0"/>
              <a:t>collaboration</a:t>
            </a:r>
            <a:endParaRPr lang="sv-SE" dirty="0" smtClean="0"/>
          </a:p>
          <a:p>
            <a:pPr lvl="1"/>
            <a:r>
              <a:rPr lang="sv-SE" dirty="0" err="1" smtClean="0"/>
              <a:t>Use</a:t>
            </a:r>
            <a:r>
              <a:rPr lang="sv-SE" dirty="0" smtClean="0"/>
              <a:t> </a:t>
            </a:r>
            <a:r>
              <a:rPr lang="sv-SE" dirty="0" err="1"/>
              <a:t>of</a:t>
            </a:r>
            <a:r>
              <a:rPr lang="sv-SE" dirty="0"/>
              <a:t> standards</a:t>
            </a:r>
          </a:p>
          <a:p>
            <a:pPr lvl="1"/>
            <a:r>
              <a:rPr lang="sv-SE" dirty="0" smtClean="0"/>
              <a:t>Harmonisation</a:t>
            </a:r>
          </a:p>
          <a:p>
            <a:pPr lvl="1"/>
            <a:endParaRPr lang="sv-SE" dirty="0" smtClean="0"/>
          </a:p>
          <a:p>
            <a:pPr lvl="1"/>
            <a:endParaRPr lang="sv-SE" dirty="0"/>
          </a:p>
        </p:txBody>
      </p:sp>
    </p:spTree>
    <p:extLst>
      <p:ext uri="{BB962C8B-B14F-4D97-AF65-F5344CB8AC3E}">
        <p14:creationId xmlns:p14="http://schemas.microsoft.com/office/powerpoint/2010/main" val="3569820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HLG-MOS</a:t>
            </a:r>
            <a:endParaRPr lang="sv-SE" dirty="0"/>
          </a:p>
        </p:txBody>
      </p:sp>
      <p:sp>
        <p:nvSpPr>
          <p:cNvPr id="3" name="Platshållare för innehåll 2"/>
          <p:cNvSpPr>
            <a:spLocks noGrp="1"/>
          </p:cNvSpPr>
          <p:nvPr>
            <p:ph idx="1"/>
          </p:nvPr>
        </p:nvSpPr>
        <p:spPr/>
        <p:txBody>
          <a:bodyPr/>
          <a:lstStyle/>
          <a:p>
            <a:pPr marL="0" indent="0">
              <a:buNone/>
            </a:pPr>
            <a:r>
              <a:rPr lang="sv-SE" dirty="0" err="1" smtClean="0"/>
              <a:t>High</a:t>
            </a:r>
            <a:r>
              <a:rPr lang="sv-SE" dirty="0" smtClean="0"/>
              <a:t> </a:t>
            </a:r>
            <a:r>
              <a:rPr lang="sv-SE" dirty="0" err="1" smtClean="0"/>
              <a:t>level</a:t>
            </a:r>
            <a:r>
              <a:rPr lang="sv-SE" dirty="0" smtClean="0"/>
              <a:t> </a:t>
            </a:r>
            <a:r>
              <a:rPr lang="sv-SE" dirty="0" err="1" smtClean="0"/>
              <a:t>group</a:t>
            </a:r>
            <a:r>
              <a:rPr lang="sv-SE" dirty="0" smtClean="0"/>
              <a:t> for the </a:t>
            </a:r>
            <a:r>
              <a:rPr lang="sv-SE" dirty="0" err="1" smtClean="0"/>
              <a:t>modernisation</a:t>
            </a:r>
            <a:r>
              <a:rPr lang="sv-SE" dirty="0" smtClean="0"/>
              <a:t> </a:t>
            </a:r>
            <a:r>
              <a:rPr lang="sv-SE" dirty="0" err="1" smtClean="0"/>
              <a:t>of</a:t>
            </a:r>
            <a:r>
              <a:rPr lang="sv-SE" dirty="0" smtClean="0"/>
              <a:t> </a:t>
            </a:r>
            <a:r>
              <a:rPr lang="sv-SE" dirty="0" err="1" smtClean="0"/>
              <a:t>official</a:t>
            </a:r>
            <a:r>
              <a:rPr lang="sv-SE" dirty="0" smtClean="0"/>
              <a:t> statistics</a:t>
            </a:r>
          </a:p>
          <a:p>
            <a:pPr marL="0" indent="0">
              <a:buNone/>
            </a:pPr>
            <a:endParaRPr lang="sv-SE" dirty="0" smtClean="0"/>
          </a:p>
        </p:txBody>
      </p:sp>
      <p:pic>
        <p:nvPicPr>
          <p:cNvPr id="1026" name="Picture 2" descr="http://www1.unece.org/stat/platform/download/attachments/117773500/modernstasts-%20by%20HLG-MOS.jpg?version=1&amp;modificationDate=1454667794133&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37112"/>
            <a:ext cx="8445054" cy="164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6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395640" y="1340640"/>
            <a:ext cx="8352720" cy="5072400"/>
          </a:xfrm>
          <a:prstGeom prst="rect">
            <a:avLst/>
          </a:prstGeom>
        </p:spPr>
        <p:txBody>
          <a:bodyPr/>
          <a:lstStyle/>
          <a:p>
            <a:pPr>
              <a:lnSpc>
                <a:spcPct val="100000"/>
              </a:lnSpc>
            </a:pPr>
            <a:endParaRPr dirty="0"/>
          </a:p>
        </p:txBody>
      </p:sp>
      <p:pic>
        <p:nvPicPr>
          <p:cNvPr id="170" name="Picture 7"/>
          <p:cNvPicPr/>
          <p:nvPr/>
        </p:nvPicPr>
        <p:blipFill>
          <a:blip r:embed="rId3"/>
          <a:stretch>
            <a:fillRect/>
          </a:stretch>
        </p:blipFill>
        <p:spPr>
          <a:xfrm>
            <a:off x="1998072" y="2120608"/>
            <a:ext cx="1137240" cy="891000"/>
          </a:xfrm>
          <a:prstGeom prst="rect">
            <a:avLst/>
          </a:prstGeom>
        </p:spPr>
      </p:pic>
      <p:pic>
        <p:nvPicPr>
          <p:cNvPr id="171" name="Picture 8"/>
          <p:cNvPicPr/>
          <p:nvPr/>
        </p:nvPicPr>
        <p:blipFill>
          <a:blip r:embed="rId4"/>
          <a:stretch>
            <a:fillRect/>
          </a:stretch>
        </p:blipFill>
        <p:spPr>
          <a:xfrm>
            <a:off x="5157432" y="3788848"/>
            <a:ext cx="2149560" cy="623160"/>
          </a:xfrm>
          <a:prstGeom prst="rect">
            <a:avLst/>
          </a:prstGeom>
        </p:spPr>
      </p:pic>
      <p:pic>
        <p:nvPicPr>
          <p:cNvPr id="172" name="Picture 10"/>
          <p:cNvPicPr/>
          <p:nvPr/>
        </p:nvPicPr>
        <p:blipFill>
          <a:blip r:embed="rId5"/>
          <a:stretch>
            <a:fillRect/>
          </a:stretch>
        </p:blipFill>
        <p:spPr>
          <a:xfrm>
            <a:off x="1979712" y="3100888"/>
            <a:ext cx="1121040" cy="972000"/>
          </a:xfrm>
          <a:prstGeom prst="rect">
            <a:avLst/>
          </a:prstGeom>
        </p:spPr>
      </p:pic>
      <p:pic>
        <p:nvPicPr>
          <p:cNvPr id="173" name="Picture 11"/>
          <p:cNvPicPr/>
          <p:nvPr/>
        </p:nvPicPr>
        <p:blipFill>
          <a:blip r:embed="rId6"/>
          <a:stretch>
            <a:fillRect/>
          </a:stretch>
        </p:blipFill>
        <p:spPr>
          <a:xfrm>
            <a:off x="1979712" y="4179808"/>
            <a:ext cx="1121040" cy="1121040"/>
          </a:xfrm>
          <a:prstGeom prst="rect">
            <a:avLst/>
          </a:prstGeom>
        </p:spPr>
      </p:pic>
      <p:pic>
        <p:nvPicPr>
          <p:cNvPr id="174" name="Picture 12"/>
          <p:cNvPicPr/>
          <p:nvPr/>
        </p:nvPicPr>
        <p:blipFill>
          <a:blip r:embed="rId7"/>
          <a:stretch>
            <a:fillRect/>
          </a:stretch>
        </p:blipFill>
        <p:spPr>
          <a:xfrm>
            <a:off x="3274992" y="2924848"/>
            <a:ext cx="1868760" cy="617040"/>
          </a:xfrm>
          <a:prstGeom prst="rect">
            <a:avLst/>
          </a:prstGeom>
        </p:spPr>
      </p:pic>
      <p:pic>
        <p:nvPicPr>
          <p:cNvPr id="175" name="Picture 14"/>
          <p:cNvPicPr/>
          <p:nvPr/>
        </p:nvPicPr>
        <p:blipFill>
          <a:blip r:embed="rId8"/>
          <a:stretch>
            <a:fillRect/>
          </a:stretch>
        </p:blipFill>
        <p:spPr>
          <a:xfrm>
            <a:off x="5227272" y="2060848"/>
            <a:ext cx="1919160" cy="699480"/>
          </a:xfrm>
          <a:prstGeom prst="rect">
            <a:avLst/>
          </a:prstGeom>
        </p:spPr>
      </p:pic>
      <p:pic>
        <p:nvPicPr>
          <p:cNvPr id="176" name="Picture 16"/>
          <p:cNvPicPr/>
          <p:nvPr/>
        </p:nvPicPr>
        <p:blipFill>
          <a:blip r:embed="rId9"/>
          <a:stretch>
            <a:fillRect/>
          </a:stretch>
        </p:blipFill>
        <p:spPr>
          <a:xfrm>
            <a:off x="3259152" y="3860848"/>
            <a:ext cx="1887840" cy="432360"/>
          </a:xfrm>
          <a:prstGeom prst="rect">
            <a:avLst/>
          </a:prstGeom>
        </p:spPr>
      </p:pic>
      <p:pic>
        <p:nvPicPr>
          <p:cNvPr id="177" name="Picture 17"/>
          <p:cNvPicPr/>
          <p:nvPr/>
        </p:nvPicPr>
        <p:blipFill>
          <a:blip r:embed="rId10"/>
          <a:stretch>
            <a:fillRect/>
          </a:stretch>
        </p:blipFill>
        <p:spPr>
          <a:xfrm>
            <a:off x="3294072" y="4581208"/>
            <a:ext cx="3868920" cy="700200"/>
          </a:xfrm>
          <a:prstGeom prst="rect">
            <a:avLst/>
          </a:prstGeom>
        </p:spPr>
      </p:pic>
      <p:pic>
        <p:nvPicPr>
          <p:cNvPr id="178" name="Picture 18"/>
          <p:cNvPicPr/>
          <p:nvPr/>
        </p:nvPicPr>
        <p:blipFill>
          <a:blip r:embed="rId11"/>
          <a:stretch>
            <a:fillRect/>
          </a:stretch>
        </p:blipFill>
        <p:spPr>
          <a:xfrm>
            <a:off x="3407112" y="2060848"/>
            <a:ext cx="1392840" cy="629640"/>
          </a:xfrm>
          <a:prstGeom prst="rect">
            <a:avLst/>
          </a:prstGeom>
        </p:spPr>
      </p:pic>
      <p:pic>
        <p:nvPicPr>
          <p:cNvPr id="179" name="Picture 9"/>
          <p:cNvPicPr/>
          <p:nvPr/>
        </p:nvPicPr>
        <p:blipFill>
          <a:blip r:embed="rId12"/>
          <a:stretch>
            <a:fillRect/>
          </a:stretch>
        </p:blipFill>
        <p:spPr>
          <a:xfrm>
            <a:off x="5195952" y="2996848"/>
            <a:ext cx="1928520" cy="563400"/>
          </a:xfrm>
          <a:prstGeom prst="rect">
            <a:avLst/>
          </a:prstGeom>
        </p:spPr>
      </p:pic>
      <p:sp>
        <p:nvSpPr>
          <p:cNvPr id="15" name="Rubrik 1"/>
          <p:cNvSpPr txBox="1">
            <a:spLocks/>
          </p:cNvSpPr>
          <p:nvPr/>
        </p:nvSpPr>
        <p:spPr>
          <a:xfrm>
            <a:off x="1256370" y="378212"/>
            <a:ext cx="7430429" cy="1143000"/>
          </a:xfrm>
          <a:prstGeom prst="rect">
            <a:avLst/>
          </a:prstGeom>
        </p:spPr>
        <p:txBody>
          <a:bodyPr/>
          <a:lstStyle>
            <a:lvl1pPr algn="l" defTabSz="914400" rtl="0" eaLnBrk="1" latinLnBrk="0" hangingPunct="1">
              <a:spcBef>
                <a:spcPct val="0"/>
              </a:spcBef>
              <a:buNone/>
              <a:defRPr sz="4200" kern="1200">
                <a:solidFill>
                  <a:schemeClr val="accent2"/>
                </a:solidFill>
                <a:latin typeface="Arial" pitchFamily="34" charset="0"/>
                <a:ea typeface="+mj-ea"/>
                <a:cs typeface="Arial" pitchFamily="34" charset="0"/>
              </a:defRPr>
            </a:lvl1pPr>
          </a:lstStyle>
          <a:p>
            <a:r>
              <a:rPr lang="sv-SE" dirty="0" smtClean="0"/>
              <a:t>HLG-MOS</a:t>
            </a:r>
            <a:endParaRPr lang="sv-SE" dirty="0"/>
          </a:p>
        </p:txBody>
      </p:sp>
    </p:spTree>
    <p:extLst>
      <p:ext uri="{BB962C8B-B14F-4D97-AF65-F5344CB8AC3E}">
        <p14:creationId xmlns:p14="http://schemas.microsoft.com/office/powerpoint/2010/main" val="251837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p:spPr>
        <p:txBody>
          <a:bodyPr anchor="ctr"/>
          <a:lstStyle/>
          <a:p>
            <a:pPr algn="ctr">
              <a:lnSpc>
                <a:spcPct val="100000"/>
              </a:lnSpc>
            </a:pPr>
            <a:r>
              <a:rPr lang="en-US" sz="4400" b="1">
                <a:solidFill>
                  <a:srgbClr val="000000"/>
                </a:solidFill>
                <a:latin typeface="Calibri"/>
              </a:rPr>
              <a:t>The Challenges </a:t>
            </a:r>
            <a:endParaRPr/>
          </a:p>
        </p:txBody>
      </p:sp>
      <p:pic>
        <p:nvPicPr>
          <p:cNvPr id="160" name="Picture 2"/>
          <p:cNvPicPr/>
          <p:nvPr/>
        </p:nvPicPr>
        <p:blipFill>
          <a:blip r:embed="rId3"/>
          <a:stretch>
            <a:fillRect/>
          </a:stretch>
        </p:blipFill>
        <p:spPr>
          <a:xfrm>
            <a:off x="1638360" y="440280"/>
            <a:ext cx="6796080" cy="4254120"/>
          </a:xfrm>
          <a:prstGeom prst="rect">
            <a:avLst/>
          </a:prstGeom>
        </p:spPr>
      </p:pic>
      <p:sp>
        <p:nvSpPr>
          <p:cNvPr id="161" name="CustomShape 2"/>
          <p:cNvSpPr/>
          <p:nvPr/>
        </p:nvSpPr>
        <p:spPr>
          <a:xfrm>
            <a:off x="5256000" y="2925000"/>
            <a:ext cx="2016000" cy="914760"/>
          </a:xfrm>
          <a:prstGeom prst="rect">
            <a:avLst/>
          </a:prstGeom>
        </p:spPr>
        <p:txBody>
          <a:bodyPr/>
          <a:lstStyle/>
          <a:p>
            <a:pPr algn="ctr">
              <a:lnSpc>
                <a:spcPct val="100000"/>
              </a:lnSpc>
            </a:pPr>
            <a:r>
              <a:rPr lang="en-AU">
                <a:solidFill>
                  <a:srgbClr val="006600"/>
                </a:solidFill>
                <a:latin typeface="Arial"/>
              </a:rPr>
              <a:t>Increasing cost &amp; difficulty of acquiring data</a:t>
            </a:r>
            <a:endParaRPr/>
          </a:p>
        </p:txBody>
      </p:sp>
      <p:sp>
        <p:nvSpPr>
          <p:cNvPr id="162" name="CustomShape 3"/>
          <p:cNvSpPr/>
          <p:nvPr/>
        </p:nvSpPr>
        <p:spPr>
          <a:xfrm>
            <a:off x="3239640" y="3153600"/>
            <a:ext cx="2016000" cy="914760"/>
          </a:xfrm>
          <a:prstGeom prst="rect">
            <a:avLst/>
          </a:prstGeom>
        </p:spPr>
        <p:txBody>
          <a:bodyPr/>
          <a:lstStyle/>
          <a:p>
            <a:pPr algn="ctr">
              <a:lnSpc>
                <a:spcPct val="100000"/>
              </a:lnSpc>
            </a:pPr>
            <a:r>
              <a:rPr lang="en-AU">
                <a:solidFill>
                  <a:srgbClr val="002060"/>
                </a:solidFill>
                <a:latin typeface="Arial"/>
              </a:rPr>
              <a:t>New competitors &amp; changing expectations</a:t>
            </a:r>
            <a:endParaRPr/>
          </a:p>
        </p:txBody>
      </p:sp>
      <p:sp>
        <p:nvSpPr>
          <p:cNvPr id="163" name="CustomShape 4"/>
          <p:cNvSpPr/>
          <p:nvPr/>
        </p:nvSpPr>
        <p:spPr>
          <a:xfrm>
            <a:off x="1007640" y="4770360"/>
            <a:ext cx="2664000" cy="640440"/>
          </a:xfrm>
          <a:prstGeom prst="rect">
            <a:avLst/>
          </a:prstGeom>
        </p:spPr>
        <p:txBody>
          <a:bodyPr/>
          <a:lstStyle/>
          <a:p>
            <a:pPr algn="ctr">
              <a:lnSpc>
                <a:spcPct val="100000"/>
              </a:lnSpc>
            </a:pPr>
            <a:r>
              <a:rPr lang="en-AU">
                <a:solidFill>
                  <a:srgbClr val="000000"/>
                </a:solidFill>
                <a:latin typeface="Arial"/>
              </a:rPr>
              <a:t>Rapid changes in the environment</a:t>
            </a:r>
            <a:endParaRPr/>
          </a:p>
        </p:txBody>
      </p:sp>
      <p:sp>
        <p:nvSpPr>
          <p:cNvPr id="164" name="CustomShape 5"/>
          <p:cNvSpPr/>
          <p:nvPr/>
        </p:nvSpPr>
        <p:spPr>
          <a:xfrm>
            <a:off x="6876360" y="4191480"/>
            <a:ext cx="2016000" cy="640440"/>
          </a:xfrm>
          <a:prstGeom prst="rect">
            <a:avLst/>
          </a:prstGeom>
        </p:spPr>
        <p:txBody>
          <a:bodyPr/>
          <a:lstStyle/>
          <a:p>
            <a:pPr algn="ctr">
              <a:lnSpc>
                <a:spcPct val="100000"/>
              </a:lnSpc>
            </a:pPr>
            <a:r>
              <a:rPr lang="en-AU">
                <a:solidFill>
                  <a:srgbClr val="000000"/>
                </a:solidFill>
                <a:latin typeface="Arial"/>
              </a:rPr>
              <a:t>Competition for skilled resources</a:t>
            </a:r>
            <a:endParaRPr/>
          </a:p>
        </p:txBody>
      </p:sp>
      <p:sp>
        <p:nvSpPr>
          <p:cNvPr id="165" name="CustomShape 6"/>
          <p:cNvSpPr/>
          <p:nvPr/>
        </p:nvSpPr>
        <p:spPr>
          <a:xfrm>
            <a:off x="3960000" y="4946400"/>
            <a:ext cx="1656000" cy="640440"/>
          </a:xfrm>
          <a:prstGeom prst="rect">
            <a:avLst/>
          </a:prstGeom>
        </p:spPr>
        <p:txBody>
          <a:bodyPr/>
          <a:lstStyle/>
          <a:p>
            <a:pPr algn="ctr">
              <a:lnSpc>
                <a:spcPct val="100000"/>
              </a:lnSpc>
            </a:pPr>
            <a:r>
              <a:rPr lang="en-AU">
                <a:solidFill>
                  <a:srgbClr val="C00000"/>
                </a:solidFill>
                <a:latin typeface="Arial"/>
              </a:rPr>
              <a:t>Reducing</a:t>
            </a:r>
            <a:endParaRPr/>
          </a:p>
          <a:p>
            <a:pPr algn="ctr">
              <a:lnSpc>
                <a:spcPct val="100000"/>
              </a:lnSpc>
            </a:pPr>
            <a:r>
              <a:rPr lang="en-AU">
                <a:solidFill>
                  <a:srgbClr val="C00000"/>
                </a:solidFill>
                <a:latin typeface="Arial"/>
              </a:rPr>
              <a:t> budget</a:t>
            </a:r>
            <a:endParaRPr/>
          </a:p>
        </p:txBody>
      </p:sp>
      <p:sp>
        <p:nvSpPr>
          <p:cNvPr id="166" name="CustomShape 7"/>
          <p:cNvSpPr/>
          <p:nvPr/>
        </p:nvSpPr>
        <p:spPr>
          <a:xfrm>
            <a:off x="7272360" y="2686680"/>
            <a:ext cx="1872000" cy="640440"/>
          </a:xfrm>
          <a:prstGeom prst="rect">
            <a:avLst/>
          </a:prstGeom>
        </p:spPr>
        <p:txBody>
          <a:bodyPr/>
          <a:lstStyle/>
          <a:p>
            <a:pPr algn="ctr">
              <a:lnSpc>
                <a:spcPct val="100000"/>
              </a:lnSpc>
            </a:pPr>
            <a:r>
              <a:rPr lang="en-AU">
                <a:solidFill>
                  <a:srgbClr val="7030A0"/>
                </a:solidFill>
                <a:latin typeface="Arial"/>
              </a:rPr>
              <a:t>Riding the big data wave</a:t>
            </a:r>
            <a:endParaRPr/>
          </a:p>
        </p:txBody>
      </p:sp>
    </p:spTree>
    <p:extLst>
      <p:ext uri="{BB962C8B-B14F-4D97-AF65-F5344CB8AC3E}">
        <p14:creationId xmlns:p14="http://schemas.microsoft.com/office/powerpoint/2010/main" val="52041089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HLG</a:t>
            </a:r>
            <a:endParaRPr lang="sv-SE"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dirty="0" smtClean="0"/>
              <a:t>Objectives:</a:t>
            </a:r>
            <a:endParaRPr lang="en-US" dirty="0"/>
          </a:p>
          <a:p>
            <a:r>
              <a:rPr lang="en-US" dirty="0" smtClean="0"/>
              <a:t>Promote </a:t>
            </a:r>
            <a:r>
              <a:rPr lang="en-US" dirty="0"/>
              <a:t>common standards, models, tools and methods to support the </a:t>
            </a:r>
            <a:r>
              <a:rPr lang="en-US" dirty="0" err="1"/>
              <a:t>modernisation</a:t>
            </a:r>
            <a:r>
              <a:rPr lang="en-US" dirty="0"/>
              <a:t> of official statistics;</a:t>
            </a:r>
          </a:p>
          <a:p>
            <a:pPr lvl="1"/>
            <a:r>
              <a:rPr lang="en-US" dirty="0" smtClean="0"/>
              <a:t>Drive </a:t>
            </a:r>
            <a:r>
              <a:rPr lang="en-US" dirty="0"/>
              <a:t>new developments in the production, </a:t>
            </a:r>
            <a:r>
              <a:rPr lang="en-US" dirty="0" err="1"/>
              <a:t>organisation</a:t>
            </a:r>
            <a:r>
              <a:rPr lang="en-US" dirty="0"/>
              <a:t> and products of official statistics, ensuring effective coordination and information sharing within official statistics, and with relevant external bodies;</a:t>
            </a:r>
          </a:p>
          <a:p>
            <a:pPr lvl="1"/>
            <a:r>
              <a:rPr lang="en-US" dirty="0" smtClean="0"/>
              <a:t>Advise </a:t>
            </a:r>
            <a:r>
              <a:rPr lang="en-US" dirty="0"/>
              <a:t>the Bureau of the CES on the direction of strategic developments in the </a:t>
            </a:r>
            <a:r>
              <a:rPr lang="en-US" dirty="0" err="1"/>
              <a:t>modernisation</a:t>
            </a:r>
            <a:r>
              <a:rPr lang="en-US" dirty="0"/>
              <a:t> of official statistics, and ensure that there is a maximum of convergence and coordination within the statistical "industry".</a:t>
            </a:r>
          </a:p>
          <a:p>
            <a:pPr marL="0" indent="0">
              <a:buNone/>
            </a:pPr>
            <a:r>
              <a:rPr lang="en-US" dirty="0" smtClean="0"/>
              <a:t>Means:</a:t>
            </a:r>
            <a:endParaRPr lang="en-US" dirty="0"/>
          </a:p>
          <a:p>
            <a:r>
              <a:rPr lang="en-US" dirty="0"/>
              <a:t>annual expert group workshops bringing together representatives from as many relevant groups as possible, to collectively identify priorities and plan strategies while avoiding duplication or conflicting outcomes</a:t>
            </a:r>
          </a:p>
          <a:p>
            <a:r>
              <a:rPr lang="en-US" dirty="0"/>
              <a:t>year-long projects which focus on one or two of the priorities identified by the workshops, that use participatory techniques to find rapid and collectively-developed solutions to the challenges of statistical </a:t>
            </a:r>
            <a:r>
              <a:rPr lang="en-US" dirty="0" err="1"/>
              <a:t>modernisation</a:t>
            </a:r>
            <a:endParaRPr lang="en-US" dirty="0"/>
          </a:p>
          <a:p>
            <a:r>
              <a:rPr lang="en-US" dirty="0" smtClean="0"/>
              <a:t>Links </a:t>
            </a:r>
            <a:r>
              <a:rPr lang="en-US" dirty="0"/>
              <a:t>to past and current HLG projects can be found on the left of this page, and links to the four thematic </a:t>
            </a:r>
            <a:r>
              <a:rPr lang="en-US" dirty="0" err="1"/>
              <a:t>Modernisation</a:t>
            </a:r>
            <a:r>
              <a:rPr lang="en-US" dirty="0"/>
              <a:t> Committees are on the right of the page (note that while much of the material is open to public access, some areas of ongoing work are restricted to the teams involved</a:t>
            </a:r>
            <a:r>
              <a:rPr lang="en-US" dirty="0" smtClean="0"/>
              <a:t>).</a:t>
            </a:r>
            <a:endParaRPr lang="en-US" dirty="0"/>
          </a:p>
        </p:txBody>
      </p:sp>
    </p:spTree>
    <p:extLst>
      <p:ext uri="{BB962C8B-B14F-4D97-AF65-F5344CB8AC3E}">
        <p14:creationId xmlns:p14="http://schemas.microsoft.com/office/powerpoint/2010/main" val="657378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Modernisation</a:t>
            </a:r>
            <a:r>
              <a:rPr lang="sv-SE" dirty="0" smtClean="0"/>
              <a:t> </a:t>
            </a:r>
            <a:r>
              <a:rPr lang="sv-SE" dirty="0" err="1" smtClean="0"/>
              <a:t>committees</a:t>
            </a:r>
            <a:endParaRPr lang="sv-SE" dirty="0"/>
          </a:p>
        </p:txBody>
      </p:sp>
      <p:sp>
        <p:nvSpPr>
          <p:cNvPr id="3" name="Platshållare för innehåll 2"/>
          <p:cNvSpPr>
            <a:spLocks noGrp="1"/>
          </p:cNvSpPr>
          <p:nvPr>
            <p:ph idx="1"/>
          </p:nvPr>
        </p:nvSpPr>
        <p:spPr/>
        <p:txBody>
          <a:bodyPr/>
          <a:lstStyle/>
          <a:p>
            <a:endParaRPr lang="sv-S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63" t="32291" r="25000" b="7088"/>
          <a:stretch/>
        </p:blipFill>
        <p:spPr bwMode="auto">
          <a:xfrm>
            <a:off x="1259632" y="1628800"/>
            <a:ext cx="750174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09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HLG </a:t>
            </a:r>
            <a:r>
              <a:rPr lang="sv-SE" dirty="0" err="1" smtClean="0"/>
              <a:t>initiatives</a:t>
            </a:r>
            <a:endParaRPr lang="sv-SE" dirty="0"/>
          </a:p>
        </p:txBody>
      </p:sp>
      <p:sp>
        <p:nvSpPr>
          <p:cNvPr id="3" name="Platshållare för innehåll 2"/>
          <p:cNvSpPr>
            <a:spLocks noGrp="1"/>
          </p:cNvSpPr>
          <p:nvPr>
            <p:ph idx="1"/>
          </p:nvPr>
        </p:nvSpPr>
        <p:spPr/>
        <p:txBody>
          <a:bodyPr/>
          <a:lstStyle/>
          <a:p>
            <a:r>
              <a:rPr lang="sv-SE" dirty="0" smtClean="0"/>
              <a:t>GSBPM</a:t>
            </a:r>
          </a:p>
          <a:p>
            <a:endParaRPr lang="sv-SE" dirty="0" smtClean="0"/>
          </a:p>
          <a:p>
            <a:r>
              <a:rPr lang="sv-SE" dirty="0" smtClean="0"/>
              <a:t>GSIM</a:t>
            </a:r>
          </a:p>
          <a:p>
            <a:endParaRPr lang="sv-SE" dirty="0" smtClean="0"/>
          </a:p>
          <a:p>
            <a:r>
              <a:rPr lang="sv-SE" dirty="0" smtClean="0"/>
              <a:t>CSPA</a:t>
            </a:r>
          </a:p>
          <a:p>
            <a:endParaRPr lang="sv-SE" dirty="0" smtClean="0"/>
          </a:p>
          <a:p>
            <a:r>
              <a:rPr lang="sv-SE" dirty="0" smtClean="0"/>
              <a:t>GAMSO</a:t>
            </a:r>
          </a:p>
          <a:p>
            <a:endParaRPr lang="sv-SE" dirty="0" smtClean="0"/>
          </a:p>
          <a:p>
            <a:r>
              <a:rPr lang="sv-SE" dirty="0" smtClean="0"/>
              <a:t>Big data</a:t>
            </a:r>
            <a:endParaRPr lang="sv-SE" dirty="0"/>
          </a:p>
        </p:txBody>
      </p:sp>
      <p:pic>
        <p:nvPicPr>
          <p:cNvPr id="4" name="Picture 2" descr="http://www1.unece.org/stat/platform/download/thumbnails/58492100/gsim.png?version=1&amp;modificationDate=1407249911210&amp;api=v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474" y="2276872"/>
            <a:ext cx="1246558" cy="855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p:nvPr/>
        </p:nvPicPr>
        <p:blipFill>
          <a:blip r:embed="rId4"/>
          <a:stretch>
            <a:fillRect/>
          </a:stretch>
        </p:blipFill>
        <p:spPr>
          <a:xfrm>
            <a:off x="3658112" y="1484784"/>
            <a:ext cx="1201920" cy="720080"/>
          </a:xfrm>
          <a:prstGeom prst="rect">
            <a:avLst/>
          </a:prstGeom>
        </p:spPr>
      </p:pic>
      <p:pic>
        <p:nvPicPr>
          <p:cNvPr id="6" name="Picture 2" descr="http://www1.unece.org/stat/platform/download/attachments/109254297/image2015-3-20%2010%3A59%3A43.png?version=1&amp;modificationDate=1426809584442&amp;api=v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0114" y="4149080"/>
            <a:ext cx="1661966"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1.unece.org/stat/platform/download/thumbnails/58492100/pandp.jpg?version=1&amp;modificationDate=1407249694140&amp;api=v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9913" y="-411163"/>
            <a:ext cx="9525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cspa"/>
          <p:cNvPicPr>
            <a:picLocks noGrp="1" noChangeAspect="1"/>
          </p:cNvPicPr>
          <p:nvPr isPhoto="1"/>
        </p:nvPicPr>
        <p:blipFill>
          <a:blip r:embed="rId8" cstate="print">
            <a:lum/>
            <a:extLst>
              <a:ext uri="{28A0092B-C50C-407E-A947-70E740481C1C}">
                <a14:useLocalDpi xmlns:a14="http://schemas.microsoft.com/office/drawing/2010/main" val="0"/>
              </a:ext>
            </a:extLst>
          </a:blip>
          <a:stretch>
            <a:fillRect/>
          </a:stretch>
        </p:blipFill>
        <p:spPr>
          <a:xfrm>
            <a:off x="3578028" y="3059224"/>
            <a:ext cx="1132274" cy="1030424"/>
          </a:xfrm>
          <a:prstGeom prst="rect">
            <a:avLst/>
          </a:prstGeom>
          <a:noFill/>
          <a:ln>
            <a:noFill/>
          </a:ln>
        </p:spPr>
      </p:pic>
      <p:pic>
        <p:nvPicPr>
          <p:cNvPr id="7" name="Bildobjekt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888" y="4859783"/>
            <a:ext cx="1224136" cy="873473"/>
          </a:xfrm>
          <a:prstGeom prst="rect">
            <a:avLst/>
          </a:prstGeom>
        </p:spPr>
      </p:pic>
    </p:spTree>
    <p:extLst>
      <p:ext uri="{BB962C8B-B14F-4D97-AF65-F5344CB8AC3E}">
        <p14:creationId xmlns:p14="http://schemas.microsoft.com/office/powerpoint/2010/main" val="3575184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CB-mall-2016">
  <a:themeElements>
    <a:clrScheme name="SCB">
      <a:dk1>
        <a:sysClr val="windowText" lastClr="000000"/>
      </a:dk1>
      <a:lt1>
        <a:sysClr val="window" lastClr="FFFFFF"/>
      </a:lt1>
      <a:dk2>
        <a:srgbClr val="1F497D"/>
      </a:dk2>
      <a:lt2>
        <a:srgbClr val="EEECE1"/>
      </a:lt2>
      <a:accent1>
        <a:srgbClr val="EC9210"/>
      </a:accent1>
      <a:accent2>
        <a:srgbClr val="828282"/>
      </a:accent2>
      <a:accent3>
        <a:srgbClr val="F0F0F0"/>
      </a:accent3>
      <a:accent4>
        <a:srgbClr val="078693"/>
      </a:accent4>
      <a:accent5>
        <a:srgbClr val="7F942C"/>
      </a:accent5>
      <a:accent6>
        <a:srgbClr val="71277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SCB-mall-2016</Template>
  <TotalTime>1397</TotalTime>
  <Words>1229</Words>
  <Application>Microsoft Office PowerPoint</Application>
  <PresentationFormat>Bildspel på skärmen (4:3)</PresentationFormat>
  <Paragraphs>175</Paragraphs>
  <Slides>28</Slides>
  <Notes>10</Notes>
  <HiddenSlides>1</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SCB-mall-2016</vt:lpstr>
      <vt:lpstr>GSIM</vt:lpstr>
      <vt:lpstr>Introduction to the Generic Statistical Information Model (GSIM)</vt:lpstr>
      <vt:lpstr>Why GSIM</vt:lpstr>
      <vt:lpstr>HLG-MOS</vt:lpstr>
      <vt:lpstr>PowerPoint-presentation</vt:lpstr>
      <vt:lpstr>PowerPoint-presentation</vt:lpstr>
      <vt:lpstr>HLG</vt:lpstr>
      <vt:lpstr>Modernisation committees</vt:lpstr>
      <vt:lpstr>HLG initiatives</vt:lpstr>
      <vt:lpstr>GSIM and GSBPM</vt:lpstr>
      <vt:lpstr>Need of consistent information</vt:lpstr>
      <vt:lpstr>What is GSIM?</vt:lpstr>
      <vt:lpstr>Purposes of GSIM</vt:lpstr>
      <vt:lpstr>Moving to GSIM in practice</vt:lpstr>
      <vt:lpstr>PowerPoint-presentation</vt:lpstr>
      <vt:lpstr>Questions…</vt:lpstr>
      <vt:lpstr>GSIM verssion 1.1</vt:lpstr>
      <vt:lpstr>What is GSIM?</vt:lpstr>
      <vt:lpstr>Business</vt:lpstr>
      <vt:lpstr>Exchange</vt:lpstr>
      <vt:lpstr>Structures</vt:lpstr>
      <vt:lpstr>Concepts</vt:lpstr>
      <vt:lpstr>Runs and feeds the processes</vt:lpstr>
      <vt:lpstr>PowerPoint-presentation</vt:lpstr>
      <vt:lpstr>PowerPoint-presentation</vt:lpstr>
      <vt:lpstr>Work method</vt:lpstr>
      <vt:lpstr>Releases</vt:lpstr>
      <vt:lpstr>Ongoing</vt:lpstr>
    </vt:vector>
  </TitlesOfParts>
  <Company>SCB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Blomqvist Klas PCA/MFI-S</dc:creator>
  <cp:lastModifiedBy>Blomqvist Klas PCA/MFI-S</cp:lastModifiedBy>
  <cp:revision>36</cp:revision>
  <dcterms:created xsi:type="dcterms:W3CDTF">2016-06-30T10:18:21Z</dcterms:created>
  <dcterms:modified xsi:type="dcterms:W3CDTF">2016-10-17T05:44:50Z</dcterms:modified>
</cp:coreProperties>
</file>