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9" r:id="rId4"/>
    <p:sldId id="284" r:id="rId5"/>
    <p:sldId id="262" r:id="rId6"/>
    <p:sldId id="263" r:id="rId7"/>
    <p:sldId id="283" r:id="rId8"/>
    <p:sldId id="285" r:id="rId9"/>
    <p:sldId id="286" r:id="rId10"/>
    <p:sldId id="270" r:id="rId11"/>
    <p:sldId id="265" r:id="rId12"/>
    <p:sldId id="271" r:id="rId13"/>
    <p:sldId id="278" r:id="rId14"/>
    <p:sldId id="275" r:id="rId15"/>
    <p:sldId id="276" r:id="rId16"/>
    <p:sldId id="277" r:id="rId17"/>
    <p:sldId id="282" r:id="rId18"/>
    <p:sldId id="279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0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2E758-D41C-4115-BDAC-4A67EE5D2BD5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10EDA-4165-43E4-93C8-3DEACE7D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4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Link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Sprint </a:t>
            </a:r>
            <a:r>
              <a:rPr lang="de-DE" baseline="0" dirty="0" err="1" smtClean="0"/>
              <a:t>site</a:t>
            </a:r>
            <a:r>
              <a:rPr lang="de-DE" baseline="0" dirty="0" smtClean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0EDA-4165-43E4-93C8-3DEACE7D7F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97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</a:t>
            </a:r>
            <a:r>
              <a:rPr lang="de-DE" baseline="0" dirty="0" smtClean="0"/>
              <a:t> DDI-focused, Something that everyone can use – since our goal is to work as a community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0EDA-4165-43E4-93C8-3DEACE7D7F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9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di-alliance.atlassian.net/wiki/display/DDI4/Daily+Schedu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737" y="1014771"/>
            <a:ext cx="6984274" cy="1724867"/>
          </a:xfrm>
        </p:spPr>
        <p:txBody>
          <a:bodyPr anchor="ctr"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426224"/>
            <a:ext cx="6498159" cy="916641"/>
          </a:xfrm>
        </p:spPr>
        <p:txBody>
          <a:bodyPr>
            <a:noAutofit/>
          </a:bodyPr>
          <a:lstStyle/>
          <a:p>
            <a:r>
              <a:rPr lang="en-US" sz="3200" dirty="0" smtClean="0"/>
              <a:t>Dagstuhl Sprint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13384" y="3684092"/>
            <a:ext cx="3717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Schloss</a:t>
            </a:r>
            <a:r>
              <a:rPr lang="en-US" dirty="0" smtClean="0"/>
              <a:t> Dagstuhl</a:t>
            </a:r>
            <a:br>
              <a:rPr lang="en-US" dirty="0" smtClean="0"/>
            </a:br>
            <a:r>
              <a:rPr lang="en-US" dirty="0" smtClean="0"/>
              <a:t>October 17-21, 2016</a:t>
            </a:r>
            <a:endParaRPr lang="en-US" dirty="0"/>
          </a:p>
          <a:p>
            <a:pPr algn="ctr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2183" y="466131"/>
            <a:ext cx="2039563" cy="548640"/>
          </a:xfrm>
          <a:prstGeom prst="rect">
            <a:avLst/>
          </a:prstGeom>
        </p:spPr>
      </p:pic>
      <p:pic>
        <p:nvPicPr>
          <p:cNvPr id="4" name="Picture 3" descr="schloss_dagstuhl_111201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34" y="4739804"/>
            <a:ext cx="25527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cs typeface="Calibri"/>
                <a:sym typeface="Calibri"/>
              </a:rPr>
              <a:t>How are we going to Accomplish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sz="3200" dirty="0">
                <a:latin typeface="Calibri"/>
                <a:ea typeface="Calibri"/>
                <a:cs typeface="Calibri"/>
                <a:sym typeface="Calibri"/>
              </a:rPr>
              <a:t>Plenary to start the </a:t>
            </a:r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day – group discussion and/or </a:t>
            </a:r>
            <a:r>
              <a:rPr lang="en-AU" sz="3200" dirty="0">
                <a:latin typeface="Calibri"/>
                <a:ea typeface="Calibri"/>
                <a:cs typeface="Calibri"/>
                <a:sym typeface="Calibri"/>
              </a:rPr>
              <a:t>outline the working </a:t>
            </a:r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groups</a:t>
            </a:r>
          </a:p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Proposed </a:t>
            </a:r>
            <a:r>
              <a:rPr lang="en-AU" sz="3200" dirty="0">
                <a:latin typeface="Calibri"/>
                <a:ea typeface="Calibri"/>
                <a:cs typeface="Calibri"/>
                <a:sym typeface="Calibri"/>
              </a:rPr>
              <a:t>working group </a:t>
            </a:r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participants</a:t>
            </a:r>
          </a:p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Note </a:t>
            </a:r>
            <a:r>
              <a:rPr lang="en-AU" sz="3200" dirty="0">
                <a:latin typeface="Calibri"/>
                <a:ea typeface="Calibri"/>
                <a:cs typeface="Calibri"/>
                <a:sym typeface="Calibri"/>
              </a:rPr>
              <a:t>taker </a:t>
            </a:r>
            <a:endParaRPr lang="en-AU" sz="32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Spend </a:t>
            </a:r>
            <a:r>
              <a:rPr lang="en-AU" sz="3200" dirty="0">
                <a:latin typeface="Calibri"/>
                <a:ea typeface="Calibri"/>
                <a:cs typeface="Calibri"/>
                <a:sym typeface="Calibri"/>
              </a:rPr>
              <a:t>the first 5-10 </a:t>
            </a:r>
            <a:r>
              <a:rPr lang="en-AU" sz="3200" dirty="0" err="1">
                <a:latin typeface="Calibri"/>
                <a:ea typeface="Calibri"/>
                <a:cs typeface="Calibri"/>
                <a:sym typeface="Calibri"/>
              </a:rPr>
              <a:t>mins</a:t>
            </a:r>
            <a:r>
              <a:rPr lang="en-AU" sz="3200" dirty="0">
                <a:latin typeface="Calibri"/>
                <a:ea typeface="Calibri"/>
                <a:cs typeface="Calibri"/>
                <a:sym typeface="Calibri"/>
              </a:rPr>
              <a:t> identifying possible breakout </a:t>
            </a:r>
            <a:r>
              <a:rPr lang="en-AU" sz="3200" dirty="0" smtClean="0">
                <a:latin typeface="Calibri"/>
                <a:ea typeface="Calibri"/>
                <a:cs typeface="Calibri"/>
                <a:sym typeface="Calibri"/>
              </a:rPr>
              <a:t>topics – within your working group</a:t>
            </a:r>
          </a:p>
          <a:p>
            <a:pPr lvl="0"/>
            <a:r>
              <a:rPr lang="en-AU" sz="3200" dirty="0" smtClean="0">
                <a:latin typeface="Calibri"/>
                <a:cs typeface="Calibri"/>
                <a:sym typeface="Calibri"/>
              </a:rPr>
              <a:t>Evening Sessions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86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ea typeface="Calibri"/>
                <a:cs typeface="Calibri"/>
                <a:sym typeface="Calibri"/>
              </a:rPr>
              <a:t>Recording your </a:t>
            </a:r>
            <a:r>
              <a:rPr lang="en-AU" sz="4800" cap="small" dirty="0">
                <a:latin typeface="Calibri"/>
                <a:ea typeface="Calibri"/>
                <a:cs typeface="Calibri"/>
                <a:sym typeface="Calibri"/>
              </a:rPr>
              <a:t>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template provided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note of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ny background info needed/used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ALL decisions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any proposals that were agreed upon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Reasoning behind the proposals and decisions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there were different positions – provide both reasons for and reasons against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1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ea typeface="Calibri"/>
                <a:cs typeface="Calibri"/>
                <a:sym typeface="Calibri"/>
              </a:rPr>
              <a:t>Staying 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sz="4600" dirty="0">
                <a:latin typeface="Calibri"/>
                <a:ea typeface="Calibri"/>
                <a:cs typeface="Calibri"/>
                <a:sym typeface="Calibri"/>
              </a:rPr>
              <a:t>The Parking Lot – for ideas, issues off task or which need more </a:t>
            </a:r>
            <a:r>
              <a:rPr lang="en-AU" sz="4600" dirty="0" smtClean="0">
                <a:latin typeface="Calibri"/>
                <a:ea typeface="Calibri"/>
                <a:cs typeface="Calibri"/>
                <a:sym typeface="Calibri"/>
              </a:rPr>
              <a:t>discussion</a:t>
            </a:r>
          </a:p>
          <a:p>
            <a:r>
              <a:rPr lang="en-AU" sz="4600" dirty="0" smtClean="0">
                <a:latin typeface="Calibri"/>
                <a:ea typeface="Calibri"/>
                <a:cs typeface="Calibri"/>
                <a:sym typeface="Calibri"/>
              </a:rPr>
              <a:t>Document </a:t>
            </a:r>
            <a:r>
              <a:rPr lang="en-AU" sz="4600" dirty="0">
                <a:latin typeface="Calibri"/>
                <a:ea typeface="Calibri"/>
                <a:cs typeface="Calibri"/>
                <a:sym typeface="Calibri"/>
              </a:rPr>
              <a:t>it and set it </a:t>
            </a:r>
            <a:r>
              <a:rPr lang="en-AU" sz="4600" dirty="0" smtClean="0">
                <a:latin typeface="Calibri"/>
                <a:ea typeface="Calibri"/>
                <a:cs typeface="Calibri"/>
                <a:sym typeface="Calibri"/>
              </a:rPr>
              <a:t>aside</a:t>
            </a:r>
          </a:p>
          <a:p>
            <a:r>
              <a:rPr lang="en-AU" sz="4600" dirty="0" smtClean="0">
                <a:latin typeface="Calibri"/>
                <a:ea typeface="Calibri"/>
                <a:cs typeface="Calibri"/>
                <a:sym typeface="Calibri"/>
              </a:rPr>
              <a:t>Avoid </a:t>
            </a:r>
            <a:r>
              <a:rPr lang="en-AU" sz="4600" dirty="0">
                <a:latin typeface="Calibri"/>
                <a:ea typeface="Calibri"/>
                <a:cs typeface="Calibri"/>
                <a:sym typeface="Calibri"/>
              </a:rPr>
              <a:t>extended </a:t>
            </a:r>
            <a:r>
              <a:rPr lang="en-AU" sz="4600" dirty="0" smtClean="0">
                <a:latin typeface="Calibri"/>
                <a:ea typeface="Calibri"/>
                <a:cs typeface="Calibri"/>
                <a:sym typeface="Calibri"/>
              </a:rPr>
              <a:t>debate</a:t>
            </a:r>
          </a:p>
          <a:p>
            <a:pPr lvl="1"/>
            <a:r>
              <a:rPr lang="en-AU" sz="3800" dirty="0" smtClean="0"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en-AU" sz="3800" dirty="0"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AU" sz="3800" i="1" dirty="0"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AU" sz="3800" dirty="0">
                <a:latin typeface="Calibri"/>
                <a:ea typeface="Calibri"/>
                <a:cs typeface="Calibri"/>
                <a:sym typeface="Calibri"/>
              </a:rPr>
              <a:t> want to lose track of issues which need to be decided through considered </a:t>
            </a:r>
            <a:r>
              <a:rPr lang="en-AU" sz="3800" dirty="0" smtClean="0">
                <a:latin typeface="Calibri"/>
                <a:ea typeface="Calibri"/>
                <a:cs typeface="Calibri"/>
                <a:sym typeface="Calibri"/>
              </a:rPr>
              <a:t>discussion</a:t>
            </a:r>
          </a:p>
          <a:p>
            <a:pPr lvl="1"/>
            <a:r>
              <a:rPr lang="en-AU" sz="3800" dirty="0" smtClean="0"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en-AU" sz="3800" dirty="0">
                <a:latin typeface="Calibri"/>
                <a:ea typeface="Calibri"/>
                <a:cs typeface="Calibri"/>
                <a:sym typeface="Calibri"/>
              </a:rPr>
              <a:t>cannot let them stop us from making </a:t>
            </a:r>
            <a:r>
              <a:rPr lang="en-AU" sz="3800" dirty="0" smtClean="0">
                <a:latin typeface="Calibri"/>
                <a:ea typeface="Calibri"/>
                <a:cs typeface="Calibri"/>
                <a:sym typeface="Calibri"/>
              </a:rPr>
              <a:t>progress</a:t>
            </a:r>
          </a:p>
          <a:p>
            <a:pPr lvl="1"/>
            <a:endParaRPr lang="en-AU" sz="1400" dirty="0">
              <a:latin typeface="Calibri"/>
              <a:ea typeface="Calibri"/>
              <a:cs typeface="Calibri"/>
              <a:sym typeface="Calibri"/>
            </a:endParaRPr>
          </a:p>
          <a:p>
            <a:pPr indent="-228600">
              <a:spcBef>
                <a:spcPts val="500"/>
              </a:spcBef>
              <a:buSzPct val="100000"/>
            </a:pPr>
            <a:r>
              <a:rPr lang="en-AU" sz="4600" dirty="0">
                <a:latin typeface="Calibri"/>
                <a:ea typeface="Calibri"/>
                <a:cs typeface="Calibri"/>
                <a:sym typeface="Calibri"/>
              </a:rPr>
              <a:t>Visit Parking Lot after each session</a:t>
            </a:r>
            <a:endParaRPr lang="en-AU" sz="4600" dirty="0" smtClean="0"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97428"/>
            <a:ext cx="6498158" cy="2950279"/>
          </a:xfrm>
        </p:spPr>
        <p:txBody>
          <a:bodyPr/>
          <a:lstStyle/>
          <a:p>
            <a:r>
              <a:rPr lang="en-AU" sz="4800" cap="small" dirty="0" smtClean="0">
                <a:latin typeface="Calibri"/>
                <a:ea typeface="Calibri"/>
                <a:cs typeface="Calibri"/>
                <a:sym typeface="Calibri"/>
              </a:rPr>
              <a:t>Different Backgrounds With Different Perspectives on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ea typeface="Calibri"/>
                <a:cs typeface="Calibri"/>
                <a:sym typeface="Calibri"/>
              </a:rPr>
              <a:t>Perspectives on Data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589369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“File-centric” (DDI, SDMX, GSIM)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914400" y="2667000"/>
            <a:ext cx="7620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2895600" y="2514600"/>
            <a:ext cx="1066800" cy="1143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5410200" y="2667000"/>
            <a:ext cx="7620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391400" y="2514600"/>
            <a:ext cx="1066800" cy="1143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828800" y="2895600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191000" y="2895600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400800" y="2895600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91200" y="4876800"/>
            <a:ext cx="1371600" cy="1524000"/>
            <a:chOff x="7391400" y="4343400"/>
            <a:chExt cx="1371600" cy="1524000"/>
          </a:xfrm>
        </p:grpSpPr>
        <p:sp>
          <p:nvSpPr>
            <p:cNvPr id="14" name="Bevel 13"/>
            <p:cNvSpPr/>
            <p:nvPr/>
          </p:nvSpPr>
          <p:spPr>
            <a:xfrm>
              <a:off x="7391400" y="4343400"/>
              <a:ext cx="1371600" cy="10668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91400" y="5410200"/>
              <a:ext cx="13716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6200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7724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9248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772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296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820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44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1"/>
              <a:endCxn id="15" idx="3"/>
            </p:cNvCxnSpPr>
            <p:nvPr/>
          </p:nvCxnSpPr>
          <p:spPr>
            <a:xfrm>
              <a:off x="7391400" y="56388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91400" y="57912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91400" y="54864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ight Arrow 28"/>
          <p:cNvSpPr/>
          <p:nvPr/>
        </p:nvSpPr>
        <p:spPr>
          <a:xfrm rot="7470162">
            <a:off x="6823030" y="4049213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>
                <a:latin typeface="Calibri"/>
                <a:ea typeface="Calibri"/>
                <a:cs typeface="Calibri"/>
                <a:sym typeface="Calibri"/>
              </a:rPr>
              <a:t>Perspectives on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5236" y="1682562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“Transactional” (HL7 FHIR)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968336" y="3692236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4149436" y="3200400"/>
            <a:ext cx="7620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1025236" y="3501736"/>
            <a:ext cx="1600200" cy="1524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71209" y="3674918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400800" y="3474027"/>
            <a:ext cx="1600200" cy="1524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lded Corner 11"/>
          <p:cNvSpPr/>
          <p:nvPr/>
        </p:nvSpPr>
        <p:spPr>
          <a:xfrm>
            <a:off x="4111336" y="4267200"/>
            <a:ext cx="7620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5188677" y="4392691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2892136" y="4419600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>
                <a:latin typeface="Calibri"/>
                <a:ea typeface="Calibri"/>
                <a:cs typeface="Calibri"/>
                <a:sym typeface="Calibri"/>
              </a:rPr>
              <a:t>Perspectives on Data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088322" y="16654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“Publication/Reporting” (CSVW, CDISC)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1371600" y="2819400"/>
            <a:ext cx="7620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429000" y="2743200"/>
            <a:ext cx="1066800" cy="1143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86000" y="3048000"/>
            <a:ext cx="9144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91200" y="4876800"/>
            <a:ext cx="1371600" cy="1524000"/>
            <a:chOff x="7391400" y="4343400"/>
            <a:chExt cx="1371600" cy="1524000"/>
          </a:xfrm>
        </p:grpSpPr>
        <p:sp>
          <p:nvSpPr>
            <p:cNvPr id="14" name="Bevel 13"/>
            <p:cNvSpPr/>
            <p:nvPr/>
          </p:nvSpPr>
          <p:spPr>
            <a:xfrm>
              <a:off x="7391400" y="4343400"/>
              <a:ext cx="1371600" cy="10668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91400" y="5410200"/>
              <a:ext cx="13716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6200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7724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9248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772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2296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820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4400" y="5410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1"/>
              <a:endCxn id="15" idx="3"/>
            </p:cNvCxnSpPr>
            <p:nvPr/>
          </p:nvCxnSpPr>
          <p:spPr>
            <a:xfrm>
              <a:off x="7391400" y="56388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91400" y="57912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91400" y="54864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ight Arrow 28"/>
          <p:cNvSpPr/>
          <p:nvPr/>
        </p:nvSpPr>
        <p:spPr>
          <a:xfrm rot="2855855">
            <a:off x="4491315" y="3903530"/>
            <a:ext cx="1359401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cs typeface="Calibri"/>
                <a:sym typeface="Calibri"/>
              </a:rPr>
              <a:t>Daily Schedule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07:30 – 08:45    Breakfast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09:00 – 09:15    Morning Standup/Plenary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09:15 – 10:30    1st Working session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10:30 – 10:45    Coffee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10:45 – 12:15    2nd Working Session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12:15 – 13:00    Lunch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13:00 – 13:45    Walk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13:45 – 14:00    Afternoon Standup/Plenary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14:00 – 15:15    3rd Working Session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15:15 – 15:30    Cake &amp; Coffee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15:30 – 16:45    4th Working Session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16:45 – 17:00    Closing Standup/Plenary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17:00 – 17:30    Organization Team meets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18:00 – 19:00    Dinner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19:00 – 20:00    Possible Evening Session</a:t>
            </a:r>
            <a:b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dirty="0">
                <a:latin typeface="Calibri" panose="020F0502020204030204" pitchFamily="34" charset="0"/>
                <a:cs typeface="Calibri" panose="020F0502020204030204" pitchFamily="34" charset="0"/>
              </a:rPr>
              <a:t>20:00 –               Cheese Plate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9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cs typeface="Calibri"/>
                <a:sym typeface="Calibri"/>
              </a:rPr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Don’t be afraid to ask questions!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advantage of the Parking Lot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Daily walks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Thursday night dinner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need more time and a room – come find me!!  See front board on where to find me</a:t>
            </a:r>
          </a:p>
          <a:p>
            <a:pPr marL="0" indent="0" algn="ctr">
              <a:buNone/>
            </a:pP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Let the FUN begin!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475915"/>
              </p:ext>
            </p:extLst>
          </p:nvPr>
        </p:nvGraphicFramePr>
        <p:xfrm>
          <a:off x="0" y="1"/>
          <a:ext cx="9143999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366">
                  <a:extLst>
                    <a:ext uri="{9D8B030D-6E8A-4147-A177-3AD203B41FA5}">
                      <a16:colId xmlns:a16="http://schemas.microsoft.com/office/drawing/2014/main" val="995712702"/>
                    </a:ext>
                  </a:extLst>
                </a:gridCol>
                <a:gridCol w="7812633">
                  <a:extLst>
                    <a:ext uri="{9D8B030D-6E8A-4147-A177-3AD203B41FA5}">
                      <a16:colId xmlns:a16="http://schemas.microsoft.com/office/drawing/2014/main" val="3053760648"/>
                    </a:ext>
                  </a:extLst>
                </a:gridCol>
              </a:tblGrid>
              <a:tr h="43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07:30-08:45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BREAKFAST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extLst>
                  <a:ext uri="{0D108BD9-81ED-4DB2-BD59-A6C34878D82A}">
                    <a16:rowId xmlns:a16="http://schemas.microsoft.com/office/drawing/2014/main" val="3832360507"/>
                  </a:ext>
                </a:extLst>
              </a:tr>
              <a:tr h="465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09:00-09:15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MORNING PLENARY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extLst>
                  <a:ext uri="{0D108BD9-81ED-4DB2-BD59-A6C34878D82A}">
                    <a16:rowId xmlns:a16="http://schemas.microsoft.com/office/drawing/2014/main" val="2463459408"/>
                  </a:ext>
                </a:extLst>
              </a:tr>
              <a:tr h="2990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09:15-10:30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(Session 1)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Plenary:  Introductions, goals of the workshop, and overall introduction to DDI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Introduction of participants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Introduction to DDI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DDI-Codebook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DDI-Lifecycle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DDI Moving Forward Project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What do we work with and the challenges that we’ve encountered, especially regarding interoperability with other specifications?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/>
                </a:tc>
                <a:extLst>
                  <a:ext uri="{0D108BD9-81ED-4DB2-BD59-A6C34878D82A}">
                    <a16:rowId xmlns:a16="http://schemas.microsoft.com/office/drawing/2014/main" val="4251989829"/>
                  </a:ext>
                </a:extLst>
              </a:tr>
              <a:tr h="451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10:30-10:45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COFFEE BREAK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extLst>
                  <a:ext uri="{0D108BD9-81ED-4DB2-BD59-A6C34878D82A}">
                    <a16:rowId xmlns:a16="http://schemas.microsoft.com/office/drawing/2014/main" val="1230304087"/>
                  </a:ext>
                </a:extLst>
              </a:tr>
              <a:tr h="1629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10:45-12:15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(Session 2)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External presentations: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err="1">
                          <a:effectLst/>
                        </a:rPr>
                        <a:t>Klas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Blomqvist</a:t>
                      </a:r>
                      <a:r>
                        <a:rPr lang="en-US" sz="1400" dirty="0">
                          <a:effectLst/>
                        </a:rPr>
                        <a:t> – GSIM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Flavio Rizzolo – LIM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Arofan Gregory – SDMX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Eric </a:t>
                      </a:r>
                      <a:r>
                        <a:rPr lang="en-US" sz="1400" dirty="0" err="1">
                          <a:effectLst/>
                        </a:rPr>
                        <a:t>Prud’hommeaux</a:t>
                      </a:r>
                      <a:r>
                        <a:rPr lang="en-US" sz="1400" dirty="0">
                          <a:effectLst/>
                        </a:rPr>
                        <a:t> – FHIR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Barrie Nelson - CDISC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/>
                </a:tc>
                <a:extLst>
                  <a:ext uri="{0D108BD9-81ED-4DB2-BD59-A6C34878D82A}">
                    <a16:rowId xmlns:a16="http://schemas.microsoft.com/office/drawing/2014/main" val="1786245635"/>
                  </a:ext>
                </a:extLst>
              </a:tr>
              <a:tr h="439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12:15-13:00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LUNCH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extLst>
                  <a:ext uri="{0D108BD9-81ED-4DB2-BD59-A6C34878D82A}">
                    <a16:rowId xmlns:a16="http://schemas.microsoft.com/office/drawing/2014/main" val="3359516835"/>
                  </a:ext>
                </a:extLst>
              </a:tr>
              <a:tr h="444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13:00-13:45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WALK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1" marR="57241" marT="0" marB="0" anchor="ctr"/>
                </a:tc>
                <a:extLst>
                  <a:ext uri="{0D108BD9-81ED-4DB2-BD59-A6C34878D82A}">
                    <a16:rowId xmlns:a16="http://schemas.microsoft.com/office/drawing/2014/main" val="4237909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2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ea typeface="Calibri"/>
                <a:cs typeface="Calibri"/>
                <a:sym typeface="Calibri"/>
              </a:rPr>
              <a:t>Dagstuhl Logistic Details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ID badges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Meals</a:t>
            </a: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Honour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System</a:t>
            </a: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Facilities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Internet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cs typeface="Calibri"/>
                <a:sym typeface="Calibri"/>
              </a:rPr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Who are you?</a:t>
            </a: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are you from?</a:t>
            </a: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 Goals for this workshop?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cap="small" dirty="0" smtClean="0">
                <a:latin typeface="Calibri"/>
                <a:cs typeface="Calibri"/>
                <a:sym typeface="Calibri"/>
              </a:rPr>
              <a:t>2015 Workshop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Exploratory workshop</a:t>
            </a:r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increase awareness of DDI beyond our community</a:t>
            </a:r>
          </a:p>
          <a:p>
            <a:pPr lvl="1"/>
            <a:r>
              <a:rPr lang="en-US" sz="2800" dirty="0"/>
              <a:t>To investigate interoperability, challenges, and ways to work together</a:t>
            </a:r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develop relationships with external standard agencies</a:t>
            </a:r>
          </a:p>
          <a:p>
            <a:pPr lvl="1"/>
            <a:r>
              <a:rPr lang="en-US" sz="2800" dirty="0"/>
              <a:t>To provide an opportunity for an open review by invited external agencies</a:t>
            </a:r>
          </a:p>
          <a:p>
            <a:pPr lvl="1"/>
            <a:endParaRPr lang="de-DE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cs typeface="Calibri"/>
                <a:sym typeface="Calibri"/>
              </a:rPr>
              <a:t>2016 Workshop – Goals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92150" indent="-5143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Better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alignment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of the DDI4 model with other related specifications.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Identify solutions to issues of interoperability for applications using multiple standards.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Explore future cooperation around the development and usage of metadata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12594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>
                <a:latin typeface="Calibri"/>
                <a:cs typeface="Calibri"/>
                <a:sym typeface="Calibri"/>
              </a:rPr>
              <a:t>Goals of </a:t>
            </a:r>
            <a:r>
              <a:rPr lang="en-AU" sz="4800" cap="small" dirty="0" smtClean="0">
                <a:latin typeface="Calibri"/>
                <a:cs typeface="Calibri"/>
                <a:sym typeface="Calibri"/>
              </a:rPr>
              <a:t>2016 </a:t>
            </a:r>
            <a:r>
              <a:rPr lang="en-AU" sz="4800" cap="small" dirty="0">
                <a:latin typeface="Calibri"/>
                <a:cs typeface="Calibri"/>
                <a:sym typeface="Calibri"/>
              </a:rPr>
              <a:t>Workshop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Standards Community-building</a:t>
            </a:r>
          </a:p>
          <a:p>
            <a:pPr marL="177800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How can we work together?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Future collaboration</a:t>
            </a: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 smtClean="0">
                <a:latin typeface="Calibri"/>
                <a:cs typeface="Calibri"/>
                <a:sym typeface="Calibri"/>
              </a:rPr>
              <a:t>2016 Workshop Outcomes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Interoperability discussion document 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Document outlining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scenarios where we would use different standards together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Tables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High level table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demonstrating commonalities between specifications when describing data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Detailed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table mapping the important properties and relationships within classes, terminology differences, identify significant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 common definition / understanding of provenance for the purpose of this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workshop</a:t>
            </a:r>
          </a:p>
          <a:p>
            <a:endParaRPr lang="en-US" sz="2600" dirty="0" smtClean="0"/>
          </a:p>
          <a:p>
            <a:pPr lvl="1"/>
            <a:endParaRPr lang="en-US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2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>
                <a:latin typeface="Calibri"/>
                <a:cs typeface="Calibri"/>
                <a:sym typeface="Calibri"/>
              </a:rPr>
              <a:t>2016 Workshop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document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outlining: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evaluation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current design patterns in DDI4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can we learn from the other specifications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Reason for pattern use and style of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pattern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outlining  why other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specifications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have chosen their particular bindings, the process used to create them, their rationale, and approaches to new releases and versioning; how to deal with issues of identification and round-tripping of data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10448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cap="small" dirty="0">
                <a:latin typeface="Calibri"/>
                <a:cs typeface="Calibri"/>
                <a:sym typeface="Calibri"/>
              </a:rPr>
              <a:t>2016 Workshop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63274"/>
          </a:xfrm>
        </p:spPr>
        <p:txBody>
          <a:bodyPr>
            <a:normAutofit fontScale="25000" lnSpcReduction="20000"/>
          </a:bodyPr>
          <a:lstStyle/>
          <a:p>
            <a:pPr marL="460375" indent="-460375">
              <a:buFont typeface="+mj-lt"/>
              <a:buAutoNum type="arabicPeriod" startAt="7"/>
            </a:pPr>
            <a:r>
              <a:rPr lang="en-US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contrasting the approaches used to interchange protocols (REST, SPARQL, SOAP, etc..) by the different specifications; Pros and cons of having standard interfaces as part of the specification and the rationale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Presentations on discussions of Provenance for data production and Provenance for data publication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describing the requirements and best practices for use of RDF vocabularies in statistical applications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 outlining the relationship of different standards for data description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outline and draft of agreed design principles (“Data Manifesto”)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505</TotalTime>
  <Words>664</Words>
  <Application>Microsoft Office PowerPoint</Application>
  <PresentationFormat>On-screen Show (4:3)</PresentationFormat>
  <Paragraphs>122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News Gothic MT</vt:lpstr>
      <vt:lpstr>Symbol</vt:lpstr>
      <vt:lpstr>Times New Roman</vt:lpstr>
      <vt:lpstr>Wingdings 2</vt:lpstr>
      <vt:lpstr>Breeze</vt:lpstr>
      <vt:lpstr>Welcome</vt:lpstr>
      <vt:lpstr>Dagstuhl Logistic Details </vt:lpstr>
      <vt:lpstr>Introductions</vt:lpstr>
      <vt:lpstr>2015 Workshop</vt:lpstr>
      <vt:lpstr>2016 Workshop – Goals</vt:lpstr>
      <vt:lpstr>Goals of 2016 Workshop</vt:lpstr>
      <vt:lpstr>2016 Workshop Outcomes</vt:lpstr>
      <vt:lpstr>2016 Workshop Outcomes</vt:lpstr>
      <vt:lpstr>2016 Workshop Outcomes</vt:lpstr>
      <vt:lpstr>How are we going to Accomplish this Work?</vt:lpstr>
      <vt:lpstr>Recording your Work</vt:lpstr>
      <vt:lpstr>Staying on Track</vt:lpstr>
      <vt:lpstr>Different Backgrounds With Different Perspectives on Data </vt:lpstr>
      <vt:lpstr>Perspectives on Data</vt:lpstr>
      <vt:lpstr>Perspectives on Data</vt:lpstr>
      <vt:lpstr>Perspectives on Data</vt:lpstr>
      <vt:lpstr>Daily Schedule </vt:lpstr>
      <vt:lpstr>Final Comments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Moving Forward</dc:title>
  <dc:creator>Mary Vardigan</dc:creator>
  <cp:lastModifiedBy>A. Michelle Edwards</cp:lastModifiedBy>
  <cp:revision>202</cp:revision>
  <dcterms:created xsi:type="dcterms:W3CDTF">2015-04-05T22:10:11Z</dcterms:created>
  <dcterms:modified xsi:type="dcterms:W3CDTF">2016-10-14T09:36:58Z</dcterms:modified>
</cp:coreProperties>
</file>