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2"/>
  </p:notesMasterIdLst>
  <p:sldIdLst>
    <p:sldId id="256" r:id="rId2"/>
    <p:sldId id="257" r:id="rId3"/>
    <p:sldId id="258" r:id="rId4"/>
    <p:sldId id="266" r:id="rId5"/>
    <p:sldId id="259" r:id="rId6"/>
    <p:sldId id="260" r:id="rId7"/>
    <p:sldId id="261" r:id="rId8"/>
    <p:sldId id="265" r:id="rId9"/>
    <p:sldId id="264"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669"/>
  </p:normalViewPr>
  <p:slideViewPr>
    <p:cSldViewPr snapToGrid="0" snapToObjects="1">
      <p:cViewPr>
        <p:scale>
          <a:sx n="100" d="100"/>
          <a:sy n="100" d="100"/>
        </p:scale>
        <p:origin x="24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F9508-614B-504B-8EFF-ABFBD203FE78}" type="datetimeFigureOut">
              <a:rPr lang="en-US" smtClean="0"/>
              <a:t>10/17/16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481AD-A0A6-504D-9714-CF9C618A5235}" type="slidenum">
              <a:rPr lang="en-US" smtClean="0"/>
              <a:t>‹#›</a:t>
            </a:fld>
            <a:endParaRPr lang="en-US"/>
          </a:p>
        </p:txBody>
      </p:sp>
    </p:spTree>
    <p:extLst>
      <p:ext uri="{BB962C8B-B14F-4D97-AF65-F5344CB8AC3E}">
        <p14:creationId xmlns:p14="http://schemas.microsoft.com/office/powerpoint/2010/main" val="214643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1</a:t>
            </a:fld>
            <a:endParaRPr lang="en-US"/>
          </a:p>
        </p:txBody>
      </p:sp>
    </p:spTree>
    <p:extLst>
      <p:ext uri="{BB962C8B-B14F-4D97-AF65-F5344CB8AC3E}">
        <p14:creationId xmlns:p14="http://schemas.microsoft.com/office/powerpoint/2010/main" val="176395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2</a:t>
            </a:fld>
            <a:endParaRPr lang="en-US"/>
          </a:p>
        </p:txBody>
      </p:sp>
    </p:spTree>
    <p:extLst>
      <p:ext uri="{BB962C8B-B14F-4D97-AF65-F5344CB8AC3E}">
        <p14:creationId xmlns:p14="http://schemas.microsoft.com/office/powerpoint/2010/main" val="68480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3</a:t>
            </a:fld>
            <a:endParaRPr lang="en-US"/>
          </a:p>
        </p:txBody>
      </p:sp>
    </p:spTree>
    <p:extLst>
      <p:ext uri="{BB962C8B-B14F-4D97-AF65-F5344CB8AC3E}">
        <p14:creationId xmlns:p14="http://schemas.microsoft.com/office/powerpoint/2010/main" val="31757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4</a:t>
            </a:fld>
            <a:endParaRPr lang="en-US"/>
          </a:p>
        </p:txBody>
      </p:sp>
    </p:spTree>
    <p:extLst>
      <p:ext uri="{BB962C8B-B14F-4D97-AF65-F5344CB8AC3E}">
        <p14:creationId xmlns:p14="http://schemas.microsoft.com/office/powerpoint/2010/main" val="185651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5</a:t>
            </a:fld>
            <a:endParaRPr lang="en-US"/>
          </a:p>
        </p:txBody>
      </p:sp>
    </p:spTree>
    <p:extLst>
      <p:ext uri="{BB962C8B-B14F-4D97-AF65-F5344CB8AC3E}">
        <p14:creationId xmlns:p14="http://schemas.microsoft.com/office/powerpoint/2010/main" val="46914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6</a:t>
            </a:fld>
            <a:endParaRPr lang="en-US"/>
          </a:p>
        </p:txBody>
      </p:sp>
    </p:spTree>
    <p:extLst>
      <p:ext uri="{BB962C8B-B14F-4D97-AF65-F5344CB8AC3E}">
        <p14:creationId xmlns:p14="http://schemas.microsoft.com/office/powerpoint/2010/main" val="61720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7</a:t>
            </a:fld>
            <a:endParaRPr lang="en-US"/>
          </a:p>
        </p:txBody>
      </p:sp>
    </p:spTree>
    <p:extLst>
      <p:ext uri="{BB962C8B-B14F-4D97-AF65-F5344CB8AC3E}">
        <p14:creationId xmlns:p14="http://schemas.microsoft.com/office/powerpoint/2010/main" val="94322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Service Aware Interoperability </a:t>
            </a:r>
            <a:r>
              <a:rPr lang="en-US" dirty="0" smtClean="0"/>
              <a:t>F</a:t>
            </a:r>
            <a:r>
              <a:rPr lang="en-US" smtClean="0"/>
              <a:t>ramework</a:t>
            </a:r>
            <a:endParaRPr lang="en-US" dirty="0" smtClean="0"/>
          </a:p>
          <a:p>
            <a:r>
              <a:rPr lang="en-US" dirty="0" smtClean="0"/>
              <a:t>Enterprise Conformance and Compliance Framework</a:t>
            </a:r>
            <a:endParaRPr lang="en-US" dirty="0"/>
          </a:p>
        </p:txBody>
      </p:sp>
      <p:sp>
        <p:nvSpPr>
          <p:cNvPr id="4" name="Slide Number Placeholder 3"/>
          <p:cNvSpPr>
            <a:spLocks noGrp="1"/>
          </p:cNvSpPr>
          <p:nvPr>
            <p:ph type="sldNum" sz="quarter" idx="10"/>
          </p:nvPr>
        </p:nvSpPr>
        <p:spPr/>
        <p:txBody>
          <a:bodyPr/>
          <a:lstStyle/>
          <a:p>
            <a:fld id="{32B481AD-A0A6-504D-9714-CF9C618A5235}" type="slidenum">
              <a:rPr lang="en-US" smtClean="0"/>
              <a:t>8</a:t>
            </a:fld>
            <a:endParaRPr lang="en-US"/>
          </a:p>
        </p:txBody>
      </p:sp>
    </p:spTree>
    <p:extLst>
      <p:ext uri="{BB962C8B-B14F-4D97-AF65-F5344CB8AC3E}">
        <p14:creationId xmlns:p14="http://schemas.microsoft.com/office/powerpoint/2010/main" val="12736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BFEC98-212C-3745-90A9-DC1A74F2AF43}" type="datetime1">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23046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C9DCB-A8FE-FC4A-A115-769526F3E49F}" type="datetime1">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69624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455FB-D6BD-E84E-8B7A-8616F5FEA026}" type="datetime1">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86204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4C3ED-91B1-5E43-A200-B58E327D39A9}" type="datetime1">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58192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BD493-1498-5047-A57D-D14E917B0A25}" type="datetime1">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0474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82D58A-6081-BC46-A22E-86154896D668}" type="datetime1">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58382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12557B-EFB4-3443-9DFE-813EEB4BD2E9}" type="datetime1">
              <a:rPr lang="en-US" smtClean="0"/>
              <a:t>10/17/16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22199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97161-56C5-494D-AB98-617A26F96FA0}" type="datetime1">
              <a:rPr lang="en-US" smtClean="0"/>
              <a:t>10/17/16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67667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A208B-9127-A34F-9429-FD8310254A34}" type="datetime1">
              <a:rPr lang="en-US" smtClean="0"/>
              <a:t>10/17/16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54840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5687B-A34F-F744-9462-130EF9350AA7}" type="datetime1">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1219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AB0B5-D2C6-5F4F-AF71-A19383887776}" type="datetime1">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2495141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88E4F-362D-F249-93C8-96493D3E45AB}" type="datetime1">
              <a:rPr lang="en-US" smtClean="0"/>
              <a:t>10/17/16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9ED74-0670-4E4E-A805-475BD0EDDFCF}" type="slidenum">
              <a:rPr lang="en-US" smtClean="0"/>
              <a:t>‹#›</a:t>
            </a:fld>
            <a:endParaRPr lang="en-US"/>
          </a:p>
        </p:txBody>
      </p:sp>
    </p:spTree>
    <p:extLst>
      <p:ext uri="{BB962C8B-B14F-4D97-AF65-F5344CB8AC3E}">
        <p14:creationId xmlns:p14="http://schemas.microsoft.com/office/powerpoint/2010/main" val="2091208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hyperlink" Target="http://www.raird.no/" TargetMode="External"/><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www.raird.no/" TargetMode="External"/><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DDI4 LogicalDataDescription Package</a:t>
            </a:r>
            <a:endParaRPr lang="en-US" dirty="0"/>
          </a:p>
        </p:txBody>
      </p:sp>
      <p:sp>
        <p:nvSpPr>
          <p:cNvPr id="3" name="Subtitle 2"/>
          <p:cNvSpPr>
            <a:spLocks noGrp="1"/>
          </p:cNvSpPr>
          <p:nvPr>
            <p:ph type="subTitle" idx="1"/>
          </p:nvPr>
        </p:nvSpPr>
        <p:spPr>
          <a:xfrm>
            <a:off x="1524000" y="3614738"/>
            <a:ext cx="9144000" cy="1655762"/>
          </a:xfrm>
        </p:spPr>
        <p:txBody>
          <a:bodyPr/>
          <a:lstStyle/>
          <a:p>
            <a:r>
              <a:rPr lang="en-US" dirty="0" smtClean="0"/>
              <a:t>Jay Greenfield, Ph.D.</a:t>
            </a:r>
          </a:p>
          <a:p>
            <a:r>
              <a:rPr lang="en-US" dirty="0" smtClean="0"/>
              <a:t>Booz | Allen | Hamilton</a:t>
            </a:r>
          </a:p>
          <a:p>
            <a:r>
              <a:rPr lang="en-US" dirty="0" smtClean="0"/>
              <a:t>10/17/2017</a:t>
            </a:r>
            <a:endParaRPr lang="en-US" dirty="0"/>
          </a:p>
        </p:txBody>
      </p:sp>
    </p:spTree>
    <p:extLst>
      <p:ext uri="{BB962C8B-B14F-4D97-AF65-F5344CB8AC3E}">
        <p14:creationId xmlns:p14="http://schemas.microsoft.com/office/powerpoint/2010/main" val="144877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in working with a suite or set of standards</a:t>
            </a:r>
            <a:endParaRPr lang="en-US" dirty="0"/>
          </a:p>
        </p:txBody>
      </p:sp>
      <p:sp>
        <p:nvSpPr>
          <p:cNvPr id="3" name="Content Placeholder 2"/>
          <p:cNvSpPr>
            <a:spLocks noGrp="1"/>
          </p:cNvSpPr>
          <p:nvPr>
            <p:ph idx="1"/>
          </p:nvPr>
        </p:nvSpPr>
        <p:spPr>
          <a:xfrm>
            <a:off x="838200" y="1968499"/>
            <a:ext cx="10515600" cy="4208463"/>
          </a:xfrm>
        </p:spPr>
        <p:txBody>
          <a:bodyPr>
            <a:normAutofit/>
          </a:bodyPr>
          <a:lstStyle/>
          <a:p>
            <a:r>
              <a:rPr lang="en-US" sz="2400" dirty="0" smtClean="0"/>
              <a:t>LogicalDataDescription is part of DDI4</a:t>
            </a:r>
          </a:p>
          <a:p>
            <a:r>
              <a:rPr lang="en-US" sz="2400" dirty="0" smtClean="0"/>
              <a:t>DDI4 is a BIG suite consisting of packages, functional views and patterns that grow the capabilities of the packages and views to reason and interact</a:t>
            </a:r>
          </a:p>
          <a:p>
            <a:r>
              <a:rPr lang="en-US" sz="2400" dirty="0" smtClean="0"/>
              <a:t>The scope of DDI4 was originally the same as DDI3: to describe the data lifecycle in a way that from one researcher to the next it would be repeatable which promotes the growth of science</a:t>
            </a:r>
          </a:p>
          <a:p>
            <a:r>
              <a:rPr lang="en-US" sz="2400" dirty="0" smtClean="0"/>
              <a:t>However, DDI4 has come to be more capable than DDI3</a:t>
            </a:r>
          </a:p>
          <a:p>
            <a:r>
              <a:rPr lang="en-US" sz="2400" dirty="0" smtClean="0"/>
              <a:t>All this capability should not come at the cost of complexity. This is the challenge DDI4 faces now</a:t>
            </a:r>
            <a:endParaRPr lang="en-US" sz="2400" dirty="0"/>
          </a:p>
        </p:txBody>
      </p:sp>
      <p:sp>
        <p:nvSpPr>
          <p:cNvPr id="4" name="Slide Number Placeholder 3"/>
          <p:cNvSpPr>
            <a:spLocks noGrp="1"/>
          </p:cNvSpPr>
          <p:nvPr>
            <p:ph type="sldNum" sz="quarter" idx="12"/>
          </p:nvPr>
        </p:nvSpPr>
        <p:spPr/>
        <p:txBody>
          <a:bodyPr/>
          <a:lstStyle/>
          <a:p>
            <a:fld id="{5699ED74-0670-4E4E-A805-475BD0EDDFCF}" type="slidenum">
              <a:rPr lang="en-US" smtClean="0"/>
              <a:t>9</a:t>
            </a:fld>
            <a:endParaRPr lang="en-US"/>
          </a:p>
        </p:txBody>
      </p:sp>
    </p:spTree>
    <p:extLst>
      <p:ext uri="{BB962C8B-B14F-4D97-AF65-F5344CB8AC3E}">
        <p14:creationId xmlns:p14="http://schemas.microsoft.com/office/powerpoint/2010/main" val="2031276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Introduction</a:t>
            </a:r>
            <a:endParaRPr lang="en-US" dirty="0"/>
          </a:p>
        </p:txBody>
      </p:sp>
      <p:sp>
        <p:nvSpPr>
          <p:cNvPr id="4" name="Slide Number Placeholder 3"/>
          <p:cNvSpPr>
            <a:spLocks noGrp="1"/>
          </p:cNvSpPr>
          <p:nvPr>
            <p:ph type="sldNum" sz="quarter" idx="12"/>
          </p:nvPr>
        </p:nvSpPr>
        <p:spPr/>
        <p:txBody>
          <a:bodyPr/>
          <a:lstStyle/>
          <a:p>
            <a:fld id="{5699ED74-0670-4E4E-A805-475BD0EDDFCF}" type="slidenum">
              <a:rPr lang="en-US" smtClean="0"/>
              <a:t>1</a:t>
            </a:fld>
            <a:endParaRPr lang="en-US"/>
          </a:p>
        </p:txBody>
      </p:sp>
      <p:pic>
        <p:nvPicPr>
          <p:cNvPr id="5" name="Picture 4"/>
          <p:cNvPicPr>
            <a:picLocks noChangeAspect="1"/>
          </p:cNvPicPr>
          <p:nvPr/>
        </p:nvPicPr>
        <p:blipFill>
          <a:blip r:embed="rId3"/>
          <a:stretch>
            <a:fillRect/>
          </a:stretch>
        </p:blipFill>
        <p:spPr>
          <a:xfrm>
            <a:off x="9823450" y="123825"/>
            <a:ext cx="1714500" cy="533400"/>
          </a:xfrm>
          <a:prstGeom prst="rect">
            <a:avLst/>
          </a:prstGeom>
        </p:spPr>
      </p:pic>
      <p:pic>
        <p:nvPicPr>
          <p:cNvPr id="6" name="Picture 5"/>
          <p:cNvPicPr>
            <a:picLocks noChangeAspect="1"/>
          </p:cNvPicPr>
          <p:nvPr/>
        </p:nvPicPr>
        <p:blipFill>
          <a:blip r:embed="rId4"/>
          <a:stretch>
            <a:fillRect/>
          </a:stretch>
        </p:blipFill>
        <p:spPr>
          <a:xfrm>
            <a:off x="9823450" y="1415914"/>
            <a:ext cx="1845354" cy="657653"/>
          </a:xfrm>
          <a:prstGeom prst="rect">
            <a:avLst/>
          </a:prstGeom>
        </p:spPr>
      </p:pic>
      <p:pic>
        <p:nvPicPr>
          <p:cNvPr id="7" name="Picture 6"/>
          <p:cNvPicPr>
            <a:picLocks noChangeAspect="1"/>
          </p:cNvPicPr>
          <p:nvPr/>
        </p:nvPicPr>
        <p:blipFill>
          <a:blip r:embed="rId5"/>
          <a:stretch>
            <a:fillRect/>
          </a:stretch>
        </p:blipFill>
        <p:spPr>
          <a:xfrm>
            <a:off x="229309" y="5080000"/>
            <a:ext cx="1910747" cy="1212850"/>
          </a:xfrm>
          <a:prstGeom prst="rect">
            <a:avLst/>
          </a:prstGeom>
        </p:spPr>
      </p:pic>
      <p:pic>
        <p:nvPicPr>
          <p:cNvPr id="8" name="Picture 7"/>
          <p:cNvPicPr>
            <a:picLocks noChangeAspect="1"/>
          </p:cNvPicPr>
          <p:nvPr/>
        </p:nvPicPr>
        <p:blipFill>
          <a:blip r:embed="rId6"/>
          <a:stretch>
            <a:fillRect/>
          </a:stretch>
        </p:blipFill>
        <p:spPr>
          <a:xfrm>
            <a:off x="8724900" y="681295"/>
            <a:ext cx="2800350" cy="707918"/>
          </a:xfrm>
          <a:prstGeom prst="rect">
            <a:avLst/>
          </a:prstGeom>
        </p:spPr>
      </p:pic>
      <p:sp>
        <p:nvSpPr>
          <p:cNvPr id="3" name="Content Placeholder 2"/>
          <p:cNvSpPr>
            <a:spLocks noGrp="1"/>
          </p:cNvSpPr>
          <p:nvPr>
            <p:ph idx="1"/>
          </p:nvPr>
        </p:nvSpPr>
        <p:spPr>
          <a:xfrm>
            <a:off x="838200" y="1603667"/>
            <a:ext cx="10515600" cy="5043054"/>
          </a:xfrm>
        </p:spPr>
        <p:txBody>
          <a:bodyPr>
            <a:normAutofit/>
          </a:bodyPr>
          <a:lstStyle/>
          <a:p>
            <a:r>
              <a:rPr lang="en-US" sz="2400" dirty="0" smtClean="0"/>
              <a:t>My involvement/role</a:t>
            </a:r>
          </a:p>
          <a:p>
            <a:pPr lvl="1"/>
            <a:r>
              <a:rPr lang="en-US" sz="2200" dirty="0" smtClean="0"/>
              <a:t>I have been a member of the DDI Data Description Team for many years now</a:t>
            </a:r>
          </a:p>
          <a:p>
            <a:pPr lvl="1"/>
            <a:r>
              <a:rPr lang="en-US" sz="2200" dirty="0" smtClean="0"/>
              <a:t>Over my career I have had a couple of formative experiences with data description</a:t>
            </a:r>
          </a:p>
          <a:p>
            <a:pPr lvl="2"/>
            <a:r>
              <a:rPr lang="en-US" dirty="0" smtClean="0"/>
              <a:t>Maintaining the integrity of health insurance information in the course of data collection</a:t>
            </a:r>
          </a:p>
          <a:p>
            <a:pPr lvl="3"/>
            <a:r>
              <a:rPr lang="en-US" sz="2000" dirty="0" smtClean="0"/>
              <a:t>Health insurance information amounts to a set of nested lists or </a:t>
            </a:r>
            <a:r>
              <a:rPr lang="en-US" sz="2000" dirty="0" smtClean="0"/>
              <a:t>rosters</a:t>
            </a:r>
          </a:p>
          <a:p>
            <a:pPr lvl="4"/>
            <a:r>
              <a:rPr lang="en-US" sz="2000" i="1" dirty="0" smtClean="0"/>
              <a:t>ESTB x EPRS x PLAN x EPCP x COND x PMED</a:t>
            </a:r>
            <a:endParaRPr lang="en-US" sz="2000" i="1" dirty="0" smtClean="0"/>
          </a:p>
          <a:p>
            <a:pPr lvl="3"/>
            <a:r>
              <a:rPr lang="en-US" sz="2000" dirty="0" smtClean="0"/>
              <a:t>Collection is a pattern of enumeration and description where description may consist of completing key/value pairs and/or specifying new enumerations</a:t>
            </a:r>
          </a:p>
          <a:p>
            <a:pPr lvl="2"/>
            <a:r>
              <a:rPr lang="en-US" dirty="0" smtClean="0"/>
              <a:t>The second formative experience has been with big data beginning with the idea that data is a stream whose moments correspond to regular expressions</a:t>
            </a:r>
          </a:p>
          <a:p>
            <a:pPr lvl="3"/>
            <a:r>
              <a:rPr lang="en-US" sz="2000" dirty="0" smtClean="0"/>
              <a:t>I worked to decipher machine data</a:t>
            </a:r>
          </a:p>
          <a:p>
            <a:pPr lvl="3"/>
            <a:r>
              <a:rPr lang="en-US" sz="2000" dirty="0" smtClean="0"/>
              <a:t>I took a fresh look at health information that began with the idea that at its inception health information is unstructured that only has meaning by pattern matching where pattern matching consists of the enriching of data with metadata in a workflow that builds on itself with enrichments on top of enrichmen</a:t>
            </a:r>
            <a:r>
              <a:rPr lang="en-US" dirty="0" smtClean="0"/>
              <a:t>ts</a:t>
            </a:r>
            <a:endParaRPr lang="en-US" dirty="0"/>
          </a:p>
        </p:txBody>
      </p:sp>
    </p:spTree>
    <p:extLst>
      <p:ext uri="{BB962C8B-B14F-4D97-AF65-F5344CB8AC3E}">
        <p14:creationId xmlns:p14="http://schemas.microsoft.com/office/powerpoint/2010/main" val="1524361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Introduction (continued)</a:t>
            </a:r>
            <a:endParaRPr lang="en-US" dirty="0"/>
          </a:p>
        </p:txBody>
      </p:sp>
      <p:sp>
        <p:nvSpPr>
          <p:cNvPr id="3" name="Content Placeholder 2"/>
          <p:cNvSpPr>
            <a:spLocks noGrp="1"/>
          </p:cNvSpPr>
          <p:nvPr>
            <p:ph idx="1"/>
          </p:nvPr>
        </p:nvSpPr>
        <p:spPr>
          <a:xfrm>
            <a:off x="838200" y="1565567"/>
            <a:ext cx="10515600" cy="5043054"/>
          </a:xfrm>
        </p:spPr>
        <p:txBody>
          <a:bodyPr>
            <a:normAutofit lnSpcReduction="10000"/>
          </a:bodyPr>
          <a:lstStyle/>
          <a:p>
            <a:r>
              <a:rPr lang="en-US" sz="2400" dirty="0" smtClean="0"/>
              <a:t>Coverage of the Specification</a:t>
            </a:r>
          </a:p>
          <a:p>
            <a:pPr lvl="1"/>
            <a:r>
              <a:rPr lang="en-US" sz="2200" dirty="0" smtClean="0"/>
              <a:t>The goal was to create a single framework that could describe:</a:t>
            </a:r>
          </a:p>
          <a:p>
            <a:pPr lvl="2"/>
            <a:r>
              <a:rPr lang="en-US" dirty="0" smtClean="0"/>
              <a:t>Rectangular and non-rectangular data</a:t>
            </a:r>
          </a:p>
          <a:p>
            <a:pPr lvl="2"/>
            <a:r>
              <a:rPr lang="en-US" dirty="0" smtClean="0"/>
              <a:t>Unit data and dimensional data</a:t>
            </a:r>
          </a:p>
          <a:p>
            <a:pPr lvl="2"/>
            <a:r>
              <a:rPr lang="en-US" dirty="0" smtClean="0"/>
              <a:t>Atomic data and relational data</a:t>
            </a:r>
          </a:p>
          <a:p>
            <a:pPr lvl="2"/>
            <a:r>
              <a:rPr lang="en-US" dirty="0" smtClean="0"/>
              <a:t>Graph data and tree data</a:t>
            </a:r>
          </a:p>
          <a:p>
            <a:pPr lvl="1"/>
            <a:r>
              <a:rPr lang="en-US" sz="2200" dirty="0" smtClean="0"/>
              <a:t>The goal was to exercise this framework in several use cases:</a:t>
            </a:r>
          </a:p>
          <a:p>
            <a:pPr lvl="2"/>
            <a:r>
              <a:rPr lang="en-US" dirty="0" smtClean="0"/>
              <a:t>Representation of a relational data store</a:t>
            </a:r>
          </a:p>
          <a:p>
            <a:pPr lvl="2"/>
            <a:r>
              <a:rPr lang="en-US" dirty="0" smtClean="0"/>
              <a:t>Representation of a data warehouse</a:t>
            </a:r>
          </a:p>
          <a:p>
            <a:pPr lvl="2"/>
            <a:r>
              <a:rPr lang="en-US" dirty="0" smtClean="0"/>
              <a:t>Lossless transformation of unit data into dimensional data</a:t>
            </a:r>
          </a:p>
          <a:p>
            <a:pPr lvl="2"/>
            <a:r>
              <a:rPr lang="en-US" dirty="0" smtClean="0"/>
              <a:t>Representation of data pools and data lakes (e.g</a:t>
            </a:r>
            <a:r>
              <a:rPr lang="en-US" dirty="0"/>
              <a:t>.</a:t>
            </a:r>
            <a:r>
              <a:rPr lang="en-US" dirty="0" smtClean="0"/>
              <a:t> </a:t>
            </a:r>
            <a:r>
              <a:rPr lang="en-US" dirty="0" smtClean="0">
                <a:hlinkClick r:id="rId3"/>
              </a:rPr>
              <a:t>RAIRD</a:t>
            </a:r>
            <a:r>
              <a:rPr lang="en-US" dirty="0" smtClean="0"/>
              <a:t>)</a:t>
            </a:r>
          </a:p>
          <a:p>
            <a:pPr lvl="2"/>
            <a:r>
              <a:rPr lang="en-US" dirty="0" smtClean="0"/>
              <a:t>Growing data pools and data lakes into data structures</a:t>
            </a:r>
          </a:p>
          <a:p>
            <a:pPr lvl="2"/>
            <a:r>
              <a:rPr lang="en-US" dirty="0" smtClean="0"/>
              <a:t>Representation of health observations and their context</a:t>
            </a:r>
          </a:p>
          <a:p>
            <a:pPr lvl="3"/>
            <a:r>
              <a:rPr lang="en-US" dirty="0" smtClean="0"/>
              <a:t>openEHR</a:t>
            </a:r>
          </a:p>
          <a:p>
            <a:pPr lvl="3"/>
            <a:r>
              <a:rPr lang="en-US" dirty="0" smtClean="0"/>
              <a:t>FHIR</a:t>
            </a:r>
            <a:endParaRPr lang="en-US" dirty="0"/>
          </a:p>
        </p:txBody>
      </p:sp>
      <p:sp>
        <p:nvSpPr>
          <p:cNvPr id="4" name="Slide Number Placeholder 3"/>
          <p:cNvSpPr>
            <a:spLocks noGrp="1"/>
          </p:cNvSpPr>
          <p:nvPr>
            <p:ph type="sldNum" sz="quarter" idx="12"/>
          </p:nvPr>
        </p:nvSpPr>
        <p:spPr/>
        <p:txBody>
          <a:bodyPr/>
          <a:lstStyle/>
          <a:p>
            <a:fld id="{5699ED74-0670-4E4E-A805-475BD0EDDFCF}" type="slidenum">
              <a:rPr lang="en-US" smtClean="0"/>
              <a:t>2</a:t>
            </a:fld>
            <a:endParaRPr lang="en-US"/>
          </a:p>
        </p:txBody>
      </p:sp>
      <p:pic>
        <p:nvPicPr>
          <p:cNvPr id="5" name="Picture 4"/>
          <p:cNvPicPr>
            <a:picLocks noChangeAspect="1"/>
          </p:cNvPicPr>
          <p:nvPr/>
        </p:nvPicPr>
        <p:blipFill>
          <a:blip r:embed="rId4"/>
          <a:stretch>
            <a:fillRect/>
          </a:stretch>
        </p:blipFill>
        <p:spPr>
          <a:xfrm>
            <a:off x="9410700" y="3797300"/>
            <a:ext cx="2413000" cy="482600"/>
          </a:xfrm>
          <a:prstGeom prst="rect">
            <a:avLst/>
          </a:prstGeom>
        </p:spPr>
      </p:pic>
      <p:pic>
        <p:nvPicPr>
          <p:cNvPr id="6" name="Picture 5"/>
          <p:cNvPicPr>
            <a:picLocks noChangeAspect="1"/>
          </p:cNvPicPr>
          <p:nvPr/>
        </p:nvPicPr>
        <p:blipFill>
          <a:blip r:embed="rId5"/>
          <a:stretch>
            <a:fillRect/>
          </a:stretch>
        </p:blipFill>
        <p:spPr>
          <a:xfrm>
            <a:off x="9390552" y="2628899"/>
            <a:ext cx="2433147" cy="896769"/>
          </a:xfrm>
          <a:prstGeom prst="rect">
            <a:avLst/>
          </a:prstGeom>
        </p:spPr>
      </p:pic>
    </p:spTree>
    <p:extLst>
      <p:ext uri="{BB962C8B-B14F-4D97-AF65-F5344CB8AC3E}">
        <p14:creationId xmlns:p14="http://schemas.microsoft.com/office/powerpoint/2010/main" val="1417939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Introduction (continued)</a:t>
            </a:r>
            <a:endParaRPr lang="en-US" dirty="0"/>
          </a:p>
        </p:txBody>
      </p:sp>
      <p:sp>
        <p:nvSpPr>
          <p:cNvPr id="3" name="Content Placeholder 2"/>
          <p:cNvSpPr>
            <a:spLocks noGrp="1"/>
          </p:cNvSpPr>
          <p:nvPr>
            <p:ph idx="1"/>
          </p:nvPr>
        </p:nvSpPr>
        <p:spPr>
          <a:xfrm>
            <a:off x="838200" y="1565567"/>
            <a:ext cx="10515600" cy="5043054"/>
          </a:xfrm>
        </p:spPr>
        <p:txBody>
          <a:bodyPr>
            <a:normAutofit lnSpcReduction="10000"/>
          </a:bodyPr>
          <a:lstStyle/>
          <a:p>
            <a:r>
              <a:rPr lang="en-US" sz="2400" dirty="0" smtClean="0"/>
              <a:t>Coverage of the Specification</a:t>
            </a:r>
          </a:p>
          <a:p>
            <a:pPr lvl="1"/>
            <a:r>
              <a:rPr lang="en-US" sz="2200" dirty="0" smtClean="0"/>
              <a:t>The goal was to create a single framework that could describe:</a:t>
            </a:r>
          </a:p>
          <a:p>
            <a:pPr lvl="2"/>
            <a:r>
              <a:rPr lang="en-US" dirty="0" smtClean="0"/>
              <a:t>Rectangular and non-rectangular data</a:t>
            </a:r>
          </a:p>
          <a:p>
            <a:pPr lvl="2"/>
            <a:r>
              <a:rPr lang="en-US" dirty="0" smtClean="0"/>
              <a:t>Unit data and dimensional data</a:t>
            </a:r>
          </a:p>
          <a:p>
            <a:pPr lvl="2"/>
            <a:r>
              <a:rPr lang="en-US" dirty="0" smtClean="0"/>
              <a:t>Atomic data and relational data</a:t>
            </a:r>
          </a:p>
          <a:p>
            <a:pPr lvl="2"/>
            <a:r>
              <a:rPr lang="en-US" dirty="0" smtClean="0"/>
              <a:t>Graph data and tree data</a:t>
            </a:r>
          </a:p>
          <a:p>
            <a:pPr lvl="1"/>
            <a:r>
              <a:rPr lang="en-US" sz="2200" dirty="0" smtClean="0"/>
              <a:t>The goal was to exercise this framework in several use cases:</a:t>
            </a:r>
          </a:p>
          <a:p>
            <a:pPr lvl="2"/>
            <a:r>
              <a:rPr lang="en-US" dirty="0" smtClean="0"/>
              <a:t>Representation of a relational data store</a:t>
            </a:r>
          </a:p>
          <a:p>
            <a:pPr lvl="2"/>
            <a:r>
              <a:rPr lang="en-US" dirty="0" smtClean="0"/>
              <a:t>Representation of a data warehouse</a:t>
            </a:r>
          </a:p>
          <a:p>
            <a:pPr lvl="2"/>
            <a:r>
              <a:rPr lang="en-US" dirty="0" smtClean="0"/>
              <a:t>Lossless transformation of unit data into dimensional data</a:t>
            </a:r>
          </a:p>
          <a:p>
            <a:pPr lvl="2"/>
            <a:r>
              <a:rPr lang="en-US" dirty="0" smtClean="0"/>
              <a:t>Representation of data pools and data lakes (e.g</a:t>
            </a:r>
            <a:r>
              <a:rPr lang="en-US" dirty="0"/>
              <a:t>.</a:t>
            </a:r>
            <a:r>
              <a:rPr lang="en-US" dirty="0" smtClean="0"/>
              <a:t> </a:t>
            </a:r>
            <a:r>
              <a:rPr lang="en-US" dirty="0" smtClean="0">
                <a:hlinkClick r:id="rId3"/>
              </a:rPr>
              <a:t>RAIRD</a:t>
            </a:r>
            <a:r>
              <a:rPr lang="en-US" dirty="0" smtClean="0"/>
              <a:t>)</a:t>
            </a:r>
          </a:p>
          <a:p>
            <a:pPr lvl="2"/>
            <a:r>
              <a:rPr lang="en-US" dirty="0" smtClean="0"/>
              <a:t>Growing data pools and data lakes into data structures</a:t>
            </a:r>
          </a:p>
          <a:p>
            <a:pPr lvl="2"/>
            <a:r>
              <a:rPr lang="en-US" dirty="0" smtClean="0"/>
              <a:t>Representation of health observations and their context</a:t>
            </a:r>
          </a:p>
          <a:p>
            <a:pPr lvl="3"/>
            <a:r>
              <a:rPr lang="en-US" dirty="0" smtClean="0"/>
              <a:t>openEHR</a:t>
            </a:r>
          </a:p>
          <a:p>
            <a:pPr lvl="3"/>
            <a:r>
              <a:rPr lang="en-US" dirty="0" smtClean="0"/>
              <a:t>FHIR</a:t>
            </a:r>
            <a:endParaRPr lang="en-US" dirty="0"/>
          </a:p>
        </p:txBody>
      </p:sp>
      <p:sp>
        <p:nvSpPr>
          <p:cNvPr id="4" name="Slide Number Placeholder 3"/>
          <p:cNvSpPr>
            <a:spLocks noGrp="1"/>
          </p:cNvSpPr>
          <p:nvPr>
            <p:ph type="sldNum" sz="quarter" idx="12"/>
          </p:nvPr>
        </p:nvSpPr>
        <p:spPr/>
        <p:txBody>
          <a:bodyPr/>
          <a:lstStyle/>
          <a:p>
            <a:fld id="{5699ED74-0670-4E4E-A805-475BD0EDDFCF}" type="slidenum">
              <a:rPr lang="en-US" smtClean="0"/>
              <a:t>3</a:t>
            </a:fld>
            <a:endParaRPr lang="en-US"/>
          </a:p>
        </p:txBody>
      </p:sp>
      <p:pic>
        <p:nvPicPr>
          <p:cNvPr id="5" name="Picture 4"/>
          <p:cNvPicPr>
            <a:picLocks noChangeAspect="1"/>
          </p:cNvPicPr>
          <p:nvPr/>
        </p:nvPicPr>
        <p:blipFill>
          <a:blip r:embed="rId4"/>
          <a:stretch>
            <a:fillRect/>
          </a:stretch>
        </p:blipFill>
        <p:spPr>
          <a:xfrm>
            <a:off x="9410700" y="3797300"/>
            <a:ext cx="2413000" cy="482600"/>
          </a:xfrm>
          <a:prstGeom prst="rect">
            <a:avLst/>
          </a:prstGeom>
        </p:spPr>
      </p:pic>
      <p:pic>
        <p:nvPicPr>
          <p:cNvPr id="6" name="Picture 5"/>
          <p:cNvPicPr>
            <a:picLocks noChangeAspect="1"/>
          </p:cNvPicPr>
          <p:nvPr/>
        </p:nvPicPr>
        <p:blipFill>
          <a:blip r:embed="rId5"/>
          <a:stretch>
            <a:fillRect/>
          </a:stretch>
        </p:blipFill>
        <p:spPr>
          <a:xfrm>
            <a:off x="9390552" y="2628899"/>
            <a:ext cx="2433147" cy="896769"/>
          </a:xfrm>
          <a:prstGeom prst="rect">
            <a:avLst/>
          </a:prstGeom>
        </p:spPr>
      </p:pic>
      <p:pic>
        <p:nvPicPr>
          <p:cNvPr id="7" name="Picture 6"/>
          <p:cNvPicPr/>
          <p:nvPr/>
        </p:nvPicPr>
        <p:blipFill>
          <a:blip r:embed="rId6" cstate="print">
            <a:alphaModFix/>
            <a:extLst>
              <a:ext uri="{28A0092B-C50C-407E-A947-70E740481C1C}">
                <a14:useLocalDpi xmlns:a14="http://schemas.microsoft.com/office/drawing/2010/main" val="0"/>
              </a:ext>
            </a:extLst>
          </a:blip>
          <a:stretch>
            <a:fillRect/>
          </a:stretch>
        </p:blipFill>
        <p:spPr>
          <a:xfrm>
            <a:off x="2159001" y="449093"/>
            <a:ext cx="5509750" cy="590725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607405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Introduction (continued)</a:t>
            </a:r>
            <a:endParaRPr lang="en-US" dirty="0"/>
          </a:p>
        </p:txBody>
      </p:sp>
      <p:sp>
        <p:nvSpPr>
          <p:cNvPr id="3" name="Content Placeholder 2"/>
          <p:cNvSpPr>
            <a:spLocks noGrp="1"/>
          </p:cNvSpPr>
          <p:nvPr>
            <p:ph idx="1"/>
          </p:nvPr>
        </p:nvSpPr>
        <p:spPr>
          <a:xfrm>
            <a:off x="838200" y="1565567"/>
            <a:ext cx="10515600" cy="5043054"/>
          </a:xfrm>
        </p:spPr>
        <p:txBody>
          <a:bodyPr>
            <a:normAutofit/>
          </a:bodyPr>
          <a:lstStyle/>
          <a:p>
            <a:r>
              <a:rPr lang="en-US" sz="2400" dirty="0" smtClean="0"/>
              <a:t>Who is using it?</a:t>
            </a:r>
          </a:p>
          <a:p>
            <a:pPr lvl="1"/>
            <a:r>
              <a:rPr lang="en-US" sz="2200" dirty="0" smtClean="0"/>
              <a:t>DDI4 is only just now being published not as a whole but in UML packages – one or more at a time</a:t>
            </a:r>
          </a:p>
          <a:p>
            <a:pPr lvl="1"/>
            <a:r>
              <a:rPr lang="en-US" sz="2200" dirty="0" smtClean="0"/>
              <a:t>LogicalDataDescription is one of its early packages</a:t>
            </a:r>
          </a:p>
          <a:p>
            <a:pPr lvl="1"/>
            <a:r>
              <a:rPr lang="en-US" sz="2200" dirty="0" smtClean="0"/>
              <a:t>That being said, RAIRD has already adopted elements of its data description framework</a:t>
            </a:r>
          </a:p>
          <a:p>
            <a:pPr lvl="1"/>
            <a:r>
              <a:rPr lang="en-US" sz="2200" dirty="0" smtClean="0"/>
              <a:t>DDI3 is widely used by national statistical organization and archives and DDI4 is, in part, backwardly compatible with DDI3</a:t>
            </a:r>
          </a:p>
          <a:p>
            <a:r>
              <a:rPr lang="en-US" sz="2400" dirty="0" smtClean="0"/>
              <a:t>How is it being used?</a:t>
            </a:r>
          </a:p>
          <a:p>
            <a:pPr lvl="1"/>
            <a:r>
              <a:rPr lang="en-US" sz="2200" dirty="0" smtClean="0"/>
              <a:t>Use is less of a fact and more of a hope</a:t>
            </a:r>
          </a:p>
          <a:p>
            <a:pPr lvl="1"/>
            <a:r>
              <a:rPr lang="en-US" sz="2200" dirty="0" smtClean="0"/>
              <a:t>Archives of heterogeneous registry data (social science and health information) like RAIRD are an early target</a:t>
            </a:r>
            <a:endParaRPr lang="en-US" sz="2200" dirty="0"/>
          </a:p>
        </p:txBody>
      </p:sp>
      <p:sp>
        <p:nvSpPr>
          <p:cNvPr id="4" name="Slide Number Placeholder 3"/>
          <p:cNvSpPr>
            <a:spLocks noGrp="1"/>
          </p:cNvSpPr>
          <p:nvPr>
            <p:ph type="sldNum" sz="quarter" idx="12"/>
          </p:nvPr>
        </p:nvSpPr>
        <p:spPr/>
        <p:txBody>
          <a:bodyPr/>
          <a:lstStyle/>
          <a:p>
            <a:fld id="{5699ED74-0670-4E4E-A805-475BD0EDDFCF}" type="slidenum">
              <a:rPr lang="en-US" smtClean="0"/>
              <a:t>4</a:t>
            </a:fld>
            <a:endParaRPr lang="en-US"/>
          </a:p>
        </p:txBody>
      </p:sp>
    </p:spTree>
    <p:extLst>
      <p:ext uri="{BB962C8B-B14F-4D97-AF65-F5344CB8AC3E}">
        <p14:creationId xmlns:p14="http://schemas.microsoft.com/office/powerpoint/2010/main" val="1806823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other specifications are being used in conjunction with your specification</a:t>
            </a:r>
            <a:r>
              <a:rPr lang="en-US" dirty="0" smtClean="0"/>
              <a:t>? (1 of 2)</a:t>
            </a:r>
            <a:endParaRPr lang="en-US" dirty="0"/>
          </a:p>
        </p:txBody>
      </p:sp>
      <p:sp>
        <p:nvSpPr>
          <p:cNvPr id="3" name="Content Placeholder 2"/>
          <p:cNvSpPr>
            <a:spLocks noGrp="1"/>
          </p:cNvSpPr>
          <p:nvPr>
            <p:ph idx="1"/>
          </p:nvPr>
        </p:nvSpPr>
        <p:spPr>
          <a:xfrm>
            <a:off x="838200" y="1898075"/>
            <a:ext cx="10515600" cy="4793676"/>
          </a:xfrm>
        </p:spPr>
        <p:txBody>
          <a:bodyPr>
            <a:normAutofit lnSpcReduction="10000"/>
          </a:bodyPr>
          <a:lstStyle/>
          <a:p>
            <a:r>
              <a:rPr lang="en-US" sz="2400" dirty="0" smtClean="0"/>
              <a:t>Who is using them?</a:t>
            </a:r>
          </a:p>
          <a:p>
            <a:pPr lvl="1"/>
            <a:r>
              <a:rPr lang="en-US" sz="2200" dirty="0" smtClean="0"/>
              <a:t>GSIM</a:t>
            </a:r>
          </a:p>
          <a:p>
            <a:pPr lvl="1">
              <a:spcAft>
                <a:spcPts val="1200"/>
              </a:spcAft>
            </a:pPr>
            <a:r>
              <a:rPr lang="en-US" sz="2200" dirty="0" smtClean="0"/>
              <a:t>ISO 11179</a:t>
            </a:r>
          </a:p>
          <a:p>
            <a:r>
              <a:rPr lang="en-US" sz="2400" dirty="0" smtClean="0"/>
              <a:t>At what level of specificity do they interact?</a:t>
            </a:r>
          </a:p>
          <a:p>
            <a:pPr lvl="1"/>
            <a:r>
              <a:rPr lang="en-US" sz="2200" dirty="0" smtClean="0"/>
              <a:t>Arguably both GSIM and IS0 11179 are in large part conceptual models</a:t>
            </a:r>
          </a:p>
          <a:p>
            <a:pPr lvl="1"/>
            <a:r>
              <a:rPr lang="en-US" sz="2200" dirty="0" smtClean="0"/>
              <a:t>DDI4 both lends specificity to these standards and puts them in a larger context</a:t>
            </a:r>
          </a:p>
          <a:p>
            <a:pPr lvl="2"/>
            <a:r>
              <a:rPr lang="en-US" sz="2100" dirty="0" smtClean="0"/>
              <a:t>The larger context is a collection pattern through which groupings can be modelled</a:t>
            </a:r>
          </a:p>
          <a:p>
            <a:pPr lvl="3"/>
            <a:r>
              <a:rPr lang="en-US" sz="2100" dirty="0" smtClean="0"/>
              <a:t>Groupings figure into relations between members of a registry (ISO 11179)</a:t>
            </a:r>
          </a:p>
          <a:p>
            <a:pPr lvl="3"/>
            <a:r>
              <a:rPr lang="en-US" sz="2100" dirty="0" smtClean="0"/>
              <a:t>Groupings figure into the relations between DataPoints in a DataRecord, the order of DataRecords in a DataSet and various correspondences like those between DataSets (GSIM)</a:t>
            </a:r>
          </a:p>
          <a:p>
            <a:pPr lvl="2"/>
            <a:r>
              <a:rPr lang="en-US" sz="2100" dirty="0" smtClean="0"/>
              <a:t>The specificity takes two forms:</a:t>
            </a:r>
          </a:p>
          <a:p>
            <a:pPr lvl="3"/>
            <a:r>
              <a:rPr lang="en-US" sz="2100" dirty="0" smtClean="0"/>
              <a:t>Like any logical model DDI4 specializes the conceptual model, adding subtypes, attributes and relations</a:t>
            </a:r>
          </a:p>
        </p:txBody>
      </p:sp>
      <p:sp>
        <p:nvSpPr>
          <p:cNvPr id="4" name="Slide Number Placeholder 3"/>
          <p:cNvSpPr>
            <a:spLocks noGrp="1"/>
          </p:cNvSpPr>
          <p:nvPr>
            <p:ph type="sldNum" sz="quarter" idx="12"/>
          </p:nvPr>
        </p:nvSpPr>
        <p:spPr/>
        <p:txBody>
          <a:bodyPr/>
          <a:lstStyle/>
          <a:p>
            <a:fld id="{5699ED74-0670-4E4E-A805-475BD0EDDFCF}" type="slidenum">
              <a:rPr lang="en-US" smtClean="0"/>
              <a:t>5</a:t>
            </a:fld>
            <a:endParaRPr lang="en-US" dirty="0"/>
          </a:p>
        </p:txBody>
      </p:sp>
      <p:pic>
        <p:nvPicPr>
          <p:cNvPr id="6" name="Picture 5"/>
          <p:cNvPicPr>
            <a:picLocks noChangeAspect="1"/>
          </p:cNvPicPr>
          <p:nvPr/>
        </p:nvPicPr>
        <p:blipFill>
          <a:blip r:embed="rId3"/>
          <a:stretch>
            <a:fillRect/>
          </a:stretch>
        </p:blipFill>
        <p:spPr>
          <a:xfrm>
            <a:off x="5156200" y="1659933"/>
            <a:ext cx="1870591" cy="1401137"/>
          </a:xfrm>
          <a:prstGeom prst="rect">
            <a:avLst/>
          </a:prstGeom>
        </p:spPr>
      </p:pic>
      <p:pic>
        <p:nvPicPr>
          <p:cNvPr id="5" name="Picture 4"/>
          <p:cNvPicPr>
            <a:picLocks noChangeAspect="1"/>
          </p:cNvPicPr>
          <p:nvPr/>
        </p:nvPicPr>
        <p:blipFill>
          <a:blip r:embed="rId4"/>
          <a:stretch>
            <a:fillRect/>
          </a:stretch>
        </p:blipFill>
        <p:spPr>
          <a:xfrm>
            <a:off x="6901079" y="1754188"/>
            <a:ext cx="3791038" cy="130688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57792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other specifications are being used in conjunction with your specification</a:t>
            </a:r>
            <a:r>
              <a:rPr lang="en-US" dirty="0" smtClean="0"/>
              <a:t>? </a:t>
            </a:r>
            <a:r>
              <a:rPr lang="en-US" dirty="0" smtClean="0"/>
              <a:t>(2 of 2)</a:t>
            </a:r>
            <a:endParaRPr lang="en-US" dirty="0"/>
          </a:p>
        </p:txBody>
      </p:sp>
      <p:sp>
        <p:nvSpPr>
          <p:cNvPr id="3" name="Content Placeholder 2"/>
          <p:cNvSpPr>
            <a:spLocks noGrp="1"/>
          </p:cNvSpPr>
          <p:nvPr>
            <p:ph idx="1"/>
          </p:nvPr>
        </p:nvSpPr>
        <p:spPr>
          <a:xfrm>
            <a:off x="838200" y="1898075"/>
            <a:ext cx="10515600" cy="4793676"/>
          </a:xfrm>
        </p:spPr>
        <p:txBody>
          <a:bodyPr>
            <a:normAutofit/>
          </a:bodyPr>
          <a:lstStyle/>
          <a:p>
            <a:pPr lvl="3"/>
            <a:r>
              <a:rPr lang="en-US" sz="2100" dirty="0" smtClean="0"/>
              <a:t>Beyond specialization, DDI4 is able to describe data not just at each step in the data lifecycle</a:t>
            </a:r>
          </a:p>
          <a:p>
            <a:pPr lvl="3"/>
            <a:r>
              <a:rPr lang="en-US" sz="2100" dirty="0" smtClean="0"/>
              <a:t>Now with DDI4, DDI is able to describe inputs, outputs and the operations that data undergoes in between</a:t>
            </a:r>
          </a:p>
          <a:p>
            <a:pPr lvl="3"/>
            <a:r>
              <a:rPr lang="en-US" sz="2100" dirty="0" smtClean="0"/>
              <a:t>Indeed the DDI4 Workflows package and the Process Pattern upon which it is fashioned can both chronicle what we did with data in the past (its provenance) and support a software agent to manipulate data in the future (a “program”)</a:t>
            </a:r>
          </a:p>
          <a:p>
            <a:r>
              <a:rPr lang="en-US" sz="2400" dirty="0" smtClean="0"/>
              <a:t>Maybe all this sounds a bit mushy</a:t>
            </a:r>
            <a:r>
              <a:rPr lang="is-IS" sz="2400" dirty="0" smtClean="0"/>
              <a:t>…</a:t>
            </a:r>
            <a:endParaRPr lang="en-US" sz="2400" dirty="0" smtClean="0"/>
          </a:p>
        </p:txBody>
      </p:sp>
      <p:sp>
        <p:nvSpPr>
          <p:cNvPr id="4" name="Slide Number Placeholder 3"/>
          <p:cNvSpPr>
            <a:spLocks noGrp="1"/>
          </p:cNvSpPr>
          <p:nvPr>
            <p:ph type="sldNum" sz="quarter" idx="12"/>
          </p:nvPr>
        </p:nvSpPr>
        <p:spPr/>
        <p:txBody>
          <a:bodyPr/>
          <a:lstStyle/>
          <a:p>
            <a:fld id="{5699ED74-0670-4E4E-A805-475BD0EDDFCF}" type="slidenum">
              <a:rPr lang="en-US" smtClean="0"/>
              <a:t>6</a:t>
            </a:fld>
            <a:endParaRPr lang="en-US" dirty="0"/>
          </a:p>
        </p:txBody>
      </p:sp>
    </p:spTree>
    <p:extLst>
      <p:ext uri="{BB962C8B-B14F-4D97-AF65-F5344CB8AC3E}">
        <p14:creationId xmlns:p14="http://schemas.microsoft.com/office/powerpoint/2010/main" val="1895296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other specifications are being used in conjunction with your specification</a:t>
            </a:r>
            <a:r>
              <a:rPr lang="en-US" dirty="0" smtClean="0"/>
              <a:t>? </a:t>
            </a:r>
            <a:r>
              <a:rPr lang="en-US" dirty="0" smtClean="0"/>
              <a:t>(2 of 2)</a:t>
            </a:r>
            <a:endParaRPr lang="en-US" dirty="0"/>
          </a:p>
        </p:txBody>
      </p:sp>
      <p:sp>
        <p:nvSpPr>
          <p:cNvPr id="3" name="Content Placeholder 2"/>
          <p:cNvSpPr>
            <a:spLocks noGrp="1"/>
          </p:cNvSpPr>
          <p:nvPr>
            <p:ph idx="1"/>
          </p:nvPr>
        </p:nvSpPr>
        <p:spPr>
          <a:xfrm>
            <a:off x="838200" y="1898075"/>
            <a:ext cx="10515600" cy="4793676"/>
          </a:xfrm>
        </p:spPr>
        <p:txBody>
          <a:bodyPr>
            <a:normAutofit/>
          </a:bodyPr>
          <a:lstStyle/>
          <a:p>
            <a:pPr lvl="3"/>
            <a:r>
              <a:rPr lang="en-US" sz="2100" dirty="0" smtClean="0"/>
              <a:t>Beyond specialization, DDI4 is able to describe data not just at each step in the data lifecycle</a:t>
            </a:r>
          </a:p>
          <a:p>
            <a:pPr lvl="3"/>
            <a:r>
              <a:rPr lang="en-US" sz="2100" dirty="0" smtClean="0"/>
              <a:t>Now with DDI4, DDI is able to describe inputs, outputs and the operations that data undergoes in between</a:t>
            </a:r>
          </a:p>
          <a:p>
            <a:pPr lvl="3"/>
            <a:r>
              <a:rPr lang="en-US" sz="2100" dirty="0" smtClean="0"/>
              <a:t>Indeed the DDI4 Workflows package and the Process Pattern upon which it is fashioned can both chronicle what we did with data in the past (its provenance) and support a software agent to manipulate data in the future (a “program”)</a:t>
            </a:r>
          </a:p>
          <a:p>
            <a:r>
              <a:rPr lang="en-US" sz="2400" dirty="0" smtClean="0"/>
              <a:t>Maybe all this sounds a bit mushy</a:t>
            </a:r>
            <a:r>
              <a:rPr lang="is-IS" sz="2400" dirty="0" smtClean="0"/>
              <a:t>…</a:t>
            </a:r>
            <a:endParaRPr lang="en-US" sz="2400" dirty="0" smtClean="0"/>
          </a:p>
        </p:txBody>
      </p:sp>
      <p:sp>
        <p:nvSpPr>
          <p:cNvPr id="4" name="Slide Number Placeholder 3"/>
          <p:cNvSpPr>
            <a:spLocks noGrp="1"/>
          </p:cNvSpPr>
          <p:nvPr>
            <p:ph type="sldNum" sz="quarter" idx="12"/>
          </p:nvPr>
        </p:nvSpPr>
        <p:spPr/>
        <p:txBody>
          <a:bodyPr/>
          <a:lstStyle/>
          <a:p>
            <a:fld id="{5699ED74-0670-4E4E-A805-475BD0EDDFCF}" type="slidenum">
              <a:rPr lang="en-US" smtClean="0"/>
              <a:t>7</a:t>
            </a:fld>
            <a:endParaRPr lang="en-US" dirty="0"/>
          </a:p>
        </p:txBody>
      </p:sp>
      <p:pic>
        <p:nvPicPr>
          <p:cNvPr id="5" name="Picture 4"/>
          <p:cNvPicPr>
            <a:picLocks noChangeAspect="1"/>
          </p:cNvPicPr>
          <p:nvPr/>
        </p:nvPicPr>
        <p:blipFill>
          <a:blip r:embed="rId3"/>
          <a:stretch>
            <a:fillRect/>
          </a:stretch>
        </p:blipFill>
        <p:spPr>
          <a:xfrm>
            <a:off x="1854200" y="1219200"/>
            <a:ext cx="8483600" cy="4419600"/>
          </a:xfrm>
          <a:prstGeom prst="rect">
            <a:avLst/>
          </a:prstGeom>
        </p:spPr>
      </p:pic>
    </p:spTree>
    <p:extLst>
      <p:ext uri="{BB962C8B-B14F-4D97-AF65-F5344CB8AC3E}">
        <p14:creationId xmlns:p14="http://schemas.microsoft.com/office/powerpoint/2010/main" val="52277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74" y="365125"/>
            <a:ext cx="3887525" cy="1765422"/>
          </a:xfrm>
        </p:spPr>
        <p:txBody>
          <a:bodyPr>
            <a:normAutofit fontScale="90000"/>
          </a:bodyPr>
          <a:lstStyle/>
          <a:p>
            <a:pPr algn="ctr"/>
            <a:r>
              <a:rPr lang="en-US" sz="3200" b="1" dirty="0" smtClean="0">
                <a:latin typeface="Century Gothic" charset="0"/>
                <a:ea typeface="Century Gothic" charset="0"/>
                <a:cs typeface="Century Gothic" charset="0"/>
              </a:rPr>
              <a:t>That being said, Charlie, there is no stairway to</a:t>
            </a:r>
            <a:br>
              <a:rPr lang="en-US" sz="3200" b="1" dirty="0" smtClean="0">
                <a:latin typeface="Century Gothic" charset="0"/>
                <a:ea typeface="Century Gothic" charset="0"/>
                <a:cs typeface="Century Gothic" charset="0"/>
              </a:rPr>
            </a:br>
            <a:r>
              <a:rPr lang="en-US" sz="3200" b="1" dirty="0" smtClean="0">
                <a:latin typeface="Century Gothic" charset="0"/>
                <a:ea typeface="Century Gothic" charset="0"/>
                <a:cs typeface="Century Gothic" charset="0"/>
              </a:rPr>
              <a:t> heaven!</a:t>
            </a:r>
            <a:endParaRPr lang="en-US" sz="3200" b="1" dirty="0">
              <a:latin typeface="Century Gothic" charset="0"/>
              <a:ea typeface="Century Gothic" charset="0"/>
              <a:cs typeface="Century Gothic" charset="0"/>
            </a:endParaRPr>
          </a:p>
        </p:txBody>
      </p:sp>
      <p:pic>
        <p:nvPicPr>
          <p:cNvPr id="5" name="Content Placeholder 4"/>
          <p:cNvPicPr>
            <a:picLocks noGrp="1" noChangeAspect="1"/>
          </p:cNvPicPr>
          <p:nvPr>
            <p:ph idx="1"/>
          </p:nvPr>
        </p:nvPicPr>
        <p:blipFill rotWithShape="1">
          <a:blip r:embed="rId3"/>
          <a:srcRect t="542" b="542"/>
          <a:stretch/>
        </p:blipFill>
        <p:spPr>
          <a:xfrm>
            <a:off x="4394199" y="626697"/>
            <a:ext cx="7494386" cy="5246070"/>
          </a:xfrm>
          <a:prstGeom prst="rect">
            <a:avLst/>
          </a:prstGeom>
        </p:spPr>
      </p:pic>
      <p:sp>
        <p:nvSpPr>
          <p:cNvPr id="4" name="Slide Number Placeholder 3"/>
          <p:cNvSpPr>
            <a:spLocks noGrp="1"/>
          </p:cNvSpPr>
          <p:nvPr>
            <p:ph type="sldNum" sz="quarter" idx="12"/>
          </p:nvPr>
        </p:nvSpPr>
        <p:spPr/>
        <p:txBody>
          <a:bodyPr/>
          <a:lstStyle/>
          <a:p>
            <a:fld id="{5699ED74-0670-4E4E-A805-475BD0EDDFCF}" type="slidenum">
              <a:rPr lang="en-US" smtClean="0"/>
              <a:t>8</a:t>
            </a:fld>
            <a:endParaRPr lang="en-US"/>
          </a:p>
        </p:txBody>
      </p:sp>
      <p:pic>
        <p:nvPicPr>
          <p:cNvPr id="6" name="Picture 5"/>
          <p:cNvPicPr>
            <a:picLocks noChangeAspect="1"/>
          </p:cNvPicPr>
          <p:nvPr/>
        </p:nvPicPr>
        <p:blipFill>
          <a:blip r:embed="rId4"/>
          <a:stretch>
            <a:fillRect/>
          </a:stretch>
        </p:blipFill>
        <p:spPr>
          <a:xfrm>
            <a:off x="728670" y="2244847"/>
            <a:ext cx="3517363" cy="2293183"/>
          </a:xfrm>
          <a:prstGeom prst="rect">
            <a:avLst/>
          </a:prstGeom>
        </p:spPr>
      </p:pic>
      <p:sp>
        <p:nvSpPr>
          <p:cNvPr id="7" name="TextBox 6"/>
          <p:cNvSpPr txBox="1"/>
          <p:nvPr/>
        </p:nvSpPr>
        <p:spPr>
          <a:xfrm rot="1119953">
            <a:off x="512168" y="5257925"/>
            <a:ext cx="3975768" cy="707886"/>
          </a:xfrm>
          <a:prstGeom prst="rect">
            <a:avLst/>
          </a:prstGeom>
          <a:noFill/>
        </p:spPr>
        <p:txBody>
          <a:bodyPr wrap="none" rtlCol="0">
            <a:spAutoFit/>
          </a:bodyPr>
          <a:lstStyle/>
          <a:p>
            <a:pPr algn="ctr"/>
            <a:r>
              <a:rPr lang="en-US" sz="2000" b="1" dirty="0" smtClean="0">
                <a:latin typeface="Times New Roman" charset="0"/>
                <a:ea typeface="Times New Roman" charset="0"/>
                <a:cs typeface="Times New Roman" charset="0"/>
              </a:rPr>
              <a:t>Is “lossless transformation” a way </a:t>
            </a:r>
          </a:p>
          <a:p>
            <a:pPr algn="ctr"/>
            <a:r>
              <a:rPr lang="en-US" sz="2000" b="1" dirty="0" smtClean="0">
                <a:latin typeface="Times New Roman" charset="0"/>
                <a:ea typeface="Times New Roman" charset="0"/>
                <a:cs typeface="Times New Roman" charset="0"/>
              </a:rPr>
              <a:t>out of Charlie’s rabbit hole?</a:t>
            </a:r>
            <a:endParaRPr lang="en-US" sz="2000" b="1" dirty="0">
              <a:latin typeface="Times New Roman" charset="0"/>
              <a:ea typeface="Times New Roman" charset="0"/>
              <a:cs typeface="Times New Roman" charset="0"/>
            </a:endParaRPr>
          </a:p>
        </p:txBody>
      </p:sp>
      <p:pic>
        <p:nvPicPr>
          <p:cNvPr id="8" name="Picture 7"/>
          <p:cNvPicPr>
            <a:picLocks noChangeAspect="1"/>
          </p:cNvPicPr>
          <p:nvPr/>
        </p:nvPicPr>
        <p:blipFill>
          <a:blip r:embed="rId5"/>
          <a:stretch>
            <a:fillRect/>
          </a:stretch>
        </p:blipFill>
        <p:spPr>
          <a:xfrm>
            <a:off x="10429893" y="4749800"/>
            <a:ext cx="1492250" cy="1492250"/>
          </a:xfrm>
          <a:prstGeom prst="rect">
            <a:avLst/>
          </a:prstGeom>
        </p:spPr>
      </p:pic>
    </p:spTree>
    <p:extLst>
      <p:ext uri="{BB962C8B-B14F-4D97-AF65-F5344CB8AC3E}">
        <p14:creationId xmlns:p14="http://schemas.microsoft.com/office/powerpoint/2010/main" val="592949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1006</Words>
  <Application>Microsoft Macintosh PowerPoint</Application>
  <PresentationFormat>Widescreen</PresentationFormat>
  <Paragraphs>106</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Calibri Light</vt:lpstr>
      <vt:lpstr>Century Gothic</vt:lpstr>
      <vt:lpstr>Times New Roman</vt:lpstr>
      <vt:lpstr>Arial</vt:lpstr>
      <vt:lpstr>Office Theme</vt:lpstr>
      <vt:lpstr>The DDI4 LogicalDataDescription Package</vt:lpstr>
      <vt:lpstr>Specification Introduction</vt:lpstr>
      <vt:lpstr>Specification Introduction (continued)</vt:lpstr>
      <vt:lpstr>Specification Introduction (continued)</vt:lpstr>
      <vt:lpstr>Specification Introduction (continued)</vt:lpstr>
      <vt:lpstr>What other specifications are being used in conjunction with your specification? (1 of 2)</vt:lpstr>
      <vt:lpstr>What other specifications are being used in conjunction with your specification? (2 of 2)</vt:lpstr>
      <vt:lpstr>What other specifications are being used in conjunction with your specification? (2 of 2)</vt:lpstr>
      <vt:lpstr>That being said, Charlie, there is no stairway to  heaven!</vt:lpstr>
      <vt:lpstr>Experience in working with a suite or set of standards</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Greenfield</dc:creator>
  <cp:lastModifiedBy>Jay Greenfield</cp:lastModifiedBy>
  <cp:revision>45</cp:revision>
  <dcterms:created xsi:type="dcterms:W3CDTF">2016-10-12T05:43:23Z</dcterms:created>
  <dcterms:modified xsi:type="dcterms:W3CDTF">2016-10-17T06:15:58Z</dcterms:modified>
</cp:coreProperties>
</file>