
<file path=[Content_Types].xml><?xml version="1.0" encoding="utf-8"?>
<Types xmlns="http://schemas.openxmlformats.org/package/2006/content-types">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89" r:id="rId4"/>
    <p:sldId id="292" r:id="rId5"/>
    <p:sldId id="322" r:id="rId6"/>
    <p:sldId id="290" r:id="rId7"/>
    <p:sldId id="271" r:id="rId8"/>
    <p:sldId id="286" r:id="rId9"/>
    <p:sldId id="272" r:id="rId10"/>
    <p:sldId id="273" r:id="rId11"/>
    <p:sldId id="288" r:id="rId12"/>
    <p:sldId id="260" r:id="rId13"/>
    <p:sldId id="314" r:id="rId14"/>
    <p:sldId id="261" r:id="rId15"/>
    <p:sldId id="262" r:id="rId16"/>
    <p:sldId id="263" r:id="rId17"/>
    <p:sldId id="275" r:id="rId18"/>
    <p:sldId id="303" r:id="rId19"/>
    <p:sldId id="321" r:id="rId20"/>
    <p:sldId id="299" r:id="rId21"/>
    <p:sldId id="300" r:id="rId22"/>
    <p:sldId id="301" r:id="rId23"/>
    <p:sldId id="302" r:id="rId24"/>
    <p:sldId id="297" r:id="rId25"/>
    <p:sldId id="310" r:id="rId26"/>
    <p:sldId id="295" r:id="rId27"/>
    <p:sldId id="308" r:id="rId28"/>
    <p:sldId id="296" r:id="rId29"/>
    <p:sldId id="264" r:id="rId30"/>
    <p:sldId id="304" r:id="rId31"/>
    <p:sldId id="265" r:id="rId32"/>
    <p:sldId id="305" r:id="rId33"/>
    <p:sldId id="306" r:id="rId34"/>
    <p:sldId id="307" r:id="rId35"/>
    <p:sldId id="312" r:id="rId36"/>
    <p:sldId id="320" r:id="rId37"/>
    <p:sldId id="311" r:id="rId38"/>
    <p:sldId id="313" r:id="rId39"/>
    <p:sldId id="315" r:id="rId40"/>
    <p:sldId id="316" r:id="rId41"/>
    <p:sldId id="317" r:id="rId42"/>
    <p:sldId id="318" r:id="rId43"/>
    <p:sldId id="319" r:id="rId44"/>
    <p:sldId id="32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Contributor" initials="GC" lastIdx="2" clrIdx="0">
    <p:extLst>
      <p:ext uri="{19B8F6BF-5375-455C-9EA6-DF929625EA0E}">
        <p15:presenceInfo xmlns:p15="http://schemas.microsoft.com/office/powerpoint/2012/main" userId="SRN:SPO:ANON#7BF8222AE686AC321AC52B8C74B79C095666C8C9D0641F06523C0D1FBC217415" providerId="AD"/>
      </p:ext>
    </p:extLst>
  </p:cmAuthor>
  <p:cmAuthor id="2" name="Hoyle, Larry" initials="HL" lastIdx="5" clrIdx="1">
    <p:extLst>
      <p:ext uri="{19B8F6BF-5375-455C-9EA6-DF929625EA0E}">
        <p15:presenceInfo xmlns:p15="http://schemas.microsoft.com/office/powerpoint/2012/main" userId="Hoyle, Lar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90" autoAdjust="0"/>
    <p:restoredTop sz="88018" autoAdjust="0"/>
  </p:normalViewPr>
  <p:slideViewPr>
    <p:cSldViewPr snapToGrid="0">
      <p:cViewPr varScale="1">
        <p:scale>
          <a:sx n="62" d="100"/>
          <a:sy n="62" d="100"/>
        </p:scale>
        <p:origin x="77" y="139"/>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18ED8-1F8D-4902-8E16-FDD869B6D6B0}"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B0C6D-8651-4963-A0EE-665E0839985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Lion does have a number of deprecated</a:t>
            </a:r>
            <a:r>
              <a:rPr lang="en-US" baseline="0" dirty="0" smtClean="0"/>
              <a:t> or unused classes though.</a:t>
            </a:r>
            <a:endParaRPr lang="en-US" dirty="0"/>
          </a:p>
        </p:txBody>
      </p:sp>
      <p:sp>
        <p:nvSpPr>
          <p:cNvPr id="4" name="Slide Number Placeholder 3"/>
          <p:cNvSpPr>
            <a:spLocks noGrp="1"/>
          </p:cNvSpPr>
          <p:nvPr>
            <p:ph type="sldNum" sz="quarter" idx="10"/>
          </p:nvPr>
        </p:nvSpPr>
        <p:spPr/>
        <p:txBody>
          <a:bodyPr/>
          <a:lstStyle/>
          <a:p>
            <a:fld id="{78DB0C6D-8651-4963-A0EE-665E08399858}" type="slidenum">
              <a:rPr lang="en-US" smtClean="0"/>
              <a:t>6</a:t>
            </a:fld>
            <a:endParaRPr lang="en-US"/>
          </a:p>
        </p:txBody>
      </p:sp>
    </p:spTree>
    <p:extLst>
      <p:ext uri="{BB962C8B-B14F-4D97-AF65-F5344CB8AC3E}">
        <p14:creationId xmlns:p14="http://schemas.microsoft.com/office/powerpoint/2010/main" val="1337203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B0C6D-8651-4963-A0EE-665E08399858}" type="slidenum">
              <a:rPr lang="en-US" smtClean="0"/>
              <a:t>21</a:t>
            </a:fld>
            <a:endParaRPr lang="en-US"/>
          </a:p>
        </p:txBody>
      </p:sp>
    </p:spTree>
    <p:extLst>
      <p:ext uri="{BB962C8B-B14F-4D97-AF65-F5344CB8AC3E}">
        <p14:creationId xmlns:p14="http://schemas.microsoft.com/office/powerpoint/2010/main" val="342108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B0C6D-8651-4963-A0EE-665E08399858}" type="slidenum">
              <a:rPr lang="en-US" smtClean="0"/>
              <a:t>41</a:t>
            </a:fld>
            <a:endParaRPr lang="en-US"/>
          </a:p>
        </p:txBody>
      </p:sp>
    </p:spTree>
    <p:extLst>
      <p:ext uri="{BB962C8B-B14F-4D97-AF65-F5344CB8AC3E}">
        <p14:creationId xmlns:p14="http://schemas.microsoft.com/office/powerpoint/2010/main" val="155949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Packages divide up the large model into logically coherent parts. They are</a:t>
            </a:r>
            <a:r>
              <a:rPr lang="en-US" baseline="0" dirty="0"/>
              <a:t> not reflected in the XML, RDF or other expressions of the model. This package is also a Pattern, a set of classes that are abstract and are “realized” by other classes. Realizing classes have all of the properties and relationships of the class they realize. Relationships connect to classes that may exist independently from the source class</a:t>
            </a:r>
            <a:r>
              <a:rPr lang="en-US" baseline="0" dirty="0" smtClean="0"/>
              <a:t>. Note that classes in a Functional View can make use of classes in other parts of the model.</a:t>
            </a:r>
            <a:endParaRPr lang="en-US" dirty="0"/>
          </a:p>
        </p:txBody>
      </p:sp>
      <p:sp>
        <p:nvSpPr>
          <p:cNvPr id="4" name="Slide Number Placeholder 3"/>
          <p:cNvSpPr>
            <a:spLocks noGrp="1"/>
          </p:cNvSpPr>
          <p:nvPr>
            <p:ph type="sldNum" sz="quarter" idx="10"/>
          </p:nvPr>
        </p:nvSpPr>
        <p:spPr/>
        <p:txBody>
          <a:bodyPr/>
          <a:lstStyle/>
          <a:p>
            <a:fld id="{78DB0C6D-8651-4963-A0EE-665E08399858}" type="slidenum">
              <a:rPr lang="en-US" smtClean="0"/>
              <a:t>7</a:t>
            </a:fld>
            <a:endParaRPr lang="en-US"/>
          </a:p>
        </p:txBody>
      </p:sp>
    </p:spTree>
    <p:extLst>
      <p:ext uri="{BB962C8B-B14F-4D97-AF65-F5344CB8AC3E}">
        <p14:creationId xmlns:p14="http://schemas.microsoft.com/office/powerpoint/2010/main" val="21490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Packages divide up the large model into logically coherent parts. They are</a:t>
            </a:r>
            <a:r>
              <a:rPr lang="en-US" baseline="0" dirty="0"/>
              <a:t> not reflected in the XML, RDF or other expressions of the model. This package is also a Pattern, a set of classes that are abstract and are “realized” by other classes. Realizing classes have all of the properties and relationships of the class they realize. Relationships connect to classes that may exist independently from the source class</a:t>
            </a:r>
            <a:r>
              <a:rPr lang="en-US" baseline="0" dirty="0" smtClean="0"/>
              <a:t>. Note that classes in a Functional View can make use of classes in other parts of the model.</a:t>
            </a:r>
            <a:endParaRPr lang="en-US" dirty="0"/>
          </a:p>
        </p:txBody>
      </p:sp>
      <p:sp>
        <p:nvSpPr>
          <p:cNvPr id="4" name="Slide Number Placeholder 3"/>
          <p:cNvSpPr>
            <a:spLocks noGrp="1"/>
          </p:cNvSpPr>
          <p:nvPr>
            <p:ph type="sldNum" sz="quarter" idx="10"/>
          </p:nvPr>
        </p:nvSpPr>
        <p:spPr/>
        <p:txBody>
          <a:bodyPr/>
          <a:lstStyle/>
          <a:p>
            <a:fld id="{78DB0C6D-8651-4963-A0EE-665E08399858}" type="slidenum">
              <a:rPr lang="en-US" smtClean="0"/>
              <a:t>8</a:t>
            </a:fld>
            <a:endParaRPr lang="en-US"/>
          </a:p>
        </p:txBody>
      </p:sp>
    </p:spTree>
    <p:extLst>
      <p:ext uri="{BB962C8B-B14F-4D97-AF65-F5344CB8AC3E}">
        <p14:creationId xmlns:p14="http://schemas.microsoft.com/office/powerpoint/2010/main" val="55036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Lion is a Drupal development</a:t>
            </a:r>
            <a:r>
              <a:rPr lang="en-US" baseline="0"/>
              <a:t> environment for DDI-Views. Classes are entered via forms like the one shown above. They allow entry of general information about the class.</a:t>
            </a:r>
            <a:endParaRPr lang="en-US"/>
          </a:p>
        </p:txBody>
      </p:sp>
      <p:sp>
        <p:nvSpPr>
          <p:cNvPr id="4" name="Slide Number Placeholder 3"/>
          <p:cNvSpPr>
            <a:spLocks noGrp="1"/>
          </p:cNvSpPr>
          <p:nvPr>
            <p:ph type="sldNum" sz="quarter" idx="10"/>
          </p:nvPr>
        </p:nvSpPr>
        <p:spPr/>
        <p:txBody>
          <a:bodyPr/>
          <a:lstStyle/>
          <a:p>
            <a:fld id="{78DB0C6D-8651-4963-A0EE-665E08399858}" type="slidenum">
              <a:rPr lang="en-US" smtClean="0"/>
              <a:t>9</a:t>
            </a:fld>
            <a:endParaRPr lang="en-US"/>
          </a:p>
        </p:txBody>
      </p:sp>
    </p:spTree>
    <p:extLst>
      <p:ext uri="{BB962C8B-B14F-4D97-AF65-F5344CB8AC3E}">
        <p14:creationId xmlns:p14="http://schemas.microsoft.com/office/powerpoint/2010/main" val="222444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Lion forms also allow entry</a:t>
            </a:r>
            <a:r>
              <a:rPr lang="en-US" baseline="0"/>
              <a:t> of information about properties and relationships, including description and cardinalities.</a:t>
            </a:r>
            <a:endParaRPr lang="en-US"/>
          </a:p>
        </p:txBody>
      </p:sp>
      <p:sp>
        <p:nvSpPr>
          <p:cNvPr id="4" name="Slide Number Placeholder 3"/>
          <p:cNvSpPr>
            <a:spLocks noGrp="1"/>
          </p:cNvSpPr>
          <p:nvPr>
            <p:ph type="sldNum" sz="quarter" idx="10"/>
          </p:nvPr>
        </p:nvSpPr>
        <p:spPr/>
        <p:txBody>
          <a:bodyPr/>
          <a:lstStyle/>
          <a:p>
            <a:fld id="{78DB0C6D-8651-4963-A0EE-665E08399858}" type="slidenum">
              <a:rPr lang="en-US" smtClean="0"/>
              <a:t>10</a:t>
            </a:fld>
            <a:endParaRPr lang="en-US"/>
          </a:p>
        </p:txBody>
      </p:sp>
    </p:spTree>
    <p:extLst>
      <p:ext uri="{BB962C8B-B14F-4D97-AF65-F5344CB8AC3E}">
        <p14:creationId xmlns:p14="http://schemas.microsoft.com/office/powerpoint/2010/main" val="83069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Lion forms also allow entry</a:t>
            </a:r>
            <a:r>
              <a:rPr lang="en-US" baseline="0"/>
              <a:t> of information about properties and relationships, including description and cardinalities.</a:t>
            </a:r>
            <a:endParaRPr lang="en-US"/>
          </a:p>
        </p:txBody>
      </p:sp>
      <p:sp>
        <p:nvSpPr>
          <p:cNvPr id="4" name="Slide Number Placeholder 3"/>
          <p:cNvSpPr>
            <a:spLocks noGrp="1"/>
          </p:cNvSpPr>
          <p:nvPr>
            <p:ph type="sldNum" sz="quarter" idx="10"/>
          </p:nvPr>
        </p:nvSpPr>
        <p:spPr/>
        <p:txBody>
          <a:bodyPr/>
          <a:lstStyle/>
          <a:p>
            <a:fld id="{78DB0C6D-8651-4963-A0EE-665E08399858}" type="slidenum">
              <a:rPr lang="en-US" smtClean="0"/>
              <a:t>11</a:t>
            </a:fld>
            <a:endParaRPr lang="en-US"/>
          </a:p>
        </p:txBody>
      </p:sp>
    </p:spTree>
    <p:extLst>
      <p:ext uri="{BB962C8B-B14F-4D97-AF65-F5344CB8AC3E}">
        <p14:creationId xmlns:p14="http://schemas.microsoft.com/office/powerpoint/2010/main" val="169830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a more detailed description of each of these cases on the Data Description Team site.</a:t>
            </a:r>
          </a:p>
          <a:p>
            <a:endParaRPr lang="en-US"/>
          </a:p>
        </p:txBody>
      </p:sp>
      <p:sp>
        <p:nvSpPr>
          <p:cNvPr id="4" name="Slide Number Placeholder 3"/>
          <p:cNvSpPr>
            <a:spLocks noGrp="1"/>
          </p:cNvSpPr>
          <p:nvPr>
            <p:ph type="sldNum" sz="quarter" idx="10"/>
          </p:nvPr>
        </p:nvSpPr>
        <p:spPr/>
        <p:txBody>
          <a:bodyPr/>
          <a:lstStyle/>
          <a:p>
            <a:fld id="{78DB0C6D-8651-4963-A0EE-665E08399858}" type="slidenum">
              <a:rPr lang="en-US" smtClean="0"/>
              <a:t>12</a:t>
            </a:fld>
            <a:endParaRPr lang="en-US"/>
          </a:p>
        </p:txBody>
      </p:sp>
    </p:spTree>
    <p:extLst>
      <p:ext uri="{BB962C8B-B14F-4D97-AF65-F5344CB8AC3E}">
        <p14:creationId xmlns:p14="http://schemas.microsoft.com/office/powerpoint/2010/main" val="52551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CSV we created was an extract from the Australian Election Survey. The full dataset is available at: https://ddi-alliance.atlassian.net/wiki/download/attachments/39911463/DataDescriptionExamples.zip?api=v2  </a:t>
            </a:r>
          </a:p>
        </p:txBody>
      </p:sp>
      <p:sp>
        <p:nvSpPr>
          <p:cNvPr id="4" name="Slide Number Placeholder 3"/>
          <p:cNvSpPr>
            <a:spLocks noGrp="1"/>
          </p:cNvSpPr>
          <p:nvPr>
            <p:ph type="sldNum" sz="quarter" idx="10"/>
          </p:nvPr>
        </p:nvSpPr>
        <p:spPr/>
        <p:txBody>
          <a:bodyPr/>
          <a:lstStyle/>
          <a:p>
            <a:fld id="{78DB0C6D-8651-4963-A0EE-665E08399858}" type="slidenum">
              <a:rPr lang="en-US" smtClean="0"/>
              <a:t>14</a:t>
            </a:fld>
            <a:endParaRPr lang="en-US"/>
          </a:p>
        </p:txBody>
      </p:sp>
    </p:spTree>
    <p:extLst>
      <p:ext uri="{BB962C8B-B14F-4D97-AF65-F5344CB8AC3E}">
        <p14:creationId xmlns:p14="http://schemas.microsoft.com/office/powerpoint/2010/main" val="77565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selected a small subset of the variables in the AES for our example.</a:t>
            </a:r>
          </a:p>
        </p:txBody>
      </p:sp>
      <p:sp>
        <p:nvSpPr>
          <p:cNvPr id="4" name="Slide Number Placeholder 3"/>
          <p:cNvSpPr>
            <a:spLocks noGrp="1"/>
          </p:cNvSpPr>
          <p:nvPr>
            <p:ph type="sldNum" sz="quarter" idx="10"/>
          </p:nvPr>
        </p:nvSpPr>
        <p:spPr/>
        <p:txBody>
          <a:bodyPr/>
          <a:lstStyle/>
          <a:p>
            <a:fld id="{78DB0C6D-8651-4963-A0EE-665E08399858}" type="slidenum">
              <a:rPr lang="en-US" smtClean="0"/>
              <a:t>15</a:t>
            </a:fld>
            <a:endParaRPr lang="en-US"/>
          </a:p>
        </p:txBody>
      </p:sp>
    </p:spTree>
    <p:extLst>
      <p:ext uri="{BB962C8B-B14F-4D97-AF65-F5344CB8AC3E}">
        <p14:creationId xmlns:p14="http://schemas.microsoft.com/office/powerpoint/2010/main" val="314903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346D75-9314-42C8-93F7-B2A126CF9481}" type="datetime1">
              <a:rPr lang="en-US" smtClean="0"/>
              <a:t>5/26/2017</a:t>
            </a:fld>
            <a:endParaRPr lang="en-US"/>
          </a:p>
        </p:txBody>
      </p:sp>
      <p:sp>
        <p:nvSpPr>
          <p:cNvPr id="5" name="Footer Placeholder 4"/>
          <p:cNvSpPr>
            <a:spLocks noGrp="1"/>
          </p:cNvSpPr>
          <p:nvPr>
            <p:ph type="ftr" sz="quarter" idx="11"/>
          </p:nvPr>
        </p:nvSpPr>
        <p:spPr/>
        <p:txBody>
          <a:bodyPr/>
          <a:lstStyle/>
          <a:p>
            <a:r>
              <a:rPr lang="en-US"/>
              <a:t>NADDI2017 Use Cases for the DataDictionary View in DDI Views</a:t>
            </a:r>
          </a:p>
        </p:txBody>
      </p:sp>
      <p:sp>
        <p:nvSpPr>
          <p:cNvPr id="6" name="Slide Number Placeholder 5"/>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346218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7D740-3B82-4A83-AC72-203059184329}" type="datetime1">
              <a:rPr lang="en-US" smtClean="0"/>
              <a:t>5/26/2017</a:t>
            </a:fld>
            <a:endParaRPr lang="en-US"/>
          </a:p>
        </p:txBody>
      </p:sp>
      <p:sp>
        <p:nvSpPr>
          <p:cNvPr id="5" name="Footer Placeholder 4"/>
          <p:cNvSpPr>
            <a:spLocks noGrp="1"/>
          </p:cNvSpPr>
          <p:nvPr>
            <p:ph type="ftr" sz="quarter" idx="11"/>
          </p:nvPr>
        </p:nvSpPr>
        <p:spPr/>
        <p:txBody>
          <a:bodyPr/>
          <a:lstStyle/>
          <a:p>
            <a:r>
              <a:rPr lang="en-US"/>
              <a:t>NADDI2017 Use Cases for the DataDictionary View in DDI Views</a:t>
            </a:r>
          </a:p>
        </p:txBody>
      </p:sp>
      <p:sp>
        <p:nvSpPr>
          <p:cNvPr id="6" name="Slide Number Placeholder 5"/>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41142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93F69-C19F-4926-9595-5459B039BC90}" type="datetime1">
              <a:rPr lang="en-US" smtClean="0"/>
              <a:t>5/26/2017</a:t>
            </a:fld>
            <a:endParaRPr lang="en-US"/>
          </a:p>
        </p:txBody>
      </p:sp>
      <p:sp>
        <p:nvSpPr>
          <p:cNvPr id="5" name="Footer Placeholder 4"/>
          <p:cNvSpPr>
            <a:spLocks noGrp="1"/>
          </p:cNvSpPr>
          <p:nvPr>
            <p:ph type="ftr" sz="quarter" idx="11"/>
          </p:nvPr>
        </p:nvSpPr>
        <p:spPr/>
        <p:txBody>
          <a:bodyPr/>
          <a:lstStyle/>
          <a:p>
            <a:r>
              <a:rPr lang="en-US"/>
              <a:t>NADDI2017 Use Cases for the DataDictionary View in DDI Views</a:t>
            </a:r>
          </a:p>
        </p:txBody>
      </p:sp>
      <p:sp>
        <p:nvSpPr>
          <p:cNvPr id="6" name="Slide Number Placeholder 5"/>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306228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A0317-3F7F-44B8-B6F2-02D58AA8B355}" type="datetime1">
              <a:rPr lang="en-US" smtClean="0"/>
              <a:t>5/26/2017</a:t>
            </a:fld>
            <a:endParaRPr lang="en-US"/>
          </a:p>
        </p:txBody>
      </p:sp>
      <p:sp>
        <p:nvSpPr>
          <p:cNvPr id="5" name="Footer Placeholder 4"/>
          <p:cNvSpPr>
            <a:spLocks noGrp="1"/>
          </p:cNvSpPr>
          <p:nvPr>
            <p:ph type="ftr" sz="quarter" idx="11"/>
          </p:nvPr>
        </p:nvSpPr>
        <p:spPr/>
        <p:txBody>
          <a:bodyPr/>
          <a:lstStyle/>
          <a:p>
            <a:r>
              <a:rPr lang="en-US"/>
              <a:t>NADDI2017 Use Cases for the DataDictionary View in DDI Views</a:t>
            </a:r>
          </a:p>
        </p:txBody>
      </p:sp>
      <p:sp>
        <p:nvSpPr>
          <p:cNvPr id="6" name="Slide Number Placeholder 5"/>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216323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59CEA-370C-4A89-8CCF-FF0B34607F3B}" type="datetime1">
              <a:rPr lang="en-US" smtClean="0"/>
              <a:t>5/26/2017</a:t>
            </a:fld>
            <a:endParaRPr lang="en-US"/>
          </a:p>
        </p:txBody>
      </p:sp>
      <p:sp>
        <p:nvSpPr>
          <p:cNvPr id="5" name="Footer Placeholder 4"/>
          <p:cNvSpPr>
            <a:spLocks noGrp="1"/>
          </p:cNvSpPr>
          <p:nvPr>
            <p:ph type="ftr" sz="quarter" idx="11"/>
          </p:nvPr>
        </p:nvSpPr>
        <p:spPr/>
        <p:txBody>
          <a:bodyPr/>
          <a:lstStyle/>
          <a:p>
            <a:r>
              <a:rPr lang="en-US"/>
              <a:t>NADDI2017 Use Cases for the DataDictionary View in DDI Views</a:t>
            </a:r>
          </a:p>
        </p:txBody>
      </p:sp>
      <p:sp>
        <p:nvSpPr>
          <p:cNvPr id="6" name="Slide Number Placeholder 5"/>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53384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219E2B-2E3E-49B1-9B46-FE666C2A1BD7}" type="datetime1">
              <a:rPr lang="en-US" smtClean="0"/>
              <a:t>5/26/2017</a:t>
            </a:fld>
            <a:endParaRPr lang="en-US"/>
          </a:p>
        </p:txBody>
      </p:sp>
      <p:sp>
        <p:nvSpPr>
          <p:cNvPr id="6" name="Footer Placeholder 5"/>
          <p:cNvSpPr>
            <a:spLocks noGrp="1"/>
          </p:cNvSpPr>
          <p:nvPr>
            <p:ph type="ftr" sz="quarter" idx="11"/>
          </p:nvPr>
        </p:nvSpPr>
        <p:spPr/>
        <p:txBody>
          <a:bodyPr/>
          <a:lstStyle/>
          <a:p>
            <a:r>
              <a:rPr lang="en-US"/>
              <a:t>NADDI2017 Use Cases for the DataDictionary View in DDI Views</a:t>
            </a:r>
          </a:p>
        </p:txBody>
      </p:sp>
      <p:sp>
        <p:nvSpPr>
          <p:cNvPr id="7" name="Slide Number Placeholder 6"/>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234536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1E212D-ACD9-41B3-993D-2F62C0F40A3C}" type="datetime1">
              <a:rPr lang="en-US" smtClean="0"/>
              <a:t>5/26/2017</a:t>
            </a:fld>
            <a:endParaRPr lang="en-US"/>
          </a:p>
        </p:txBody>
      </p:sp>
      <p:sp>
        <p:nvSpPr>
          <p:cNvPr id="8" name="Footer Placeholder 7"/>
          <p:cNvSpPr>
            <a:spLocks noGrp="1"/>
          </p:cNvSpPr>
          <p:nvPr>
            <p:ph type="ftr" sz="quarter" idx="11"/>
          </p:nvPr>
        </p:nvSpPr>
        <p:spPr/>
        <p:txBody>
          <a:bodyPr/>
          <a:lstStyle/>
          <a:p>
            <a:r>
              <a:rPr lang="en-US"/>
              <a:t>NADDI2017 Use Cases for the DataDictionary View in DDI Views</a:t>
            </a:r>
          </a:p>
        </p:txBody>
      </p:sp>
      <p:sp>
        <p:nvSpPr>
          <p:cNvPr id="9" name="Slide Number Placeholder 8"/>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108590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377636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16A4A-0BEC-4179-9434-FDBF936E8B63}" type="datetime1">
              <a:rPr lang="en-US" smtClean="0"/>
              <a:t>5/26/2017</a:t>
            </a:fld>
            <a:endParaRPr lang="en-US"/>
          </a:p>
        </p:txBody>
      </p:sp>
      <p:sp>
        <p:nvSpPr>
          <p:cNvPr id="3" name="Footer Placeholder 2"/>
          <p:cNvSpPr>
            <a:spLocks noGrp="1"/>
          </p:cNvSpPr>
          <p:nvPr>
            <p:ph type="ftr" sz="quarter" idx="11"/>
          </p:nvPr>
        </p:nvSpPr>
        <p:spPr/>
        <p:txBody>
          <a:bodyPr/>
          <a:lstStyle/>
          <a:p>
            <a:r>
              <a:rPr lang="en-US"/>
              <a:t>NADDI2017 Use Cases for the DataDictionary View in DDI Views</a:t>
            </a:r>
          </a:p>
        </p:txBody>
      </p:sp>
      <p:sp>
        <p:nvSpPr>
          <p:cNvPr id="4" name="Slide Number Placeholder 3"/>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419470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43D9B2-BB3F-4289-BF84-30FF042989CF}" type="datetime1">
              <a:rPr lang="en-US" smtClean="0"/>
              <a:t>5/26/2017</a:t>
            </a:fld>
            <a:endParaRPr lang="en-US"/>
          </a:p>
        </p:txBody>
      </p:sp>
      <p:sp>
        <p:nvSpPr>
          <p:cNvPr id="6" name="Footer Placeholder 5"/>
          <p:cNvSpPr>
            <a:spLocks noGrp="1"/>
          </p:cNvSpPr>
          <p:nvPr>
            <p:ph type="ftr" sz="quarter" idx="11"/>
          </p:nvPr>
        </p:nvSpPr>
        <p:spPr/>
        <p:txBody>
          <a:bodyPr/>
          <a:lstStyle/>
          <a:p>
            <a:r>
              <a:rPr lang="en-US"/>
              <a:t>NADDI2017 Use Cases for the DataDictionary View in DDI Views</a:t>
            </a:r>
          </a:p>
        </p:txBody>
      </p:sp>
      <p:sp>
        <p:nvSpPr>
          <p:cNvPr id="7" name="Slide Number Placeholder 6"/>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390460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6A16C4-E5FF-4F4D-AC33-6625ED14A631}" type="datetime1">
              <a:rPr lang="en-US" smtClean="0"/>
              <a:t>5/26/2017</a:t>
            </a:fld>
            <a:endParaRPr lang="en-US"/>
          </a:p>
        </p:txBody>
      </p:sp>
      <p:sp>
        <p:nvSpPr>
          <p:cNvPr id="6" name="Footer Placeholder 5"/>
          <p:cNvSpPr>
            <a:spLocks noGrp="1"/>
          </p:cNvSpPr>
          <p:nvPr>
            <p:ph type="ftr" sz="quarter" idx="11"/>
          </p:nvPr>
        </p:nvSpPr>
        <p:spPr/>
        <p:txBody>
          <a:bodyPr/>
          <a:lstStyle/>
          <a:p>
            <a:r>
              <a:rPr lang="en-US"/>
              <a:t>NADDI2017 Use Cases for the DataDictionary View in DDI Views</a:t>
            </a:r>
          </a:p>
        </p:txBody>
      </p:sp>
      <p:sp>
        <p:nvSpPr>
          <p:cNvPr id="7" name="Slide Number Placeholder 6"/>
          <p:cNvSpPr>
            <a:spLocks noGrp="1"/>
          </p:cNvSpPr>
          <p:nvPr>
            <p:ph type="sldNum" sz="quarter" idx="12"/>
          </p:nvPr>
        </p:nvSpPr>
        <p:spPr/>
        <p:txBody>
          <a:bodyPr/>
          <a:lstStyle/>
          <a:p>
            <a:fld id="{B8021583-B012-40EC-95F4-65DBEA6019F2}" type="slidenum">
              <a:rPr lang="en-US" smtClean="0"/>
              <a:t>‹#›</a:t>
            </a:fld>
            <a:endParaRPr lang="en-US"/>
          </a:p>
        </p:txBody>
      </p:sp>
    </p:spTree>
    <p:extLst>
      <p:ext uri="{BB962C8B-B14F-4D97-AF65-F5344CB8AC3E}">
        <p14:creationId xmlns:p14="http://schemas.microsoft.com/office/powerpoint/2010/main" val="93626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284"/>
            <a:ext cx="10515600" cy="7096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042737"/>
            <a:ext cx="10515600" cy="5134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675437"/>
            <a:ext cx="838200" cy="155407"/>
          </a:xfrm>
          <a:prstGeom prst="rect">
            <a:avLst/>
          </a:prstGeom>
        </p:spPr>
        <p:txBody>
          <a:bodyPr vert="horz" lIns="91440" tIns="45720" rIns="91440" bIns="45720" rtlCol="0" anchor="ctr"/>
          <a:lstStyle>
            <a:lvl1pPr algn="l">
              <a:defRPr sz="900">
                <a:solidFill>
                  <a:schemeClr val="tx1">
                    <a:tint val="75000"/>
                  </a:schemeClr>
                </a:solidFill>
              </a:defRPr>
            </a:lvl1pPr>
          </a:lstStyle>
          <a:p>
            <a:fld id="{25F251D3-E4D5-436C-8B40-EBE4AD96D6DA}" type="datetime1">
              <a:rPr lang="en-US" smtClean="0"/>
              <a:t>5/26/2017</a:t>
            </a:fld>
            <a:endParaRPr lang="en-US"/>
          </a:p>
        </p:txBody>
      </p:sp>
      <p:sp>
        <p:nvSpPr>
          <p:cNvPr id="5" name="Footer Placeholder 4"/>
          <p:cNvSpPr>
            <a:spLocks noGrp="1"/>
          </p:cNvSpPr>
          <p:nvPr>
            <p:ph type="ftr" sz="quarter" idx="3"/>
          </p:nvPr>
        </p:nvSpPr>
        <p:spPr>
          <a:xfrm>
            <a:off x="4054643" y="6675438"/>
            <a:ext cx="4114800" cy="182562"/>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NADDI2017 Use Cases for the DataDictionary View in DDI Views</a:t>
            </a:r>
          </a:p>
        </p:txBody>
      </p:sp>
      <p:sp>
        <p:nvSpPr>
          <p:cNvPr id="6" name="Slide Number Placeholder 5"/>
          <p:cNvSpPr>
            <a:spLocks noGrp="1"/>
          </p:cNvSpPr>
          <p:nvPr>
            <p:ph type="sldNum" sz="quarter" idx="4"/>
          </p:nvPr>
        </p:nvSpPr>
        <p:spPr>
          <a:xfrm>
            <a:off x="11165304" y="6675438"/>
            <a:ext cx="1026695" cy="182562"/>
          </a:xfrm>
          <a:prstGeom prst="rect">
            <a:avLst/>
          </a:prstGeom>
        </p:spPr>
        <p:txBody>
          <a:bodyPr vert="horz" lIns="91440" tIns="45720" rIns="91440" bIns="45720" rtlCol="0" anchor="ctr"/>
          <a:lstStyle>
            <a:lvl1pPr algn="r">
              <a:defRPr sz="900">
                <a:solidFill>
                  <a:schemeClr val="tx1">
                    <a:tint val="75000"/>
                  </a:schemeClr>
                </a:solidFill>
              </a:defRPr>
            </a:lvl1pPr>
          </a:lstStyle>
          <a:p>
            <a:fld id="{B8021583-B012-40EC-95F4-65DBEA6019F2}" type="slidenum">
              <a:rPr lang="en-US" smtClean="0"/>
              <a:pPr/>
              <a:t>‹#›</a:t>
            </a:fld>
            <a:endParaRPr lang="en-US"/>
          </a:p>
        </p:txBody>
      </p:sp>
    </p:spTree>
    <p:extLst>
      <p:ext uri="{BB962C8B-B14F-4D97-AF65-F5344CB8AC3E}">
        <p14:creationId xmlns:p14="http://schemas.microsoft.com/office/powerpoint/2010/main" val="258330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di-alliance.atlassian.net/wiki/pages/viewpage.action?pageId=39911463"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ddi-alliance.atlassian.net/wiki/display/DDI4/Data+Description+View+Team" TargetMode="External"/><Relationship Id="rId4" Type="http://schemas.openxmlformats.org/officeDocument/2006/relationships/image" Target="../media/image8.tmp"/></Relationships>
</file>

<file path=ppt/slides/_rels/slide13.xml.rels><?xml version="1.0" encoding="UTF-8" standalone="yes"?>
<Relationships xmlns="http://schemas.openxmlformats.org/package/2006/relationships"><Relationship Id="rId3" Type="http://schemas.openxmlformats.org/officeDocument/2006/relationships/hyperlink" Target="http://hdl.handle.net/1808/23742" TargetMode="External"/><Relationship Id="rId2" Type="http://schemas.openxmlformats.org/officeDocument/2006/relationships/hyperlink" Target="http://naddiconf.org/2017/" TargetMode="External"/><Relationship Id="rId1" Type="http://schemas.openxmlformats.org/officeDocument/2006/relationships/slideLayout" Target="../slideLayouts/slideLayout6.xml"/><Relationship Id="rId4" Type="http://schemas.openxmlformats.org/officeDocument/2006/relationships/image" Target="../media/image9.tmp"/></Relationships>
</file>

<file path=ppt/slides/_rels/slide14.xml.rels><?xml version="1.0" encoding="UTF-8" standalone="yes"?>
<Relationships xmlns="http://schemas.openxmlformats.org/package/2006/relationships"><Relationship Id="rId3" Type="http://schemas.openxmlformats.org/officeDocument/2006/relationships/hyperlink" Target="https://ddi-alliance.atlassian.net/wiki/display/DDI4/Data+Description+View+Tea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tmp"/></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australianelectionstudy.org/about.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hyperlink" Target="http://lion.ddialliance.org/"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hyperlink" Target="http://lion.ddialliance.org/package/conceptua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lion.ddialliance.org/package/conceptual"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1.unece.org/stat/platform/display/GSIMclick/Represented+Variable" TargetMode="External"/><Relationship Id="rId2" Type="http://schemas.openxmlformats.org/officeDocument/2006/relationships/hyperlink" Target="http://www1.unece.org/stat/platform/display/GSIMclick/Instance+Variable" TargetMode="External"/><Relationship Id="rId1" Type="http://schemas.openxmlformats.org/officeDocument/2006/relationships/slideLayout" Target="../slideLayouts/slideLayout6.xml"/><Relationship Id="rId4" Type="http://schemas.openxmlformats.org/officeDocument/2006/relationships/image" Target="../media/image20.tmp"/></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lion.ddialliance.org/ddiobjects/conceptualvariabl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lion.ddialliance.org/ddiobjects/representedvariable"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lion.ddialliance.org/ddiobjects/instancevariable"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6.xml"/><Relationship Id="rId5" Type="http://schemas.openxmlformats.org/officeDocument/2006/relationships/image" Target="../media/image25.tmp"/><Relationship Id="rId4" Type="http://schemas.openxmlformats.org/officeDocument/2006/relationships/image" Target="../media/image24.tmp"/></Relationships>
</file>

<file path=ppt/slides/_rels/slide3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6.xml"/><Relationship Id="rId5" Type="http://schemas.openxmlformats.org/officeDocument/2006/relationships/image" Target="../media/image29.tmp"/><Relationship Id="rId4" Type="http://schemas.openxmlformats.org/officeDocument/2006/relationships/image" Target="../media/image28.tmp"/></Relationships>
</file>

<file path=ppt/slides/_rels/slide3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0.tmp"/><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hdl.handle.net/1808/2374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0.tmp"/><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5.tmp"/><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hdl.handle.net/1808/2374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hyperlink" Target="http://lion.ddialliance.org/ddiobjects/cubelayout" TargetMode="External"/><Relationship Id="rId18" Type="http://schemas.openxmlformats.org/officeDocument/2006/relationships/hyperlink" Target="http://lion.ddialliance.org/ddiobjects/designoverview" TargetMode="External"/><Relationship Id="rId26" Type="http://schemas.openxmlformats.org/officeDocument/2006/relationships/hyperlink" Target="http://lion.ddialliance.org/ddiobjects/instancequestion" TargetMode="External"/><Relationship Id="rId39" Type="http://schemas.openxmlformats.org/officeDocument/2006/relationships/hyperlink" Target="http://lion.ddialliance.org/ddiobjects/physicallayoutorderedpair" TargetMode="External"/><Relationship Id="rId21" Type="http://schemas.openxmlformats.org/officeDocument/2006/relationships/hyperlink" Target="http://lion.ddialliance.org/ddiobjects/externalmaterial" TargetMode="External"/><Relationship Id="rId34" Type="http://schemas.openxmlformats.org/officeDocument/2006/relationships/hyperlink" Target="http://lion.ddialliance.org/ddiobjects/machine" TargetMode="External"/><Relationship Id="rId42" Type="http://schemas.openxmlformats.org/officeDocument/2006/relationships/hyperlink" Target="http://lion.ddialliance.org/ddiobjects/rectangularlayout" TargetMode="External"/><Relationship Id="rId47" Type="http://schemas.openxmlformats.org/officeDocument/2006/relationships/hyperlink" Target="http://lion.ddialliance.org/ddiobjects/seriesstatementdump" TargetMode="External"/><Relationship Id="rId50" Type="http://schemas.openxmlformats.org/officeDocument/2006/relationships/hyperlink" Target="http://lion.ddialliance.org/ddiobjects/structuredescription" TargetMode="External"/><Relationship Id="rId55" Type="http://schemas.openxmlformats.org/officeDocument/2006/relationships/hyperlink" Target="http://lion.ddialliance.org/ddiobjects/temporalcoverage" TargetMode="External"/><Relationship Id="rId7" Type="http://schemas.openxmlformats.org/officeDocument/2006/relationships/hyperlink" Target="http://lion.ddialliance.org/ddiobjects/categoryset" TargetMode="External"/><Relationship Id="rId2" Type="http://schemas.openxmlformats.org/officeDocument/2006/relationships/notesSlide" Target="../notesSlides/notesSlide1.xml"/><Relationship Id="rId16" Type="http://schemas.openxmlformats.org/officeDocument/2006/relationships/hyperlink" Target="http://lion.ddialliance.org/ddiobjects/datastore" TargetMode="External"/><Relationship Id="rId20" Type="http://schemas.openxmlformats.org/officeDocument/2006/relationships/hyperlink" Target="http://lion.ddialliance.org/ddiobjects/eventlayout" TargetMode="External"/><Relationship Id="rId29" Type="http://schemas.openxmlformats.org/officeDocument/2006/relationships/hyperlink" Target="http://lion.ddialliance.org/ddiobjects/instruction" TargetMode="External"/><Relationship Id="rId41" Type="http://schemas.openxmlformats.org/officeDocument/2006/relationships/hyperlink" Target="http://lion.ddialliance.org/ddiobjects/recordrelation" TargetMode="External"/><Relationship Id="rId54" Type="http://schemas.openxmlformats.org/officeDocument/2006/relationships/hyperlink" Target="http://lion.ddialliance.org/ddiobjects/substantivevaluedomain" TargetMode="External"/><Relationship Id="rId62" Type="http://schemas.openxmlformats.org/officeDocument/2006/relationships/hyperlink" Target="http://lion.ddialliance.org/ddiobjects/viewpoint" TargetMode="External"/><Relationship Id="rId1" Type="http://schemas.openxmlformats.org/officeDocument/2006/relationships/slideLayout" Target="../slideLayouts/slideLayout2.xml"/><Relationship Id="rId6" Type="http://schemas.openxmlformats.org/officeDocument/2006/relationships/hyperlink" Target="http://lion.ddialliance.org/ddiobjects/category" TargetMode="External"/><Relationship Id="rId11" Type="http://schemas.openxmlformats.org/officeDocument/2006/relationships/hyperlink" Target="http://lion.ddialliance.org/ddiobjects/concept" TargetMode="External"/><Relationship Id="rId24" Type="http://schemas.openxmlformats.org/officeDocument/2006/relationships/hyperlink" Target="http://lion.ddialliance.org/ddiobjects/implementedinstrument" TargetMode="External"/><Relationship Id="rId32" Type="http://schemas.openxmlformats.org/officeDocument/2006/relationships/hyperlink" Target="http://lion.ddialliance.org/ddiobjects/logicalrecordlayout" TargetMode="External"/><Relationship Id="rId37" Type="http://schemas.openxmlformats.org/officeDocument/2006/relationships/hyperlink" Target="http://lion.ddialliance.org/ddiobjects/organization" TargetMode="External"/><Relationship Id="rId40" Type="http://schemas.openxmlformats.org/officeDocument/2006/relationships/hyperlink" Target="http://lion.ddialliance.org/ddiobjects/population" TargetMode="External"/><Relationship Id="rId45" Type="http://schemas.openxmlformats.org/officeDocument/2006/relationships/hyperlink" Target="http://lion.ddialliance.org/ddiobjects/sentinelconceptualdomain" TargetMode="External"/><Relationship Id="rId53" Type="http://schemas.openxmlformats.org/officeDocument/2006/relationships/hyperlink" Target="http://lion.ddialliance.org/ddiobjects/substantiveconceptualdomain" TargetMode="External"/><Relationship Id="rId58" Type="http://schemas.openxmlformats.org/officeDocument/2006/relationships/hyperlink" Target="http://lion.ddialliance.org/ddiobjects/unittype" TargetMode="External"/><Relationship Id="rId5" Type="http://schemas.openxmlformats.org/officeDocument/2006/relationships/hyperlink" Target="http://lion.ddialliance.org/ddiobjects/attributerole" TargetMode="External"/><Relationship Id="rId15" Type="http://schemas.openxmlformats.org/officeDocument/2006/relationships/hyperlink" Target="http://lion.ddialliance.org/ddiobjects/datarecord" TargetMode="External"/><Relationship Id="rId23" Type="http://schemas.openxmlformats.org/officeDocument/2006/relationships/hyperlink" Target="http://lion.ddialliance.org/ddiobjects/identifierrole" TargetMode="External"/><Relationship Id="rId28" Type="http://schemas.openxmlformats.org/officeDocument/2006/relationships/hyperlink" Target="http://lion.ddialliance.org/ddiobjects/instancevariablemapping" TargetMode="External"/><Relationship Id="rId36" Type="http://schemas.openxmlformats.org/officeDocument/2006/relationships/hyperlink" Target="http://lion.ddialliance.org/ddiobjects/methodologyoverview" TargetMode="External"/><Relationship Id="rId49" Type="http://schemas.openxmlformats.org/officeDocument/2006/relationships/hyperlink" Target="http://lion.ddialliance.org/ddiobjects/statement" TargetMode="External"/><Relationship Id="rId57" Type="http://schemas.openxmlformats.org/officeDocument/2006/relationships/hyperlink" Target="http://lion.ddialliance.org/ddiobjects/unit" TargetMode="External"/><Relationship Id="rId61" Type="http://schemas.openxmlformats.org/officeDocument/2006/relationships/hyperlink" Target="http://lion.ddialliance.org/ddiobjects/valuemapping" TargetMode="External"/><Relationship Id="rId10" Type="http://schemas.openxmlformats.org/officeDocument/2006/relationships/hyperlink" Target="http://lion.ddialliance.org/ddiobjects/codelist" TargetMode="External"/><Relationship Id="rId19" Type="http://schemas.openxmlformats.org/officeDocument/2006/relationships/hyperlink" Target="http://lion.ddialliance.org/ddiobjects/embargo" TargetMode="External"/><Relationship Id="rId31" Type="http://schemas.openxmlformats.org/officeDocument/2006/relationships/hyperlink" Target="http://lion.ddialliance.org/ddiobjects/level" TargetMode="External"/><Relationship Id="rId44" Type="http://schemas.openxmlformats.org/officeDocument/2006/relationships/hyperlink" Target="http://lion.ddialliance.org/ddiobjects/segmentbytext" TargetMode="External"/><Relationship Id="rId52" Type="http://schemas.openxmlformats.org/officeDocument/2006/relationships/hyperlink" Target="http://lion.ddialliance.org/ddiobjects/studyseries" TargetMode="External"/><Relationship Id="rId60" Type="http://schemas.openxmlformats.org/officeDocument/2006/relationships/hyperlink" Target="http://lion.ddialliance.org/ddiobjects/valueandconceptdescription" TargetMode="External"/><Relationship Id="rId4" Type="http://schemas.openxmlformats.org/officeDocument/2006/relationships/hyperlink" Target="http://lion.ddialliance.org/ddiobjects/algorithmoverview" TargetMode="External"/><Relationship Id="rId9" Type="http://schemas.openxmlformats.org/officeDocument/2006/relationships/hyperlink" Target="http://lion.ddialliance.org/ddiobjects/codeitem" TargetMode="External"/><Relationship Id="rId14" Type="http://schemas.openxmlformats.org/officeDocument/2006/relationships/hyperlink" Target="http://lion.ddialliance.org/ddiobjects/datapoint" TargetMode="External"/><Relationship Id="rId22" Type="http://schemas.openxmlformats.org/officeDocument/2006/relationships/hyperlink" Target="http://lion.ddialliance.org/ddiobjects/fundinginformation" TargetMode="External"/><Relationship Id="rId27" Type="http://schemas.openxmlformats.org/officeDocument/2006/relationships/hyperlink" Target="http://lion.ddialliance.org/ddiobjects/instancevariable" TargetMode="External"/><Relationship Id="rId30" Type="http://schemas.openxmlformats.org/officeDocument/2006/relationships/hyperlink" Target="http://lion.ddialliance.org/ddiobjects/layoutorderedpair" TargetMode="External"/><Relationship Id="rId35" Type="http://schemas.openxmlformats.org/officeDocument/2006/relationships/hyperlink" Target="http://lion.ddialliance.org/ddiobjects/measurerole" TargetMode="External"/><Relationship Id="rId43" Type="http://schemas.openxmlformats.org/officeDocument/2006/relationships/hyperlink" Target="http://lion.ddialliance.org/ddiobjects/samplingprocedure" TargetMode="External"/><Relationship Id="rId48" Type="http://schemas.openxmlformats.org/officeDocument/2006/relationships/hyperlink" Target="http://lion.ddialliance.org/ddiobjects/spatialcoverage" TargetMode="External"/><Relationship Id="rId56" Type="http://schemas.openxmlformats.org/officeDocument/2006/relationships/hyperlink" Target="http://lion.ddialliance.org/ddiobjects/topicalcoverage" TargetMode="External"/><Relationship Id="rId8" Type="http://schemas.openxmlformats.org/officeDocument/2006/relationships/hyperlink" Target="http://lion.ddialliance.org/ddiobjects/code" TargetMode="External"/><Relationship Id="rId51" Type="http://schemas.openxmlformats.org/officeDocument/2006/relationships/hyperlink" Target="http://lion.ddialliance.org/ddiobjects/study" TargetMode="External"/><Relationship Id="rId3" Type="http://schemas.openxmlformats.org/officeDocument/2006/relationships/hyperlink" Target="http://lion.ddialliance.org/ddiobjects/access" TargetMode="External"/><Relationship Id="rId12" Type="http://schemas.openxmlformats.org/officeDocument/2006/relationships/hyperlink" Target="http://lion.ddialliance.org/ddiobjects/coverage" TargetMode="External"/><Relationship Id="rId17" Type="http://schemas.openxmlformats.org/officeDocument/2006/relationships/hyperlink" Target="http://lion.ddialliance.org/ddiobjects/datum" TargetMode="External"/><Relationship Id="rId25" Type="http://schemas.openxmlformats.org/officeDocument/2006/relationships/hyperlink" Target="http://lion.ddialliance.org/ddiobjects/individual" TargetMode="External"/><Relationship Id="rId33" Type="http://schemas.openxmlformats.org/officeDocument/2006/relationships/hyperlink" Target="http://lion.ddialliance.org/ddiobjects/logicalrecordlayoutorder" TargetMode="External"/><Relationship Id="rId38" Type="http://schemas.openxmlformats.org/officeDocument/2006/relationships/hyperlink" Target="http://lion.ddialliance.org/ddiobjects/physicallayoutorder" TargetMode="External"/><Relationship Id="rId46" Type="http://schemas.openxmlformats.org/officeDocument/2006/relationships/hyperlink" Target="http://lion.ddialliance.org/ddiobjects/sentinelvaluedomain" TargetMode="External"/><Relationship Id="rId59" Type="http://schemas.openxmlformats.org/officeDocument/2006/relationships/hyperlink" Target="http://lion.ddialliance.org/ddiobjects/univer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lion.ddialliance.org/ddiobjects/valuemapp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Sample Use Cases for the </a:t>
            </a:r>
            <a:r>
              <a:rPr lang="en-US" dirty="0" err="1" smtClean="0"/>
              <a:t>SimpleCodebook</a:t>
            </a:r>
            <a:r>
              <a:rPr lang="en-US" dirty="0" smtClean="0"/>
              <a:t> </a:t>
            </a:r>
            <a:r>
              <a:rPr lang="en-US" dirty="0"/>
              <a:t>View in DDI Views (DDI4)</a:t>
            </a:r>
          </a:p>
        </p:txBody>
      </p:sp>
      <p:sp>
        <p:nvSpPr>
          <p:cNvPr id="3" name="Subtitle 2"/>
          <p:cNvSpPr>
            <a:spLocks noGrp="1"/>
          </p:cNvSpPr>
          <p:nvPr>
            <p:ph type="subTitle" idx="1"/>
          </p:nvPr>
        </p:nvSpPr>
        <p:spPr/>
        <p:txBody>
          <a:bodyPr/>
          <a:lstStyle/>
          <a:p>
            <a:r>
              <a:rPr lang="en-US"/>
              <a:t>Dan Gillman, Arofan Gregory, Larry Hoyle, Knut Wenzig</a:t>
            </a:r>
          </a:p>
        </p:txBody>
      </p:sp>
      <p:sp>
        <p:nvSpPr>
          <p:cNvPr id="4" name="Date Placeholder 3"/>
          <p:cNvSpPr>
            <a:spLocks noGrp="1"/>
          </p:cNvSpPr>
          <p:nvPr>
            <p:ph type="dt" sz="half" idx="10"/>
          </p:nvPr>
        </p:nvSpPr>
        <p:spPr/>
        <p:txBody>
          <a:bodyPr/>
          <a:lstStyle/>
          <a:p>
            <a:fld id="{D3073056-4461-418B-9246-0CAEE59B8CE8}" type="datetime1">
              <a:rPr lang="en-US" smtClean="0"/>
              <a:t>5/26/2017</a:t>
            </a:fld>
            <a:endParaRPr lang="en-US"/>
          </a:p>
        </p:txBody>
      </p:sp>
      <p:sp>
        <p:nvSpPr>
          <p:cNvPr id="5" name="Footer Placeholder 4"/>
          <p:cNvSpPr>
            <a:spLocks noGrp="1"/>
          </p:cNvSpPr>
          <p:nvPr>
            <p:ph type="ftr" sz="quarter" idx="11"/>
          </p:nvPr>
        </p:nvSpPr>
        <p:spPr/>
        <p:txBody>
          <a:bodyPr/>
          <a:lstStyle/>
          <a:p>
            <a:r>
              <a:rPr lang="en-US"/>
              <a:t>NADDI2017 Use Cases for the DataDictionary View in DDI Views</a:t>
            </a:r>
          </a:p>
        </p:txBody>
      </p:sp>
      <p:sp>
        <p:nvSpPr>
          <p:cNvPr id="6" name="Slide Number Placeholder 5"/>
          <p:cNvSpPr>
            <a:spLocks noGrp="1"/>
          </p:cNvSpPr>
          <p:nvPr>
            <p:ph type="sldNum" sz="quarter" idx="12"/>
          </p:nvPr>
        </p:nvSpPr>
        <p:spPr/>
        <p:txBody>
          <a:bodyPr/>
          <a:lstStyle/>
          <a:p>
            <a:fld id="{B8021583-B012-40EC-95F4-65DBEA6019F2}" type="slidenum">
              <a:rPr lang="en-US" smtClean="0"/>
              <a:t>1</a:t>
            </a:fld>
            <a:endParaRPr lang="en-US"/>
          </a:p>
        </p:txBody>
      </p:sp>
    </p:spTree>
    <p:extLst>
      <p:ext uri="{BB962C8B-B14F-4D97-AF65-F5344CB8AC3E}">
        <p14:creationId xmlns:p14="http://schemas.microsoft.com/office/powerpoint/2010/main" val="3901064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 class in Lion – </a:t>
            </a:r>
            <a:r>
              <a:rPr lang="en-US" dirty="0" smtClean="0"/>
              <a:t>properties</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10</a:t>
            </a:fld>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22" y="753979"/>
            <a:ext cx="9352654" cy="5814643"/>
          </a:xfrm>
          <a:prstGeom prst="rect">
            <a:avLst/>
          </a:prstGeom>
        </p:spPr>
      </p:pic>
    </p:spTree>
    <p:extLst>
      <p:ext uri="{BB962C8B-B14F-4D97-AF65-F5344CB8AC3E}">
        <p14:creationId xmlns:p14="http://schemas.microsoft.com/office/powerpoint/2010/main" val="202705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 class in Lion – </a:t>
            </a:r>
            <a:r>
              <a:rPr lang="en-US" dirty="0" smtClean="0"/>
              <a:t>relationships</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11</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753980"/>
            <a:ext cx="10033438" cy="5815344"/>
          </a:xfrm>
          <a:prstGeom prst="rect">
            <a:avLst/>
          </a:prstGeom>
        </p:spPr>
      </p:pic>
    </p:spTree>
    <p:extLst>
      <p:ext uri="{BB962C8B-B14F-4D97-AF65-F5344CB8AC3E}">
        <p14:creationId xmlns:p14="http://schemas.microsoft.com/office/powerpoint/2010/main" val="3923495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err="1"/>
              <a:t>Dagstuhl</a:t>
            </a:r>
            <a:r>
              <a:rPr lang="en-US"/>
              <a:t> Week 2 Sprint 2016 </a:t>
            </a:r>
            <a:r>
              <a:rPr lang="en-US" sz="1600">
                <a:hlinkClick r:id="rId3"/>
              </a:rPr>
              <a:t>https://ddi-alliance.atlassian.net/wiki/pages/viewpage.action?pageId=39911463</a:t>
            </a:r>
            <a:r>
              <a:rPr lang="en-US" sz="1600"/>
              <a:t> </a:t>
            </a:r>
          </a:p>
        </p:txBody>
      </p:sp>
      <p:sp>
        <p:nvSpPr>
          <p:cNvPr id="4" name="Date Placeholder 3"/>
          <p:cNvSpPr>
            <a:spLocks noGrp="1"/>
          </p:cNvSpPr>
          <p:nvPr>
            <p:ph type="dt" sz="half" idx="10"/>
          </p:nvPr>
        </p:nvSpPr>
        <p:spPr/>
        <p:txBody>
          <a:bodyPr/>
          <a:lstStyle/>
          <a:p>
            <a:fld id="{9B4A0317-3F7F-44B8-B6F2-02D58AA8B355}" type="datetime1">
              <a:rPr lang="en-US" smtClean="0"/>
              <a:t>5/26/2017</a:t>
            </a:fld>
            <a:endParaRPr lang="en-US"/>
          </a:p>
        </p:txBody>
      </p:sp>
      <p:sp>
        <p:nvSpPr>
          <p:cNvPr id="5" name="Footer Placeholder 4"/>
          <p:cNvSpPr>
            <a:spLocks noGrp="1"/>
          </p:cNvSpPr>
          <p:nvPr>
            <p:ph type="ftr" sz="quarter" idx="11"/>
          </p:nvPr>
        </p:nvSpPr>
        <p:spPr>
          <a:xfrm>
            <a:off x="3971894" y="6675438"/>
            <a:ext cx="4114800" cy="182562"/>
          </a:xfrm>
        </p:spPr>
        <p:txBody>
          <a:bodyPr/>
          <a:lstStyle/>
          <a:p>
            <a:r>
              <a:rPr lang="en-US"/>
              <a:t>NADDI2017 Use Cases for the DataDictionary View in DDI Views</a:t>
            </a:r>
          </a:p>
        </p:txBody>
      </p:sp>
      <p:sp>
        <p:nvSpPr>
          <p:cNvPr id="6" name="Slide Number Placeholder 5"/>
          <p:cNvSpPr>
            <a:spLocks noGrp="1"/>
          </p:cNvSpPr>
          <p:nvPr>
            <p:ph type="sldNum" sz="quarter" idx="12"/>
          </p:nvPr>
        </p:nvSpPr>
        <p:spPr/>
        <p:txBody>
          <a:bodyPr/>
          <a:lstStyle/>
          <a:p>
            <a:fld id="{B8021583-B012-40EC-95F4-65DBEA6019F2}" type="slidenum">
              <a:rPr lang="en-US" smtClean="0"/>
              <a:t>12</a:t>
            </a:fld>
            <a:endParaRPr lang="en-US"/>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56" y="877706"/>
            <a:ext cx="6374560" cy="5508652"/>
          </a:xfrm>
          <a:prstGeom prst="rect">
            <a:avLst/>
          </a:prstGeom>
        </p:spPr>
      </p:pic>
      <p:sp>
        <p:nvSpPr>
          <p:cNvPr id="8" name="TextBox 7"/>
          <p:cNvSpPr txBox="1"/>
          <p:nvPr/>
        </p:nvSpPr>
        <p:spPr>
          <a:xfrm>
            <a:off x="6860709" y="1011667"/>
            <a:ext cx="4920386" cy="3970318"/>
          </a:xfrm>
          <a:prstGeom prst="rect">
            <a:avLst/>
          </a:prstGeom>
          <a:noFill/>
        </p:spPr>
        <p:txBody>
          <a:bodyPr wrap="none" rtlCol="0">
            <a:spAutoFit/>
          </a:bodyPr>
          <a:lstStyle/>
          <a:p>
            <a:r>
              <a:rPr lang="en-US" sz="2800" dirty="0">
                <a:solidFill>
                  <a:schemeClr val="accent2">
                    <a:lumMod val="75000"/>
                  </a:schemeClr>
                </a:solidFill>
              </a:rPr>
              <a:t>Data Description working group</a:t>
            </a:r>
          </a:p>
          <a:p>
            <a:endParaRPr lang="en-US" sz="2800" dirty="0">
              <a:solidFill>
                <a:schemeClr val="accent2">
                  <a:lumMod val="75000"/>
                </a:schemeClr>
              </a:solidFill>
            </a:endParaRPr>
          </a:p>
          <a:p>
            <a:r>
              <a:rPr lang="en-US" sz="2800" dirty="0">
                <a:solidFill>
                  <a:schemeClr val="accent2">
                    <a:lumMod val="75000"/>
                  </a:schemeClr>
                </a:solidFill>
              </a:rPr>
              <a:t>Tested the </a:t>
            </a:r>
            <a:r>
              <a:rPr lang="en-US" sz="2800" dirty="0" err="1">
                <a:solidFill>
                  <a:schemeClr val="accent2">
                    <a:lumMod val="75000"/>
                  </a:schemeClr>
                </a:solidFill>
              </a:rPr>
              <a:t>DataDescription</a:t>
            </a:r>
            <a:r>
              <a:rPr lang="en-US" sz="2800" dirty="0">
                <a:solidFill>
                  <a:schemeClr val="accent2">
                    <a:lumMod val="75000"/>
                  </a:schemeClr>
                </a:solidFill>
              </a:rPr>
              <a:t> View</a:t>
            </a:r>
          </a:p>
          <a:p>
            <a:r>
              <a:rPr lang="en-US" sz="2800" b="1" u="sng" dirty="0">
                <a:solidFill>
                  <a:schemeClr val="accent2">
                    <a:lumMod val="75000"/>
                  </a:schemeClr>
                </a:solidFill>
              </a:rPr>
              <a:t>Physical</a:t>
            </a:r>
            <a:r>
              <a:rPr lang="en-US" sz="2800" dirty="0">
                <a:solidFill>
                  <a:schemeClr val="accent2">
                    <a:lumMod val="75000"/>
                  </a:schemeClr>
                </a:solidFill>
              </a:rPr>
              <a:t> file layouts:</a:t>
            </a:r>
          </a:p>
          <a:p>
            <a:pPr marL="457200" indent="-457200">
              <a:buFont typeface="Arial" panose="020B0604020202020204" pitchFamily="34" charset="0"/>
              <a:buChar char="•"/>
            </a:pPr>
            <a:r>
              <a:rPr lang="en-US" sz="2800" dirty="0">
                <a:solidFill>
                  <a:schemeClr val="accent2">
                    <a:lumMod val="75000"/>
                  </a:schemeClr>
                </a:solidFill>
              </a:rPr>
              <a:t>CSV Simple rectangular </a:t>
            </a:r>
          </a:p>
          <a:p>
            <a:pPr marL="457200" indent="-457200">
              <a:buFont typeface="Arial" panose="020B0604020202020204" pitchFamily="34" charset="0"/>
              <a:buChar char="•"/>
            </a:pPr>
            <a:r>
              <a:rPr lang="en-US" sz="2800" dirty="0">
                <a:solidFill>
                  <a:schemeClr val="accent2">
                    <a:lumMod val="75000"/>
                  </a:schemeClr>
                </a:solidFill>
              </a:rPr>
              <a:t>Fixed Column rectangular </a:t>
            </a:r>
          </a:p>
          <a:p>
            <a:pPr marL="457200" indent="-457200">
              <a:buFont typeface="Arial" panose="020B0604020202020204" pitchFamily="34" charset="0"/>
              <a:buChar char="•"/>
            </a:pPr>
            <a:r>
              <a:rPr lang="en-US" sz="2800" dirty="0">
                <a:solidFill>
                  <a:schemeClr val="accent2">
                    <a:lumMod val="75000"/>
                  </a:schemeClr>
                </a:solidFill>
              </a:rPr>
              <a:t>CSV Segmented </a:t>
            </a:r>
          </a:p>
          <a:p>
            <a:pPr marL="457200" indent="-457200">
              <a:buFont typeface="Arial" panose="020B0604020202020204" pitchFamily="34" charset="0"/>
              <a:buChar char="•"/>
            </a:pPr>
            <a:r>
              <a:rPr lang="en-US" sz="2800" dirty="0">
                <a:solidFill>
                  <a:schemeClr val="accent2">
                    <a:lumMod val="75000"/>
                  </a:schemeClr>
                </a:solidFill>
              </a:rPr>
              <a:t>CSV Hierarchical</a:t>
            </a:r>
          </a:p>
          <a:p>
            <a:pPr marL="457200" indent="-457200">
              <a:buFont typeface="Arial" panose="020B0604020202020204" pitchFamily="34" charset="0"/>
              <a:buChar char="•"/>
            </a:pPr>
            <a:r>
              <a:rPr lang="en-US" sz="2800" dirty="0">
                <a:solidFill>
                  <a:schemeClr val="accent2">
                    <a:lumMod val="75000"/>
                  </a:schemeClr>
                </a:solidFill>
              </a:rPr>
              <a:t>CSV Aggregate (</a:t>
            </a:r>
            <a:r>
              <a:rPr lang="en-US" sz="2800" dirty="0" err="1">
                <a:solidFill>
                  <a:schemeClr val="accent2">
                    <a:lumMod val="75000"/>
                  </a:schemeClr>
                </a:solidFill>
              </a:rPr>
              <a:t>ncube</a:t>
            </a:r>
            <a:r>
              <a:rPr lang="en-US" sz="2800" dirty="0">
                <a:solidFill>
                  <a:schemeClr val="accent2">
                    <a:lumMod val="75000"/>
                  </a:schemeClr>
                </a:solidFill>
              </a:rPr>
              <a:t>)</a:t>
            </a:r>
          </a:p>
        </p:txBody>
      </p:sp>
      <p:sp>
        <p:nvSpPr>
          <p:cNvPr id="9" name="Rectangle 8"/>
          <p:cNvSpPr/>
          <p:nvPr/>
        </p:nvSpPr>
        <p:spPr>
          <a:xfrm>
            <a:off x="6673517" y="6102960"/>
            <a:ext cx="5518483" cy="553998"/>
          </a:xfrm>
          <a:prstGeom prst="rect">
            <a:avLst/>
          </a:prstGeom>
        </p:spPr>
        <p:txBody>
          <a:bodyPr wrap="square">
            <a:spAutoFit/>
          </a:bodyPr>
          <a:lstStyle/>
          <a:p>
            <a:r>
              <a:rPr lang="en-US" sz="1600" dirty="0"/>
              <a:t> </a:t>
            </a:r>
            <a:r>
              <a:rPr lang="en-US" sz="1400" dirty="0"/>
              <a:t>see: </a:t>
            </a:r>
            <a:r>
              <a:rPr lang="en-US" sz="1400" dirty="0">
                <a:hlinkClick r:id="rId5"/>
              </a:rPr>
              <a:t>https://ddi-alliance.atlassian.net/wiki/display/DDI4/Data+Description+View+Team</a:t>
            </a:r>
            <a:r>
              <a:rPr lang="en-US" sz="1400" dirty="0"/>
              <a:t> </a:t>
            </a:r>
          </a:p>
        </p:txBody>
      </p:sp>
      <p:sp>
        <p:nvSpPr>
          <p:cNvPr id="10" name="TextBox 9"/>
          <p:cNvSpPr txBox="1"/>
          <p:nvPr/>
        </p:nvSpPr>
        <p:spPr>
          <a:xfrm>
            <a:off x="6860709" y="5034641"/>
            <a:ext cx="4231105" cy="1015663"/>
          </a:xfrm>
          <a:prstGeom prst="rect">
            <a:avLst/>
          </a:prstGeom>
          <a:noFill/>
        </p:spPr>
        <p:txBody>
          <a:bodyPr wrap="square" rtlCol="0">
            <a:spAutoFit/>
          </a:bodyPr>
          <a:lstStyle/>
          <a:p>
            <a:r>
              <a:rPr lang="en-US" dirty="0">
                <a:solidFill>
                  <a:schemeClr val="accent2">
                    <a:lumMod val="75000"/>
                  </a:schemeClr>
                </a:solidFill>
              </a:rPr>
              <a:t>We also looked at </a:t>
            </a:r>
            <a:r>
              <a:rPr lang="en-US" sz="2400" dirty="0">
                <a:solidFill>
                  <a:schemeClr val="accent2">
                    <a:lumMod val="75000"/>
                  </a:schemeClr>
                </a:solidFill>
              </a:rPr>
              <a:t>event history data </a:t>
            </a:r>
            <a:r>
              <a:rPr lang="en-US" dirty="0">
                <a:solidFill>
                  <a:schemeClr val="accent2">
                    <a:lumMod val="75000"/>
                  </a:schemeClr>
                </a:solidFill>
              </a:rPr>
              <a:t>and think it will be describable with these elements too</a:t>
            </a:r>
          </a:p>
        </p:txBody>
      </p:sp>
    </p:spTree>
    <p:extLst>
      <p:ext uri="{BB962C8B-B14F-4D97-AF65-F5344CB8AC3E}">
        <p14:creationId xmlns:p14="http://schemas.microsoft.com/office/powerpoint/2010/main" val="192856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NADDI </a:t>
            </a:r>
            <a:r>
              <a:rPr lang="en-US" dirty="0"/>
              <a:t>2017 presentation  </a:t>
            </a:r>
            <a:r>
              <a:rPr lang="en-US" sz="1400" dirty="0">
                <a:hlinkClick r:id="rId2"/>
              </a:rPr>
              <a:t>http://naddiconf.org/2017</a:t>
            </a:r>
            <a:r>
              <a:rPr lang="en-US" sz="1400" dirty="0" smtClean="0">
                <a:hlinkClick r:id="rId2"/>
              </a:rPr>
              <a:t>/</a:t>
            </a:r>
            <a:r>
              <a:rPr lang="en-US" sz="1400" dirty="0" smtClean="0"/>
              <a:t> </a:t>
            </a:r>
            <a:endParaRPr lang="en-US" sz="1400"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13</a:t>
            </a:fld>
            <a:endParaRPr lang="en-US"/>
          </a:p>
        </p:txBody>
      </p:sp>
      <p:sp>
        <p:nvSpPr>
          <p:cNvPr id="6" name="TextBox 5"/>
          <p:cNvSpPr txBox="1"/>
          <p:nvPr/>
        </p:nvSpPr>
        <p:spPr>
          <a:xfrm>
            <a:off x="250522" y="1089764"/>
            <a:ext cx="3444656" cy="1754326"/>
          </a:xfrm>
          <a:prstGeom prst="rect">
            <a:avLst/>
          </a:prstGeom>
          <a:noFill/>
        </p:spPr>
        <p:txBody>
          <a:bodyPr wrap="square" rtlCol="0">
            <a:spAutoFit/>
          </a:bodyPr>
          <a:lstStyle/>
          <a:p>
            <a:r>
              <a:rPr lang="en-US" dirty="0" smtClean="0"/>
              <a:t>A presentation on that </a:t>
            </a:r>
            <a:r>
              <a:rPr lang="en-US" dirty="0" err="1" smtClean="0"/>
              <a:t>Dagstuhl</a:t>
            </a:r>
            <a:r>
              <a:rPr lang="en-US" dirty="0" smtClean="0"/>
              <a:t> work is available at:</a:t>
            </a:r>
          </a:p>
          <a:p>
            <a:r>
              <a:rPr lang="en-US" u="sng" dirty="0">
                <a:hlinkClick r:id="rId3"/>
              </a:rPr>
              <a:t>http://</a:t>
            </a:r>
            <a:r>
              <a:rPr lang="en-US" u="sng" dirty="0" smtClean="0">
                <a:hlinkClick r:id="rId3"/>
              </a:rPr>
              <a:t>hdl.handle.net/1808/23742</a:t>
            </a:r>
            <a:endParaRPr lang="en-US" u="sng" dirty="0" smtClean="0"/>
          </a:p>
          <a:p>
            <a:r>
              <a:rPr lang="en-US" dirty="0" smtClean="0"/>
              <a:t>Some of the slides from that presentation have been reused here.</a:t>
            </a:r>
            <a:endParaRPr lang="en-US"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509" y="963805"/>
            <a:ext cx="7475868" cy="5281118"/>
          </a:xfrm>
          <a:prstGeom prst="rect">
            <a:avLst/>
          </a:prstGeom>
        </p:spPr>
      </p:pic>
    </p:spTree>
    <p:extLst>
      <p:ext uri="{BB962C8B-B14F-4D97-AF65-F5344CB8AC3E}">
        <p14:creationId xmlns:p14="http://schemas.microsoft.com/office/powerpoint/2010/main" val="2730889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937"/>
            <a:ext cx="12191999" cy="1147600"/>
          </a:xfrm>
        </p:spPr>
        <p:txBody>
          <a:bodyPr>
            <a:normAutofit fontScale="90000"/>
          </a:bodyPr>
          <a:lstStyle/>
          <a:p>
            <a:r>
              <a:rPr lang="en-US" dirty="0"/>
              <a:t>Simple Rectangular </a:t>
            </a:r>
            <a:r>
              <a:rPr lang="en-US" dirty="0" smtClean="0"/>
              <a:t>CSV</a:t>
            </a:r>
            <a:br>
              <a:rPr lang="en-US" dirty="0" smtClean="0"/>
            </a:br>
            <a:r>
              <a:rPr lang="en-US" sz="3100" dirty="0" smtClean="0">
                <a:hlinkClick r:id="rId3"/>
              </a:rPr>
              <a:t>https</a:t>
            </a:r>
            <a:r>
              <a:rPr lang="en-US" sz="3100" dirty="0">
                <a:hlinkClick r:id="rId3"/>
              </a:rPr>
              <a:t>://</a:t>
            </a:r>
            <a:r>
              <a:rPr lang="en-US" sz="3100" dirty="0" smtClean="0">
                <a:hlinkClick r:id="rId3"/>
              </a:rPr>
              <a:t>ddi-alliance.atlassian.net/wiki/display/DDI4/Data+Description+View+Team</a:t>
            </a:r>
            <a:r>
              <a:rPr lang="en-US" sz="3100" dirty="0" smtClean="0"/>
              <a:t> </a:t>
            </a:r>
            <a:endParaRPr lang="en-US" sz="3100"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14</a:t>
            </a:fld>
            <a:endParaRPr lang="en-US"/>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36" y="1533817"/>
            <a:ext cx="6309907" cy="4656223"/>
          </a:xfrm>
          <a:prstGeom prst="rect">
            <a:avLst/>
          </a:prstGeom>
        </p:spPr>
      </p:pic>
      <p:sp>
        <p:nvSpPr>
          <p:cNvPr id="7" name="TextBox 6"/>
          <p:cNvSpPr txBox="1"/>
          <p:nvPr/>
        </p:nvSpPr>
        <p:spPr>
          <a:xfrm>
            <a:off x="7067554" y="2840996"/>
            <a:ext cx="4882061" cy="1384995"/>
          </a:xfrm>
          <a:prstGeom prst="rect">
            <a:avLst/>
          </a:prstGeom>
          <a:noFill/>
        </p:spPr>
        <p:txBody>
          <a:bodyPr wrap="square" rtlCol="0">
            <a:spAutoFit/>
          </a:bodyPr>
          <a:lstStyle/>
          <a:p>
            <a:r>
              <a:rPr lang="en-US" sz="2800" dirty="0">
                <a:solidFill>
                  <a:schemeClr val="accent2">
                    <a:lumMod val="75000"/>
                  </a:schemeClr>
                </a:solidFill>
              </a:rPr>
              <a:t>More details are available on the web in the report  from the working group</a:t>
            </a:r>
          </a:p>
        </p:txBody>
      </p:sp>
      <p:cxnSp>
        <p:nvCxnSpPr>
          <p:cNvPr id="9" name="Straight Arrow Connector 8"/>
          <p:cNvCxnSpPr/>
          <p:nvPr/>
        </p:nvCxnSpPr>
        <p:spPr>
          <a:xfrm flipH="1" flipV="1">
            <a:off x="8634915" y="1533817"/>
            <a:ext cx="314325" cy="130718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68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Simple Rectangular CSV – Australian Election Survey</a:t>
            </a:r>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15</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6" y="942808"/>
            <a:ext cx="12088635" cy="3067718"/>
          </a:xfrm>
          <a:prstGeom prst="rect">
            <a:avLst/>
          </a:prstGeom>
        </p:spPr>
      </p:pic>
      <p:sp>
        <p:nvSpPr>
          <p:cNvPr id="7" name="TextBox 6"/>
          <p:cNvSpPr txBox="1"/>
          <p:nvPr/>
        </p:nvSpPr>
        <p:spPr>
          <a:xfrm>
            <a:off x="419100" y="4199354"/>
            <a:ext cx="4882061" cy="954107"/>
          </a:xfrm>
          <a:prstGeom prst="rect">
            <a:avLst/>
          </a:prstGeom>
          <a:noFill/>
        </p:spPr>
        <p:txBody>
          <a:bodyPr wrap="square" rtlCol="0">
            <a:spAutoFit/>
          </a:bodyPr>
          <a:lstStyle/>
          <a:p>
            <a:r>
              <a:rPr lang="en-US" sz="2800" dirty="0">
                <a:solidFill>
                  <a:schemeClr val="accent2">
                    <a:lumMod val="75000"/>
                  </a:schemeClr>
                </a:solidFill>
              </a:rPr>
              <a:t>The example </a:t>
            </a:r>
            <a:r>
              <a:rPr lang="en-US" sz="2800" dirty="0" smtClean="0">
                <a:solidFill>
                  <a:schemeClr val="accent2">
                    <a:lumMod val="75000"/>
                  </a:schemeClr>
                </a:solidFill>
              </a:rPr>
              <a:t>uses </a:t>
            </a:r>
            <a:r>
              <a:rPr lang="en-US" sz="2800" dirty="0">
                <a:solidFill>
                  <a:schemeClr val="accent2">
                    <a:lumMod val="75000"/>
                  </a:schemeClr>
                </a:solidFill>
              </a:rPr>
              <a:t>a small representative set of variables</a:t>
            </a:r>
          </a:p>
        </p:txBody>
      </p:sp>
      <p:sp>
        <p:nvSpPr>
          <p:cNvPr id="8" name="Rectangle 7"/>
          <p:cNvSpPr/>
          <p:nvPr/>
        </p:nvSpPr>
        <p:spPr>
          <a:xfrm>
            <a:off x="4435445" y="5360451"/>
            <a:ext cx="5540556" cy="369332"/>
          </a:xfrm>
          <a:prstGeom prst="rect">
            <a:avLst/>
          </a:prstGeom>
        </p:spPr>
        <p:txBody>
          <a:bodyPr wrap="none">
            <a:spAutoFit/>
          </a:bodyPr>
          <a:lstStyle/>
          <a:p>
            <a:r>
              <a:rPr lang="en-US"/>
              <a:t>See: </a:t>
            </a:r>
            <a:r>
              <a:rPr lang="en-US">
                <a:hlinkClick r:id="rId4"/>
              </a:rPr>
              <a:t>http://www.australianelectionstudy.org/about.html</a:t>
            </a:r>
            <a:r>
              <a:rPr lang="en-US"/>
              <a:t> </a:t>
            </a:r>
          </a:p>
        </p:txBody>
      </p:sp>
    </p:spTree>
    <p:extLst>
      <p:ext uri="{BB962C8B-B14F-4D97-AF65-F5344CB8AC3E}">
        <p14:creationId xmlns:p14="http://schemas.microsoft.com/office/powerpoint/2010/main" val="3939478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DDI4 XML</a:t>
            </a:r>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16</a:t>
            </a:fld>
            <a:endParaRPr lang="en-US"/>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31" y="753980"/>
            <a:ext cx="12035668" cy="4060067"/>
          </a:xfrm>
          <a:prstGeom prst="rect">
            <a:avLst/>
          </a:prstGeom>
        </p:spPr>
      </p:pic>
    </p:spTree>
    <p:extLst>
      <p:ext uri="{BB962C8B-B14F-4D97-AF65-F5344CB8AC3E}">
        <p14:creationId xmlns:p14="http://schemas.microsoft.com/office/powerpoint/2010/main" val="1141860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XML</a:t>
            </a:r>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17</a:t>
            </a:fld>
            <a:endParaRPr lang="en-US"/>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94" y="956206"/>
            <a:ext cx="11228305" cy="4951808"/>
          </a:xfrm>
          <a:prstGeom prst="rect">
            <a:avLst/>
          </a:prstGeom>
        </p:spPr>
      </p:pic>
    </p:spTree>
    <p:extLst>
      <p:ext uri="{BB962C8B-B14F-4D97-AF65-F5344CB8AC3E}">
        <p14:creationId xmlns:p14="http://schemas.microsoft.com/office/powerpoint/2010/main" val="978734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2" y="766574"/>
            <a:ext cx="11718766" cy="5538692"/>
          </a:xfrm>
          <a:prstGeom prst="rect">
            <a:avLst/>
          </a:prstGeom>
        </p:spPr>
      </p:pic>
      <p:sp>
        <p:nvSpPr>
          <p:cNvPr id="2" name="Title 1"/>
          <p:cNvSpPr>
            <a:spLocks noGrp="1"/>
          </p:cNvSpPr>
          <p:nvPr>
            <p:ph type="title"/>
          </p:nvPr>
        </p:nvSpPr>
        <p:spPr>
          <a:xfrm>
            <a:off x="0" y="0"/>
            <a:ext cx="9239533" cy="750627"/>
          </a:xfrm>
        </p:spPr>
        <p:txBody>
          <a:bodyPr>
            <a:normAutofit fontScale="90000"/>
          </a:bodyPr>
          <a:lstStyle/>
          <a:p>
            <a:r>
              <a:rPr lang="en-US" dirty="0" smtClean="0"/>
              <a:t>In this presentation we’ll look at </a:t>
            </a:r>
            <a:r>
              <a:rPr lang="en-US" b="1" dirty="0" smtClean="0"/>
              <a:t>Study</a:t>
            </a:r>
            <a:r>
              <a:rPr lang="en-US" dirty="0" smtClean="0"/>
              <a:t> related properties </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18</a:t>
            </a:fld>
            <a:endParaRPr lang="en-US"/>
          </a:p>
        </p:txBody>
      </p:sp>
      <p:sp>
        <p:nvSpPr>
          <p:cNvPr id="10" name="Rounded Rectangle 9"/>
          <p:cNvSpPr/>
          <p:nvPr/>
        </p:nvSpPr>
        <p:spPr>
          <a:xfrm>
            <a:off x="3575713" y="782131"/>
            <a:ext cx="4421875" cy="2290915"/>
          </a:xfrm>
          <a:prstGeom prst="roundRect">
            <a:avLst/>
          </a:prstGeom>
          <a:solidFill>
            <a:srgbClr val="FFFF00">
              <a:alpha val="24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866030" y="581606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3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19</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851" t="1938" r="33243" b="47799"/>
          <a:stretch/>
        </p:blipFill>
        <p:spPr>
          <a:xfrm>
            <a:off x="2699825" y="641445"/>
            <a:ext cx="9173728" cy="5904981"/>
          </a:xfrm>
          <a:prstGeom prst="rect">
            <a:avLst/>
          </a:prstGeom>
        </p:spPr>
      </p:pic>
      <p:sp>
        <p:nvSpPr>
          <p:cNvPr id="9" name="Title 8"/>
          <p:cNvSpPr>
            <a:spLocks noGrp="1"/>
          </p:cNvSpPr>
          <p:nvPr>
            <p:ph type="title"/>
          </p:nvPr>
        </p:nvSpPr>
        <p:spPr/>
        <p:txBody>
          <a:bodyPr/>
          <a:lstStyle/>
          <a:p>
            <a:r>
              <a:rPr lang="en-US" dirty="0" smtClean="0"/>
              <a:t>Some properties are attached through relationships</a:t>
            </a:r>
            <a:endParaRPr lang="en-US" dirty="0"/>
          </a:p>
        </p:txBody>
      </p:sp>
      <p:sp>
        <p:nvSpPr>
          <p:cNvPr id="10" name="TextBox 9"/>
          <p:cNvSpPr txBox="1"/>
          <p:nvPr/>
        </p:nvSpPr>
        <p:spPr>
          <a:xfrm>
            <a:off x="122463" y="1185405"/>
            <a:ext cx="2426856" cy="2369880"/>
          </a:xfrm>
          <a:prstGeom prst="rect">
            <a:avLst/>
          </a:prstGeom>
          <a:noFill/>
        </p:spPr>
        <p:txBody>
          <a:bodyPr wrap="square" rtlCol="0">
            <a:spAutoFit/>
          </a:bodyPr>
          <a:lstStyle/>
          <a:p>
            <a:r>
              <a:rPr lang="en-US" sz="2800" dirty="0" smtClean="0">
                <a:solidFill>
                  <a:schemeClr val="accent2">
                    <a:lumMod val="75000"/>
                  </a:schemeClr>
                </a:solidFill>
              </a:rPr>
              <a:t>This allows </a:t>
            </a:r>
            <a:r>
              <a:rPr lang="en-US" sz="3600" b="1" dirty="0" smtClean="0">
                <a:solidFill>
                  <a:schemeClr val="accent2">
                    <a:lumMod val="75000"/>
                  </a:schemeClr>
                </a:solidFill>
              </a:rPr>
              <a:t>reuse:</a:t>
            </a:r>
          </a:p>
          <a:p>
            <a:r>
              <a:rPr lang="en-US" sz="2800" dirty="0" smtClean="0">
                <a:solidFill>
                  <a:schemeClr val="accent2">
                    <a:lumMod val="75000"/>
                  </a:schemeClr>
                </a:solidFill>
              </a:rPr>
              <a:t>e.g. variables, populations, </a:t>
            </a:r>
            <a:endParaRPr lang="en-US" sz="2800" dirty="0">
              <a:solidFill>
                <a:schemeClr val="accent2">
                  <a:lumMod val="75000"/>
                </a:schemeClr>
              </a:solidFill>
            </a:endParaRPr>
          </a:p>
          <a:p>
            <a:r>
              <a:rPr lang="en-US" sz="2800" dirty="0" smtClean="0">
                <a:solidFill>
                  <a:schemeClr val="accent2">
                    <a:lumMod val="75000"/>
                  </a:schemeClr>
                </a:solidFill>
              </a:rPr>
              <a:t>Instruments</a:t>
            </a:r>
            <a:endParaRPr lang="en-US" sz="2800" dirty="0">
              <a:solidFill>
                <a:schemeClr val="accent2">
                  <a:lumMod val="75000"/>
                </a:schemeClr>
              </a:solidFill>
            </a:endParaRPr>
          </a:p>
        </p:txBody>
      </p:sp>
    </p:spTree>
    <p:extLst>
      <p:ext uri="{BB962C8B-B14F-4D97-AF65-F5344CB8AC3E}">
        <p14:creationId xmlns:p14="http://schemas.microsoft.com/office/powerpoint/2010/main" val="31129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10"/>
                                        </p:tgtEl>
                                      </p:cBhvr>
                                    </p:animEffect>
                                    <p:animScale>
                                      <p:cBhvr>
                                        <p:cTn id="7" dur="10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DDI Views - </a:t>
            </a:r>
            <a:r>
              <a:rPr lang="en-US">
                <a:hlinkClick r:id="rId2"/>
              </a:rPr>
              <a:t>http://lion.ddialliance.org/</a:t>
            </a:r>
            <a:r>
              <a:rPr lang="en-US"/>
              <a:t> </a:t>
            </a:r>
          </a:p>
        </p:txBody>
      </p:sp>
      <p:sp>
        <p:nvSpPr>
          <p:cNvPr id="4" name="Date Placeholder 3"/>
          <p:cNvSpPr>
            <a:spLocks noGrp="1"/>
          </p:cNvSpPr>
          <p:nvPr>
            <p:ph type="dt" sz="half" idx="10"/>
          </p:nvPr>
        </p:nvSpPr>
        <p:spPr/>
        <p:txBody>
          <a:bodyPr/>
          <a:lstStyle/>
          <a:p>
            <a:fld id="{9B4A0317-3F7F-44B8-B6F2-02D58AA8B355}" type="datetime1">
              <a:rPr lang="en-US" smtClean="0"/>
              <a:t>5/26/2017</a:t>
            </a:fld>
            <a:endParaRPr lang="en-US"/>
          </a:p>
        </p:txBody>
      </p:sp>
      <p:sp>
        <p:nvSpPr>
          <p:cNvPr id="5" name="Footer Placeholder 4"/>
          <p:cNvSpPr>
            <a:spLocks noGrp="1"/>
          </p:cNvSpPr>
          <p:nvPr>
            <p:ph type="ftr" sz="quarter" idx="11"/>
          </p:nvPr>
        </p:nvSpPr>
        <p:spPr/>
        <p:txBody>
          <a:bodyPr/>
          <a:lstStyle/>
          <a:p>
            <a:r>
              <a:rPr lang="en-US"/>
              <a:t>NADDI2017 Use Cases for the DataDictionary View in DDI Views</a:t>
            </a:r>
          </a:p>
        </p:txBody>
      </p:sp>
      <p:sp>
        <p:nvSpPr>
          <p:cNvPr id="6" name="Slide Number Placeholder 5"/>
          <p:cNvSpPr>
            <a:spLocks noGrp="1"/>
          </p:cNvSpPr>
          <p:nvPr>
            <p:ph type="sldNum" sz="quarter" idx="12"/>
          </p:nvPr>
        </p:nvSpPr>
        <p:spPr/>
        <p:txBody>
          <a:bodyPr/>
          <a:lstStyle/>
          <a:p>
            <a:fld id="{B8021583-B012-40EC-95F4-65DBEA6019F2}" type="slidenum">
              <a:rPr lang="en-US" smtClean="0"/>
              <a:t>2</a:t>
            </a:fld>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 y="753980"/>
            <a:ext cx="10966499" cy="2342146"/>
          </a:xfrm>
          <a:prstGeom prst="rect">
            <a:avLst/>
          </a:prstGeom>
        </p:spPr>
      </p:pic>
      <p:sp>
        <p:nvSpPr>
          <p:cNvPr id="8" name="TextBox 7"/>
          <p:cNvSpPr txBox="1"/>
          <p:nvPr/>
        </p:nvSpPr>
        <p:spPr>
          <a:xfrm>
            <a:off x="257447" y="4070870"/>
            <a:ext cx="11421204" cy="1815882"/>
          </a:xfrm>
          <a:prstGeom prst="rect">
            <a:avLst/>
          </a:prstGeom>
          <a:noFill/>
        </p:spPr>
        <p:txBody>
          <a:bodyPr wrap="none" rtlCol="0">
            <a:spAutoFit/>
          </a:bodyPr>
          <a:lstStyle/>
          <a:p>
            <a:r>
              <a:rPr lang="en-US" sz="2800" err="1">
                <a:solidFill>
                  <a:schemeClr val="accent2">
                    <a:lumMod val="75000"/>
                  </a:schemeClr>
                </a:solidFill>
              </a:rPr>
              <a:t>DDIViews</a:t>
            </a:r>
            <a:r>
              <a:rPr lang="en-US" sz="2800">
                <a:solidFill>
                  <a:schemeClr val="accent2">
                    <a:lumMod val="75000"/>
                  </a:schemeClr>
                </a:solidFill>
              </a:rPr>
              <a:t> (DDI4) has Functional Views, which are subsets of the whole model,</a:t>
            </a:r>
          </a:p>
          <a:p>
            <a:r>
              <a:rPr lang="en-US" sz="2800">
                <a:solidFill>
                  <a:schemeClr val="accent2">
                    <a:lumMod val="75000"/>
                  </a:schemeClr>
                </a:solidFill>
              </a:rPr>
              <a:t>	typically many fewer classes</a:t>
            </a:r>
          </a:p>
          <a:p>
            <a:endParaRPr lang="en-US" sz="2800">
              <a:solidFill>
                <a:schemeClr val="accent2">
                  <a:lumMod val="75000"/>
                </a:schemeClr>
              </a:solidFill>
            </a:endParaRPr>
          </a:p>
          <a:p>
            <a:r>
              <a:rPr lang="en-US" sz="2800">
                <a:solidFill>
                  <a:schemeClr val="accent2">
                    <a:lumMod val="75000"/>
                  </a:schemeClr>
                </a:solidFill>
              </a:rPr>
              <a:t>All Functional Views are compatible</a:t>
            </a:r>
          </a:p>
        </p:txBody>
      </p:sp>
      <p:cxnSp>
        <p:nvCxnSpPr>
          <p:cNvPr id="9" name="Straight Arrow Connector 8"/>
          <p:cNvCxnSpPr/>
          <p:nvPr/>
        </p:nvCxnSpPr>
        <p:spPr>
          <a:xfrm flipH="1" flipV="1">
            <a:off x="4268957" y="3150558"/>
            <a:ext cx="188743" cy="837088"/>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543300" y="2114550"/>
            <a:ext cx="1100138" cy="981576"/>
          </a:xfrm>
          <a:prstGeom prst="roundRect">
            <a:avLst/>
          </a:prstGeom>
          <a:solidFill>
            <a:srgbClr val="FFFF00">
              <a:alpha val="36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328987" y="3987646"/>
            <a:ext cx="2628901" cy="620082"/>
          </a:xfrm>
          <a:prstGeom prst="roundRect">
            <a:avLst/>
          </a:prstGeom>
          <a:solidFill>
            <a:srgbClr val="FFFF00">
              <a:alpha val="36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9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67211" cy="1653436"/>
          </a:xfrm>
        </p:spPr>
        <p:txBody>
          <a:bodyPr>
            <a:normAutofit/>
          </a:bodyPr>
          <a:lstStyle/>
          <a:p>
            <a:r>
              <a:rPr lang="en-US" dirty="0" smtClean="0"/>
              <a:t>Some Study Properties</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20</a:t>
            </a:fld>
            <a:endParaRPr lang="en-US"/>
          </a:p>
        </p:txBody>
      </p:sp>
      <p:sp>
        <p:nvSpPr>
          <p:cNvPr id="8" name="TextBox 7"/>
          <p:cNvSpPr txBox="1"/>
          <p:nvPr/>
        </p:nvSpPr>
        <p:spPr>
          <a:xfrm>
            <a:off x="150830" y="1653436"/>
            <a:ext cx="4232762" cy="2862322"/>
          </a:xfrm>
          <a:prstGeom prst="rect">
            <a:avLst/>
          </a:prstGeom>
          <a:noFill/>
        </p:spPr>
        <p:txBody>
          <a:bodyPr wrap="none" rtlCol="0">
            <a:spAutoFit/>
          </a:bodyPr>
          <a:lstStyle/>
          <a:p>
            <a:r>
              <a:rPr lang="en-US" sz="3600" dirty="0" err="1" smtClean="0"/>
              <a:t>QualityStatement</a:t>
            </a:r>
            <a:r>
              <a:rPr lang="en-US" sz="3600" dirty="0" smtClean="0"/>
              <a:t>,</a:t>
            </a:r>
          </a:p>
          <a:p>
            <a:r>
              <a:rPr lang="en-US" sz="3600" dirty="0" err="1" smtClean="0"/>
              <a:t>ExPostEvaluation</a:t>
            </a:r>
            <a:r>
              <a:rPr lang="en-US" sz="3600" dirty="0" smtClean="0"/>
              <a:t>,</a:t>
            </a:r>
          </a:p>
          <a:p>
            <a:r>
              <a:rPr lang="en-US" sz="3600" dirty="0" err="1" smtClean="0"/>
              <a:t>AuthorizationSource</a:t>
            </a:r>
            <a:r>
              <a:rPr lang="en-US" sz="3600" dirty="0" smtClean="0"/>
              <a:t>, </a:t>
            </a:r>
          </a:p>
          <a:p>
            <a:r>
              <a:rPr lang="en-US" sz="3600" dirty="0" smtClean="0"/>
              <a:t>and</a:t>
            </a:r>
          </a:p>
          <a:p>
            <a:r>
              <a:rPr lang="en-US" sz="3600" dirty="0" smtClean="0"/>
              <a:t>Embargo</a:t>
            </a:r>
            <a:endParaRPr lang="en-US" sz="36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72671" b="34004"/>
          <a:stretch/>
        </p:blipFill>
        <p:spPr>
          <a:xfrm>
            <a:off x="6564573" y="292469"/>
            <a:ext cx="5440795" cy="6209946"/>
          </a:xfrm>
          <a:prstGeom prst="rect">
            <a:avLst/>
          </a:prstGeom>
        </p:spPr>
      </p:pic>
    </p:spTree>
    <p:extLst>
      <p:ext uri="{BB962C8B-B14F-4D97-AF65-F5344CB8AC3E}">
        <p14:creationId xmlns:p14="http://schemas.microsoft.com/office/powerpoint/2010/main" val="1854750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67211" cy="1653436"/>
          </a:xfrm>
        </p:spPr>
        <p:txBody>
          <a:bodyPr>
            <a:normAutofit/>
          </a:bodyPr>
          <a:lstStyle/>
          <a:p>
            <a:r>
              <a:rPr lang="en-US" dirty="0" smtClean="0"/>
              <a:t>Some Study Properties</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21</a:t>
            </a:fld>
            <a:endParaRPr lang="en-US"/>
          </a:p>
        </p:txBody>
      </p:sp>
      <p:sp>
        <p:nvSpPr>
          <p:cNvPr id="7" name="TextBox 6"/>
          <p:cNvSpPr txBox="1"/>
          <p:nvPr/>
        </p:nvSpPr>
        <p:spPr>
          <a:xfrm>
            <a:off x="202242" y="2194042"/>
            <a:ext cx="3852401" cy="1754326"/>
          </a:xfrm>
          <a:prstGeom prst="rect">
            <a:avLst/>
          </a:prstGeom>
          <a:noFill/>
        </p:spPr>
        <p:txBody>
          <a:bodyPr wrap="none" rtlCol="0">
            <a:spAutoFit/>
          </a:bodyPr>
          <a:lstStyle/>
          <a:p>
            <a:r>
              <a:rPr lang="en-US" sz="3600" dirty="0" err="1" smtClean="0"/>
              <a:t>FundingStatement</a:t>
            </a:r>
            <a:r>
              <a:rPr lang="en-US" sz="3600" dirty="0" smtClean="0"/>
              <a:t>, </a:t>
            </a:r>
          </a:p>
          <a:p>
            <a:r>
              <a:rPr lang="en-US" sz="3600" dirty="0" smtClean="0"/>
              <a:t>and</a:t>
            </a:r>
          </a:p>
          <a:p>
            <a:r>
              <a:rPr lang="en-US" sz="3600" dirty="0" smtClean="0"/>
              <a:t>Budget</a:t>
            </a:r>
            <a:endParaRPr lang="en-US" sz="36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3836" t="68706" r="3544"/>
          <a:stretch/>
        </p:blipFill>
        <p:spPr>
          <a:xfrm>
            <a:off x="4490296" y="1009219"/>
            <a:ext cx="7701703" cy="5036024"/>
          </a:xfrm>
          <a:prstGeom prst="rect">
            <a:avLst/>
          </a:prstGeom>
        </p:spPr>
      </p:pic>
    </p:spTree>
    <p:extLst>
      <p:ext uri="{BB962C8B-B14F-4D97-AF65-F5344CB8AC3E}">
        <p14:creationId xmlns:p14="http://schemas.microsoft.com/office/powerpoint/2010/main" val="3395907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67211" cy="1653436"/>
          </a:xfrm>
        </p:spPr>
        <p:txBody>
          <a:bodyPr>
            <a:normAutofit/>
          </a:bodyPr>
          <a:lstStyle/>
          <a:p>
            <a:r>
              <a:rPr lang="en-US" dirty="0" smtClean="0"/>
              <a:t>Some Study Properties</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22</a:t>
            </a:fld>
            <a:endParaRPr lang="en-US"/>
          </a:p>
        </p:txBody>
      </p:sp>
      <p:sp>
        <p:nvSpPr>
          <p:cNvPr id="7" name="TextBox 6"/>
          <p:cNvSpPr txBox="1"/>
          <p:nvPr/>
        </p:nvSpPr>
        <p:spPr>
          <a:xfrm>
            <a:off x="266163" y="2243470"/>
            <a:ext cx="2179443" cy="1754326"/>
          </a:xfrm>
          <a:prstGeom prst="rect">
            <a:avLst/>
          </a:prstGeom>
          <a:noFill/>
        </p:spPr>
        <p:txBody>
          <a:bodyPr wrap="none" rtlCol="0">
            <a:spAutoFit/>
          </a:bodyPr>
          <a:lstStyle/>
          <a:p>
            <a:r>
              <a:rPr lang="en-US" sz="3600" dirty="0" smtClean="0"/>
              <a:t>Discovery, </a:t>
            </a:r>
          </a:p>
          <a:p>
            <a:r>
              <a:rPr lang="en-US" sz="3600" dirty="0" smtClean="0"/>
              <a:t>and</a:t>
            </a:r>
          </a:p>
          <a:p>
            <a:r>
              <a:rPr lang="en-US" sz="3600" dirty="0" smtClean="0"/>
              <a:t>Access</a:t>
            </a:r>
            <a:endParaRPr lang="en-US" sz="36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7224" t="54693" r="37255" b="6582"/>
          <a:stretch/>
        </p:blipFill>
        <p:spPr>
          <a:xfrm>
            <a:off x="2445606" y="1386274"/>
            <a:ext cx="9349765" cy="4817660"/>
          </a:xfrm>
          <a:prstGeom prst="rect">
            <a:avLst/>
          </a:prstGeom>
        </p:spPr>
      </p:pic>
    </p:spTree>
    <p:extLst>
      <p:ext uri="{BB962C8B-B14F-4D97-AF65-F5344CB8AC3E}">
        <p14:creationId xmlns:p14="http://schemas.microsoft.com/office/powerpoint/2010/main" val="2920923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67211" cy="1653436"/>
          </a:xfrm>
        </p:spPr>
        <p:txBody>
          <a:bodyPr>
            <a:normAutofit/>
          </a:bodyPr>
          <a:lstStyle/>
          <a:p>
            <a:r>
              <a:rPr lang="en-US" dirty="0" smtClean="0"/>
              <a:t>Some Study Properties</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23</a:t>
            </a:fld>
            <a:endParaRPr lang="en-US"/>
          </a:p>
        </p:txBody>
      </p:sp>
      <p:sp>
        <p:nvSpPr>
          <p:cNvPr id="7" name="TextBox 6"/>
          <p:cNvSpPr txBox="1"/>
          <p:nvPr/>
        </p:nvSpPr>
        <p:spPr>
          <a:xfrm>
            <a:off x="96177" y="2132260"/>
            <a:ext cx="4784195" cy="2308324"/>
          </a:xfrm>
          <a:prstGeom prst="rect">
            <a:avLst/>
          </a:prstGeom>
          <a:noFill/>
        </p:spPr>
        <p:txBody>
          <a:bodyPr wrap="none" rtlCol="0">
            <a:spAutoFit/>
          </a:bodyPr>
          <a:lstStyle/>
          <a:p>
            <a:r>
              <a:rPr lang="en-US" sz="3600" dirty="0" err="1" smtClean="0"/>
              <a:t>InstanceVariable</a:t>
            </a:r>
            <a:r>
              <a:rPr lang="en-US" sz="3600" dirty="0" smtClean="0"/>
              <a:t>,</a:t>
            </a:r>
          </a:p>
          <a:p>
            <a:r>
              <a:rPr lang="en-US" sz="3600" dirty="0" smtClean="0"/>
              <a:t>Population,</a:t>
            </a:r>
          </a:p>
          <a:p>
            <a:r>
              <a:rPr lang="en-US" sz="3600" dirty="0" smtClean="0"/>
              <a:t> and</a:t>
            </a:r>
          </a:p>
          <a:p>
            <a:r>
              <a:rPr lang="en-US" sz="3600" dirty="0" err="1" smtClean="0"/>
              <a:t>ImplementedInstrument</a:t>
            </a:r>
            <a:endParaRPr lang="en-US" sz="36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986" t="6459" r="71234" b="38652"/>
          <a:stretch/>
        </p:blipFill>
        <p:spPr>
          <a:xfrm>
            <a:off x="4766387" y="178162"/>
            <a:ext cx="7124133" cy="6652682"/>
          </a:xfrm>
          <a:prstGeom prst="rect">
            <a:avLst/>
          </a:prstGeom>
        </p:spPr>
      </p:pic>
    </p:spTree>
    <p:extLst>
      <p:ext uri="{BB962C8B-B14F-4D97-AF65-F5344CB8AC3E}">
        <p14:creationId xmlns:p14="http://schemas.microsoft.com/office/powerpoint/2010/main" val="306239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4" y="593125"/>
            <a:ext cx="3219189" cy="4967416"/>
          </a:xfrm>
        </p:spPr>
        <p:txBody>
          <a:bodyPr>
            <a:normAutofit fontScale="90000"/>
          </a:bodyPr>
          <a:lstStyle/>
          <a:p>
            <a:r>
              <a:rPr lang="en-US" dirty="0" smtClean="0"/>
              <a:t>Other Study Properties </a:t>
            </a:r>
            <a:br>
              <a:rPr lang="en-US" dirty="0" smtClean="0"/>
            </a:br>
            <a:r>
              <a:rPr lang="en-US" dirty="0" smtClean="0"/>
              <a:t>Through:</a:t>
            </a:r>
            <a:br>
              <a:rPr lang="en-US" dirty="0" smtClean="0"/>
            </a:br>
            <a:r>
              <a:rPr lang="en-US" dirty="0" smtClean="0"/>
              <a:t/>
            </a:r>
            <a:br>
              <a:rPr lang="en-US" dirty="0" smtClean="0"/>
            </a:br>
            <a:r>
              <a:rPr lang="en-US" sz="4000" dirty="0" smtClean="0"/>
              <a:t>Methodology,</a:t>
            </a:r>
            <a:br>
              <a:rPr lang="en-US" sz="4000" dirty="0" smtClean="0"/>
            </a:br>
            <a:r>
              <a:rPr lang="en-US" sz="4000" dirty="0" smtClean="0"/>
              <a:t>Design,</a:t>
            </a:r>
            <a:br>
              <a:rPr lang="en-US" sz="4000" dirty="0" smtClean="0"/>
            </a:br>
            <a:r>
              <a:rPr lang="en-US" sz="4000" dirty="0" smtClean="0"/>
              <a:t>Algorithm,</a:t>
            </a:r>
            <a:br>
              <a:rPr lang="en-US" sz="4000" dirty="0" smtClean="0"/>
            </a:br>
            <a:r>
              <a:rPr lang="en-US" sz="4000" dirty="0" smtClean="0"/>
              <a:t>and</a:t>
            </a:r>
            <a:br>
              <a:rPr lang="en-US" sz="4000" dirty="0" smtClean="0"/>
            </a:br>
            <a:r>
              <a:rPr lang="en-US" sz="4000" dirty="0" smtClean="0"/>
              <a:t>Process</a:t>
            </a:r>
            <a:r>
              <a:rPr lang="en-US" dirty="0" smtClean="0"/>
              <a:t/>
            </a:r>
            <a:br>
              <a:rPr lang="en-US" dirty="0" smtClean="0"/>
            </a:b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24</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373" y="12357"/>
            <a:ext cx="7582140" cy="6858000"/>
          </a:xfrm>
          <a:prstGeom prst="rect">
            <a:avLst/>
          </a:prstGeom>
        </p:spPr>
      </p:pic>
    </p:spTree>
    <p:extLst>
      <p:ext uri="{BB962C8B-B14F-4D97-AF65-F5344CB8AC3E}">
        <p14:creationId xmlns:p14="http://schemas.microsoft.com/office/powerpoint/2010/main" val="480170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04" y="1"/>
            <a:ext cx="8461094" cy="601884"/>
          </a:xfrm>
        </p:spPr>
        <p:txBody>
          <a:bodyPr>
            <a:normAutofit/>
          </a:bodyPr>
          <a:lstStyle/>
          <a:p>
            <a:r>
              <a:rPr lang="en-US" dirty="0" smtClean="0"/>
              <a:t>Methodology Associated Study Relationships</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25</a:t>
            </a:fld>
            <a:endParaRPr lang="en-US"/>
          </a:p>
        </p:txBody>
      </p:sp>
      <p:sp>
        <p:nvSpPr>
          <p:cNvPr id="8" name="Rectangle 7"/>
          <p:cNvSpPr/>
          <p:nvPr/>
        </p:nvSpPr>
        <p:spPr>
          <a:xfrm>
            <a:off x="16043" y="4921111"/>
            <a:ext cx="6096000" cy="1754326"/>
          </a:xfrm>
          <a:prstGeom prst="rect">
            <a:avLst/>
          </a:prstGeom>
        </p:spPr>
        <p:txBody>
          <a:bodyPr>
            <a:spAutoFit/>
          </a:bodyPr>
          <a:lstStyle/>
          <a:p>
            <a:r>
              <a:rPr lang="en-US" dirty="0"/>
              <a:t>Methodology,</a:t>
            </a:r>
            <a:br>
              <a:rPr lang="en-US" dirty="0"/>
            </a:br>
            <a:r>
              <a:rPr lang="en-US" dirty="0"/>
              <a:t>Design,</a:t>
            </a:r>
            <a:br>
              <a:rPr lang="en-US" dirty="0"/>
            </a:br>
            <a:r>
              <a:rPr lang="en-US" dirty="0"/>
              <a:t>Algorithm,</a:t>
            </a:r>
            <a:br>
              <a:rPr lang="en-US" dirty="0"/>
            </a:br>
            <a:r>
              <a:rPr lang="en-US" dirty="0"/>
              <a:t>and</a:t>
            </a:r>
            <a:br>
              <a:rPr lang="en-US" dirty="0"/>
            </a:br>
            <a:r>
              <a:rPr lang="en-US" dirty="0"/>
              <a:t>Process</a:t>
            </a:r>
            <a:br>
              <a:rPr lang="en-US" dirty="0"/>
            </a:b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2662" r="23799" b="75723"/>
          <a:stretch/>
        </p:blipFill>
        <p:spPr>
          <a:xfrm>
            <a:off x="484589" y="601885"/>
            <a:ext cx="11254908" cy="3889472"/>
          </a:xfrm>
          <a:prstGeom prst="rect">
            <a:avLst/>
          </a:prstGeom>
        </p:spPr>
      </p:pic>
    </p:spTree>
    <p:extLst>
      <p:ext uri="{BB962C8B-B14F-4D97-AF65-F5344CB8AC3E}">
        <p14:creationId xmlns:p14="http://schemas.microsoft.com/office/powerpoint/2010/main" val="2169045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Design, Algorithm, and Process have </a:t>
            </a:r>
            <a:r>
              <a:rPr lang="en-US" b="1" dirty="0" smtClean="0"/>
              <a:t>Overviews</a:t>
            </a:r>
            <a:endParaRPr lang="en-US" b="1"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26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164" y="684261"/>
            <a:ext cx="9629176" cy="5991176"/>
          </a:xfrm>
          <a:prstGeom prst="rect">
            <a:avLst/>
          </a:prstGeom>
        </p:spPr>
      </p:pic>
    </p:spTree>
    <p:extLst>
      <p:ext uri="{BB962C8B-B14F-4D97-AF65-F5344CB8AC3E}">
        <p14:creationId xmlns:p14="http://schemas.microsoft.com/office/powerpoint/2010/main" val="1748885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955" t="56918" r="39053" b="8229"/>
          <a:stretch/>
        </p:blipFill>
        <p:spPr>
          <a:xfrm>
            <a:off x="0" y="935648"/>
            <a:ext cx="12027648" cy="4742864"/>
          </a:xfrm>
          <a:prstGeom prst="rect">
            <a:avLst/>
          </a:prstGeom>
        </p:spPr>
      </p:pic>
      <p:sp>
        <p:nvSpPr>
          <p:cNvPr id="2" name="Title 1"/>
          <p:cNvSpPr>
            <a:spLocks noGrp="1"/>
          </p:cNvSpPr>
          <p:nvPr>
            <p:ph type="title"/>
          </p:nvPr>
        </p:nvSpPr>
        <p:spPr/>
        <p:txBody>
          <a:bodyPr/>
          <a:lstStyle/>
          <a:p>
            <a:r>
              <a:rPr lang="en-US" dirty="0" smtClean="0"/>
              <a:t>Overviews</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27</a:t>
            </a:fld>
            <a:endParaRPr lang="en-US"/>
          </a:p>
        </p:txBody>
      </p:sp>
      <p:sp>
        <p:nvSpPr>
          <p:cNvPr id="7" name="Rounded Rectangle 6"/>
          <p:cNvSpPr/>
          <p:nvPr/>
        </p:nvSpPr>
        <p:spPr>
          <a:xfrm>
            <a:off x="182880" y="3996717"/>
            <a:ext cx="11445240" cy="514323"/>
          </a:xfrm>
          <a:prstGeom prst="roundRect">
            <a:avLst/>
          </a:prstGeom>
          <a:solidFill>
            <a:srgbClr val="FFFF00">
              <a:alpha val="24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82880" y="2755681"/>
            <a:ext cx="11445240" cy="551399"/>
          </a:xfrm>
          <a:prstGeom prst="roundRect">
            <a:avLst/>
          </a:prstGeom>
          <a:solidFill>
            <a:srgbClr val="FFFF00">
              <a:alpha val="24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72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2" y="44283"/>
            <a:ext cx="3620022" cy="2185349"/>
          </a:xfrm>
        </p:spPr>
        <p:txBody>
          <a:bodyPr>
            <a:normAutofit/>
          </a:bodyPr>
          <a:lstStyle/>
          <a:p>
            <a:r>
              <a:rPr lang="en-US" dirty="0" smtClean="0"/>
              <a:t>Annotation</a:t>
            </a:r>
            <a:br>
              <a:rPr lang="en-US" dirty="0" smtClean="0"/>
            </a:br>
            <a:r>
              <a:rPr lang="en-US" dirty="0"/>
              <a:t/>
            </a:r>
            <a:br>
              <a:rPr lang="en-US" dirty="0"/>
            </a:br>
            <a:r>
              <a:rPr lang="en-US" dirty="0" smtClean="0"/>
              <a:t>Lots of Dublin Core related information</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28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644" y="44284"/>
            <a:ext cx="6725034" cy="6531580"/>
          </a:xfrm>
          <a:prstGeom prst="rect">
            <a:avLst/>
          </a:prstGeom>
        </p:spPr>
      </p:pic>
    </p:spTree>
    <p:extLst>
      <p:ext uri="{BB962C8B-B14F-4D97-AF65-F5344CB8AC3E}">
        <p14:creationId xmlns:p14="http://schemas.microsoft.com/office/powerpoint/2010/main" val="2698406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Variable Cascade in DDI </a:t>
            </a:r>
            <a:r>
              <a:rPr lang="en-US" sz="1100">
                <a:hlinkClick r:id="rId2"/>
              </a:rPr>
              <a:t>http://lion.ddialliance.org/package/conceptual</a:t>
            </a:r>
            <a:r>
              <a:rPr lang="en-US" sz="1100"/>
              <a:t> </a:t>
            </a:r>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29</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79" y="753979"/>
            <a:ext cx="11769372" cy="4620125"/>
          </a:xfrm>
          <a:prstGeom prst="rect">
            <a:avLst/>
          </a:prstGeom>
        </p:spPr>
      </p:pic>
      <p:sp>
        <p:nvSpPr>
          <p:cNvPr id="7" name="TextBox 6"/>
          <p:cNvSpPr txBox="1"/>
          <p:nvPr/>
        </p:nvSpPr>
        <p:spPr>
          <a:xfrm>
            <a:off x="419100" y="5501550"/>
            <a:ext cx="11929356" cy="954107"/>
          </a:xfrm>
          <a:prstGeom prst="rect">
            <a:avLst/>
          </a:prstGeom>
          <a:noFill/>
        </p:spPr>
        <p:txBody>
          <a:bodyPr wrap="none" rtlCol="0">
            <a:spAutoFit/>
          </a:bodyPr>
          <a:lstStyle/>
          <a:p>
            <a:r>
              <a:rPr lang="en-US" sz="2800" dirty="0">
                <a:solidFill>
                  <a:schemeClr val="accent2">
                    <a:lumMod val="75000"/>
                  </a:schemeClr>
                </a:solidFill>
              </a:rPr>
              <a:t>The </a:t>
            </a:r>
            <a:r>
              <a:rPr lang="en-US" sz="2800" dirty="0" smtClean="0">
                <a:solidFill>
                  <a:schemeClr val="accent2">
                    <a:lumMod val="75000"/>
                  </a:schemeClr>
                </a:solidFill>
              </a:rPr>
              <a:t>InstanceVariable can reference </a:t>
            </a:r>
            <a:r>
              <a:rPr lang="en-US" sz="2800" dirty="0">
                <a:solidFill>
                  <a:schemeClr val="accent2">
                    <a:lumMod val="75000"/>
                  </a:schemeClr>
                </a:solidFill>
              </a:rPr>
              <a:t>RepresentedVariable and ConceptualVariable</a:t>
            </a:r>
          </a:p>
          <a:p>
            <a:r>
              <a:rPr lang="en-US" sz="2800" dirty="0">
                <a:solidFill>
                  <a:schemeClr val="accent2">
                    <a:lumMod val="75000"/>
                  </a:schemeClr>
                </a:solidFill>
              </a:rPr>
              <a:t>It also inherits all properties and relationships from them.</a:t>
            </a:r>
          </a:p>
        </p:txBody>
      </p:sp>
    </p:spTree>
    <p:extLst>
      <p:ext uri="{BB962C8B-B14F-4D97-AF65-F5344CB8AC3E}">
        <p14:creationId xmlns:p14="http://schemas.microsoft.com/office/powerpoint/2010/main" val="288952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SimpleCodebook</a:t>
            </a:r>
            <a:r>
              <a:rPr lang="en-US" dirty="0" smtClean="0"/>
              <a:t> Functional View</a:t>
            </a:r>
            <a:endParaRPr lang="en-US" dirty="0"/>
          </a:p>
        </p:txBody>
      </p:sp>
      <p:sp>
        <p:nvSpPr>
          <p:cNvPr id="4" name="Date Placeholder 3"/>
          <p:cNvSpPr>
            <a:spLocks noGrp="1"/>
          </p:cNvSpPr>
          <p:nvPr>
            <p:ph type="dt" sz="half" idx="10"/>
          </p:nvPr>
        </p:nvSpPr>
        <p:spPr/>
        <p:txBody>
          <a:bodyPr/>
          <a:lstStyle/>
          <a:p>
            <a:fld id="{9B4A0317-3F7F-44B8-B6F2-02D58AA8B355}" type="datetime1">
              <a:rPr lang="en-US" smtClean="0"/>
              <a:t>5/26/2017</a:t>
            </a:fld>
            <a:endParaRPr lang="en-US"/>
          </a:p>
        </p:txBody>
      </p:sp>
      <p:sp>
        <p:nvSpPr>
          <p:cNvPr id="5" name="Footer Placeholder 4"/>
          <p:cNvSpPr>
            <a:spLocks noGrp="1"/>
          </p:cNvSpPr>
          <p:nvPr>
            <p:ph type="ftr" sz="quarter" idx="11"/>
          </p:nvPr>
        </p:nvSpPr>
        <p:spPr/>
        <p:txBody>
          <a:bodyPr/>
          <a:lstStyle/>
          <a:p>
            <a:r>
              <a:rPr lang="en-US" smtClean="0"/>
              <a:t>NADDI2017 Use Cases for the DataDictionary View in DDI Views</a:t>
            </a:r>
            <a:endParaRPr lang="en-US"/>
          </a:p>
        </p:txBody>
      </p:sp>
      <p:sp>
        <p:nvSpPr>
          <p:cNvPr id="6" name="Slide Number Placeholder 5"/>
          <p:cNvSpPr>
            <a:spLocks noGrp="1"/>
          </p:cNvSpPr>
          <p:nvPr>
            <p:ph type="sldNum" sz="quarter" idx="12"/>
          </p:nvPr>
        </p:nvSpPr>
        <p:spPr/>
        <p:txBody>
          <a:bodyPr/>
          <a:lstStyle/>
          <a:p>
            <a:fld id="{B8021583-B012-40EC-95F4-65DBEA6019F2}" type="slidenum">
              <a:rPr lang="en-US" smtClean="0"/>
              <a:t>3</a:t>
            </a:fld>
            <a:endParaRPr lang="en-US"/>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23" y="659851"/>
            <a:ext cx="8852266" cy="5827825"/>
          </a:xfrm>
          <a:prstGeom prst="rect">
            <a:avLst/>
          </a:prstGeom>
        </p:spPr>
      </p:pic>
      <p:sp>
        <p:nvSpPr>
          <p:cNvPr id="8" name="TextBox 7"/>
          <p:cNvSpPr txBox="1"/>
          <p:nvPr/>
        </p:nvSpPr>
        <p:spPr>
          <a:xfrm>
            <a:off x="9897034" y="1220615"/>
            <a:ext cx="2178423" cy="1815882"/>
          </a:xfrm>
          <a:prstGeom prst="rect">
            <a:avLst/>
          </a:prstGeom>
          <a:noFill/>
        </p:spPr>
        <p:txBody>
          <a:bodyPr wrap="square" rtlCol="0">
            <a:spAutoFit/>
          </a:bodyPr>
          <a:lstStyle/>
          <a:p>
            <a:r>
              <a:rPr lang="en-US" sz="2800" dirty="0" smtClean="0">
                <a:solidFill>
                  <a:schemeClr val="accent2">
                    <a:lumMod val="75000"/>
                  </a:schemeClr>
                </a:solidFill>
              </a:rPr>
              <a:t>Both </a:t>
            </a:r>
          </a:p>
          <a:p>
            <a:r>
              <a:rPr lang="en-US" sz="2800" dirty="0" smtClean="0">
                <a:solidFill>
                  <a:schemeClr val="accent2">
                    <a:lumMod val="75000"/>
                  </a:schemeClr>
                </a:solidFill>
              </a:rPr>
              <a:t>logical and </a:t>
            </a:r>
          </a:p>
          <a:p>
            <a:r>
              <a:rPr lang="en-US" sz="2800" dirty="0" smtClean="0">
                <a:solidFill>
                  <a:schemeClr val="accent2">
                    <a:lumMod val="75000"/>
                  </a:schemeClr>
                </a:solidFill>
              </a:rPr>
              <a:t>physical</a:t>
            </a:r>
          </a:p>
          <a:p>
            <a:r>
              <a:rPr lang="en-US" sz="2800" dirty="0" smtClean="0">
                <a:solidFill>
                  <a:schemeClr val="accent2">
                    <a:lumMod val="75000"/>
                  </a:schemeClr>
                </a:solidFill>
              </a:rPr>
              <a:t>file </a:t>
            </a:r>
            <a:r>
              <a:rPr lang="en-US" sz="2800" dirty="0">
                <a:solidFill>
                  <a:schemeClr val="accent2">
                    <a:lumMod val="75000"/>
                  </a:schemeClr>
                </a:solidFill>
              </a:rPr>
              <a:t>structure</a:t>
            </a:r>
          </a:p>
        </p:txBody>
      </p:sp>
      <p:sp>
        <p:nvSpPr>
          <p:cNvPr id="9" name="TextBox 8"/>
          <p:cNvSpPr txBox="1"/>
          <p:nvPr/>
        </p:nvSpPr>
        <p:spPr>
          <a:xfrm>
            <a:off x="9648601" y="3573763"/>
            <a:ext cx="2426856" cy="1384995"/>
          </a:xfrm>
          <a:prstGeom prst="rect">
            <a:avLst/>
          </a:prstGeom>
          <a:noFill/>
        </p:spPr>
        <p:txBody>
          <a:bodyPr wrap="square" rtlCol="0">
            <a:spAutoFit/>
          </a:bodyPr>
          <a:lstStyle/>
          <a:p>
            <a:r>
              <a:rPr lang="en-US" sz="2800" dirty="0" smtClean="0">
                <a:solidFill>
                  <a:schemeClr val="accent2">
                    <a:lumMod val="75000"/>
                  </a:schemeClr>
                </a:solidFill>
              </a:rPr>
              <a:t>Intended to be compatible with DDI 2.5</a:t>
            </a:r>
            <a:endParaRPr lang="en-US" sz="2800" dirty="0">
              <a:solidFill>
                <a:schemeClr val="accent2">
                  <a:lumMod val="75000"/>
                </a:schemeClr>
              </a:solidFill>
            </a:endParaRPr>
          </a:p>
        </p:txBody>
      </p:sp>
    </p:spTree>
    <p:extLst>
      <p:ext uri="{BB962C8B-B14F-4D97-AF65-F5344CB8AC3E}">
        <p14:creationId xmlns:p14="http://schemas.microsoft.com/office/powerpoint/2010/main" val="933637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64597" cy="709696"/>
          </a:xfrm>
        </p:spPr>
        <p:txBody>
          <a:bodyPr>
            <a:normAutofit/>
          </a:bodyPr>
          <a:lstStyle/>
          <a:p>
            <a:r>
              <a:rPr lang="en-US" dirty="0"/>
              <a:t>Variable Cascade in DDI </a:t>
            </a:r>
            <a:r>
              <a:rPr lang="en-US" dirty="0" smtClean="0"/>
              <a:t/>
            </a:r>
            <a:br>
              <a:rPr lang="en-US" dirty="0" smtClean="0"/>
            </a:br>
            <a:r>
              <a:rPr lang="en-US" sz="1100" dirty="0" smtClean="0">
                <a:hlinkClick r:id="rId2"/>
              </a:rPr>
              <a:t>http</a:t>
            </a:r>
            <a:r>
              <a:rPr lang="en-US" sz="1100" dirty="0">
                <a:hlinkClick r:id="rId2"/>
              </a:rPr>
              <a:t>://lion.ddialliance.org/package/conceptual</a:t>
            </a:r>
            <a:r>
              <a:rPr lang="en-US" sz="1100" dirty="0"/>
              <a:t> </a:t>
            </a:r>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30</a:t>
            </a:fld>
            <a:endParaRPr lang="en-US"/>
          </a:p>
        </p:txBody>
      </p:sp>
      <p:sp>
        <p:nvSpPr>
          <p:cNvPr id="9" name="TextBox 8"/>
          <p:cNvSpPr txBox="1"/>
          <p:nvPr/>
        </p:nvSpPr>
        <p:spPr>
          <a:xfrm>
            <a:off x="3335679" y="548941"/>
            <a:ext cx="3016403" cy="523220"/>
          </a:xfrm>
          <a:prstGeom prst="rect">
            <a:avLst/>
          </a:prstGeom>
          <a:noFill/>
        </p:spPr>
        <p:txBody>
          <a:bodyPr wrap="none" rtlCol="0">
            <a:spAutoFit/>
          </a:bodyPr>
          <a:lstStyle/>
          <a:p>
            <a:r>
              <a:rPr lang="en-US" sz="2800" dirty="0" err="1" smtClean="0"/>
              <a:t>ConceptualVariable</a:t>
            </a:r>
            <a:endParaRPr lang="en-US" sz="2800" dirty="0" smtClean="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501" y="-3388"/>
            <a:ext cx="4999299" cy="6634935"/>
          </a:xfrm>
          <a:prstGeom prst="rect">
            <a:avLst/>
          </a:prstGeom>
        </p:spPr>
      </p:pic>
      <p:sp>
        <p:nvSpPr>
          <p:cNvPr id="8" name="TextBox 7"/>
          <p:cNvSpPr txBox="1"/>
          <p:nvPr/>
        </p:nvSpPr>
        <p:spPr>
          <a:xfrm>
            <a:off x="3059702" y="3430956"/>
            <a:ext cx="3209789" cy="523220"/>
          </a:xfrm>
          <a:prstGeom prst="rect">
            <a:avLst/>
          </a:prstGeom>
          <a:noFill/>
        </p:spPr>
        <p:txBody>
          <a:bodyPr wrap="none" rtlCol="0">
            <a:spAutoFit/>
          </a:bodyPr>
          <a:lstStyle/>
          <a:p>
            <a:r>
              <a:rPr lang="en-US" sz="2800" dirty="0" err="1" smtClean="0"/>
              <a:t>RepresentedVariable</a:t>
            </a:r>
            <a:endParaRPr lang="en-US" sz="2800" dirty="0" smtClean="0"/>
          </a:p>
        </p:txBody>
      </p:sp>
      <p:sp>
        <p:nvSpPr>
          <p:cNvPr id="10" name="TextBox 9"/>
          <p:cNvSpPr txBox="1"/>
          <p:nvPr/>
        </p:nvSpPr>
        <p:spPr>
          <a:xfrm>
            <a:off x="3335679" y="4940463"/>
            <a:ext cx="2589620" cy="523220"/>
          </a:xfrm>
          <a:prstGeom prst="rect">
            <a:avLst/>
          </a:prstGeom>
          <a:noFill/>
        </p:spPr>
        <p:txBody>
          <a:bodyPr wrap="none" rtlCol="0">
            <a:spAutoFit/>
          </a:bodyPr>
          <a:lstStyle/>
          <a:p>
            <a:r>
              <a:rPr lang="en-US" sz="2800" dirty="0" err="1" smtClean="0"/>
              <a:t>InstanceVariable</a:t>
            </a:r>
            <a:endParaRPr lang="en-US" sz="2800" dirty="0" smtClean="0"/>
          </a:p>
        </p:txBody>
      </p:sp>
    </p:spTree>
    <p:extLst>
      <p:ext uri="{BB962C8B-B14F-4D97-AF65-F5344CB8AC3E}">
        <p14:creationId xmlns:p14="http://schemas.microsoft.com/office/powerpoint/2010/main" val="119743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Modeled </a:t>
            </a:r>
            <a:r>
              <a:rPr lang="en-US" dirty="0" smtClean="0"/>
              <a:t>to comply with GSIM </a:t>
            </a:r>
            <a:r>
              <a:rPr lang="en-US" dirty="0"/>
              <a:t/>
            </a:r>
            <a:br>
              <a:rPr lang="en-US" dirty="0"/>
            </a:br>
            <a:r>
              <a:rPr lang="en-US" sz="1100" dirty="0">
                <a:hlinkClick r:id="rId2"/>
              </a:rPr>
              <a:t>http://www1.unece.org/stat/platform/display/GSIMclick/Instance+Variable</a:t>
            </a:r>
            <a:r>
              <a:rPr lang="en-US" sz="1100" dirty="0"/>
              <a:t> </a:t>
            </a:r>
            <a:br>
              <a:rPr lang="en-US" sz="1100" dirty="0"/>
            </a:br>
            <a:r>
              <a:rPr lang="en-US" sz="1100" dirty="0">
                <a:hlinkClick r:id="rId3"/>
              </a:rPr>
              <a:t>http://www1.unece.org/stat/platform/display/GSIMclick/Represented+Variable</a:t>
            </a:r>
            <a:r>
              <a:rPr lang="en-US" sz="1100" dirty="0"/>
              <a:t>  </a:t>
            </a:r>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31</a:t>
            </a:fld>
            <a:endParaRPr lang="en-US"/>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590" y="924890"/>
            <a:ext cx="7182853" cy="5114687"/>
          </a:xfrm>
          <a:prstGeom prst="rect">
            <a:avLst/>
          </a:prstGeom>
        </p:spPr>
      </p:pic>
    </p:spTree>
    <p:extLst>
      <p:ext uri="{BB962C8B-B14F-4D97-AF65-F5344CB8AC3E}">
        <p14:creationId xmlns:p14="http://schemas.microsoft.com/office/powerpoint/2010/main" val="92343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Conceptual Variable </a:t>
            </a:r>
            <a:r>
              <a:rPr lang="en-US" sz="1100" dirty="0">
                <a:hlinkClick r:id="rId2"/>
              </a:rPr>
              <a:t>http://</a:t>
            </a:r>
            <a:r>
              <a:rPr lang="en-US" sz="1100" dirty="0" smtClean="0">
                <a:hlinkClick r:id="rId2"/>
              </a:rPr>
              <a:t>lion.ddialliance.org/ddiobjects/conceptualvariable</a:t>
            </a:r>
            <a:r>
              <a:rPr lang="en-US" sz="1100" dirty="0" smtClean="0"/>
              <a:t> </a:t>
            </a:r>
            <a:endParaRPr lang="en-US" sz="1100"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32</a:t>
            </a:fld>
            <a:endParaRPr lang="en-US"/>
          </a:p>
        </p:txBody>
      </p:sp>
      <p:sp>
        <p:nvSpPr>
          <p:cNvPr id="7" name="TextBox 6"/>
          <p:cNvSpPr txBox="1"/>
          <p:nvPr/>
        </p:nvSpPr>
        <p:spPr>
          <a:xfrm>
            <a:off x="9433210" y="4973154"/>
            <a:ext cx="2575000" cy="830997"/>
          </a:xfrm>
          <a:prstGeom prst="rect">
            <a:avLst/>
          </a:prstGeom>
          <a:noFill/>
        </p:spPr>
        <p:txBody>
          <a:bodyPr wrap="none" rtlCol="0">
            <a:spAutoFit/>
          </a:bodyPr>
          <a:lstStyle/>
          <a:p>
            <a:pPr algn="r"/>
            <a:r>
              <a:rPr lang="en-US" sz="2400" dirty="0" err="1" smtClean="0"/>
              <a:t>Sentenal</a:t>
            </a:r>
            <a:endParaRPr lang="en-US" sz="2400" dirty="0" smtClean="0"/>
          </a:p>
          <a:p>
            <a:pPr algn="r"/>
            <a:r>
              <a:rPr lang="en-US" sz="2400" dirty="0" err="1" smtClean="0"/>
              <a:t>ConceptualDomain</a:t>
            </a:r>
            <a:endParaRPr lang="en-US" sz="2400" dirty="0"/>
          </a:p>
        </p:txBody>
      </p:sp>
      <p:sp>
        <p:nvSpPr>
          <p:cNvPr id="8" name="TextBox 7"/>
          <p:cNvSpPr txBox="1"/>
          <p:nvPr/>
        </p:nvSpPr>
        <p:spPr>
          <a:xfrm>
            <a:off x="10789350" y="943135"/>
            <a:ext cx="1218860" cy="461665"/>
          </a:xfrm>
          <a:prstGeom prst="rect">
            <a:avLst/>
          </a:prstGeom>
          <a:noFill/>
        </p:spPr>
        <p:txBody>
          <a:bodyPr wrap="none" rtlCol="0">
            <a:spAutoFit/>
          </a:bodyPr>
          <a:lstStyle/>
          <a:p>
            <a:pPr algn="r"/>
            <a:r>
              <a:rPr lang="en-US" sz="2400" dirty="0" smtClean="0"/>
              <a:t>Concept</a:t>
            </a:r>
            <a:endParaRPr lang="en-US" sz="2400" dirty="0"/>
          </a:p>
        </p:txBody>
      </p:sp>
      <p:sp>
        <p:nvSpPr>
          <p:cNvPr id="9" name="TextBox 8"/>
          <p:cNvSpPr txBox="1"/>
          <p:nvPr/>
        </p:nvSpPr>
        <p:spPr>
          <a:xfrm>
            <a:off x="10699390" y="2311739"/>
            <a:ext cx="1308820" cy="461665"/>
          </a:xfrm>
          <a:prstGeom prst="rect">
            <a:avLst/>
          </a:prstGeom>
          <a:noFill/>
        </p:spPr>
        <p:txBody>
          <a:bodyPr wrap="none" rtlCol="0">
            <a:spAutoFit/>
          </a:bodyPr>
          <a:lstStyle/>
          <a:p>
            <a:pPr algn="r"/>
            <a:r>
              <a:rPr lang="en-US" sz="2400" dirty="0" err="1" smtClean="0"/>
              <a:t>UnitType</a:t>
            </a:r>
            <a:endParaRPr lang="en-US" sz="2400" dirty="0"/>
          </a:p>
        </p:txBody>
      </p:sp>
      <p:sp>
        <p:nvSpPr>
          <p:cNvPr id="10" name="TextBox 9"/>
          <p:cNvSpPr txBox="1"/>
          <p:nvPr/>
        </p:nvSpPr>
        <p:spPr>
          <a:xfrm>
            <a:off x="9433210" y="3644691"/>
            <a:ext cx="2575000" cy="830997"/>
          </a:xfrm>
          <a:prstGeom prst="rect">
            <a:avLst/>
          </a:prstGeom>
          <a:noFill/>
        </p:spPr>
        <p:txBody>
          <a:bodyPr wrap="none" rtlCol="0">
            <a:spAutoFit/>
          </a:bodyPr>
          <a:lstStyle/>
          <a:p>
            <a:pPr algn="r"/>
            <a:r>
              <a:rPr lang="en-US" sz="2400" dirty="0" smtClean="0"/>
              <a:t>Substantive</a:t>
            </a:r>
          </a:p>
          <a:p>
            <a:pPr algn="r"/>
            <a:r>
              <a:rPr lang="en-US" sz="2400" dirty="0" err="1" smtClean="0"/>
              <a:t>ConceptualDomain</a:t>
            </a:r>
            <a:endParaRPr lang="en-US" sz="24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970" t="2379" r="1932" b="53778"/>
          <a:stretch/>
        </p:blipFill>
        <p:spPr>
          <a:xfrm>
            <a:off x="419100" y="661735"/>
            <a:ext cx="8726610" cy="5283949"/>
          </a:xfrm>
          <a:prstGeom prst="rect">
            <a:avLst/>
          </a:prstGeom>
        </p:spPr>
      </p:pic>
    </p:spTree>
    <p:extLst>
      <p:ext uri="{BB962C8B-B14F-4D97-AF65-F5344CB8AC3E}">
        <p14:creationId xmlns:p14="http://schemas.microsoft.com/office/powerpoint/2010/main" val="50953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RepresentedVariable</a:t>
            </a:r>
            <a:r>
              <a:rPr lang="en-US" dirty="0"/>
              <a:t> </a:t>
            </a:r>
            <a:r>
              <a:rPr lang="en-US" sz="1100" dirty="0">
                <a:hlinkClick r:id="rId2"/>
              </a:rPr>
              <a:t>http://</a:t>
            </a:r>
            <a:r>
              <a:rPr lang="en-US" sz="1100" dirty="0" smtClean="0">
                <a:hlinkClick r:id="rId2"/>
              </a:rPr>
              <a:t>lion.ddialliance.org/ddiobjects/representedvariable</a:t>
            </a:r>
            <a:r>
              <a:rPr lang="en-US" sz="1100" dirty="0" smtClean="0"/>
              <a:t> </a:t>
            </a:r>
            <a:endParaRPr lang="en-US" sz="1100"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33</a:t>
            </a:fld>
            <a:endParaRPr lang="en-US"/>
          </a:p>
        </p:txBody>
      </p:sp>
      <p:sp>
        <p:nvSpPr>
          <p:cNvPr id="8" name="TextBox 7"/>
          <p:cNvSpPr txBox="1"/>
          <p:nvPr/>
        </p:nvSpPr>
        <p:spPr>
          <a:xfrm>
            <a:off x="10101134" y="369357"/>
            <a:ext cx="2128340" cy="954107"/>
          </a:xfrm>
          <a:prstGeom prst="rect">
            <a:avLst/>
          </a:prstGeom>
          <a:noFill/>
        </p:spPr>
        <p:txBody>
          <a:bodyPr wrap="none" rtlCol="0">
            <a:spAutoFit/>
          </a:bodyPr>
          <a:lstStyle/>
          <a:p>
            <a:r>
              <a:rPr lang="en-US" sz="2800" dirty="0" smtClean="0"/>
              <a:t>Substantive</a:t>
            </a:r>
          </a:p>
          <a:p>
            <a:r>
              <a:rPr lang="en-US" sz="2800" dirty="0" err="1" smtClean="0"/>
              <a:t>ValueDomain</a:t>
            </a:r>
            <a:endParaRPr lang="en-US" sz="2800" dirty="0"/>
          </a:p>
        </p:txBody>
      </p:sp>
      <p:sp>
        <p:nvSpPr>
          <p:cNvPr id="9" name="TextBox 8"/>
          <p:cNvSpPr txBox="1"/>
          <p:nvPr/>
        </p:nvSpPr>
        <p:spPr>
          <a:xfrm>
            <a:off x="10678696" y="5725182"/>
            <a:ext cx="1460593" cy="523220"/>
          </a:xfrm>
          <a:prstGeom prst="rect">
            <a:avLst/>
          </a:prstGeom>
          <a:noFill/>
        </p:spPr>
        <p:txBody>
          <a:bodyPr wrap="none" rtlCol="0">
            <a:spAutoFit/>
          </a:bodyPr>
          <a:lstStyle/>
          <a:p>
            <a:r>
              <a:rPr lang="en-US" sz="2800" dirty="0" smtClean="0"/>
              <a:t>Universe</a:t>
            </a:r>
            <a:endParaRPr lang="en-US" sz="2800"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209" t="46763" r="2100" b="24912"/>
          <a:stretch/>
        </p:blipFill>
        <p:spPr>
          <a:xfrm>
            <a:off x="167640" y="1323464"/>
            <a:ext cx="10511056" cy="4309481"/>
          </a:xfrm>
          <a:prstGeom prst="rect">
            <a:avLst/>
          </a:prstGeom>
        </p:spPr>
      </p:pic>
    </p:spTree>
    <p:extLst>
      <p:ext uri="{BB962C8B-B14F-4D97-AF65-F5344CB8AC3E}">
        <p14:creationId xmlns:p14="http://schemas.microsoft.com/office/powerpoint/2010/main" val="3590593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284"/>
            <a:ext cx="6404811" cy="709696"/>
          </a:xfrm>
        </p:spPr>
        <p:txBody>
          <a:bodyPr>
            <a:normAutofit/>
          </a:bodyPr>
          <a:lstStyle/>
          <a:p>
            <a:r>
              <a:rPr lang="en-US" dirty="0" err="1" smtClean="0"/>
              <a:t>InstanceVariable</a:t>
            </a:r>
            <a:r>
              <a:rPr lang="en-US" dirty="0"/>
              <a:t> </a:t>
            </a:r>
            <a:r>
              <a:rPr lang="en-US" sz="1100" dirty="0">
                <a:hlinkClick r:id="rId2"/>
              </a:rPr>
              <a:t>http://</a:t>
            </a:r>
            <a:r>
              <a:rPr lang="en-US" sz="1100" dirty="0" smtClean="0">
                <a:hlinkClick r:id="rId2"/>
              </a:rPr>
              <a:t>lion.ddialliance.org/ddiobjects/instancevariable</a:t>
            </a:r>
            <a:r>
              <a:rPr lang="en-US" sz="1100" dirty="0" smtClean="0"/>
              <a:t> </a:t>
            </a:r>
            <a:endParaRPr lang="en-US" sz="1100"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34</a:t>
            </a:fld>
            <a:endParaRPr lang="en-US"/>
          </a:p>
        </p:txBody>
      </p:sp>
      <p:sp>
        <p:nvSpPr>
          <p:cNvPr id="8" name="TextBox 7"/>
          <p:cNvSpPr txBox="1"/>
          <p:nvPr/>
        </p:nvSpPr>
        <p:spPr>
          <a:xfrm>
            <a:off x="8870095" y="4104134"/>
            <a:ext cx="3308021" cy="523220"/>
          </a:xfrm>
          <a:prstGeom prst="rect">
            <a:avLst/>
          </a:prstGeom>
          <a:noFill/>
        </p:spPr>
        <p:txBody>
          <a:bodyPr wrap="none" rtlCol="0">
            <a:spAutoFit/>
          </a:bodyPr>
          <a:lstStyle/>
          <a:p>
            <a:r>
              <a:rPr lang="en-US" sz="2800" dirty="0" err="1" smtClean="0"/>
              <a:t>SentinelValueDomain</a:t>
            </a:r>
            <a:endParaRPr lang="en-US" sz="2800" dirty="0"/>
          </a:p>
        </p:txBody>
      </p:sp>
      <p:sp>
        <p:nvSpPr>
          <p:cNvPr id="9" name="TextBox 8"/>
          <p:cNvSpPr txBox="1"/>
          <p:nvPr/>
        </p:nvSpPr>
        <p:spPr>
          <a:xfrm>
            <a:off x="244016" y="5316277"/>
            <a:ext cx="8626079" cy="1200329"/>
          </a:xfrm>
          <a:prstGeom prst="rect">
            <a:avLst/>
          </a:prstGeom>
          <a:solidFill>
            <a:srgbClr val="FFFF00"/>
          </a:solidFill>
          <a:ln>
            <a:solidFill>
              <a:srgbClr val="FF0000"/>
            </a:solidFill>
          </a:ln>
        </p:spPr>
        <p:txBody>
          <a:bodyPr wrap="none" rtlCol="0">
            <a:spAutoFit/>
          </a:bodyPr>
          <a:lstStyle/>
          <a:p>
            <a:r>
              <a:rPr lang="en-US" sz="3600" dirty="0" smtClean="0">
                <a:solidFill>
                  <a:srgbClr val="FF0000"/>
                </a:solidFill>
              </a:rPr>
              <a:t>ALSO INHERITS EVERYTHING FROM </a:t>
            </a:r>
          </a:p>
          <a:p>
            <a:r>
              <a:rPr lang="en-US" sz="3600" dirty="0" err="1" smtClean="0">
                <a:solidFill>
                  <a:srgbClr val="FF0000"/>
                </a:solidFill>
              </a:rPr>
              <a:t>ConceptualVariable</a:t>
            </a:r>
            <a:r>
              <a:rPr lang="en-US" sz="3600" dirty="0" smtClean="0">
                <a:solidFill>
                  <a:srgbClr val="FF0000"/>
                </a:solidFill>
              </a:rPr>
              <a:t> and </a:t>
            </a:r>
            <a:r>
              <a:rPr lang="en-US" sz="3600" dirty="0" err="1" smtClean="0">
                <a:solidFill>
                  <a:srgbClr val="FF0000"/>
                </a:solidFill>
              </a:rPr>
              <a:t>RepresentedVariable</a:t>
            </a:r>
            <a:endParaRPr lang="en-US" sz="3600" dirty="0">
              <a:solidFill>
                <a:srgbClr val="FF0000"/>
              </a:solidFill>
            </a:endParaRPr>
          </a:p>
        </p:txBody>
      </p:sp>
      <p:sp>
        <p:nvSpPr>
          <p:cNvPr id="10" name="TextBox 9"/>
          <p:cNvSpPr txBox="1"/>
          <p:nvPr/>
        </p:nvSpPr>
        <p:spPr>
          <a:xfrm>
            <a:off x="10473238" y="310176"/>
            <a:ext cx="1761123" cy="523220"/>
          </a:xfrm>
          <a:prstGeom prst="rect">
            <a:avLst/>
          </a:prstGeom>
          <a:noFill/>
        </p:spPr>
        <p:txBody>
          <a:bodyPr wrap="none" rtlCol="0">
            <a:spAutoFit/>
          </a:bodyPr>
          <a:lstStyle/>
          <a:p>
            <a:r>
              <a:rPr lang="en-US" sz="2800" dirty="0" smtClean="0"/>
              <a:t>Population</a:t>
            </a:r>
            <a:endParaRPr lang="en-US" sz="28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997" t="71830" r="2965" b="2930"/>
          <a:stretch/>
        </p:blipFill>
        <p:spPr>
          <a:xfrm>
            <a:off x="433137" y="912812"/>
            <a:ext cx="10313526" cy="3635126"/>
          </a:xfrm>
          <a:prstGeom prst="rect">
            <a:avLst/>
          </a:prstGeom>
        </p:spPr>
      </p:pic>
    </p:spTree>
    <p:extLst>
      <p:ext uri="{BB962C8B-B14F-4D97-AF65-F5344CB8AC3E}">
        <p14:creationId xmlns:p14="http://schemas.microsoft.com/office/powerpoint/2010/main" val="24767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Election Study Codebook</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35</a:t>
            </a:fld>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060" y="643505"/>
            <a:ext cx="4846740" cy="5547841"/>
          </a:xfrm>
          <a:prstGeom prst="rect">
            <a:avLst/>
          </a:prstGeom>
        </p:spPr>
      </p:pic>
      <p:sp>
        <p:nvSpPr>
          <p:cNvPr id="7" name="TextBox 6"/>
          <p:cNvSpPr txBox="1"/>
          <p:nvPr/>
        </p:nvSpPr>
        <p:spPr>
          <a:xfrm>
            <a:off x="641431" y="2791378"/>
            <a:ext cx="2248372" cy="1200329"/>
          </a:xfrm>
          <a:prstGeom prst="rect">
            <a:avLst/>
          </a:prstGeom>
          <a:noFill/>
        </p:spPr>
        <p:txBody>
          <a:bodyPr wrap="none" rtlCol="0">
            <a:spAutoFit/>
          </a:bodyPr>
          <a:lstStyle/>
          <a:p>
            <a:r>
              <a:rPr lang="en-US" sz="2400" dirty="0" smtClean="0"/>
              <a:t>Highlighted bits </a:t>
            </a:r>
          </a:p>
          <a:p>
            <a:r>
              <a:rPr lang="en-US" sz="2400" dirty="0" smtClean="0"/>
              <a:t>successfully </a:t>
            </a:r>
          </a:p>
          <a:p>
            <a:r>
              <a:rPr lang="en-US" sz="2400" dirty="0" smtClean="0"/>
              <a:t>encoded in DDI4</a:t>
            </a:r>
            <a:endParaRPr lang="en-US" sz="2400" dirty="0"/>
          </a:p>
        </p:txBody>
      </p:sp>
    </p:spTree>
    <p:extLst>
      <p:ext uri="{BB962C8B-B14F-4D97-AF65-F5344CB8AC3E}">
        <p14:creationId xmlns:p14="http://schemas.microsoft.com/office/powerpoint/2010/main" val="2013106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Election Study Codebook</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36</a:t>
            </a:fld>
            <a:endParaRPr lang="en-US"/>
          </a:p>
        </p:txBody>
      </p:sp>
      <p:sp>
        <p:nvSpPr>
          <p:cNvPr id="7" name="TextBox 6"/>
          <p:cNvSpPr txBox="1"/>
          <p:nvPr/>
        </p:nvSpPr>
        <p:spPr>
          <a:xfrm>
            <a:off x="3021296" y="947356"/>
            <a:ext cx="6305898" cy="1077218"/>
          </a:xfrm>
          <a:prstGeom prst="rect">
            <a:avLst/>
          </a:prstGeom>
          <a:noFill/>
        </p:spPr>
        <p:txBody>
          <a:bodyPr wrap="square" rtlCol="0">
            <a:spAutoFit/>
          </a:bodyPr>
          <a:lstStyle/>
          <a:p>
            <a:r>
              <a:rPr lang="en-US" sz="3200" dirty="0" smtClean="0"/>
              <a:t>Highlighted bits (study level)</a:t>
            </a:r>
          </a:p>
          <a:p>
            <a:r>
              <a:rPr lang="en-US" sz="3200" dirty="0" smtClean="0"/>
              <a:t>successfully encoded in DDI4</a:t>
            </a:r>
            <a:endParaRPr lang="en-US" sz="3200"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15" y="2640897"/>
            <a:ext cx="2643052" cy="3601410"/>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093" y="2584482"/>
            <a:ext cx="2715301" cy="3510994"/>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245" y="2572007"/>
            <a:ext cx="2596776" cy="3523469"/>
          </a:xfrm>
          <a:prstGeom prst="rect">
            <a:avLst/>
          </a:prstGeom>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7747" y="2572007"/>
            <a:ext cx="2630904" cy="3716024"/>
          </a:xfrm>
          <a:prstGeom prst="rect">
            <a:avLst/>
          </a:prstGeom>
        </p:spPr>
      </p:pic>
    </p:spTree>
    <p:extLst>
      <p:ext uri="{BB962C8B-B14F-4D97-AF65-F5344CB8AC3E}">
        <p14:creationId xmlns:p14="http://schemas.microsoft.com/office/powerpoint/2010/main" val="2032213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Election Study – Study Level in YAML - Title</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37</a:t>
            </a:fld>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33" y="1015425"/>
            <a:ext cx="4287072" cy="605030"/>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47" y="1724710"/>
            <a:ext cx="2972058" cy="396274"/>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47" y="2319121"/>
            <a:ext cx="3612194" cy="426756"/>
          </a:xfrm>
          <a:prstGeom prst="rect">
            <a:avLst/>
          </a:prstGeom>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847" y="2944014"/>
            <a:ext cx="9281964" cy="1767994"/>
          </a:xfrm>
          <a:prstGeom prst="rect">
            <a:avLst/>
          </a:prstGeom>
        </p:spPr>
      </p:pic>
      <p:sp>
        <p:nvSpPr>
          <p:cNvPr id="7" name="TextBox 6"/>
          <p:cNvSpPr txBox="1"/>
          <p:nvPr/>
        </p:nvSpPr>
        <p:spPr>
          <a:xfrm>
            <a:off x="974558" y="5185611"/>
            <a:ext cx="1696453" cy="1384995"/>
          </a:xfrm>
          <a:prstGeom prst="rect">
            <a:avLst/>
          </a:prstGeom>
          <a:noFill/>
        </p:spPr>
        <p:txBody>
          <a:bodyPr wrap="square" rtlCol="0">
            <a:spAutoFit/>
          </a:bodyPr>
          <a:lstStyle/>
          <a:p>
            <a:r>
              <a:rPr lang="en-US" sz="2800" dirty="0" smtClean="0">
                <a:solidFill>
                  <a:schemeClr val="accent1">
                    <a:lumMod val="75000"/>
                  </a:schemeClr>
                </a:solidFill>
              </a:rPr>
              <a:t>DDI4 structure in blue</a:t>
            </a:r>
            <a:endParaRPr lang="en-US" sz="2800" dirty="0">
              <a:solidFill>
                <a:schemeClr val="accent1">
                  <a:lumMod val="75000"/>
                </a:schemeClr>
              </a:solidFill>
            </a:endParaRPr>
          </a:p>
        </p:txBody>
      </p:sp>
      <p:cxnSp>
        <p:nvCxnSpPr>
          <p:cNvPr id="11" name="Straight Arrow Connector 10"/>
          <p:cNvCxnSpPr/>
          <p:nvPr/>
        </p:nvCxnSpPr>
        <p:spPr>
          <a:xfrm flipV="1">
            <a:off x="1822784" y="4820292"/>
            <a:ext cx="499310" cy="4736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87454" y="5290442"/>
            <a:ext cx="1696453" cy="1384995"/>
          </a:xfrm>
          <a:prstGeom prst="rect">
            <a:avLst/>
          </a:prstGeom>
          <a:noFill/>
        </p:spPr>
        <p:txBody>
          <a:bodyPr wrap="square" rtlCol="0">
            <a:spAutoFit/>
          </a:bodyPr>
          <a:lstStyle/>
          <a:p>
            <a:r>
              <a:rPr lang="en-US" sz="2800" dirty="0" smtClean="0"/>
              <a:t>Instance content in black</a:t>
            </a:r>
            <a:endParaRPr lang="en-US" sz="2800" dirty="0"/>
          </a:p>
        </p:txBody>
      </p:sp>
      <p:cxnSp>
        <p:nvCxnSpPr>
          <p:cNvPr id="14" name="Straight Arrow Connector 13"/>
          <p:cNvCxnSpPr/>
          <p:nvPr/>
        </p:nvCxnSpPr>
        <p:spPr>
          <a:xfrm flipH="1" flipV="1">
            <a:off x="5887454" y="4712008"/>
            <a:ext cx="848226" cy="68671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46618" y="5001225"/>
            <a:ext cx="3664915" cy="1384995"/>
          </a:xfrm>
          <a:prstGeom prst="rect">
            <a:avLst/>
          </a:prstGeom>
          <a:noFill/>
        </p:spPr>
        <p:txBody>
          <a:bodyPr wrap="square" rtlCol="0">
            <a:spAutoFit/>
          </a:bodyPr>
          <a:lstStyle/>
          <a:p>
            <a:r>
              <a:rPr lang="en-US" sz="2800" dirty="0" smtClean="0">
                <a:solidFill>
                  <a:schemeClr val="accent2">
                    <a:lumMod val="75000"/>
                  </a:schemeClr>
                </a:solidFill>
              </a:rPr>
              <a:t>Notepad ++ knows YAML and can expand and collapse outline</a:t>
            </a:r>
            <a:endParaRPr lang="en-US" sz="2800" dirty="0">
              <a:solidFill>
                <a:schemeClr val="accent2">
                  <a:lumMod val="75000"/>
                </a:schemeClr>
              </a:solidFill>
            </a:endParaRPr>
          </a:p>
        </p:txBody>
      </p:sp>
      <p:sp>
        <p:nvSpPr>
          <p:cNvPr id="17" name="TextBox 16"/>
          <p:cNvSpPr txBox="1"/>
          <p:nvPr/>
        </p:nvSpPr>
        <p:spPr>
          <a:xfrm>
            <a:off x="8169442" y="1428486"/>
            <a:ext cx="3184357" cy="523220"/>
          </a:xfrm>
          <a:prstGeom prst="rect">
            <a:avLst/>
          </a:prstGeom>
          <a:noFill/>
          <a:ln>
            <a:noFill/>
          </a:ln>
        </p:spPr>
        <p:txBody>
          <a:bodyPr wrap="square" rtlCol="0">
            <a:spAutoFit/>
          </a:bodyPr>
          <a:lstStyle/>
          <a:p>
            <a:r>
              <a:rPr lang="en-US" sz="2800" dirty="0" smtClean="0">
                <a:solidFill>
                  <a:schemeClr val="accent6"/>
                </a:solidFill>
              </a:rPr>
              <a:t>Comments in green</a:t>
            </a:r>
            <a:endParaRPr lang="en-US" sz="2800" dirty="0">
              <a:solidFill>
                <a:schemeClr val="accent6"/>
              </a:solidFill>
            </a:endParaRPr>
          </a:p>
        </p:txBody>
      </p:sp>
      <p:cxnSp>
        <p:nvCxnSpPr>
          <p:cNvPr id="18" name="Straight Arrow Connector 17"/>
          <p:cNvCxnSpPr/>
          <p:nvPr/>
        </p:nvCxnSpPr>
        <p:spPr>
          <a:xfrm flipH="1">
            <a:off x="7002379" y="1951706"/>
            <a:ext cx="1167063" cy="123666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77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par>
                                <p:cTn id="24" presetID="22"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630"/>
            <a:ext cx="10707630" cy="5479008"/>
          </a:xfrm>
          <a:prstGeom prst="rect">
            <a:avLst/>
          </a:prstGeom>
        </p:spPr>
      </p:pic>
      <p:sp>
        <p:nvSpPr>
          <p:cNvPr id="2" name="Title 1"/>
          <p:cNvSpPr>
            <a:spLocks noGrp="1"/>
          </p:cNvSpPr>
          <p:nvPr>
            <p:ph type="title"/>
          </p:nvPr>
        </p:nvSpPr>
        <p:spPr/>
        <p:txBody>
          <a:bodyPr/>
          <a:lstStyle/>
          <a:p>
            <a:r>
              <a:rPr lang="en-US" dirty="0" smtClean="0"/>
              <a:t>Contributor and Role</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38</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629" y="545040"/>
            <a:ext cx="5641098" cy="1396493"/>
          </a:xfrm>
          <a:prstGeom prst="rect">
            <a:avLst/>
          </a:prstGeom>
          <a:ln w="63500">
            <a:solidFill>
              <a:schemeClr val="accent1"/>
            </a:solidFill>
          </a:ln>
        </p:spPr>
      </p:pic>
    </p:spTree>
    <p:extLst>
      <p:ext uri="{BB962C8B-B14F-4D97-AF65-F5344CB8AC3E}">
        <p14:creationId xmlns:p14="http://schemas.microsoft.com/office/powerpoint/2010/main" val="4235345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44284"/>
            <a:ext cx="11887200" cy="709696"/>
          </a:xfrm>
        </p:spPr>
        <p:txBody>
          <a:bodyPr>
            <a:normAutofit/>
          </a:bodyPr>
          <a:lstStyle/>
          <a:p>
            <a:r>
              <a:rPr lang="en-US" dirty="0" smtClean="0"/>
              <a:t>Agent Association by Reference – Individual, Organization or Machine</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39</a:t>
            </a:fld>
            <a:endParaRPr lang="en-US"/>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630"/>
            <a:ext cx="10707630" cy="5479008"/>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374" y="768923"/>
            <a:ext cx="6683482" cy="4356639"/>
          </a:xfrm>
          <a:prstGeom prst="rect">
            <a:avLst/>
          </a:prstGeom>
          <a:ln w="63500">
            <a:solidFill>
              <a:schemeClr val="accent1"/>
            </a:solidFill>
          </a:ln>
        </p:spPr>
      </p:pic>
      <p:cxnSp>
        <p:nvCxnSpPr>
          <p:cNvPr id="9" name="Straight Arrow Connector 8"/>
          <p:cNvCxnSpPr/>
          <p:nvPr/>
        </p:nvCxnSpPr>
        <p:spPr>
          <a:xfrm flipH="1" flipV="1">
            <a:off x="7710305" y="4143890"/>
            <a:ext cx="1399828" cy="1985977"/>
          </a:xfrm>
          <a:prstGeom prst="straightConnector1">
            <a:avLst/>
          </a:prstGeom>
          <a:ln w="76200">
            <a:solidFill>
              <a:srgbClr val="92D050">
                <a:alpha val="42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5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SimpleCodebookView</a:t>
            </a:r>
            <a:r>
              <a:rPr lang="en-US" i="1" dirty="0" smtClean="0"/>
              <a:t> – Study Level</a:t>
            </a:r>
            <a:endParaRPr lang="en-US" i="1" dirty="0"/>
          </a:p>
        </p:txBody>
      </p:sp>
      <p:sp>
        <p:nvSpPr>
          <p:cNvPr id="8" name="Content Placeholder 7"/>
          <p:cNvSpPr>
            <a:spLocks noGrp="1"/>
          </p:cNvSpPr>
          <p:nvPr>
            <p:ph idx="1"/>
          </p:nvPr>
        </p:nvSpPr>
        <p:spPr>
          <a:xfrm>
            <a:off x="137786" y="753980"/>
            <a:ext cx="11932821" cy="5684398"/>
          </a:xfrm>
        </p:spPr>
        <p:txBody>
          <a:bodyPr numCol="2">
            <a:normAutofit/>
          </a:bodyPr>
          <a:lstStyle/>
          <a:p>
            <a:pPr lvl="1"/>
            <a:r>
              <a:rPr lang="en-US" sz="3200" dirty="0" smtClean="0"/>
              <a:t>Resource Discovery</a:t>
            </a:r>
          </a:p>
          <a:p>
            <a:pPr lvl="2"/>
            <a:r>
              <a:rPr lang="en-US" sz="2800" dirty="0" smtClean="0"/>
              <a:t> (e.g.  contributors, title, abstract)</a:t>
            </a:r>
          </a:p>
          <a:p>
            <a:pPr lvl="1"/>
            <a:r>
              <a:rPr lang="en-US" sz="3200" dirty="0" smtClean="0"/>
              <a:t>Which Variables</a:t>
            </a:r>
          </a:p>
          <a:p>
            <a:pPr lvl="2"/>
            <a:r>
              <a:rPr lang="en-US" sz="2800" i="1" dirty="0" smtClean="0"/>
              <a:t>Variable roles (Viewpoint</a:t>
            </a:r>
            <a:r>
              <a:rPr lang="en-US" sz="2800" dirty="0" smtClean="0"/>
              <a:t>s)</a:t>
            </a:r>
          </a:p>
          <a:p>
            <a:pPr lvl="1"/>
            <a:r>
              <a:rPr lang="en-US" sz="3200" i="1" dirty="0" err="1" smtClean="0"/>
              <a:t>UnitType</a:t>
            </a:r>
            <a:r>
              <a:rPr lang="en-US" sz="3200" dirty="0" smtClean="0"/>
              <a:t>, </a:t>
            </a:r>
            <a:r>
              <a:rPr lang="en-US" sz="3200" i="1" dirty="0" smtClean="0"/>
              <a:t>Universe</a:t>
            </a:r>
            <a:r>
              <a:rPr lang="en-US" sz="3200" dirty="0" smtClean="0"/>
              <a:t>, and </a:t>
            </a:r>
            <a:r>
              <a:rPr lang="en-US" sz="3200" i="1" dirty="0" smtClean="0"/>
              <a:t>Population</a:t>
            </a:r>
          </a:p>
          <a:p>
            <a:pPr lvl="1"/>
            <a:r>
              <a:rPr lang="en-US" sz="3200" i="1" dirty="0" smtClean="0"/>
              <a:t>Coverage</a:t>
            </a:r>
            <a:r>
              <a:rPr lang="en-US" sz="3200" dirty="0" smtClean="0"/>
              <a:t>s</a:t>
            </a:r>
          </a:p>
          <a:p>
            <a:pPr lvl="2"/>
            <a:r>
              <a:rPr lang="en-US" sz="2800" dirty="0" smtClean="0"/>
              <a:t>Temporal, spatial, topical</a:t>
            </a:r>
          </a:p>
          <a:p>
            <a:pPr lvl="1"/>
            <a:r>
              <a:rPr lang="en-US" sz="3200" dirty="0" smtClean="0"/>
              <a:t>Generalized </a:t>
            </a:r>
            <a:r>
              <a:rPr lang="en-US" sz="3200" i="1" dirty="0" smtClean="0"/>
              <a:t>Instrument</a:t>
            </a:r>
          </a:p>
          <a:p>
            <a:pPr lvl="1"/>
            <a:endParaRPr lang="en-US" sz="3200" dirty="0"/>
          </a:p>
          <a:p>
            <a:pPr lvl="1"/>
            <a:r>
              <a:rPr lang="en-US" sz="3200" dirty="0" smtClean="0"/>
              <a:t>Logical and physical record structures</a:t>
            </a:r>
          </a:p>
          <a:p>
            <a:pPr lvl="2"/>
            <a:r>
              <a:rPr lang="en-US" sz="2800" dirty="0" smtClean="0"/>
              <a:t>Simple rectangular</a:t>
            </a:r>
          </a:p>
          <a:p>
            <a:pPr lvl="2"/>
            <a:r>
              <a:rPr lang="en-US" sz="2800" dirty="0" smtClean="0"/>
              <a:t>Hierarchical</a:t>
            </a:r>
          </a:p>
          <a:p>
            <a:pPr lvl="2"/>
            <a:r>
              <a:rPr lang="en-US" sz="2800" dirty="0" smtClean="0"/>
              <a:t>Dimensional (</a:t>
            </a:r>
            <a:r>
              <a:rPr lang="en-US" sz="2800" dirty="0" err="1" smtClean="0"/>
              <a:t>ncubes</a:t>
            </a:r>
            <a:r>
              <a:rPr lang="en-US" sz="2800" dirty="0" smtClean="0"/>
              <a:t>)</a:t>
            </a:r>
          </a:p>
          <a:p>
            <a:pPr lvl="2"/>
            <a:r>
              <a:rPr lang="en-US" sz="2800" dirty="0" smtClean="0"/>
              <a:t>Event data</a:t>
            </a:r>
          </a:p>
          <a:p>
            <a:pPr lvl="1"/>
            <a:endParaRPr lang="en-US" sz="3200" dirty="0" smtClean="0"/>
          </a:p>
          <a:p>
            <a:pPr marL="457200" lvl="1" indent="0">
              <a:buNone/>
            </a:pPr>
            <a:endParaRPr lang="en-US" sz="3200"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4</a:t>
            </a:fld>
            <a:endParaRPr lang="en-US"/>
          </a:p>
        </p:txBody>
      </p:sp>
      <p:sp>
        <p:nvSpPr>
          <p:cNvPr id="6" name="TextBox 5"/>
          <p:cNvSpPr txBox="1"/>
          <p:nvPr/>
        </p:nvSpPr>
        <p:spPr>
          <a:xfrm>
            <a:off x="7583772" y="5238049"/>
            <a:ext cx="4486835" cy="1200329"/>
          </a:xfrm>
          <a:prstGeom prst="rect">
            <a:avLst/>
          </a:prstGeom>
          <a:noFill/>
        </p:spPr>
        <p:txBody>
          <a:bodyPr wrap="square" rtlCol="0">
            <a:spAutoFit/>
          </a:bodyPr>
          <a:lstStyle/>
          <a:p>
            <a:r>
              <a:rPr lang="en-US" sz="2400" dirty="0" smtClean="0">
                <a:solidFill>
                  <a:schemeClr val="accent2">
                    <a:lumMod val="75000"/>
                  </a:schemeClr>
                </a:solidFill>
              </a:rPr>
              <a:t>For more about use cases for </a:t>
            </a:r>
          </a:p>
          <a:p>
            <a:r>
              <a:rPr lang="en-US" sz="2400" dirty="0">
                <a:solidFill>
                  <a:schemeClr val="accent2">
                    <a:lumMod val="75000"/>
                  </a:schemeClr>
                </a:solidFill>
              </a:rPr>
              <a:t>p</a:t>
            </a:r>
            <a:r>
              <a:rPr lang="en-US" sz="2400" dirty="0" smtClean="0">
                <a:solidFill>
                  <a:schemeClr val="accent2">
                    <a:lumMod val="75000"/>
                  </a:schemeClr>
                </a:solidFill>
              </a:rPr>
              <a:t>hysical descriptions see:</a:t>
            </a:r>
          </a:p>
          <a:p>
            <a:r>
              <a:rPr lang="en-US" sz="2400" u="sng" dirty="0">
                <a:hlinkClick r:id="rId2"/>
              </a:rPr>
              <a:t>http://</a:t>
            </a:r>
            <a:r>
              <a:rPr lang="en-US" sz="2400" u="sng" dirty="0" smtClean="0">
                <a:hlinkClick r:id="rId2"/>
              </a:rPr>
              <a:t>hdl.handle.net/1808/23742</a:t>
            </a:r>
            <a:r>
              <a:rPr lang="en-US" sz="2400" u="sng" dirty="0" smtClean="0"/>
              <a:t>  </a:t>
            </a:r>
            <a:endParaRPr lang="en-US" sz="2400" dirty="0"/>
          </a:p>
        </p:txBody>
      </p:sp>
    </p:spTree>
    <p:extLst>
      <p:ext uri="{BB962C8B-B14F-4D97-AF65-F5344CB8AC3E}">
        <p14:creationId xmlns:p14="http://schemas.microsoft.com/office/powerpoint/2010/main" val="3242540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Agency, ID, and Version</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40</a:t>
            </a:fld>
            <a:endParaRPr lang="en-US"/>
          </a:p>
        </p:txBody>
      </p:sp>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14974" t="92314" b="1"/>
          <a:stretch/>
        </p:blipFill>
        <p:spPr>
          <a:xfrm>
            <a:off x="419100" y="1152395"/>
            <a:ext cx="9104298" cy="421184"/>
          </a:xfrm>
          <a:prstGeom prst="rect">
            <a:avLst/>
          </a:prstGeo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t="66237" r="30546"/>
          <a:stretch/>
        </p:blipFill>
        <p:spPr>
          <a:xfrm>
            <a:off x="3517436" y="3802393"/>
            <a:ext cx="4641954" cy="1470947"/>
          </a:xfrm>
          <a:prstGeom prst="rect">
            <a:avLst/>
          </a:prstGeom>
          <a:ln w="63500">
            <a:solidFill>
              <a:schemeClr val="accent1"/>
            </a:solidFill>
          </a:ln>
        </p:spPr>
      </p:pic>
      <p:cxnSp>
        <p:nvCxnSpPr>
          <p:cNvPr id="9" name="Curved Connector 8"/>
          <p:cNvCxnSpPr/>
          <p:nvPr/>
        </p:nvCxnSpPr>
        <p:spPr>
          <a:xfrm rot="5400000" flipH="1" flipV="1">
            <a:off x="5955557" y="1954219"/>
            <a:ext cx="3524514" cy="2697074"/>
          </a:xfrm>
          <a:prstGeom prst="curvedConnector3">
            <a:avLst>
              <a:gd name="adj1" fmla="val 124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5400000" flipH="1" flipV="1">
            <a:off x="5640977" y="1846416"/>
            <a:ext cx="2638553" cy="2194914"/>
          </a:xfrm>
          <a:prstGeom prst="curvedConnector3">
            <a:avLst>
              <a:gd name="adj1" fmla="val 628"/>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5400000" flipH="1" flipV="1">
            <a:off x="5192412" y="2219582"/>
            <a:ext cx="1967126" cy="675124"/>
          </a:xfrm>
          <a:prstGeom prst="curvedConnector3">
            <a:avLst>
              <a:gd name="adj1" fmla="val 50000"/>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321803" y="1101377"/>
            <a:ext cx="843501" cy="523220"/>
          </a:xfrm>
          <a:prstGeom prst="rect">
            <a:avLst/>
          </a:prstGeom>
          <a:noFill/>
        </p:spPr>
        <p:txBody>
          <a:bodyPr wrap="none" rtlCol="0">
            <a:spAutoFit/>
          </a:bodyPr>
          <a:lstStyle/>
          <a:p>
            <a:r>
              <a:rPr lang="en-US" sz="2800" dirty="0" smtClean="0"/>
              <a:t>URN</a:t>
            </a:r>
            <a:endParaRPr lang="en-US" sz="2800" dirty="0"/>
          </a:p>
        </p:txBody>
      </p:sp>
      <p:sp>
        <p:nvSpPr>
          <p:cNvPr id="21" name="TextBox 20"/>
          <p:cNvSpPr txBox="1"/>
          <p:nvPr/>
        </p:nvSpPr>
        <p:spPr>
          <a:xfrm>
            <a:off x="9900052" y="4212133"/>
            <a:ext cx="1695336" cy="954107"/>
          </a:xfrm>
          <a:prstGeom prst="rect">
            <a:avLst/>
          </a:prstGeom>
          <a:noFill/>
        </p:spPr>
        <p:txBody>
          <a:bodyPr wrap="none" rtlCol="0">
            <a:spAutoFit/>
          </a:bodyPr>
          <a:lstStyle/>
          <a:p>
            <a:r>
              <a:rPr lang="en-US" sz="2800" dirty="0" smtClean="0"/>
              <a:t>Separate</a:t>
            </a:r>
          </a:p>
          <a:p>
            <a:r>
              <a:rPr lang="en-US" sz="2800" dirty="0" smtClean="0"/>
              <a:t>properties</a:t>
            </a:r>
            <a:endParaRPr lang="en-US" sz="2800" dirty="0"/>
          </a:p>
        </p:txBody>
      </p:sp>
      <p:sp>
        <p:nvSpPr>
          <p:cNvPr id="8" name="TextBox 7"/>
          <p:cNvSpPr txBox="1"/>
          <p:nvPr/>
        </p:nvSpPr>
        <p:spPr>
          <a:xfrm>
            <a:off x="4971249" y="2437266"/>
            <a:ext cx="841577" cy="369332"/>
          </a:xfrm>
          <a:prstGeom prst="rect">
            <a:avLst/>
          </a:prstGeom>
          <a:noFill/>
        </p:spPr>
        <p:txBody>
          <a:bodyPr wrap="none" rtlCol="0">
            <a:spAutoFit/>
          </a:bodyPr>
          <a:lstStyle/>
          <a:p>
            <a:r>
              <a:rPr lang="en-US" dirty="0" smtClean="0">
                <a:solidFill>
                  <a:schemeClr val="accent1">
                    <a:lumMod val="75000"/>
                  </a:schemeClr>
                </a:solidFill>
              </a:rPr>
              <a:t>agency</a:t>
            </a:r>
            <a:endParaRPr lang="en-US" dirty="0">
              <a:solidFill>
                <a:schemeClr val="accent1">
                  <a:lumMod val="75000"/>
                </a:schemeClr>
              </a:solidFill>
            </a:endParaRPr>
          </a:p>
        </p:txBody>
      </p:sp>
      <p:sp>
        <p:nvSpPr>
          <p:cNvPr id="15" name="TextBox 14"/>
          <p:cNvSpPr txBox="1"/>
          <p:nvPr/>
        </p:nvSpPr>
        <p:spPr>
          <a:xfrm>
            <a:off x="6888774" y="2433787"/>
            <a:ext cx="359394" cy="369332"/>
          </a:xfrm>
          <a:prstGeom prst="rect">
            <a:avLst/>
          </a:prstGeom>
          <a:noFill/>
        </p:spPr>
        <p:txBody>
          <a:bodyPr wrap="none" rtlCol="0">
            <a:spAutoFit/>
          </a:bodyPr>
          <a:lstStyle/>
          <a:p>
            <a:r>
              <a:rPr lang="en-US" dirty="0" smtClean="0">
                <a:solidFill>
                  <a:srgbClr val="00B050"/>
                </a:solidFill>
              </a:rPr>
              <a:t>id</a:t>
            </a:r>
            <a:endParaRPr lang="en-US" dirty="0">
              <a:solidFill>
                <a:srgbClr val="00B050"/>
              </a:solidFill>
            </a:endParaRPr>
          </a:p>
        </p:txBody>
      </p:sp>
      <p:sp>
        <p:nvSpPr>
          <p:cNvPr id="16" name="TextBox 15"/>
          <p:cNvSpPr txBox="1"/>
          <p:nvPr/>
        </p:nvSpPr>
        <p:spPr>
          <a:xfrm>
            <a:off x="8129765" y="2433787"/>
            <a:ext cx="864532" cy="369332"/>
          </a:xfrm>
          <a:prstGeom prst="rect">
            <a:avLst/>
          </a:prstGeom>
          <a:noFill/>
        </p:spPr>
        <p:txBody>
          <a:bodyPr wrap="none" rtlCol="0">
            <a:spAutoFit/>
          </a:bodyPr>
          <a:lstStyle/>
          <a:p>
            <a:r>
              <a:rPr lang="en-US" dirty="0" smtClean="0">
                <a:solidFill>
                  <a:srgbClr val="FF0000"/>
                </a:solidFill>
              </a:rPr>
              <a:t>version</a:t>
            </a:r>
            <a:endParaRPr lang="en-US" dirty="0">
              <a:solidFill>
                <a:srgbClr val="FF0000"/>
              </a:solidFill>
            </a:endParaRPr>
          </a:p>
        </p:txBody>
      </p:sp>
    </p:spTree>
    <p:extLst>
      <p:ext uri="{BB962C8B-B14F-4D97-AF65-F5344CB8AC3E}">
        <p14:creationId xmlns:p14="http://schemas.microsoft.com/office/powerpoint/2010/main" val="295140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09696"/>
          </a:xfrm>
        </p:spPr>
        <p:txBody>
          <a:bodyPr/>
          <a:lstStyle/>
          <a:p>
            <a:r>
              <a:rPr lang="en-US" dirty="0" smtClean="0"/>
              <a:t>Reusable information</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41</a:t>
            </a:fld>
            <a:endParaRPr lang="en-US"/>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54848"/>
            <a:ext cx="6248399" cy="6232021"/>
          </a:xfrm>
          <a:prstGeom prst="rect">
            <a:avLst/>
          </a:prstGeom>
        </p:spPr>
      </p:pic>
      <p:sp>
        <p:nvSpPr>
          <p:cNvPr id="9" name="TextBox 8"/>
          <p:cNvSpPr txBox="1"/>
          <p:nvPr/>
        </p:nvSpPr>
        <p:spPr>
          <a:xfrm>
            <a:off x="2229614" y="947075"/>
            <a:ext cx="3038139" cy="523220"/>
          </a:xfrm>
          <a:prstGeom prst="rect">
            <a:avLst/>
          </a:prstGeom>
          <a:noFill/>
        </p:spPr>
        <p:txBody>
          <a:bodyPr wrap="none" rtlCol="0">
            <a:spAutoFit/>
          </a:bodyPr>
          <a:lstStyle/>
          <a:p>
            <a:r>
              <a:rPr lang="en-US" sz="2800" dirty="0" err="1" smtClean="0"/>
              <a:t>ContactInformation</a:t>
            </a:r>
            <a:endParaRPr lang="en-US" sz="2800" dirty="0" smtClean="0"/>
          </a:p>
        </p:txBody>
      </p:sp>
      <p:sp>
        <p:nvSpPr>
          <p:cNvPr id="10" name="TextBox 9"/>
          <p:cNvSpPr txBox="1"/>
          <p:nvPr/>
        </p:nvSpPr>
        <p:spPr>
          <a:xfrm>
            <a:off x="3599659" y="2891372"/>
            <a:ext cx="1373005" cy="523220"/>
          </a:xfrm>
          <a:prstGeom prst="rect">
            <a:avLst/>
          </a:prstGeom>
          <a:noFill/>
        </p:spPr>
        <p:txBody>
          <a:bodyPr wrap="none" rtlCol="0">
            <a:spAutoFit/>
          </a:bodyPr>
          <a:lstStyle/>
          <a:p>
            <a:r>
              <a:rPr lang="en-US" sz="2800" dirty="0" smtClean="0"/>
              <a:t>Website</a:t>
            </a:r>
          </a:p>
        </p:txBody>
      </p:sp>
      <p:sp>
        <p:nvSpPr>
          <p:cNvPr id="11" name="TextBox 10"/>
          <p:cNvSpPr txBox="1"/>
          <p:nvPr/>
        </p:nvSpPr>
        <p:spPr>
          <a:xfrm>
            <a:off x="2752482" y="4086616"/>
            <a:ext cx="2478564" cy="523220"/>
          </a:xfrm>
          <a:prstGeom prst="rect">
            <a:avLst/>
          </a:prstGeom>
          <a:noFill/>
        </p:spPr>
        <p:txBody>
          <a:bodyPr wrap="none" rtlCol="0">
            <a:spAutoFit/>
          </a:bodyPr>
          <a:lstStyle/>
          <a:p>
            <a:r>
              <a:rPr lang="en-US" sz="2800" dirty="0" err="1" smtClean="0"/>
              <a:t>IndividualName</a:t>
            </a:r>
            <a:endParaRPr lang="en-US" sz="2800" dirty="0" smtClean="0"/>
          </a:p>
        </p:txBody>
      </p:sp>
      <p:sp>
        <p:nvSpPr>
          <p:cNvPr id="12" name="TextBox 11"/>
          <p:cNvSpPr txBox="1"/>
          <p:nvPr/>
        </p:nvSpPr>
        <p:spPr>
          <a:xfrm>
            <a:off x="3189412" y="5805081"/>
            <a:ext cx="2109873" cy="523220"/>
          </a:xfrm>
          <a:prstGeom prst="rect">
            <a:avLst/>
          </a:prstGeom>
          <a:noFill/>
        </p:spPr>
        <p:txBody>
          <a:bodyPr wrap="none" rtlCol="0">
            <a:spAutoFit/>
          </a:bodyPr>
          <a:lstStyle/>
          <a:p>
            <a:r>
              <a:rPr lang="en-US" sz="2800" dirty="0" smtClean="0"/>
              <a:t>identification</a:t>
            </a:r>
          </a:p>
        </p:txBody>
      </p:sp>
    </p:spTree>
    <p:extLst>
      <p:ext uri="{BB962C8B-B14F-4D97-AF65-F5344CB8AC3E}">
        <p14:creationId xmlns:p14="http://schemas.microsoft.com/office/powerpoint/2010/main" val="1640036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42</a:t>
            </a:fld>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44" y="1337765"/>
            <a:ext cx="11410173" cy="3364863"/>
          </a:xfrm>
          <a:prstGeom prst="rect">
            <a:avLst/>
          </a:prstGeom>
        </p:spPr>
      </p:pic>
    </p:spTree>
    <p:extLst>
      <p:ext uri="{BB962C8B-B14F-4D97-AF65-F5344CB8AC3E}">
        <p14:creationId xmlns:p14="http://schemas.microsoft.com/office/powerpoint/2010/main" val="4250428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43</a:t>
            </a:fld>
            <a:endParaRPr lang="en-US"/>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3980"/>
            <a:ext cx="8963973" cy="5921457"/>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161" y="399132"/>
            <a:ext cx="5678519" cy="1674597"/>
          </a:xfrm>
          <a:prstGeom prst="rect">
            <a:avLst/>
          </a:prstGeom>
          <a:ln w="63500">
            <a:solidFill>
              <a:schemeClr val="accent1"/>
            </a:solidFill>
          </a:ln>
        </p:spPr>
      </p:pic>
    </p:spTree>
    <p:extLst>
      <p:ext uri="{BB962C8B-B14F-4D97-AF65-F5344CB8AC3E}">
        <p14:creationId xmlns:p14="http://schemas.microsoft.com/office/powerpoint/2010/main" val="3050215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6" name="Content Placeholder 5"/>
          <p:cNvSpPr>
            <a:spLocks noGrp="1"/>
          </p:cNvSpPr>
          <p:nvPr>
            <p:ph idx="1"/>
          </p:nvPr>
        </p:nvSpPr>
        <p:spPr/>
        <p:txBody>
          <a:bodyPr/>
          <a:lstStyle/>
          <a:p>
            <a:r>
              <a:rPr lang="en-US" dirty="0" smtClean="0"/>
              <a:t>For the information in a </a:t>
            </a:r>
            <a:r>
              <a:rPr lang="en-US" dirty="0" err="1" smtClean="0"/>
              <a:t>Nesstar</a:t>
            </a:r>
            <a:r>
              <a:rPr lang="en-US" dirty="0" smtClean="0"/>
              <a:t> codebook:</a:t>
            </a:r>
          </a:p>
          <a:p>
            <a:pPr lvl="1"/>
            <a:r>
              <a:rPr lang="en-US" dirty="0" smtClean="0"/>
              <a:t>DDI4 can describe a CSV representation of the data (see NADDI Presentation)</a:t>
            </a:r>
          </a:p>
          <a:p>
            <a:pPr lvl="1"/>
            <a:r>
              <a:rPr lang="en-US" dirty="0" smtClean="0"/>
              <a:t>DDI4 can describe all of the Study level information</a:t>
            </a:r>
          </a:p>
          <a:p>
            <a:pPr lvl="1"/>
            <a:endParaRPr lang="en-US" dirty="0"/>
          </a:p>
          <a:p>
            <a:r>
              <a:rPr lang="en-US" dirty="0" smtClean="0"/>
              <a:t>Next week</a:t>
            </a:r>
          </a:p>
          <a:p>
            <a:pPr lvl="1"/>
            <a:r>
              <a:rPr lang="en-US" dirty="0" smtClean="0"/>
              <a:t>Review logical level variable information</a:t>
            </a:r>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44</a:t>
            </a:fld>
            <a:endParaRPr lang="en-US"/>
          </a:p>
        </p:txBody>
      </p:sp>
    </p:spTree>
    <p:extLst>
      <p:ext uri="{BB962C8B-B14F-4D97-AF65-F5344CB8AC3E}">
        <p14:creationId xmlns:p14="http://schemas.microsoft.com/office/powerpoint/2010/main" val="4167640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SimpleCodebookView</a:t>
            </a:r>
            <a:r>
              <a:rPr lang="en-US" i="1" dirty="0" smtClean="0"/>
              <a:t> – Variable level</a:t>
            </a:r>
            <a:endParaRPr lang="en-US" i="1" dirty="0"/>
          </a:p>
        </p:txBody>
      </p:sp>
      <p:sp>
        <p:nvSpPr>
          <p:cNvPr id="8" name="Content Placeholder 7"/>
          <p:cNvSpPr>
            <a:spLocks noGrp="1"/>
          </p:cNvSpPr>
          <p:nvPr>
            <p:ph idx="1"/>
          </p:nvPr>
        </p:nvSpPr>
        <p:spPr>
          <a:xfrm>
            <a:off x="137786" y="753980"/>
            <a:ext cx="11932821" cy="5684398"/>
          </a:xfrm>
        </p:spPr>
        <p:txBody>
          <a:bodyPr numCol="2">
            <a:normAutofit/>
          </a:bodyPr>
          <a:lstStyle/>
          <a:p>
            <a:pPr lvl="1"/>
            <a:r>
              <a:rPr lang="en-US" sz="3200" dirty="0" smtClean="0"/>
              <a:t>Variable cascade (optional)</a:t>
            </a:r>
          </a:p>
          <a:p>
            <a:pPr lvl="2"/>
            <a:r>
              <a:rPr lang="en-US" sz="2800" dirty="0" smtClean="0"/>
              <a:t>Conceptual, represented, instance variables</a:t>
            </a:r>
          </a:p>
          <a:p>
            <a:pPr lvl="1"/>
            <a:r>
              <a:rPr lang="en-US" sz="3200" i="1" dirty="0" smtClean="0"/>
              <a:t>Logical variable</a:t>
            </a:r>
            <a:r>
              <a:rPr lang="en-US" sz="3200" dirty="0" smtClean="0"/>
              <a:t> description</a:t>
            </a:r>
          </a:p>
          <a:p>
            <a:pPr lvl="2"/>
            <a:r>
              <a:rPr lang="en-US" sz="2800" dirty="0" smtClean="0"/>
              <a:t>Substantive and sentinel values</a:t>
            </a:r>
          </a:p>
          <a:p>
            <a:pPr lvl="2"/>
            <a:r>
              <a:rPr lang="en-US" sz="2800" dirty="0" smtClean="0"/>
              <a:t>Intended datatype</a:t>
            </a:r>
          </a:p>
          <a:p>
            <a:pPr lvl="2"/>
            <a:r>
              <a:rPr lang="en-US" sz="2800" i="1" dirty="0"/>
              <a:t>Units of </a:t>
            </a:r>
            <a:r>
              <a:rPr lang="en-US" sz="2800" i="1" dirty="0" smtClean="0"/>
              <a:t>measurement</a:t>
            </a:r>
            <a:endParaRPr lang="en-US" sz="2800" dirty="0" smtClean="0"/>
          </a:p>
          <a:p>
            <a:pPr lvl="1"/>
            <a:r>
              <a:rPr lang="en-US" sz="3200" i="1" dirty="0" err="1"/>
              <a:t>UnitType</a:t>
            </a:r>
            <a:r>
              <a:rPr lang="en-US" sz="3200" dirty="0"/>
              <a:t>, </a:t>
            </a:r>
            <a:r>
              <a:rPr lang="en-US" sz="3200" i="1" dirty="0"/>
              <a:t>Universe</a:t>
            </a:r>
            <a:r>
              <a:rPr lang="en-US" sz="3200" dirty="0"/>
              <a:t>, and </a:t>
            </a:r>
            <a:r>
              <a:rPr lang="en-US" sz="3200" i="1" dirty="0" smtClean="0"/>
              <a:t>Population</a:t>
            </a:r>
          </a:p>
          <a:p>
            <a:pPr lvl="1"/>
            <a:endParaRPr lang="en-US" sz="3200" dirty="0" smtClean="0"/>
          </a:p>
          <a:p>
            <a:pPr lvl="1"/>
            <a:endParaRPr lang="en-US" sz="3200" smtClean="0"/>
          </a:p>
          <a:p>
            <a:pPr lvl="1"/>
            <a:endParaRPr lang="en-US" sz="3200" dirty="0" smtClean="0"/>
          </a:p>
          <a:p>
            <a:pPr lvl="1"/>
            <a:r>
              <a:rPr lang="en-US" sz="3200" dirty="0" smtClean="0"/>
              <a:t>Physical variable representation (</a:t>
            </a:r>
            <a:r>
              <a:rPr lang="en-US" sz="3200" dirty="0" err="1" smtClean="0"/>
              <a:t>ValueMapping</a:t>
            </a:r>
            <a:r>
              <a:rPr lang="en-US" sz="3200" dirty="0" smtClean="0"/>
              <a:t>)</a:t>
            </a:r>
          </a:p>
          <a:p>
            <a:pPr lvl="2"/>
            <a:r>
              <a:rPr lang="en-US" sz="2800" dirty="0" smtClean="0"/>
              <a:t>(e.g. a number as a string in a CSV)</a:t>
            </a:r>
          </a:p>
          <a:p>
            <a:pPr lvl="1"/>
            <a:endParaRPr lang="en-US" sz="3200" dirty="0" smtClean="0"/>
          </a:p>
          <a:p>
            <a:pPr lvl="1"/>
            <a:endParaRPr lang="en-US" sz="3200" dirty="0" smtClean="0"/>
          </a:p>
          <a:p>
            <a:pPr marL="457200" lvl="1" indent="0">
              <a:buNone/>
            </a:pPr>
            <a:endParaRPr lang="en-US" sz="3200"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smtClean="0"/>
              <a:t>NADDI2017 Use Cases for the DataDictionary View in DDI Views</a:t>
            </a:r>
            <a:endParaRPr lang="en-US"/>
          </a:p>
        </p:txBody>
      </p:sp>
      <p:sp>
        <p:nvSpPr>
          <p:cNvPr id="5" name="Slide Number Placeholder 4"/>
          <p:cNvSpPr>
            <a:spLocks noGrp="1"/>
          </p:cNvSpPr>
          <p:nvPr>
            <p:ph type="sldNum" sz="quarter" idx="12"/>
          </p:nvPr>
        </p:nvSpPr>
        <p:spPr/>
        <p:txBody>
          <a:bodyPr/>
          <a:lstStyle/>
          <a:p>
            <a:fld id="{B8021583-B012-40EC-95F4-65DBEA6019F2}" type="slidenum">
              <a:rPr lang="en-US" smtClean="0"/>
              <a:t>5</a:t>
            </a:fld>
            <a:endParaRPr lang="en-US"/>
          </a:p>
        </p:txBody>
      </p:sp>
      <p:sp>
        <p:nvSpPr>
          <p:cNvPr id="6" name="TextBox 5"/>
          <p:cNvSpPr txBox="1"/>
          <p:nvPr/>
        </p:nvSpPr>
        <p:spPr>
          <a:xfrm>
            <a:off x="7583772" y="5238049"/>
            <a:ext cx="4486835" cy="1200329"/>
          </a:xfrm>
          <a:prstGeom prst="rect">
            <a:avLst/>
          </a:prstGeom>
          <a:noFill/>
        </p:spPr>
        <p:txBody>
          <a:bodyPr wrap="square" rtlCol="0">
            <a:spAutoFit/>
          </a:bodyPr>
          <a:lstStyle/>
          <a:p>
            <a:r>
              <a:rPr lang="en-US" sz="2400" dirty="0" smtClean="0">
                <a:solidFill>
                  <a:schemeClr val="accent2">
                    <a:lumMod val="75000"/>
                  </a:schemeClr>
                </a:solidFill>
              </a:rPr>
              <a:t>For more about use cases for </a:t>
            </a:r>
          </a:p>
          <a:p>
            <a:r>
              <a:rPr lang="en-US" sz="2400" dirty="0">
                <a:solidFill>
                  <a:schemeClr val="accent2">
                    <a:lumMod val="75000"/>
                  </a:schemeClr>
                </a:solidFill>
              </a:rPr>
              <a:t>p</a:t>
            </a:r>
            <a:r>
              <a:rPr lang="en-US" sz="2400" dirty="0" smtClean="0">
                <a:solidFill>
                  <a:schemeClr val="accent2">
                    <a:lumMod val="75000"/>
                  </a:schemeClr>
                </a:solidFill>
              </a:rPr>
              <a:t>hysical descriptions see:</a:t>
            </a:r>
          </a:p>
          <a:p>
            <a:r>
              <a:rPr lang="en-US" sz="2400" u="sng" dirty="0">
                <a:hlinkClick r:id="rId2"/>
              </a:rPr>
              <a:t>http://</a:t>
            </a:r>
            <a:r>
              <a:rPr lang="en-US" sz="2400" u="sng" dirty="0" smtClean="0">
                <a:hlinkClick r:id="rId2"/>
              </a:rPr>
              <a:t>hdl.handle.net/1808/23742</a:t>
            </a:r>
            <a:r>
              <a:rPr lang="en-US" sz="2400" u="sng" dirty="0" smtClean="0"/>
              <a:t>  </a:t>
            </a:r>
            <a:endParaRPr lang="en-US" sz="2400" dirty="0"/>
          </a:p>
        </p:txBody>
      </p:sp>
    </p:spTree>
    <p:extLst>
      <p:ext uri="{BB962C8B-B14F-4D97-AF65-F5344CB8AC3E}">
        <p14:creationId xmlns:p14="http://schemas.microsoft.com/office/powerpoint/2010/main" val="1192432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Classes in the </a:t>
            </a:r>
            <a:r>
              <a:rPr lang="en-US" dirty="0" err="1" smtClean="0"/>
              <a:t>SimpleCodebookFunctional</a:t>
            </a:r>
            <a:r>
              <a:rPr lang="en-US" dirty="0" smtClean="0"/>
              <a:t> </a:t>
            </a:r>
            <a:r>
              <a:rPr lang="en-US" dirty="0"/>
              <a:t>View</a:t>
            </a:r>
          </a:p>
        </p:txBody>
      </p:sp>
      <p:sp>
        <p:nvSpPr>
          <p:cNvPr id="7" name="Content Placeholder 6"/>
          <p:cNvSpPr>
            <a:spLocks noGrp="1"/>
          </p:cNvSpPr>
          <p:nvPr>
            <p:ph idx="1"/>
          </p:nvPr>
        </p:nvSpPr>
        <p:spPr/>
        <p:txBody>
          <a:bodyPr numCol="3">
            <a:normAutofit fontScale="40000" lnSpcReduction="20000"/>
          </a:bodyPr>
          <a:lstStyle/>
          <a:p>
            <a:r>
              <a:rPr lang="en-US" dirty="0">
                <a:hlinkClick r:id="rId3"/>
              </a:rPr>
              <a:t>Access</a:t>
            </a:r>
            <a:endParaRPr lang="en-US" dirty="0"/>
          </a:p>
          <a:p>
            <a:r>
              <a:rPr lang="en-US" dirty="0" err="1">
                <a:hlinkClick r:id="rId4"/>
              </a:rPr>
              <a:t>AlgorithmOverview</a:t>
            </a:r>
            <a:endParaRPr lang="en-US" dirty="0"/>
          </a:p>
          <a:p>
            <a:r>
              <a:rPr lang="en-US" dirty="0" err="1">
                <a:hlinkClick r:id="rId5"/>
              </a:rPr>
              <a:t>AttributeRole</a:t>
            </a:r>
            <a:endParaRPr lang="en-US" dirty="0"/>
          </a:p>
          <a:p>
            <a:r>
              <a:rPr lang="en-US" dirty="0">
                <a:hlinkClick r:id="rId6"/>
              </a:rPr>
              <a:t>Category</a:t>
            </a:r>
            <a:endParaRPr lang="en-US" dirty="0"/>
          </a:p>
          <a:p>
            <a:r>
              <a:rPr lang="en-US" dirty="0" err="1">
                <a:hlinkClick r:id="rId7"/>
              </a:rPr>
              <a:t>CategorySet</a:t>
            </a:r>
            <a:endParaRPr lang="en-US" dirty="0"/>
          </a:p>
          <a:p>
            <a:r>
              <a:rPr lang="en-US" dirty="0">
                <a:hlinkClick r:id="rId8"/>
              </a:rPr>
              <a:t>Code</a:t>
            </a:r>
            <a:endParaRPr lang="en-US" dirty="0"/>
          </a:p>
          <a:p>
            <a:r>
              <a:rPr lang="en-US" dirty="0" err="1">
                <a:hlinkClick r:id="rId9"/>
              </a:rPr>
              <a:t>CodeItem</a:t>
            </a:r>
            <a:endParaRPr lang="en-US" dirty="0"/>
          </a:p>
          <a:p>
            <a:r>
              <a:rPr lang="en-US" dirty="0" err="1">
                <a:hlinkClick r:id="rId10"/>
              </a:rPr>
              <a:t>CodeList</a:t>
            </a:r>
            <a:endParaRPr lang="en-US" dirty="0"/>
          </a:p>
          <a:p>
            <a:r>
              <a:rPr lang="en-US" dirty="0">
                <a:hlinkClick r:id="rId11"/>
              </a:rPr>
              <a:t>Concept</a:t>
            </a:r>
            <a:endParaRPr lang="en-US" dirty="0"/>
          </a:p>
          <a:p>
            <a:r>
              <a:rPr lang="en-US" dirty="0">
                <a:hlinkClick r:id="rId12"/>
              </a:rPr>
              <a:t>Coverage</a:t>
            </a:r>
            <a:endParaRPr lang="en-US" dirty="0"/>
          </a:p>
          <a:p>
            <a:r>
              <a:rPr lang="en-US" dirty="0" err="1">
                <a:hlinkClick r:id="rId13"/>
              </a:rPr>
              <a:t>CubeLayout</a:t>
            </a:r>
            <a:endParaRPr lang="en-US" dirty="0"/>
          </a:p>
          <a:p>
            <a:r>
              <a:rPr lang="en-US" dirty="0" err="1">
                <a:hlinkClick r:id="rId14"/>
              </a:rPr>
              <a:t>DataPoint</a:t>
            </a:r>
            <a:endParaRPr lang="en-US" dirty="0"/>
          </a:p>
          <a:p>
            <a:r>
              <a:rPr lang="en-US" dirty="0" err="1">
                <a:hlinkClick r:id="rId15"/>
              </a:rPr>
              <a:t>DataRecord</a:t>
            </a:r>
            <a:endParaRPr lang="en-US" dirty="0"/>
          </a:p>
          <a:p>
            <a:r>
              <a:rPr lang="en-US" dirty="0" err="1">
                <a:hlinkClick r:id="rId16"/>
              </a:rPr>
              <a:t>DataStore</a:t>
            </a:r>
            <a:endParaRPr lang="en-US" dirty="0"/>
          </a:p>
          <a:p>
            <a:r>
              <a:rPr lang="en-US" dirty="0">
                <a:hlinkClick r:id="rId17"/>
              </a:rPr>
              <a:t>Datum</a:t>
            </a:r>
            <a:endParaRPr lang="en-US" dirty="0"/>
          </a:p>
          <a:p>
            <a:r>
              <a:rPr lang="en-US" dirty="0" err="1">
                <a:hlinkClick r:id="rId18"/>
              </a:rPr>
              <a:t>DesignOverview</a:t>
            </a:r>
            <a:endParaRPr lang="en-US" dirty="0"/>
          </a:p>
          <a:p>
            <a:r>
              <a:rPr lang="en-US" dirty="0">
                <a:hlinkClick r:id="rId19"/>
              </a:rPr>
              <a:t>Embargo</a:t>
            </a:r>
            <a:endParaRPr lang="en-US" dirty="0"/>
          </a:p>
          <a:p>
            <a:r>
              <a:rPr lang="en-US" dirty="0" err="1">
                <a:hlinkClick r:id="rId20"/>
              </a:rPr>
              <a:t>EventLayout</a:t>
            </a:r>
            <a:endParaRPr lang="en-US" dirty="0"/>
          </a:p>
          <a:p>
            <a:r>
              <a:rPr lang="en-US" dirty="0" err="1">
                <a:hlinkClick r:id="rId21"/>
              </a:rPr>
              <a:t>ExternalMaterial</a:t>
            </a:r>
            <a:endParaRPr lang="en-US" dirty="0"/>
          </a:p>
          <a:p>
            <a:r>
              <a:rPr lang="en-US" dirty="0" err="1">
                <a:hlinkClick r:id="rId22"/>
              </a:rPr>
              <a:t>FundingInformation</a:t>
            </a:r>
            <a:endParaRPr lang="en-US" dirty="0"/>
          </a:p>
          <a:p>
            <a:r>
              <a:rPr lang="en-US" dirty="0" err="1">
                <a:hlinkClick r:id="rId23"/>
              </a:rPr>
              <a:t>IdentifierRole</a:t>
            </a:r>
            <a:endParaRPr lang="en-US" dirty="0"/>
          </a:p>
          <a:p>
            <a:r>
              <a:rPr lang="en-US" dirty="0" err="1">
                <a:hlinkClick r:id="rId24"/>
              </a:rPr>
              <a:t>ImplementedInstrument</a:t>
            </a:r>
            <a:endParaRPr lang="en-US" dirty="0"/>
          </a:p>
          <a:p>
            <a:r>
              <a:rPr lang="en-US" dirty="0">
                <a:hlinkClick r:id="rId25"/>
              </a:rPr>
              <a:t>Individual</a:t>
            </a:r>
            <a:endParaRPr lang="en-US" dirty="0"/>
          </a:p>
          <a:p>
            <a:r>
              <a:rPr lang="en-US" dirty="0" err="1">
                <a:hlinkClick r:id="rId26"/>
              </a:rPr>
              <a:t>InstanceQuestion</a:t>
            </a:r>
            <a:endParaRPr lang="en-US" dirty="0"/>
          </a:p>
          <a:p>
            <a:r>
              <a:rPr lang="en-US" dirty="0" err="1">
                <a:hlinkClick r:id="rId27"/>
              </a:rPr>
              <a:t>InstanceVariable</a:t>
            </a:r>
            <a:endParaRPr lang="en-US" dirty="0"/>
          </a:p>
          <a:p>
            <a:r>
              <a:rPr lang="en-US" dirty="0" err="1">
                <a:hlinkClick r:id="rId28"/>
              </a:rPr>
              <a:t>InstanceVariableMapping</a:t>
            </a:r>
            <a:endParaRPr lang="en-US" dirty="0"/>
          </a:p>
          <a:p>
            <a:r>
              <a:rPr lang="en-US" dirty="0">
                <a:hlinkClick r:id="rId29"/>
              </a:rPr>
              <a:t>Instruction</a:t>
            </a:r>
            <a:endParaRPr lang="en-US" dirty="0"/>
          </a:p>
          <a:p>
            <a:r>
              <a:rPr lang="en-US" dirty="0" err="1">
                <a:hlinkClick r:id="rId30"/>
              </a:rPr>
              <a:t>LayoutOrderedPair</a:t>
            </a:r>
            <a:endParaRPr lang="en-US" dirty="0"/>
          </a:p>
          <a:p>
            <a:r>
              <a:rPr lang="en-US" dirty="0">
                <a:hlinkClick r:id="rId31"/>
              </a:rPr>
              <a:t>Level</a:t>
            </a:r>
            <a:endParaRPr lang="en-US" dirty="0"/>
          </a:p>
          <a:p>
            <a:r>
              <a:rPr lang="en-US" dirty="0" err="1">
                <a:hlinkClick r:id="rId32"/>
              </a:rPr>
              <a:t>LogicalRecordLayout</a:t>
            </a:r>
            <a:endParaRPr lang="en-US" dirty="0"/>
          </a:p>
          <a:p>
            <a:r>
              <a:rPr lang="en-US" dirty="0" err="1">
                <a:hlinkClick r:id="rId33"/>
              </a:rPr>
              <a:t>LogicalRecordLayoutOrder</a:t>
            </a:r>
            <a:endParaRPr lang="en-US" dirty="0"/>
          </a:p>
          <a:p>
            <a:r>
              <a:rPr lang="en-US" dirty="0">
                <a:hlinkClick r:id="rId34"/>
              </a:rPr>
              <a:t>Machine</a:t>
            </a:r>
            <a:endParaRPr lang="en-US" dirty="0"/>
          </a:p>
          <a:p>
            <a:r>
              <a:rPr lang="en-US" dirty="0" err="1">
                <a:hlinkClick r:id="rId35"/>
              </a:rPr>
              <a:t>MeasureRole</a:t>
            </a:r>
            <a:endParaRPr lang="en-US" dirty="0"/>
          </a:p>
          <a:p>
            <a:r>
              <a:rPr lang="en-US" dirty="0" err="1">
                <a:hlinkClick r:id="rId36"/>
              </a:rPr>
              <a:t>MethodologyOverview</a:t>
            </a:r>
            <a:endParaRPr lang="en-US" dirty="0"/>
          </a:p>
          <a:p>
            <a:r>
              <a:rPr lang="en-US" dirty="0">
                <a:hlinkClick r:id="rId37"/>
              </a:rPr>
              <a:t>Organization</a:t>
            </a:r>
            <a:endParaRPr lang="en-US" dirty="0"/>
          </a:p>
          <a:p>
            <a:r>
              <a:rPr lang="en-US" dirty="0" err="1">
                <a:hlinkClick r:id="rId38"/>
              </a:rPr>
              <a:t>PhysicalLayoutOrder</a:t>
            </a:r>
            <a:endParaRPr lang="en-US" dirty="0"/>
          </a:p>
          <a:p>
            <a:r>
              <a:rPr lang="en-US" dirty="0" err="1">
                <a:hlinkClick r:id="rId39"/>
              </a:rPr>
              <a:t>PhysicalLayoutOrderedPair</a:t>
            </a:r>
            <a:endParaRPr lang="en-US" dirty="0"/>
          </a:p>
          <a:p>
            <a:r>
              <a:rPr lang="en-US" dirty="0">
                <a:hlinkClick r:id="rId40"/>
              </a:rPr>
              <a:t>Population</a:t>
            </a:r>
            <a:endParaRPr lang="en-US" dirty="0"/>
          </a:p>
          <a:p>
            <a:r>
              <a:rPr lang="en-US" dirty="0" err="1">
                <a:hlinkClick r:id="rId41"/>
              </a:rPr>
              <a:t>RecordRelation</a:t>
            </a:r>
            <a:endParaRPr lang="en-US" dirty="0"/>
          </a:p>
          <a:p>
            <a:r>
              <a:rPr lang="en-US" dirty="0" err="1">
                <a:hlinkClick r:id="rId42"/>
              </a:rPr>
              <a:t>RectangularLayout</a:t>
            </a:r>
            <a:endParaRPr lang="en-US" dirty="0"/>
          </a:p>
          <a:p>
            <a:r>
              <a:rPr lang="en-US" dirty="0" err="1">
                <a:hlinkClick r:id="rId43"/>
              </a:rPr>
              <a:t>SamplingProcedure</a:t>
            </a:r>
            <a:endParaRPr lang="en-US" dirty="0"/>
          </a:p>
          <a:p>
            <a:r>
              <a:rPr lang="en-US" dirty="0" err="1">
                <a:hlinkClick r:id="rId44"/>
              </a:rPr>
              <a:t>SegmentByText</a:t>
            </a:r>
            <a:endParaRPr lang="en-US" dirty="0"/>
          </a:p>
          <a:p>
            <a:r>
              <a:rPr lang="en-US" dirty="0" err="1">
                <a:hlinkClick r:id="rId45"/>
              </a:rPr>
              <a:t>SentinelConceptualDomain</a:t>
            </a:r>
            <a:endParaRPr lang="en-US" dirty="0"/>
          </a:p>
          <a:p>
            <a:r>
              <a:rPr lang="en-US" dirty="0" err="1">
                <a:hlinkClick r:id="rId46"/>
              </a:rPr>
              <a:t>SentinelValueDomain</a:t>
            </a:r>
            <a:endParaRPr lang="en-US" dirty="0"/>
          </a:p>
          <a:p>
            <a:r>
              <a:rPr lang="en-US" dirty="0" err="1">
                <a:hlinkClick r:id="rId47"/>
              </a:rPr>
              <a:t>SeriesStatementDUMP</a:t>
            </a:r>
            <a:endParaRPr lang="en-US" dirty="0"/>
          </a:p>
          <a:p>
            <a:r>
              <a:rPr lang="en-US" dirty="0" err="1">
                <a:hlinkClick r:id="rId48"/>
              </a:rPr>
              <a:t>SpatialCoverage</a:t>
            </a:r>
            <a:endParaRPr lang="en-US" dirty="0"/>
          </a:p>
          <a:p>
            <a:r>
              <a:rPr lang="en-US" dirty="0">
                <a:hlinkClick r:id="rId49"/>
              </a:rPr>
              <a:t>Statement</a:t>
            </a:r>
            <a:endParaRPr lang="en-US" dirty="0"/>
          </a:p>
          <a:p>
            <a:r>
              <a:rPr lang="en-US" dirty="0" err="1">
                <a:hlinkClick r:id="rId50"/>
              </a:rPr>
              <a:t>StructureDescription</a:t>
            </a:r>
            <a:endParaRPr lang="en-US" dirty="0"/>
          </a:p>
          <a:p>
            <a:r>
              <a:rPr lang="en-US" dirty="0">
                <a:hlinkClick r:id="rId51"/>
              </a:rPr>
              <a:t>Study</a:t>
            </a:r>
            <a:endParaRPr lang="en-US" dirty="0"/>
          </a:p>
          <a:p>
            <a:r>
              <a:rPr lang="en-US" dirty="0" err="1">
                <a:hlinkClick r:id="rId52"/>
              </a:rPr>
              <a:t>StudySeries</a:t>
            </a:r>
            <a:endParaRPr lang="en-US" dirty="0"/>
          </a:p>
          <a:p>
            <a:r>
              <a:rPr lang="en-US" dirty="0" err="1">
                <a:hlinkClick r:id="rId53"/>
              </a:rPr>
              <a:t>SubstantiveConceptualDomain</a:t>
            </a:r>
            <a:endParaRPr lang="en-US" dirty="0"/>
          </a:p>
          <a:p>
            <a:r>
              <a:rPr lang="en-US" dirty="0" err="1">
                <a:hlinkClick r:id="rId54"/>
              </a:rPr>
              <a:t>SubstantiveValueDomain</a:t>
            </a:r>
            <a:endParaRPr lang="en-US" dirty="0"/>
          </a:p>
          <a:p>
            <a:r>
              <a:rPr lang="en-US" dirty="0" err="1">
                <a:hlinkClick r:id="rId55"/>
              </a:rPr>
              <a:t>TemporalCoverage</a:t>
            </a:r>
            <a:endParaRPr lang="en-US" dirty="0"/>
          </a:p>
          <a:p>
            <a:r>
              <a:rPr lang="en-US" dirty="0" err="1">
                <a:hlinkClick r:id="rId56"/>
              </a:rPr>
              <a:t>TopicalCoverage</a:t>
            </a:r>
            <a:endParaRPr lang="en-US" dirty="0"/>
          </a:p>
          <a:p>
            <a:r>
              <a:rPr lang="en-US" dirty="0">
                <a:hlinkClick r:id="rId57"/>
              </a:rPr>
              <a:t>Unit</a:t>
            </a:r>
            <a:endParaRPr lang="en-US" dirty="0"/>
          </a:p>
          <a:p>
            <a:r>
              <a:rPr lang="en-US" dirty="0" err="1">
                <a:hlinkClick r:id="rId58"/>
              </a:rPr>
              <a:t>UnitType</a:t>
            </a:r>
            <a:endParaRPr lang="en-US" dirty="0"/>
          </a:p>
          <a:p>
            <a:r>
              <a:rPr lang="en-US" dirty="0">
                <a:hlinkClick r:id="rId59"/>
              </a:rPr>
              <a:t>Universe</a:t>
            </a:r>
            <a:endParaRPr lang="en-US" dirty="0"/>
          </a:p>
          <a:p>
            <a:r>
              <a:rPr lang="en-US" dirty="0" err="1">
                <a:hlinkClick r:id="rId60"/>
              </a:rPr>
              <a:t>ValueAndConceptDescription</a:t>
            </a:r>
            <a:endParaRPr lang="en-US" dirty="0"/>
          </a:p>
          <a:p>
            <a:r>
              <a:rPr lang="en-US" dirty="0" err="1">
                <a:hlinkClick r:id="rId61"/>
              </a:rPr>
              <a:t>ValueMapping</a:t>
            </a:r>
            <a:endParaRPr lang="en-US" dirty="0"/>
          </a:p>
          <a:p>
            <a:r>
              <a:rPr lang="en-US" dirty="0">
                <a:hlinkClick r:id="rId62"/>
              </a:rPr>
              <a:t>Viewpoint</a:t>
            </a:r>
            <a:endParaRPr lang="en-US" dirty="0"/>
          </a:p>
          <a:p>
            <a:endParaRPr lang="en-US" dirty="0"/>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6</a:t>
            </a:fld>
            <a:endParaRPr lang="en-US"/>
          </a:p>
        </p:txBody>
      </p:sp>
      <p:sp>
        <p:nvSpPr>
          <p:cNvPr id="8" name="TextBox 7"/>
          <p:cNvSpPr txBox="1"/>
          <p:nvPr/>
        </p:nvSpPr>
        <p:spPr>
          <a:xfrm>
            <a:off x="8397570" y="5484465"/>
            <a:ext cx="3704545" cy="1384995"/>
          </a:xfrm>
          <a:prstGeom prst="rect">
            <a:avLst/>
          </a:prstGeom>
          <a:noFill/>
        </p:spPr>
        <p:txBody>
          <a:bodyPr wrap="square" rtlCol="0">
            <a:spAutoFit/>
          </a:bodyPr>
          <a:lstStyle/>
          <a:p>
            <a:r>
              <a:rPr lang="en-US" sz="2800" dirty="0" smtClean="0">
                <a:solidFill>
                  <a:schemeClr val="accent2">
                    <a:lumMod val="75000"/>
                  </a:schemeClr>
                </a:solidFill>
              </a:rPr>
              <a:t>This view has 60 of the  current 858 classes in Lion</a:t>
            </a:r>
            <a:endParaRPr lang="en-US" sz="2800" dirty="0">
              <a:solidFill>
                <a:schemeClr val="accent2">
                  <a:lumMod val="75000"/>
                </a:schemeClr>
              </a:solidFill>
            </a:endParaRPr>
          </a:p>
        </p:txBody>
      </p:sp>
    </p:spTree>
    <p:extLst>
      <p:ext uri="{BB962C8B-B14F-4D97-AF65-F5344CB8AC3E}">
        <p14:creationId xmlns:p14="http://schemas.microsoft.com/office/powerpoint/2010/main" val="3920047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DDI-Views Packages (Example: </a:t>
            </a:r>
            <a:r>
              <a:rPr lang="en-US" dirty="0" smtClean="0"/>
              <a:t>FormatDescription)</a:t>
            </a:r>
            <a:endParaRPr lang="en-US" dirty="0"/>
          </a:p>
        </p:txBody>
      </p:sp>
      <p:sp>
        <p:nvSpPr>
          <p:cNvPr id="4" name="Date Placeholder 3"/>
          <p:cNvSpPr>
            <a:spLocks noGrp="1"/>
          </p:cNvSpPr>
          <p:nvPr>
            <p:ph type="dt" sz="half" idx="10"/>
          </p:nvPr>
        </p:nvSpPr>
        <p:spPr/>
        <p:txBody>
          <a:bodyPr/>
          <a:lstStyle/>
          <a:p>
            <a:fld id="{9B4A0317-3F7F-44B8-B6F2-02D58AA8B355}" type="datetime1">
              <a:rPr lang="en-US" smtClean="0"/>
              <a:t>5/26/2017</a:t>
            </a:fld>
            <a:endParaRPr lang="en-US"/>
          </a:p>
        </p:txBody>
      </p:sp>
      <p:sp>
        <p:nvSpPr>
          <p:cNvPr id="5" name="Footer Placeholder 4"/>
          <p:cNvSpPr>
            <a:spLocks noGrp="1"/>
          </p:cNvSpPr>
          <p:nvPr>
            <p:ph type="ftr" sz="quarter" idx="11"/>
          </p:nvPr>
        </p:nvSpPr>
        <p:spPr/>
        <p:txBody>
          <a:bodyPr/>
          <a:lstStyle/>
          <a:p>
            <a:r>
              <a:rPr lang="en-US"/>
              <a:t>NADDI2017 Use Cases for the DataDictionary View in DDI Views</a:t>
            </a:r>
          </a:p>
        </p:txBody>
      </p:sp>
      <p:sp>
        <p:nvSpPr>
          <p:cNvPr id="6" name="Slide Number Placeholder 5"/>
          <p:cNvSpPr>
            <a:spLocks noGrp="1"/>
          </p:cNvSpPr>
          <p:nvPr>
            <p:ph type="sldNum" sz="quarter" idx="12"/>
          </p:nvPr>
        </p:nvSpPr>
        <p:spPr/>
        <p:txBody>
          <a:bodyPr/>
          <a:lstStyle/>
          <a:p>
            <a:fld id="{B8021583-B012-40EC-95F4-65DBEA6019F2}" type="slidenum">
              <a:rPr lang="en-US" smtClean="0"/>
              <a:t>7</a:t>
            </a:fld>
            <a:endParaRPr lang="en-US"/>
          </a:p>
        </p:txBody>
      </p:sp>
      <p:sp>
        <p:nvSpPr>
          <p:cNvPr id="9" name="TextBox 8"/>
          <p:cNvSpPr txBox="1"/>
          <p:nvPr/>
        </p:nvSpPr>
        <p:spPr>
          <a:xfrm>
            <a:off x="6871447" y="1573306"/>
            <a:ext cx="4908177" cy="1815882"/>
          </a:xfrm>
          <a:prstGeom prst="rect">
            <a:avLst/>
          </a:prstGeom>
          <a:noFill/>
        </p:spPr>
        <p:txBody>
          <a:bodyPr wrap="square" rtlCol="0">
            <a:spAutoFit/>
          </a:bodyPr>
          <a:lstStyle/>
          <a:p>
            <a:r>
              <a:rPr lang="en-US" sz="2800" dirty="0">
                <a:solidFill>
                  <a:schemeClr val="accent2">
                    <a:lumMod val="75000"/>
                  </a:schemeClr>
                </a:solidFill>
              </a:rPr>
              <a:t>Packages are useful when looking at, or developing,  the overall model.</a:t>
            </a:r>
          </a:p>
          <a:p>
            <a:r>
              <a:rPr lang="en-US" sz="2800" dirty="0">
                <a:solidFill>
                  <a:schemeClr val="accent2">
                    <a:lumMod val="75000"/>
                  </a:schemeClr>
                </a:solidFill>
              </a:rPr>
              <a:t>They are not namespaces.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89" y="753980"/>
            <a:ext cx="5712816" cy="5821632"/>
          </a:xfrm>
          <a:prstGeom prst="rect">
            <a:avLst/>
          </a:prstGeom>
        </p:spPr>
      </p:pic>
    </p:spTree>
    <p:extLst>
      <p:ext uri="{BB962C8B-B14F-4D97-AF65-F5344CB8AC3E}">
        <p14:creationId xmlns:p14="http://schemas.microsoft.com/office/powerpoint/2010/main" val="2342781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DDI-Views Packages (Example: </a:t>
            </a:r>
            <a:r>
              <a:rPr lang="en-US" dirty="0" smtClean="0"/>
              <a:t>FormatDescription Detail)</a:t>
            </a:r>
            <a:endParaRPr lang="en-US" dirty="0"/>
          </a:p>
        </p:txBody>
      </p:sp>
      <p:sp>
        <p:nvSpPr>
          <p:cNvPr id="4" name="Date Placeholder 3"/>
          <p:cNvSpPr>
            <a:spLocks noGrp="1"/>
          </p:cNvSpPr>
          <p:nvPr>
            <p:ph type="dt" sz="half" idx="10"/>
          </p:nvPr>
        </p:nvSpPr>
        <p:spPr/>
        <p:txBody>
          <a:bodyPr/>
          <a:lstStyle/>
          <a:p>
            <a:fld id="{9B4A0317-3F7F-44B8-B6F2-02D58AA8B355}" type="datetime1">
              <a:rPr lang="en-US" smtClean="0"/>
              <a:t>5/26/2017</a:t>
            </a:fld>
            <a:endParaRPr lang="en-US"/>
          </a:p>
        </p:txBody>
      </p:sp>
      <p:sp>
        <p:nvSpPr>
          <p:cNvPr id="5" name="Footer Placeholder 4"/>
          <p:cNvSpPr>
            <a:spLocks noGrp="1"/>
          </p:cNvSpPr>
          <p:nvPr>
            <p:ph type="ftr" sz="quarter" idx="11"/>
          </p:nvPr>
        </p:nvSpPr>
        <p:spPr/>
        <p:txBody>
          <a:bodyPr/>
          <a:lstStyle/>
          <a:p>
            <a:r>
              <a:rPr lang="en-US"/>
              <a:t>NADDI2017 Use Cases for the DataDictionary View in DDI Views</a:t>
            </a:r>
          </a:p>
        </p:txBody>
      </p:sp>
      <p:sp>
        <p:nvSpPr>
          <p:cNvPr id="6" name="Slide Number Placeholder 5"/>
          <p:cNvSpPr>
            <a:spLocks noGrp="1"/>
          </p:cNvSpPr>
          <p:nvPr>
            <p:ph type="sldNum" sz="quarter" idx="12"/>
          </p:nvPr>
        </p:nvSpPr>
        <p:spPr/>
        <p:txBody>
          <a:bodyPr/>
          <a:lstStyle/>
          <a:p>
            <a:fld id="{B8021583-B012-40EC-95F4-65DBEA6019F2}" type="slidenum">
              <a:rPr lang="en-US" smtClean="0"/>
              <a:t>8</a:t>
            </a:fld>
            <a:endParaRPr lang="en-US"/>
          </a:p>
        </p:txBody>
      </p:sp>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t="2505" r="1281" b="17280"/>
          <a:stretch/>
        </p:blipFill>
        <p:spPr>
          <a:xfrm>
            <a:off x="20525" y="636004"/>
            <a:ext cx="9328754" cy="6039433"/>
          </a:xfrm>
          <a:prstGeom prst="rect">
            <a:avLst/>
          </a:prstGeom>
        </p:spPr>
      </p:pic>
      <p:sp>
        <p:nvSpPr>
          <p:cNvPr id="7" name="TextBox 6"/>
          <p:cNvSpPr txBox="1"/>
          <p:nvPr/>
        </p:nvSpPr>
        <p:spPr>
          <a:xfrm>
            <a:off x="9533964" y="1892967"/>
            <a:ext cx="2736399" cy="3970318"/>
          </a:xfrm>
          <a:prstGeom prst="rect">
            <a:avLst/>
          </a:prstGeom>
          <a:noFill/>
        </p:spPr>
        <p:txBody>
          <a:bodyPr wrap="square" rtlCol="0">
            <a:spAutoFit/>
          </a:bodyPr>
          <a:lstStyle/>
          <a:p>
            <a:r>
              <a:rPr lang="en-US" sz="2800" dirty="0" smtClean="0">
                <a:solidFill>
                  <a:schemeClr val="accent2">
                    <a:lumMod val="75000"/>
                  </a:schemeClr>
                </a:solidFill>
              </a:rPr>
              <a:t>UML model features:</a:t>
            </a:r>
          </a:p>
          <a:p>
            <a:endParaRPr lang="en-US" sz="2800" dirty="0">
              <a:solidFill>
                <a:schemeClr val="accent2">
                  <a:lumMod val="75000"/>
                </a:schemeClr>
              </a:solidFill>
            </a:endParaRPr>
          </a:p>
          <a:p>
            <a:pPr marL="457200" indent="-457200">
              <a:buFont typeface="Arial" panose="020B0604020202020204" pitchFamily="34" charset="0"/>
              <a:buChar char="•"/>
            </a:pPr>
            <a:r>
              <a:rPr lang="en-US" sz="2800" dirty="0" smtClean="0">
                <a:solidFill>
                  <a:schemeClr val="accent2">
                    <a:lumMod val="75000"/>
                  </a:schemeClr>
                </a:solidFill>
              </a:rPr>
              <a:t>Inheritance</a:t>
            </a:r>
          </a:p>
          <a:p>
            <a:pPr marL="457200" indent="-457200">
              <a:buFont typeface="Arial" panose="020B0604020202020204" pitchFamily="34" charset="0"/>
              <a:buChar char="•"/>
            </a:pPr>
            <a:r>
              <a:rPr lang="en-US" sz="2800" dirty="0" smtClean="0">
                <a:solidFill>
                  <a:schemeClr val="accent2">
                    <a:lumMod val="75000"/>
                  </a:schemeClr>
                </a:solidFill>
              </a:rPr>
              <a:t>Realization</a:t>
            </a:r>
          </a:p>
          <a:p>
            <a:pPr marL="457200" indent="-457200">
              <a:buFont typeface="Arial" panose="020B0604020202020204" pitchFamily="34" charset="0"/>
              <a:buChar char="•"/>
            </a:pPr>
            <a:r>
              <a:rPr lang="en-US" sz="2800" dirty="0" smtClean="0">
                <a:solidFill>
                  <a:schemeClr val="accent2">
                    <a:lumMod val="75000"/>
                  </a:schemeClr>
                </a:solidFill>
              </a:rPr>
              <a:t>Properties</a:t>
            </a:r>
          </a:p>
          <a:p>
            <a:pPr marL="457200" indent="-457200">
              <a:buFont typeface="Arial" panose="020B0604020202020204" pitchFamily="34" charset="0"/>
              <a:buChar char="•"/>
            </a:pPr>
            <a:r>
              <a:rPr lang="en-US" sz="2800" dirty="0" smtClean="0">
                <a:solidFill>
                  <a:schemeClr val="accent2">
                    <a:lumMod val="75000"/>
                  </a:schemeClr>
                </a:solidFill>
              </a:rPr>
              <a:t>Relationships</a:t>
            </a:r>
          </a:p>
          <a:p>
            <a:pPr marL="914400" lvl="1" indent="-457200">
              <a:buFont typeface="Arial" panose="020B0604020202020204" pitchFamily="34" charset="0"/>
              <a:buChar char="•"/>
            </a:pPr>
            <a:r>
              <a:rPr lang="en-US" sz="2400" dirty="0" smtClean="0">
                <a:solidFill>
                  <a:schemeClr val="accent2">
                    <a:lumMod val="75000"/>
                  </a:schemeClr>
                </a:solidFill>
              </a:rPr>
              <a:t>aggregations</a:t>
            </a:r>
          </a:p>
          <a:p>
            <a:pPr marL="914400" lvl="1" indent="-457200">
              <a:buFont typeface="Arial" panose="020B0604020202020204" pitchFamily="34" charset="0"/>
              <a:buChar char="•"/>
            </a:pPr>
            <a:r>
              <a:rPr lang="en-US" sz="2400" dirty="0" smtClean="0">
                <a:solidFill>
                  <a:schemeClr val="accent2">
                    <a:lumMod val="75000"/>
                  </a:schemeClr>
                </a:solidFill>
              </a:rPr>
              <a:t>plain</a:t>
            </a:r>
            <a:endParaRPr lang="en-US" sz="2400" dirty="0">
              <a:solidFill>
                <a:schemeClr val="accent2">
                  <a:lumMod val="75000"/>
                </a:schemeClr>
              </a:solidFill>
            </a:endParaRPr>
          </a:p>
        </p:txBody>
      </p:sp>
    </p:spTree>
    <p:extLst>
      <p:ext uri="{BB962C8B-B14F-4D97-AF65-F5344CB8AC3E}">
        <p14:creationId xmlns:p14="http://schemas.microsoft.com/office/powerpoint/2010/main" val="3920265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Describing a class in Lion – definition, notes, and examples</a:t>
            </a:r>
          </a:p>
        </p:txBody>
      </p:sp>
      <p:sp>
        <p:nvSpPr>
          <p:cNvPr id="3" name="Date Placeholder 2"/>
          <p:cNvSpPr>
            <a:spLocks noGrp="1"/>
          </p:cNvSpPr>
          <p:nvPr>
            <p:ph type="dt" sz="half" idx="10"/>
          </p:nvPr>
        </p:nvSpPr>
        <p:spPr/>
        <p:txBody>
          <a:bodyPr/>
          <a:lstStyle/>
          <a:p>
            <a:fld id="{E47884A8-F020-44E1-9848-2527F9CA72D6}" type="datetime1">
              <a:rPr lang="en-US" smtClean="0"/>
              <a:t>5/26/2017</a:t>
            </a:fld>
            <a:endParaRPr lang="en-US"/>
          </a:p>
        </p:txBody>
      </p:sp>
      <p:sp>
        <p:nvSpPr>
          <p:cNvPr id="4" name="Footer Placeholder 3"/>
          <p:cNvSpPr>
            <a:spLocks noGrp="1"/>
          </p:cNvSpPr>
          <p:nvPr>
            <p:ph type="ftr" sz="quarter" idx="11"/>
          </p:nvPr>
        </p:nvSpPr>
        <p:spPr/>
        <p:txBody>
          <a:bodyPr/>
          <a:lstStyle/>
          <a:p>
            <a:r>
              <a:rPr lang="en-US"/>
              <a:t>NADDI2017 Use Cases for the DataDictionary View in DDI Views</a:t>
            </a:r>
          </a:p>
        </p:txBody>
      </p:sp>
      <p:sp>
        <p:nvSpPr>
          <p:cNvPr id="5" name="Slide Number Placeholder 4"/>
          <p:cNvSpPr>
            <a:spLocks noGrp="1"/>
          </p:cNvSpPr>
          <p:nvPr>
            <p:ph type="sldNum" sz="quarter" idx="12"/>
          </p:nvPr>
        </p:nvSpPr>
        <p:spPr/>
        <p:txBody>
          <a:bodyPr/>
          <a:lstStyle/>
          <a:p>
            <a:fld id="{B8021583-B012-40EC-95F4-65DBEA6019F2}" type="slidenum">
              <a:rPr lang="en-US" smtClean="0"/>
              <a:t>9</a:t>
            </a:fld>
            <a:endParaRPr lang="en-US"/>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903033"/>
            <a:ext cx="6111770" cy="4610500"/>
          </a:xfrm>
          <a:prstGeom prst="rect">
            <a:avLst/>
          </a:prstGeom>
        </p:spPr>
      </p:pic>
      <p:sp>
        <p:nvSpPr>
          <p:cNvPr id="9" name="Rectangle 8"/>
          <p:cNvSpPr/>
          <p:nvPr/>
        </p:nvSpPr>
        <p:spPr>
          <a:xfrm>
            <a:off x="6873765" y="1915885"/>
            <a:ext cx="4650828" cy="1077218"/>
          </a:xfrm>
          <a:prstGeom prst="rect">
            <a:avLst/>
          </a:prstGeom>
        </p:spPr>
        <p:txBody>
          <a:bodyPr wrap="square">
            <a:spAutoFit/>
          </a:bodyPr>
          <a:lstStyle/>
          <a:p>
            <a:r>
              <a:rPr lang="en-US" sz="3200" dirty="0">
                <a:hlinkClick r:id="rId4"/>
              </a:rPr>
              <a:t>http://</a:t>
            </a:r>
            <a:r>
              <a:rPr lang="en-US" sz="3200" dirty="0" smtClean="0">
                <a:hlinkClick r:id="rId4"/>
              </a:rPr>
              <a:t>lion.ddialliance.org/ddiobjects/valuemapping</a:t>
            </a:r>
            <a:r>
              <a:rPr lang="en-US" sz="3200" dirty="0" smtClean="0"/>
              <a:t> </a:t>
            </a:r>
            <a:endParaRPr lang="en-US" sz="3200" dirty="0"/>
          </a:p>
        </p:txBody>
      </p:sp>
    </p:spTree>
    <p:extLst>
      <p:ext uri="{BB962C8B-B14F-4D97-AF65-F5344CB8AC3E}">
        <p14:creationId xmlns:p14="http://schemas.microsoft.com/office/powerpoint/2010/main" val="1121841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1616</Words>
  <Application>Microsoft Office PowerPoint</Application>
  <PresentationFormat>Widescreen</PresentationFormat>
  <Paragraphs>390</Paragraphs>
  <Slides>44</Slides>
  <Notes>11</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Sample Use Cases for the SimpleCodebook View in DDI Views (DDI4)</vt:lpstr>
      <vt:lpstr>DDI Views - http://lion.ddialliance.org/ </vt:lpstr>
      <vt:lpstr>SimpleCodebook Functional View</vt:lpstr>
      <vt:lpstr>SimpleCodebookView – Study Level</vt:lpstr>
      <vt:lpstr>SimpleCodebookView – Variable level</vt:lpstr>
      <vt:lpstr>Classes in the SimpleCodebookFunctional View</vt:lpstr>
      <vt:lpstr>DDI-Views Packages (Example: FormatDescription)</vt:lpstr>
      <vt:lpstr>DDI-Views Packages (Example: FormatDescription Detail)</vt:lpstr>
      <vt:lpstr>Describing a class in Lion – definition, notes, and examples</vt:lpstr>
      <vt:lpstr>Describing a class in Lion – properties</vt:lpstr>
      <vt:lpstr>Describing a class in Lion – relationships</vt:lpstr>
      <vt:lpstr>Dagstuhl Week 2 Sprint 2016 https://ddi-alliance.atlassian.net/wiki/pages/viewpage.action?pageId=39911463 </vt:lpstr>
      <vt:lpstr>NADDI 2017 presentation  http://naddiconf.org/2017/ </vt:lpstr>
      <vt:lpstr>Simple Rectangular CSV https://ddi-alliance.atlassian.net/wiki/display/DDI4/Data+Description+View+Team </vt:lpstr>
      <vt:lpstr>Simple Rectangular CSV – Australian Election Survey</vt:lpstr>
      <vt:lpstr>Example DDI4 XML</vt:lpstr>
      <vt:lpstr>More XML</vt:lpstr>
      <vt:lpstr>In this presentation we’ll look at Study related properties </vt:lpstr>
      <vt:lpstr>Some properties are attached through relationships</vt:lpstr>
      <vt:lpstr>Some Study Properties</vt:lpstr>
      <vt:lpstr>Some Study Properties</vt:lpstr>
      <vt:lpstr>Some Study Properties</vt:lpstr>
      <vt:lpstr>Some Study Properties</vt:lpstr>
      <vt:lpstr>Other Study Properties  Through:  Methodology, Design, Algorithm, and Process </vt:lpstr>
      <vt:lpstr>Methodology Associated Study Relationships</vt:lpstr>
      <vt:lpstr>Methodology, Design, Algorithm, and Process have Overviews</vt:lpstr>
      <vt:lpstr>Overviews</vt:lpstr>
      <vt:lpstr>Annotation  Lots of Dublin Core related information</vt:lpstr>
      <vt:lpstr>Variable Cascade in DDI http://lion.ddialliance.org/package/conceptual </vt:lpstr>
      <vt:lpstr>Variable Cascade in DDI  http://lion.ddialliance.org/package/conceptual </vt:lpstr>
      <vt:lpstr>Modeled to comply with GSIM  http://www1.unece.org/stat/platform/display/GSIMclick/Instance+Variable  http://www1.unece.org/stat/platform/display/GSIMclick/Represented+Variable  </vt:lpstr>
      <vt:lpstr>Conceptual Variable http://lion.ddialliance.org/ddiobjects/conceptualvariable </vt:lpstr>
      <vt:lpstr>RepresentedVariable http://lion.ddialliance.org/ddiobjects/representedvariable </vt:lpstr>
      <vt:lpstr>InstanceVariable http://lion.ddialliance.org/ddiobjects/instancevariable </vt:lpstr>
      <vt:lpstr>Australian Election Study Codebook</vt:lpstr>
      <vt:lpstr>Australian Election Study Codebook</vt:lpstr>
      <vt:lpstr>Australian Election Study – Study Level in YAML - Title</vt:lpstr>
      <vt:lpstr>Contributor and Role</vt:lpstr>
      <vt:lpstr>Agent Association by Reference – Individual, Organization or Machine</vt:lpstr>
      <vt:lpstr>Identification: Agency, ID, and Version</vt:lpstr>
      <vt:lpstr>Reusable information</vt:lpstr>
      <vt:lpstr>Methodology</vt:lpstr>
      <vt:lpstr>Methodology</vt:lpstr>
      <vt:lpstr>Results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Use Cases for the DataDictionary View in DDI Views (DDI4)</dc:title>
  <cp:lastModifiedBy>Hoyle, Larry</cp:lastModifiedBy>
  <cp:revision>91</cp:revision>
  <dcterms:modified xsi:type="dcterms:W3CDTF">2017-05-26T12:11:51Z</dcterms:modified>
</cp:coreProperties>
</file>