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3" r:id="rId4"/>
    <p:sldId id="256" r:id="rId5"/>
    <p:sldId id="257" r:id="rId6"/>
    <p:sldId id="261" r:id="rId7"/>
    <p:sldId id="258" r:id="rId8"/>
    <p:sldId id="260" r:id="rId9"/>
    <p:sldId id="259" r:id="rId10"/>
    <p:sldId id="262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8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5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2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8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2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4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6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3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7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1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B857-F938-4FE2-B317-DC10CDE4212F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EBFD6-3632-43AA-BC3C-30C5E980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5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Lifecycle general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Draft 2020-02-17</a:t>
            </a:r>
          </a:p>
          <a:p>
            <a:r>
              <a:rPr lang="en-US" smtClean="0"/>
              <a:t>Wendy Thomas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27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7541" y="187662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Concept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05919" y="187962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Universe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85894" y="1886297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Conceptual Variable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6818" y="23118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Local Holding Package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12431" y="1869947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Unit Type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8442" y="1400677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Group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9376" y="5886260"/>
            <a:ext cx="4145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Packaging:</a:t>
            </a:r>
          </a:p>
          <a:p>
            <a:r>
              <a:rPr lang="en-US" sz="1400" dirty="0" smtClean="0"/>
              <a:t>Schemes contain objects of the type specified in name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19481" y="4197767"/>
            <a:ext cx="748146" cy="448887"/>
          </a:xfrm>
          <a:prstGeom prst="rect">
            <a:avLst/>
          </a:prstGeom>
          <a:noFill/>
          <a:ln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Unit Type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66904" y="481781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Physical Data Product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60271" y="399138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Logical Product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6904" y="313931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Data Collection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73249" y="226202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Conceptual Component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8441" y="2341047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Study Unit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74184" y="549188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Physical Instance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65447" y="610865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Archive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0088" y="572469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DDI Profile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26788" y="217035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Resource Package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74184" y="1582897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Comparison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106150" y="274165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Development Activity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584088" y="187404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Unit Type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574850" y="354681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Interviewer Instruction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27541" y="115721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Other Material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11632" y="274203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Sampling Information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60577" y="356372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Processing Instruction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59716" y="275073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Control Construct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17303" y="275073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Instrument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48371" y="3544370"/>
            <a:ext cx="933429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Measurement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655829" y="354437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Question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281273" y="189058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Geographic Location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387700" y="189681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Geographic Structure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17303" y="527580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Record Layout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070536" y="442654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Represented Variable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70872" y="5263117"/>
            <a:ext cx="748146" cy="455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Physical Structure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906449" y="441587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chemeClr val="tx1"/>
                </a:solidFill>
              </a:rPr>
              <a:t>Ncube</a:t>
            </a:r>
            <a:r>
              <a:rPr lang="en-US" sz="800" dirty="0" smtClean="0">
                <a:solidFill>
                  <a:schemeClr val="tx1"/>
                </a:solidFill>
              </a:rPr>
              <a:t>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087879" y="441554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Variable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125775" y="4411198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Code List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27541" y="441587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Category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51335" y="609997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Organization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111821" y="275073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Processing Event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929082" y="4411199"/>
            <a:ext cx="909151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Managed Representation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79645" y="116139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Quality Scheme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19481" y="4977554"/>
            <a:ext cx="748146" cy="448887"/>
          </a:xfrm>
          <a:prstGeom prst="rect">
            <a:avLst/>
          </a:prstGeom>
          <a:noFill/>
          <a:ln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Universe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7032" y="5729761"/>
            <a:ext cx="748146" cy="448887"/>
          </a:xfrm>
          <a:prstGeom prst="rect">
            <a:avLst/>
          </a:prstGeom>
          <a:noFill/>
          <a:ln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Concept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04696" y="1400677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Topical Coverage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04696" y="211660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Geographic Coverage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04696" y="285516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Temporal Coverage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19481" y="3481840"/>
            <a:ext cx="748146" cy="448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Coverage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58" name="Elbow Connector 57"/>
          <p:cNvCxnSpPr>
            <a:stCxn id="56" idx="1"/>
            <a:endCxn id="53" idx="1"/>
          </p:cNvCxnSpPr>
          <p:nvPr/>
        </p:nvCxnSpPr>
        <p:spPr>
          <a:xfrm rot="10800000">
            <a:off x="404697" y="1625122"/>
            <a:ext cx="14785" cy="2081163"/>
          </a:xfrm>
          <a:prstGeom prst="bentConnector3">
            <a:avLst>
              <a:gd name="adj1" fmla="val 1646162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4" idx="1"/>
          </p:cNvCxnSpPr>
          <p:nvPr/>
        </p:nvCxnSpPr>
        <p:spPr>
          <a:xfrm>
            <a:off x="176221" y="2336567"/>
            <a:ext cx="228475" cy="448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55" idx="1"/>
          </p:cNvCxnSpPr>
          <p:nvPr/>
        </p:nvCxnSpPr>
        <p:spPr>
          <a:xfrm>
            <a:off x="176221" y="3079612"/>
            <a:ext cx="228475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7" idx="1"/>
            <a:endCxn id="56" idx="3"/>
          </p:cNvCxnSpPr>
          <p:nvPr/>
        </p:nvCxnSpPr>
        <p:spPr>
          <a:xfrm rot="10800000" flipV="1">
            <a:off x="1167628" y="1625120"/>
            <a:ext cx="590815" cy="2081163"/>
          </a:xfrm>
          <a:prstGeom prst="bentConnector3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" idx="2"/>
            <a:endCxn id="14" idx="0"/>
          </p:cNvCxnSpPr>
          <p:nvPr/>
        </p:nvCxnSpPr>
        <p:spPr>
          <a:xfrm flipH="1">
            <a:off x="2132514" y="1849564"/>
            <a:ext cx="1" cy="49148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877333" y="2786104"/>
            <a:ext cx="0" cy="1033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1167628" y="3819686"/>
            <a:ext cx="709705" cy="383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009553" y="2786104"/>
            <a:ext cx="9818" cy="1631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4" idx="2"/>
          </p:cNvCxnSpPr>
          <p:nvPr/>
        </p:nvCxnSpPr>
        <p:spPr>
          <a:xfrm>
            <a:off x="2132514" y="2789934"/>
            <a:ext cx="19076" cy="2420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262436" y="2783058"/>
            <a:ext cx="0" cy="3166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9" idx="3"/>
          </p:cNvCxnSpPr>
          <p:nvPr/>
        </p:nvCxnSpPr>
        <p:spPr>
          <a:xfrm flipH="1">
            <a:off x="1167627" y="4417729"/>
            <a:ext cx="851744" cy="448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48" idx="3"/>
          </p:cNvCxnSpPr>
          <p:nvPr/>
        </p:nvCxnSpPr>
        <p:spPr>
          <a:xfrm flipH="1">
            <a:off x="1167627" y="5201997"/>
            <a:ext cx="971940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49" idx="3"/>
          </p:cNvCxnSpPr>
          <p:nvPr/>
        </p:nvCxnSpPr>
        <p:spPr>
          <a:xfrm flipH="1">
            <a:off x="1185178" y="5949525"/>
            <a:ext cx="1077258" cy="46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5" idx="1"/>
            <a:endCxn id="7" idx="0"/>
          </p:cNvCxnSpPr>
          <p:nvPr/>
        </p:nvCxnSpPr>
        <p:spPr>
          <a:xfrm rot="10800000" flipV="1">
            <a:off x="2132516" y="455633"/>
            <a:ext cx="3024303" cy="945044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5" idx="3"/>
            <a:endCxn id="18" idx="1"/>
          </p:cNvCxnSpPr>
          <p:nvPr/>
        </p:nvCxnSpPr>
        <p:spPr>
          <a:xfrm flipV="1">
            <a:off x="5904964" y="441479"/>
            <a:ext cx="2121824" cy="1415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253023" y="1808811"/>
            <a:ext cx="10633" cy="453554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16" idx="1"/>
          </p:cNvCxnSpPr>
          <p:nvPr/>
        </p:nvCxnSpPr>
        <p:spPr>
          <a:xfrm flipV="1">
            <a:off x="4253022" y="6333094"/>
            <a:ext cx="212425" cy="112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endCxn id="15" idx="1"/>
          </p:cNvCxnSpPr>
          <p:nvPr/>
        </p:nvCxnSpPr>
        <p:spPr>
          <a:xfrm>
            <a:off x="4261760" y="5716327"/>
            <a:ext cx="212424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17" idx="3"/>
          </p:cNvCxnSpPr>
          <p:nvPr/>
        </p:nvCxnSpPr>
        <p:spPr>
          <a:xfrm flipH="1" flipV="1">
            <a:off x="3778234" y="5949134"/>
            <a:ext cx="485422" cy="507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10" idx="1"/>
          </p:cNvCxnSpPr>
          <p:nvPr/>
        </p:nvCxnSpPr>
        <p:spPr>
          <a:xfrm>
            <a:off x="4257311" y="5042262"/>
            <a:ext cx="209593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" idx="1"/>
          </p:cNvCxnSpPr>
          <p:nvPr/>
        </p:nvCxnSpPr>
        <p:spPr>
          <a:xfrm>
            <a:off x="4258480" y="4215832"/>
            <a:ext cx="201791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2" idx="1"/>
          </p:cNvCxnSpPr>
          <p:nvPr/>
        </p:nvCxnSpPr>
        <p:spPr>
          <a:xfrm>
            <a:off x="4263656" y="3362575"/>
            <a:ext cx="203248" cy="118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endCxn id="13" idx="1"/>
          </p:cNvCxnSpPr>
          <p:nvPr/>
        </p:nvCxnSpPr>
        <p:spPr>
          <a:xfrm>
            <a:off x="4256055" y="2473787"/>
            <a:ext cx="217194" cy="1267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endCxn id="20" idx="1"/>
          </p:cNvCxnSpPr>
          <p:nvPr/>
        </p:nvCxnSpPr>
        <p:spPr>
          <a:xfrm flipV="1">
            <a:off x="4244220" y="1807341"/>
            <a:ext cx="229964" cy="1376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2506587" y="2745096"/>
            <a:ext cx="1761839" cy="1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2506589" y="2419819"/>
            <a:ext cx="140390" cy="1503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2646979" y="569285"/>
            <a:ext cx="0" cy="1865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646979" y="569285"/>
            <a:ext cx="2509839" cy="4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>
            <a:stCxn id="18" idx="2"/>
          </p:cNvCxnSpPr>
          <p:nvPr/>
        </p:nvCxnSpPr>
        <p:spPr>
          <a:xfrm>
            <a:off x="8400861" y="665922"/>
            <a:ext cx="0" cy="120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 flipV="1">
            <a:off x="2781767" y="763536"/>
            <a:ext cx="5619094" cy="23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>
            <a:off x="2764466" y="786809"/>
            <a:ext cx="17301" cy="1778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4" idx="3"/>
          </p:cNvCxnSpPr>
          <p:nvPr/>
        </p:nvCxnSpPr>
        <p:spPr>
          <a:xfrm flipH="1" flipV="1">
            <a:off x="2506587" y="2565491"/>
            <a:ext cx="257879" cy="637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H="1">
            <a:off x="2506587" y="2663355"/>
            <a:ext cx="392666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flipV="1">
            <a:off x="2902688" y="928155"/>
            <a:ext cx="21265" cy="1737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2917375" y="928155"/>
            <a:ext cx="4536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endCxn id="47" idx="0"/>
          </p:cNvCxnSpPr>
          <p:nvPr/>
        </p:nvCxnSpPr>
        <p:spPr>
          <a:xfrm>
            <a:off x="7453718" y="928155"/>
            <a:ext cx="0" cy="23324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endCxn id="25" idx="0"/>
          </p:cNvCxnSpPr>
          <p:nvPr/>
        </p:nvCxnSpPr>
        <p:spPr>
          <a:xfrm flipH="1">
            <a:off x="6301614" y="928155"/>
            <a:ext cx="2941" cy="2290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3" idx="3"/>
          </p:cNvCxnSpPr>
          <p:nvPr/>
        </p:nvCxnSpPr>
        <p:spPr>
          <a:xfrm>
            <a:off x="5221395" y="2486466"/>
            <a:ext cx="64318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endCxn id="33" idx="2"/>
          </p:cNvCxnSpPr>
          <p:nvPr/>
        </p:nvCxnSpPr>
        <p:spPr>
          <a:xfrm flipH="1" flipV="1">
            <a:off x="11655346" y="2339473"/>
            <a:ext cx="8570" cy="1469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endCxn id="34" idx="2"/>
          </p:cNvCxnSpPr>
          <p:nvPr/>
        </p:nvCxnSpPr>
        <p:spPr>
          <a:xfrm flipV="1">
            <a:off x="10753371" y="2345701"/>
            <a:ext cx="8402" cy="15097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>
            <a:endCxn id="4" idx="2"/>
          </p:cNvCxnSpPr>
          <p:nvPr/>
        </p:nvCxnSpPr>
        <p:spPr>
          <a:xfrm flipH="1" flipV="1">
            <a:off x="9859967" y="2335184"/>
            <a:ext cx="8233" cy="13860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endCxn id="22" idx="2"/>
          </p:cNvCxnSpPr>
          <p:nvPr/>
        </p:nvCxnSpPr>
        <p:spPr>
          <a:xfrm flipH="1" flipV="1">
            <a:off x="8958161" y="2322930"/>
            <a:ext cx="8233" cy="17374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endCxn id="3" idx="2"/>
          </p:cNvCxnSpPr>
          <p:nvPr/>
        </p:nvCxnSpPr>
        <p:spPr>
          <a:xfrm flipH="1" flipV="1">
            <a:off x="8079992" y="2328510"/>
            <a:ext cx="752" cy="15950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endCxn id="6" idx="2"/>
          </p:cNvCxnSpPr>
          <p:nvPr/>
        </p:nvCxnSpPr>
        <p:spPr>
          <a:xfrm flipV="1">
            <a:off x="7179783" y="2318834"/>
            <a:ext cx="6721" cy="16215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endCxn id="2" idx="2"/>
          </p:cNvCxnSpPr>
          <p:nvPr/>
        </p:nvCxnSpPr>
        <p:spPr>
          <a:xfrm flipV="1">
            <a:off x="6292931" y="2325511"/>
            <a:ext cx="8683" cy="15940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2" idx="3"/>
          </p:cNvCxnSpPr>
          <p:nvPr/>
        </p:nvCxnSpPr>
        <p:spPr>
          <a:xfrm>
            <a:off x="5215050" y="3363757"/>
            <a:ext cx="5268652" cy="19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endCxn id="21" idx="2"/>
          </p:cNvCxnSpPr>
          <p:nvPr/>
        </p:nvCxnSpPr>
        <p:spPr>
          <a:xfrm flipV="1">
            <a:off x="10480223" y="3190543"/>
            <a:ext cx="0" cy="21032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>
            <a:endCxn id="44" idx="2"/>
          </p:cNvCxnSpPr>
          <p:nvPr/>
        </p:nvCxnSpPr>
        <p:spPr>
          <a:xfrm flipH="1" flipV="1">
            <a:off x="9485894" y="3199619"/>
            <a:ext cx="8233" cy="18330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endCxn id="27" idx="2"/>
          </p:cNvCxnSpPr>
          <p:nvPr/>
        </p:nvCxnSpPr>
        <p:spPr>
          <a:xfrm flipH="1" flipV="1">
            <a:off x="8385705" y="3190923"/>
            <a:ext cx="13447" cy="19199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endCxn id="30" idx="2"/>
          </p:cNvCxnSpPr>
          <p:nvPr/>
        </p:nvCxnSpPr>
        <p:spPr>
          <a:xfrm flipH="1" flipV="1">
            <a:off x="7391376" y="3199619"/>
            <a:ext cx="20902" cy="17283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endCxn id="29" idx="2"/>
          </p:cNvCxnSpPr>
          <p:nvPr/>
        </p:nvCxnSpPr>
        <p:spPr>
          <a:xfrm flipV="1">
            <a:off x="6333789" y="3199619"/>
            <a:ext cx="0" cy="16144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endCxn id="31" idx="0"/>
          </p:cNvCxnSpPr>
          <p:nvPr/>
        </p:nvCxnSpPr>
        <p:spPr>
          <a:xfrm>
            <a:off x="6812431" y="3368388"/>
            <a:ext cx="2655" cy="17598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endCxn id="28" idx="0"/>
          </p:cNvCxnSpPr>
          <p:nvPr/>
        </p:nvCxnSpPr>
        <p:spPr>
          <a:xfrm>
            <a:off x="7934650" y="3382922"/>
            <a:ext cx="0" cy="18080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endCxn id="24" idx="0"/>
          </p:cNvCxnSpPr>
          <p:nvPr/>
        </p:nvCxnSpPr>
        <p:spPr>
          <a:xfrm>
            <a:off x="8948922" y="3393896"/>
            <a:ext cx="1" cy="15291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endCxn id="32" idx="0"/>
          </p:cNvCxnSpPr>
          <p:nvPr/>
        </p:nvCxnSpPr>
        <p:spPr>
          <a:xfrm>
            <a:off x="10029902" y="3381895"/>
            <a:ext cx="0" cy="1624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H="1" flipV="1">
            <a:off x="13179346" y="3863473"/>
            <a:ext cx="8570" cy="1469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 flipH="1" flipV="1">
            <a:off x="13331746" y="4015873"/>
            <a:ext cx="8570" cy="1469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 flipH="1" flipV="1">
            <a:off x="13484146" y="4168273"/>
            <a:ext cx="8570" cy="1469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 flipH="1" flipV="1">
            <a:off x="13636546" y="4320673"/>
            <a:ext cx="8570" cy="1469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 flipH="1" flipV="1">
            <a:off x="13788946" y="4473073"/>
            <a:ext cx="8570" cy="1469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/>
          <p:nvPr/>
        </p:nvCxnSpPr>
        <p:spPr>
          <a:xfrm flipH="1" flipV="1">
            <a:off x="13941346" y="4625473"/>
            <a:ext cx="8570" cy="1469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>
            <a:off x="5212395" y="4208912"/>
            <a:ext cx="6238870" cy="22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>
            <a:endCxn id="36" idx="0"/>
          </p:cNvCxnSpPr>
          <p:nvPr/>
        </p:nvCxnSpPr>
        <p:spPr>
          <a:xfrm flipH="1">
            <a:off x="11444609" y="4234012"/>
            <a:ext cx="6656" cy="19253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endCxn id="39" idx="0"/>
          </p:cNvCxnSpPr>
          <p:nvPr/>
        </p:nvCxnSpPr>
        <p:spPr>
          <a:xfrm flipH="1">
            <a:off x="9461952" y="4213256"/>
            <a:ext cx="8240" cy="20229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>
            <a:endCxn id="41" idx="0"/>
          </p:cNvCxnSpPr>
          <p:nvPr/>
        </p:nvCxnSpPr>
        <p:spPr>
          <a:xfrm flipH="1">
            <a:off x="6301614" y="4220117"/>
            <a:ext cx="9938" cy="19575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endCxn id="38" idx="0"/>
          </p:cNvCxnSpPr>
          <p:nvPr/>
        </p:nvCxnSpPr>
        <p:spPr>
          <a:xfrm>
            <a:off x="7280522" y="4230394"/>
            <a:ext cx="0" cy="18547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>
            <a:endCxn id="46" idx="0"/>
          </p:cNvCxnSpPr>
          <p:nvPr/>
        </p:nvCxnSpPr>
        <p:spPr>
          <a:xfrm flipH="1">
            <a:off x="8383658" y="4234012"/>
            <a:ext cx="6115" cy="17718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endCxn id="40" idx="0"/>
          </p:cNvCxnSpPr>
          <p:nvPr/>
        </p:nvCxnSpPr>
        <p:spPr>
          <a:xfrm>
            <a:off x="10499848" y="4223773"/>
            <a:ext cx="0" cy="18742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>
            <a:stCxn id="10" idx="3"/>
          </p:cNvCxnSpPr>
          <p:nvPr/>
        </p:nvCxnSpPr>
        <p:spPr>
          <a:xfrm flipV="1">
            <a:off x="5215050" y="5042262"/>
            <a:ext cx="219722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>
            <a:endCxn id="35" idx="0"/>
          </p:cNvCxnSpPr>
          <p:nvPr/>
        </p:nvCxnSpPr>
        <p:spPr>
          <a:xfrm flipH="1">
            <a:off x="7391376" y="5039368"/>
            <a:ext cx="10451" cy="23643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>
            <a:endCxn id="37" idx="0"/>
          </p:cNvCxnSpPr>
          <p:nvPr/>
        </p:nvCxnSpPr>
        <p:spPr>
          <a:xfrm flipH="1">
            <a:off x="6344945" y="5040727"/>
            <a:ext cx="11106" cy="22239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>
            <a:stCxn id="16" idx="3"/>
            <a:endCxn id="42" idx="1"/>
          </p:cNvCxnSpPr>
          <p:nvPr/>
        </p:nvCxnSpPr>
        <p:spPr>
          <a:xfrm flipV="1">
            <a:off x="5213593" y="6324416"/>
            <a:ext cx="737742" cy="867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Rectangle 273"/>
          <p:cNvSpPr/>
          <p:nvPr/>
        </p:nvSpPr>
        <p:spPr>
          <a:xfrm>
            <a:off x="3005583" y="1064780"/>
            <a:ext cx="9047926" cy="553695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8" name="Elbow Connector 277"/>
          <p:cNvCxnSpPr>
            <a:stCxn id="18" idx="3"/>
          </p:cNvCxnSpPr>
          <p:nvPr/>
        </p:nvCxnSpPr>
        <p:spPr>
          <a:xfrm>
            <a:off x="8774934" y="441479"/>
            <a:ext cx="548062" cy="623301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70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Slide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Miscellaneous objects referenced throughout DDI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Conceptual including Variable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Capture and Processing (complete)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Collection Objects </a:t>
            </a:r>
            <a:r>
              <a:rPr lang="en-US" dirty="0"/>
              <a:t>(visual sub-set of slide 5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Processing Objects (visual sub-set of slide 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Classification (Statistical and Geographic)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Packaging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9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Solid outline = objects that are identifiable</a:t>
            </a:r>
          </a:p>
          <a:p>
            <a:r>
              <a:rPr lang="en-US" dirty="0" smtClean="0"/>
              <a:t>Dashed outline = packaging structures</a:t>
            </a:r>
          </a:p>
          <a:p>
            <a:r>
              <a:rPr lang="en-US" dirty="0" smtClean="0"/>
              <a:t>Blue outline = information containing identifiable objects</a:t>
            </a:r>
          </a:p>
          <a:p>
            <a:r>
              <a:rPr lang="en-US" dirty="0" smtClean="0"/>
              <a:t>Red outline = non-identifiable objects required for clarification of object relationships</a:t>
            </a:r>
          </a:p>
          <a:p>
            <a:r>
              <a:rPr lang="en-US" dirty="0" smtClean="0"/>
              <a:t>Yellow outline = object is described elsewhere (purpose is to show relationship</a:t>
            </a:r>
          </a:p>
          <a:p>
            <a:r>
              <a:rPr lang="en-US" dirty="0" smtClean="0"/>
              <a:t>Double dashed outline with dashed relationship = sub-types</a:t>
            </a:r>
          </a:p>
          <a:p>
            <a:r>
              <a:rPr lang="en-US" dirty="0" smtClean="0"/>
              <a:t>Greyed out content = sub-set of earlier slide partially greyed out to help view specific areas of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36527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5760" y="287190"/>
            <a:ext cx="3973484" cy="6326261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Archive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388" y="727763"/>
            <a:ext cx="2086954" cy="1458484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Archive Specific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5795" y="859874"/>
            <a:ext cx="748146" cy="44888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Item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5795" y="1599707"/>
            <a:ext cx="748146" cy="44888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Collection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96720" y="1216429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Access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70498" y="5584634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Relation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664" y="4941394"/>
            <a:ext cx="748146" cy="448887"/>
          </a:xfrm>
          <a:prstGeom prst="rect">
            <a:avLst/>
          </a:prstGeom>
          <a:noFill/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Organization Group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4297" y="287190"/>
            <a:ext cx="4287983" cy="1946165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Comparison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75408" y="606832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Generic Map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75408" y="1436225"/>
            <a:ext cx="847898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Representation Map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408" y="603074"/>
            <a:ext cx="748146" cy="448887"/>
          </a:xfrm>
          <a:prstGeom prst="rect">
            <a:avLst/>
          </a:prstGeom>
          <a:noFill/>
          <a:ln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[mapped object]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71503" y="603074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Item Map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25854" y="3784680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Resource Package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30240" y="4627038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Group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82163" y="5685524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Local Holding Package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53764" y="3777163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[All package types]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53764" y="4635350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Study Unit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45844" y="3520459"/>
            <a:ext cx="3780907" cy="3079466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DDI Instance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571721" y="3094425"/>
            <a:ext cx="1762300" cy="1634838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Fragment Instance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47677" y="3426443"/>
            <a:ext cx="748146" cy="44888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Fragment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353119" y="4074931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[any </a:t>
            </a:r>
            <a:r>
              <a:rPr lang="en-US" sz="800" dirty="0" err="1" smtClean="0">
                <a:solidFill>
                  <a:schemeClr val="tx1"/>
                </a:solidFill>
              </a:rPr>
              <a:t>versionable</a:t>
            </a:r>
            <a:r>
              <a:rPr lang="en-US" sz="800" dirty="0" smtClean="0">
                <a:solidFill>
                  <a:schemeClr val="tx1"/>
                </a:solidFill>
              </a:rPr>
              <a:t>]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70498" y="4845788"/>
            <a:ext cx="748146" cy="448887"/>
          </a:xfrm>
          <a:prstGeom prst="rect">
            <a:avLst/>
          </a:prstGeom>
          <a:noFill/>
          <a:ln w="25400"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Individual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70498" y="4132677"/>
            <a:ext cx="748146" cy="448887"/>
          </a:xfrm>
          <a:prstGeom prst="rect">
            <a:avLst/>
          </a:prstGeom>
          <a:noFill/>
          <a:ln w="25400"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Organization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7243" y="3877488"/>
            <a:ext cx="3657601" cy="2478181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Organization Scheme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11" idx="3"/>
            <a:endCxn id="34" idx="1"/>
          </p:cNvCxnSpPr>
          <p:nvPr/>
        </p:nvCxnSpPr>
        <p:spPr>
          <a:xfrm flipV="1">
            <a:off x="1415810" y="4357121"/>
            <a:ext cx="454688" cy="80871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3"/>
            <a:endCxn id="33" idx="1"/>
          </p:cNvCxnSpPr>
          <p:nvPr/>
        </p:nvCxnSpPr>
        <p:spPr>
          <a:xfrm flipV="1">
            <a:off x="1415810" y="5070232"/>
            <a:ext cx="454688" cy="9560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1" idx="3"/>
            <a:endCxn id="10" idx="1"/>
          </p:cNvCxnSpPr>
          <p:nvPr/>
        </p:nvCxnSpPr>
        <p:spPr>
          <a:xfrm>
            <a:off x="1415810" y="5165838"/>
            <a:ext cx="454688" cy="64324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10" idx="3"/>
            <a:endCxn id="52" idx="2"/>
          </p:cNvCxnSpPr>
          <p:nvPr/>
        </p:nvCxnSpPr>
        <p:spPr>
          <a:xfrm flipV="1">
            <a:off x="2618644" y="4596128"/>
            <a:ext cx="935182" cy="1212950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7" idx="3"/>
            <a:endCxn id="9" idx="1"/>
          </p:cNvCxnSpPr>
          <p:nvPr/>
        </p:nvCxnSpPr>
        <p:spPr>
          <a:xfrm>
            <a:off x="2443941" y="1084318"/>
            <a:ext cx="652779" cy="3565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3"/>
            <a:endCxn id="9" idx="1"/>
          </p:cNvCxnSpPr>
          <p:nvPr/>
        </p:nvCxnSpPr>
        <p:spPr>
          <a:xfrm flipV="1">
            <a:off x="2443941" y="1440873"/>
            <a:ext cx="652779" cy="38327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6" idx="3"/>
            <a:endCxn id="9" idx="1"/>
          </p:cNvCxnSpPr>
          <p:nvPr/>
        </p:nvCxnSpPr>
        <p:spPr>
          <a:xfrm flipV="1">
            <a:off x="2602342" y="1440873"/>
            <a:ext cx="494378" cy="1613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899407" y="1436225"/>
            <a:ext cx="845128" cy="448887"/>
          </a:xfrm>
          <a:prstGeom prst="rect">
            <a:avLst/>
          </a:prstGeom>
          <a:noFill/>
          <a:ln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[mapped representation]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65" name="Elbow Connector 64"/>
          <p:cNvCxnSpPr>
            <a:stCxn id="14" idx="0"/>
            <a:endCxn id="17" idx="0"/>
          </p:cNvCxnSpPr>
          <p:nvPr/>
        </p:nvCxnSpPr>
        <p:spPr>
          <a:xfrm rot="5400000" flipH="1" flipV="1">
            <a:off x="7095649" y="-743094"/>
            <a:ext cx="3758" cy="2696095"/>
          </a:xfrm>
          <a:prstGeom prst="bentConnector3">
            <a:avLst>
              <a:gd name="adj1" fmla="val 4831825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4" idx="3"/>
            <a:endCxn id="16" idx="1"/>
          </p:cNvCxnSpPr>
          <p:nvPr/>
        </p:nvCxnSpPr>
        <p:spPr>
          <a:xfrm flipV="1">
            <a:off x="6123554" y="827518"/>
            <a:ext cx="775854" cy="375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5" idx="3"/>
            <a:endCxn id="63" idx="1"/>
          </p:cNvCxnSpPr>
          <p:nvPr/>
        </p:nvCxnSpPr>
        <p:spPr>
          <a:xfrm>
            <a:off x="6223306" y="1660669"/>
            <a:ext cx="676101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18" idx="3"/>
            <a:endCxn id="21" idx="1"/>
          </p:cNvCxnSpPr>
          <p:nvPr/>
        </p:nvCxnSpPr>
        <p:spPr>
          <a:xfrm flipV="1">
            <a:off x="6374000" y="4001607"/>
            <a:ext cx="879764" cy="751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9" idx="3"/>
            <a:endCxn id="22" idx="1"/>
          </p:cNvCxnSpPr>
          <p:nvPr/>
        </p:nvCxnSpPr>
        <p:spPr>
          <a:xfrm>
            <a:off x="6378386" y="4851482"/>
            <a:ext cx="875378" cy="831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19" idx="2"/>
            <a:endCxn id="19" idx="1"/>
          </p:cNvCxnSpPr>
          <p:nvPr/>
        </p:nvCxnSpPr>
        <p:spPr>
          <a:xfrm rot="5400000" flipH="1">
            <a:off x="5705055" y="4776668"/>
            <a:ext cx="224443" cy="374073"/>
          </a:xfrm>
          <a:prstGeom prst="bentConnector4">
            <a:avLst>
              <a:gd name="adj1" fmla="val -101852"/>
              <a:gd name="adj2" fmla="val 161111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20" idx="0"/>
          </p:cNvCxnSpPr>
          <p:nvPr/>
        </p:nvCxnSpPr>
        <p:spPr>
          <a:xfrm flipV="1">
            <a:off x="6256236" y="5067611"/>
            <a:ext cx="0" cy="61791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0" idx="3"/>
            <a:endCxn id="22" idx="2"/>
          </p:cNvCxnSpPr>
          <p:nvPr/>
        </p:nvCxnSpPr>
        <p:spPr>
          <a:xfrm flipV="1">
            <a:off x="6630309" y="5084237"/>
            <a:ext cx="997528" cy="82573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20" idx="1"/>
            <a:endCxn id="18" idx="1"/>
          </p:cNvCxnSpPr>
          <p:nvPr/>
        </p:nvCxnSpPr>
        <p:spPr>
          <a:xfrm rot="10800000">
            <a:off x="5625855" y="4009124"/>
            <a:ext cx="256309" cy="1900844"/>
          </a:xfrm>
          <a:prstGeom prst="bentConnector3">
            <a:avLst>
              <a:gd name="adj1" fmla="val 26702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25" idx="2"/>
            <a:endCxn id="26" idx="1"/>
          </p:cNvCxnSpPr>
          <p:nvPr/>
        </p:nvCxnSpPr>
        <p:spPr>
          <a:xfrm rot="16200000" flipH="1">
            <a:off x="10025412" y="3971667"/>
            <a:ext cx="424045" cy="231369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9374896" y="4945525"/>
            <a:ext cx="2246001" cy="1634838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err="1" smtClean="0">
                <a:solidFill>
                  <a:schemeClr val="tx1"/>
                </a:solidFill>
              </a:rPr>
              <a:t>DDIProfile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550853" y="5277543"/>
            <a:ext cx="748146" cy="44888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XML Prefix Map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585875" y="5277542"/>
            <a:ext cx="748146" cy="44888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Used Type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585875" y="5942691"/>
            <a:ext cx="748146" cy="44888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Not Used Type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179753" y="4147241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Agent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[abstract]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695795" y="2775558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Lifecycle Event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52" idx="1"/>
            <a:endCxn id="34" idx="3"/>
          </p:cNvCxnSpPr>
          <p:nvPr/>
        </p:nvCxnSpPr>
        <p:spPr>
          <a:xfrm flipH="1" flipV="1">
            <a:off x="2618644" y="4357121"/>
            <a:ext cx="561109" cy="14564"/>
          </a:xfrm>
          <a:prstGeom prst="straightConnector1">
            <a:avLst/>
          </a:prstGeom>
          <a:ln w="25400"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2" idx="2"/>
            <a:endCxn id="33" idx="3"/>
          </p:cNvCxnSpPr>
          <p:nvPr/>
        </p:nvCxnSpPr>
        <p:spPr>
          <a:xfrm flipH="1">
            <a:off x="2618644" y="4596128"/>
            <a:ext cx="935182" cy="474104"/>
          </a:xfrm>
          <a:prstGeom prst="straightConnector1">
            <a:avLst/>
          </a:prstGeom>
          <a:ln w="25400"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2443940" y="2775558"/>
            <a:ext cx="621263" cy="24571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049517" y="2532657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[any identified object]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/>
          <p:cNvCxnSpPr>
            <a:stCxn id="54" idx="3"/>
            <a:endCxn id="52" idx="0"/>
          </p:cNvCxnSpPr>
          <p:nvPr/>
        </p:nvCxnSpPr>
        <p:spPr>
          <a:xfrm>
            <a:off x="2443941" y="3000002"/>
            <a:ext cx="1109885" cy="114723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523701" y="2345223"/>
            <a:ext cx="3611143" cy="122746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Lifecycle Information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217570" y="72776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Quality Statement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217570" y="1584155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Quality Standard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6" idx="2"/>
            <a:endCxn id="58" idx="0"/>
          </p:cNvCxnSpPr>
          <p:nvPr/>
        </p:nvCxnSpPr>
        <p:spPr>
          <a:xfrm>
            <a:off x="10591643" y="1176650"/>
            <a:ext cx="0" cy="407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9734596" y="346057"/>
            <a:ext cx="1759374" cy="1828429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Quality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800763" y="242801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Embargo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>
            <a:stCxn id="61" idx="1"/>
            <a:endCxn id="52" idx="3"/>
          </p:cNvCxnSpPr>
          <p:nvPr/>
        </p:nvCxnSpPr>
        <p:spPr>
          <a:xfrm flipH="1">
            <a:off x="3927899" y="2652463"/>
            <a:ext cx="872864" cy="171922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827867" y="298154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smtClean="0">
                <a:solidFill>
                  <a:schemeClr val="tx1"/>
                </a:solidFill>
              </a:rPr>
              <a:t>Approval Review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66" idx="1"/>
            <a:endCxn id="52" idx="3"/>
          </p:cNvCxnSpPr>
          <p:nvPr/>
        </p:nvCxnSpPr>
        <p:spPr>
          <a:xfrm flipH="1">
            <a:off x="3927899" y="3205988"/>
            <a:ext cx="899968" cy="116569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963025" y="2981544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[any </a:t>
            </a:r>
            <a:r>
              <a:rPr lang="en-US" sz="800" dirty="0" err="1" smtClean="0">
                <a:solidFill>
                  <a:schemeClr val="tx1"/>
                </a:solidFill>
              </a:rPr>
              <a:t>versionable</a:t>
            </a:r>
            <a:r>
              <a:rPr lang="en-US" sz="800" dirty="0" smtClean="0">
                <a:solidFill>
                  <a:schemeClr val="tx1"/>
                </a:solidFill>
              </a:rPr>
              <a:t>]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66" idx="3"/>
            <a:endCxn id="69" idx="1"/>
          </p:cNvCxnSpPr>
          <p:nvPr/>
        </p:nvCxnSpPr>
        <p:spPr>
          <a:xfrm>
            <a:off x="5576013" y="3205988"/>
            <a:ext cx="38701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8100313" y="265566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Other Material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692468" y="2339065"/>
            <a:ext cx="1682427" cy="956952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Other Material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73" idx="1"/>
            <a:endCxn id="69" idx="3"/>
          </p:cNvCxnSpPr>
          <p:nvPr/>
        </p:nvCxnSpPr>
        <p:spPr>
          <a:xfrm flipH="1">
            <a:off x="6711171" y="2880107"/>
            <a:ext cx="1389142" cy="32588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520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26545" y="759830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Concept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4950" y="759828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Universe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46514" y="759828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Unit Type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323" y="802497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Geographic Structure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323" y="1700271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Geographic Location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5688" y="1800811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Conceptual Variable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15688" y="2820503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Represented Variable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15688" y="3769057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Variable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15688" y="477532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chemeClr val="tx1"/>
                </a:solidFill>
              </a:rPr>
              <a:t>NCube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0144" y="4875356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Category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144" y="5790109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Code List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96396" y="4288030"/>
            <a:ext cx="748146" cy="448887"/>
          </a:xfrm>
          <a:prstGeom prst="rect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Data Relationship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96396" y="5099800"/>
            <a:ext cx="748146" cy="448887"/>
          </a:xfrm>
          <a:prstGeom prst="rect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Logical Record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96396" y="5835693"/>
            <a:ext cx="748146" cy="448887"/>
          </a:xfrm>
          <a:prstGeom prst="rect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Record Relationship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>
            <a:stCxn id="8" idx="1"/>
            <a:endCxn id="5" idx="2"/>
          </p:cNvCxnSpPr>
          <p:nvPr/>
        </p:nvCxnSpPr>
        <p:spPr>
          <a:xfrm rot="10800000">
            <a:off x="4620588" y="1208715"/>
            <a:ext cx="595101" cy="816540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8" idx="3"/>
            <a:endCxn id="3" idx="2"/>
          </p:cNvCxnSpPr>
          <p:nvPr/>
        </p:nvCxnSpPr>
        <p:spPr>
          <a:xfrm flipV="1">
            <a:off x="5963834" y="1208717"/>
            <a:ext cx="536784" cy="816538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0"/>
            <a:endCxn id="8" idx="2"/>
          </p:cNvCxnSpPr>
          <p:nvPr/>
        </p:nvCxnSpPr>
        <p:spPr>
          <a:xfrm flipV="1">
            <a:off x="5589761" y="2249698"/>
            <a:ext cx="0" cy="57080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0"/>
            <a:endCxn id="9" idx="2"/>
          </p:cNvCxnSpPr>
          <p:nvPr/>
        </p:nvCxnSpPr>
        <p:spPr>
          <a:xfrm flipV="1">
            <a:off x="5589761" y="3269390"/>
            <a:ext cx="0" cy="49966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0" idx="3"/>
          </p:cNvCxnSpPr>
          <p:nvPr/>
        </p:nvCxnSpPr>
        <p:spPr>
          <a:xfrm flipV="1">
            <a:off x="5963834" y="1208714"/>
            <a:ext cx="755943" cy="2784787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9" idx="1"/>
            <a:endCxn id="4" idx="2"/>
          </p:cNvCxnSpPr>
          <p:nvPr/>
        </p:nvCxnSpPr>
        <p:spPr>
          <a:xfrm rot="10800000">
            <a:off x="3219024" y="1208715"/>
            <a:ext cx="1996665" cy="1836232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0" idx="1"/>
          </p:cNvCxnSpPr>
          <p:nvPr/>
        </p:nvCxnSpPr>
        <p:spPr>
          <a:xfrm rot="10800000">
            <a:off x="2918088" y="1208715"/>
            <a:ext cx="2297600" cy="2784787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4" idx="3"/>
            <a:endCxn id="4" idx="0"/>
          </p:cNvCxnSpPr>
          <p:nvPr/>
        </p:nvCxnSpPr>
        <p:spPr>
          <a:xfrm flipH="1" flipV="1">
            <a:off x="3219023" y="759828"/>
            <a:ext cx="374073" cy="224444"/>
          </a:xfrm>
          <a:prstGeom prst="bentConnector4">
            <a:avLst>
              <a:gd name="adj1" fmla="val -61111"/>
              <a:gd name="adj2" fmla="val 201852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6" idx="0"/>
            <a:endCxn id="5" idx="0"/>
          </p:cNvCxnSpPr>
          <p:nvPr/>
        </p:nvCxnSpPr>
        <p:spPr>
          <a:xfrm rot="5400000" flipH="1" flipV="1">
            <a:off x="3033657" y="-784432"/>
            <a:ext cx="42669" cy="3131191"/>
          </a:xfrm>
          <a:prstGeom prst="bentConnector3">
            <a:avLst>
              <a:gd name="adj1" fmla="val 90985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" idx="0"/>
            <a:endCxn id="6" idx="2"/>
          </p:cNvCxnSpPr>
          <p:nvPr/>
        </p:nvCxnSpPr>
        <p:spPr>
          <a:xfrm flipV="1">
            <a:off x="1489396" y="1251384"/>
            <a:ext cx="0" cy="44888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0"/>
            <a:endCxn id="10" idx="2"/>
          </p:cNvCxnSpPr>
          <p:nvPr/>
        </p:nvCxnSpPr>
        <p:spPr>
          <a:xfrm flipV="1">
            <a:off x="5589761" y="4217944"/>
            <a:ext cx="0" cy="5573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2"/>
            <a:endCxn id="15" idx="0"/>
          </p:cNvCxnSpPr>
          <p:nvPr/>
        </p:nvCxnSpPr>
        <p:spPr>
          <a:xfrm>
            <a:off x="7170469" y="4736917"/>
            <a:ext cx="0" cy="362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2"/>
            <a:endCxn id="16" idx="0"/>
          </p:cNvCxnSpPr>
          <p:nvPr/>
        </p:nvCxnSpPr>
        <p:spPr>
          <a:xfrm>
            <a:off x="7170469" y="5548687"/>
            <a:ext cx="0" cy="287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5" idx="1"/>
          </p:cNvCxnSpPr>
          <p:nvPr/>
        </p:nvCxnSpPr>
        <p:spPr>
          <a:xfrm>
            <a:off x="5963834" y="4125433"/>
            <a:ext cx="832562" cy="1198811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3" idx="3"/>
          </p:cNvCxnSpPr>
          <p:nvPr/>
        </p:nvCxnSpPr>
        <p:spPr>
          <a:xfrm flipV="1">
            <a:off x="1388290" y="6014552"/>
            <a:ext cx="366081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754371" y="5790108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Code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55" name="Elbow Connector 54"/>
          <p:cNvCxnSpPr>
            <a:stCxn id="53" idx="0"/>
            <a:endCxn id="12" idx="3"/>
          </p:cNvCxnSpPr>
          <p:nvPr/>
        </p:nvCxnSpPr>
        <p:spPr>
          <a:xfrm rot="16200000" flipV="1">
            <a:off x="1413213" y="5074877"/>
            <a:ext cx="690308" cy="740154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318740" y="4650912"/>
            <a:ext cx="1064385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Representation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10" idx="1"/>
            <a:endCxn id="57" idx="3"/>
          </p:cNvCxnSpPr>
          <p:nvPr/>
        </p:nvCxnSpPr>
        <p:spPr>
          <a:xfrm flipH="1">
            <a:off x="4383125" y="3993501"/>
            <a:ext cx="832563" cy="8818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57" idx="1"/>
            <a:endCxn id="6" idx="3"/>
          </p:cNvCxnSpPr>
          <p:nvPr/>
        </p:nvCxnSpPr>
        <p:spPr>
          <a:xfrm rot="10800000">
            <a:off x="1863470" y="1026942"/>
            <a:ext cx="1455271" cy="3848415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endCxn id="7" idx="2"/>
          </p:cNvCxnSpPr>
          <p:nvPr/>
        </p:nvCxnSpPr>
        <p:spPr>
          <a:xfrm rot="16200000" flipV="1">
            <a:off x="949705" y="2688849"/>
            <a:ext cx="2907972" cy="1828589"/>
          </a:xfrm>
          <a:prstGeom prst="bentConnector3">
            <a:avLst>
              <a:gd name="adj1" fmla="val 29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57" idx="2"/>
            <a:endCxn id="13" idx="2"/>
          </p:cNvCxnSpPr>
          <p:nvPr/>
        </p:nvCxnSpPr>
        <p:spPr>
          <a:xfrm rot="5400000">
            <a:off x="1862977" y="4251039"/>
            <a:ext cx="1139197" cy="2836716"/>
          </a:xfrm>
          <a:prstGeom prst="bentConnector3">
            <a:avLst>
              <a:gd name="adj1" fmla="val 12006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553243" y="442794"/>
            <a:ext cx="729687" cy="215444"/>
          </a:xfrm>
          <a:prstGeom prst="rect">
            <a:avLst/>
          </a:prstGeom>
          <a:noFill/>
          <a:ln>
            <a:noFill/>
            <a:headEnd type="none" w="med" len="med"/>
            <a:tailEnd type="arrow" w="med" len="med"/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Sub-universe</a:t>
            </a:r>
            <a:endParaRPr lang="en-US" sz="800" dirty="0"/>
          </a:p>
        </p:txBody>
      </p:sp>
      <p:cxnSp>
        <p:nvCxnSpPr>
          <p:cNvPr id="70" name="Elbow Connector 69"/>
          <p:cNvCxnSpPr>
            <a:stCxn id="3" idx="1"/>
            <a:endCxn id="3" idx="0"/>
          </p:cNvCxnSpPr>
          <p:nvPr/>
        </p:nvCxnSpPr>
        <p:spPr>
          <a:xfrm rot="10800000" flipH="1">
            <a:off x="6126544" y="759830"/>
            <a:ext cx="374073" cy="224444"/>
          </a:xfrm>
          <a:prstGeom prst="bentConnector4">
            <a:avLst>
              <a:gd name="adj1" fmla="val -61111"/>
              <a:gd name="adj2" fmla="val 201852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863500" y="335072"/>
            <a:ext cx="659155" cy="215444"/>
          </a:xfrm>
          <a:prstGeom prst="rect">
            <a:avLst/>
          </a:prstGeom>
          <a:noFill/>
          <a:ln>
            <a:noFill/>
            <a:headEnd type="none" w="med" len="med"/>
            <a:tailEnd type="arrow" w="med" len="med"/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Subclass Of</a:t>
            </a:r>
            <a:endParaRPr lang="en-US" sz="800" dirty="0"/>
          </a:p>
        </p:txBody>
      </p:sp>
      <p:sp>
        <p:nvSpPr>
          <p:cNvPr id="72" name="Rectangle 71"/>
          <p:cNvSpPr/>
          <p:nvPr/>
        </p:nvSpPr>
        <p:spPr>
          <a:xfrm>
            <a:off x="7170469" y="360792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Similar Concept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74" name="Elbow Connector 73"/>
          <p:cNvCxnSpPr>
            <a:stCxn id="3" idx="3"/>
            <a:endCxn id="72" idx="2"/>
          </p:cNvCxnSpPr>
          <p:nvPr/>
        </p:nvCxnSpPr>
        <p:spPr>
          <a:xfrm flipV="1">
            <a:off x="6874691" y="809679"/>
            <a:ext cx="669851" cy="174595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2" idx="0"/>
          </p:cNvCxnSpPr>
          <p:nvPr/>
        </p:nvCxnSpPr>
        <p:spPr>
          <a:xfrm flipV="1">
            <a:off x="1014217" y="253070"/>
            <a:ext cx="0" cy="4622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014217" y="253070"/>
            <a:ext cx="57055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719777" y="253070"/>
            <a:ext cx="0" cy="50675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11" idx="2"/>
          </p:cNvCxnSpPr>
          <p:nvPr/>
        </p:nvCxnSpPr>
        <p:spPr>
          <a:xfrm rot="16200000" flipH="1">
            <a:off x="6082707" y="4731264"/>
            <a:ext cx="220743" cy="1206635"/>
          </a:xfrm>
          <a:prstGeom prst="bentConnector2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8818968" y="360791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Physical Structure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8818968" y="1057431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Gross Record </a:t>
            </a:r>
            <a:r>
              <a:rPr lang="en-US" sz="800" dirty="0" err="1" smtClean="0">
                <a:solidFill>
                  <a:schemeClr val="tx1"/>
                </a:solidFill>
              </a:rPr>
              <a:t>Strucutre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8818968" y="1796380"/>
            <a:ext cx="748146" cy="448887"/>
          </a:xfrm>
          <a:prstGeom prst="rect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Record Layout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818968" y="2609783"/>
            <a:ext cx="748146" cy="448887"/>
          </a:xfrm>
          <a:prstGeom prst="rect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Data Item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8818968" y="3736560"/>
            <a:ext cx="748146" cy="448887"/>
          </a:xfrm>
          <a:prstGeom prst="rect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Physical Instance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0201201" y="4516741"/>
            <a:ext cx="748146" cy="448887"/>
          </a:xfrm>
          <a:prstGeom prst="rect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Gross File Structure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818968" y="4535781"/>
            <a:ext cx="748146" cy="448887"/>
          </a:xfrm>
          <a:prstGeom prst="rect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Statistics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8818967" y="5260600"/>
            <a:ext cx="748146" cy="448887"/>
          </a:xfrm>
          <a:prstGeom prst="rect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Variable Statistic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093394" y="1057430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Physical Record Segment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07" name="Elbow Connector 106"/>
          <p:cNvCxnSpPr>
            <a:stCxn id="94" idx="1"/>
            <a:endCxn id="15" idx="3"/>
          </p:cNvCxnSpPr>
          <p:nvPr/>
        </p:nvCxnSpPr>
        <p:spPr>
          <a:xfrm rot="10800000" flipV="1">
            <a:off x="7544542" y="1281874"/>
            <a:ext cx="1274426" cy="4042369"/>
          </a:xfrm>
          <a:prstGeom prst="bentConnector3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4" idx="3"/>
            <a:endCxn id="101" idx="1"/>
          </p:cNvCxnSpPr>
          <p:nvPr/>
        </p:nvCxnSpPr>
        <p:spPr>
          <a:xfrm flipV="1">
            <a:off x="9567114" y="1281874"/>
            <a:ext cx="526280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3" idx="2"/>
            <a:endCxn id="94" idx="0"/>
          </p:cNvCxnSpPr>
          <p:nvPr/>
        </p:nvCxnSpPr>
        <p:spPr>
          <a:xfrm>
            <a:off x="9193041" y="809678"/>
            <a:ext cx="0" cy="247753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95" idx="3"/>
            <a:endCxn id="101" idx="2"/>
          </p:cNvCxnSpPr>
          <p:nvPr/>
        </p:nvCxnSpPr>
        <p:spPr>
          <a:xfrm flipV="1">
            <a:off x="9567114" y="1506317"/>
            <a:ext cx="900353" cy="514507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6" idx="1"/>
          </p:cNvCxnSpPr>
          <p:nvPr/>
        </p:nvCxnSpPr>
        <p:spPr>
          <a:xfrm flipH="1">
            <a:off x="5963833" y="2834227"/>
            <a:ext cx="2855135" cy="98793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96" idx="0"/>
          </p:cNvCxnSpPr>
          <p:nvPr/>
        </p:nvCxnSpPr>
        <p:spPr>
          <a:xfrm>
            <a:off x="9193041" y="2245267"/>
            <a:ext cx="0" cy="36451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stCxn id="97" idx="3"/>
          </p:cNvCxnSpPr>
          <p:nvPr/>
        </p:nvCxnSpPr>
        <p:spPr>
          <a:xfrm flipH="1" flipV="1">
            <a:off x="9567113" y="2185844"/>
            <a:ext cx="1" cy="1775160"/>
          </a:xfrm>
          <a:prstGeom prst="bentConnector4">
            <a:avLst>
              <a:gd name="adj1" fmla="val -22860000000"/>
              <a:gd name="adj2" fmla="val 100046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97" idx="1"/>
            <a:endCxn id="14" idx="3"/>
          </p:cNvCxnSpPr>
          <p:nvPr/>
        </p:nvCxnSpPr>
        <p:spPr>
          <a:xfrm flipH="1">
            <a:off x="7544542" y="3961004"/>
            <a:ext cx="1274426" cy="55147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9567113" y="4125433"/>
            <a:ext cx="629510" cy="38704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97" idx="2"/>
            <a:endCxn id="99" idx="0"/>
          </p:cNvCxnSpPr>
          <p:nvPr/>
        </p:nvCxnSpPr>
        <p:spPr>
          <a:xfrm>
            <a:off x="9193041" y="4185447"/>
            <a:ext cx="0" cy="35033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100" idx="0"/>
          </p:cNvCxnSpPr>
          <p:nvPr/>
        </p:nvCxnSpPr>
        <p:spPr>
          <a:xfrm>
            <a:off x="9192462" y="4973909"/>
            <a:ext cx="578" cy="28669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100" idx="2"/>
          </p:cNvCxnSpPr>
          <p:nvPr/>
        </p:nvCxnSpPr>
        <p:spPr>
          <a:xfrm rot="5400000" flipH="1">
            <a:off x="6458592" y="2975040"/>
            <a:ext cx="1491543" cy="3977352"/>
          </a:xfrm>
          <a:prstGeom prst="bentConnector4">
            <a:avLst>
              <a:gd name="adj1" fmla="val -55959"/>
              <a:gd name="adj2" fmla="val 103891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8396070" y="3514905"/>
            <a:ext cx="2691576" cy="2510142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Physical Instance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047010" y="167588"/>
            <a:ext cx="3040636" cy="3079466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Physical Data Structure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73805" y="96126"/>
            <a:ext cx="7313517" cy="2459842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Conceptual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94549" y="2712912"/>
            <a:ext cx="7267433" cy="3992688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Logical Data Structure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96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3361" y="1006790"/>
            <a:ext cx="804204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Measurement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74474" y="96356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Question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7805" y="97060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Collection Event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5880" y="94772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Data Capture Development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99885" y="96456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Control Construct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511" y="928938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Methodology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477" y="167588"/>
            <a:ext cx="11433908" cy="6453101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Data Collection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51975" y="27414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Instrument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5687" y="927333"/>
            <a:ext cx="749564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Sampling Information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18268" y="93327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Processing Event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56071" y="457457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Processing Instruction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77906" y="189772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Data Collector Organization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7511" y="180685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Weighting Methodology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8186" y="403937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Development Activity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5646" y="334455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Sampling Procedure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77541" y="290767"/>
            <a:ext cx="748146" cy="4488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Quality Statement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9317" y="260217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Data Collection Methodology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1998" y="522610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General Instruction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46687" y="522610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Generation Instruction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56071" y="3768888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Weighting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56071" y="2895665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Cleaning Operation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43771" y="201219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Control Operation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40412" y="581948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Aggregation Variables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825503" y="305106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Instruction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844890" y="1809783"/>
            <a:ext cx="1250250" cy="1774500"/>
          </a:xfrm>
          <a:prstGeom prst="rect">
            <a:avLst/>
          </a:prstGeom>
          <a:noFill/>
          <a:ln w="25400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If Then Else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Repeat Until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Repeat While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Loop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Sequence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Computation Item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Statement Item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Question Construct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Measurement Construct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Sampling Stage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Sample Step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Development Step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Split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Split Join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405024" y="1592802"/>
            <a:ext cx="872751" cy="553465"/>
          </a:xfrm>
          <a:prstGeom prst="rect">
            <a:avLst/>
          </a:prstGeom>
          <a:noFill/>
          <a:ln w="22225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Question Item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Question Grid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Question Bloc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458719" y="238707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Response Domain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5646" y="403685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Deviation From Sample Design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77906" y="444532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Mode Of Collection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785037" y="3568995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Collection Situation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85037" y="267122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Action To Minimize Losses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21195" y="267122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Standard Weight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38512" y="4261293"/>
            <a:ext cx="1788559" cy="1929615"/>
          </a:xfrm>
          <a:prstGeom prst="rect">
            <a:avLst/>
          </a:prstGeom>
          <a:noFill/>
          <a:ln w="25400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Text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Numeric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Date Time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Category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Code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Geographic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Geographic Structure Code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Geographic Location Code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Scale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Location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Nominal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Distribution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Ranking Domain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934759" y="532876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Sample Frame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27105" y="1931925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Sampling Plan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50582" y="193836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Development Plan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053751" y="4851281"/>
            <a:ext cx="1541807" cy="1063207"/>
          </a:xfrm>
          <a:prstGeom prst="rect">
            <a:avLst/>
          </a:prstGeom>
          <a:noFill/>
          <a:ln w="28575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Content Review Activity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Focus Group Activity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Cognitive Interview Activity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Cognitive Expert Review Activity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Translation Activity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Pretest Activity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68680" y="339667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Development Results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367221" y="2671221"/>
            <a:ext cx="949255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Development Implementation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49134" y="3407618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Sample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48" name="Elbow Connector 47"/>
          <p:cNvCxnSpPr>
            <a:stCxn id="4" idx="0"/>
            <a:endCxn id="18" idx="3"/>
          </p:cNvCxnSpPr>
          <p:nvPr/>
        </p:nvCxnSpPr>
        <p:spPr>
          <a:xfrm rot="16200000" flipV="1">
            <a:off x="5316088" y="-875190"/>
            <a:ext cx="455390" cy="323619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2" idx="0"/>
          </p:cNvCxnSpPr>
          <p:nvPr/>
        </p:nvCxnSpPr>
        <p:spPr>
          <a:xfrm rot="16200000" flipV="1">
            <a:off x="4666245" y="-92817"/>
            <a:ext cx="285538" cy="176665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7" idx="0"/>
            <a:endCxn id="18" idx="1"/>
          </p:cNvCxnSpPr>
          <p:nvPr/>
        </p:nvCxnSpPr>
        <p:spPr>
          <a:xfrm rot="5400000" flipH="1" flipV="1">
            <a:off x="1957699" y="-290903"/>
            <a:ext cx="413727" cy="20259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endCxn id="10" idx="1"/>
          </p:cNvCxnSpPr>
          <p:nvPr/>
        </p:nvCxnSpPr>
        <p:spPr>
          <a:xfrm rot="5400000" flipH="1" flipV="1">
            <a:off x="7155666" y="668251"/>
            <a:ext cx="465974" cy="1266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0" idx="3"/>
            <a:endCxn id="6" idx="0"/>
          </p:cNvCxnSpPr>
          <p:nvPr/>
        </p:nvCxnSpPr>
        <p:spPr>
          <a:xfrm>
            <a:off x="8200121" y="498586"/>
            <a:ext cx="273837" cy="46597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6" idx="2"/>
            <a:endCxn id="27" idx="0"/>
          </p:cNvCxnSpPr>
          <p:nvPr/>
        </p:nvCxnSpPr>
        <p:spPr>
          <a:xfrm flipH="1">
            <a:off x="8470015" y="1413447"/>
            <a:ext cx="3943" cy="396336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0" idx="2"/>
            <a:endCxn id="37" idx="0"/>
          </p:cNvCxnSpPr>
          <p:nvPr/>
        </p:nvCxnSpPr>
        <p:spPr>
          <a:xfrm>
            <a:off x="9832792" y="2835961"/>
            <a:ext cx="0" cy="142533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6" idx="2"/>
            <a:endCxn id="42" idx="0"/>
          </p:cNvCxnSpPr>
          <p:nvPr/>
        </p:nvCxnSpPr>
        <p:spPr>
          <a:xfrm flipH="1">
            <a:off x="2824655" y="4488259"/>
            <a:ext cx="7604" cy="36302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" idx="2"/>
            <a:endCxn id="28" idx="0"/>
          </p:cNvCxnSpPr>
          <p:nvPr/>
        </p:nvCxnSpPr>
        <p:spPr>
          <a:xfrm flipH="1">
            <a:off x="9841400" y="1412451"/>
            <a:ext cx="7147" cy="180351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" idx="2"/>
            <a:endCxn id="30" idx="3"/>
          </p:cNvCxnSpPr>
          <p:nvPr/>
        </p:nvCxnSpPr>
        <p:spPr>
          <a:xfrm rot="5400000">
            <a:off x="10103244" y="1559298"/>
            <a:ext cx="1155841" cy="94859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3" idx="3"/>
          </p:cNvCxnSpPr>
          <p:nvPr/>
        </p:nvCxnSpPr>
        <p:spPr>
          <a:xfrm flipH="1">
            <a:off x="10214012" y="1188008"/>
            <a:ext cx="8608" cy="1292420"/>
          </a:xfrm>
          <a:prstGeom prst="bentConnector4">
            <a:avLst>
              <a:gd name="adj1" fmla="val -2655669"/>
              <a:gd name="adj2" fmla="val 998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" idx="3"/>
            <a:endCxn id="3" idx="1"/>
          </p:cNvCxnSpPr>
          <p:nvPr/>
        </p:nvCxnSpPr>
        <p:spPr>
          <a:xfrm flipV="1">
            <a:off x="8848031" y="1188008"/>
            <a:ext cx="626443" cy="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endCxn id="2" idx="0"/>
          </p:cNvCxnSpPr>
          <p:nvPr/>
        </p:nvCxnSpPr>
        <p:spPr>
          <a:xfrm>
            <a:off x="8730862" y="748463"/>
            <a:ext cx="2424601" cy="2583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724122" y="748455"/>
            <a:ext cx="0" cy="213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4" idx="3"/>
          </p:cNvCxnSpPr>
          <p:nvPr/>
        </p:nvCxnSpPr>
        <p:spPr>
          <a:xfrm flipV="1">
            <a:off x="7535951" y="1195044"/>
            <a:ext cx="12448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663571" y="1195044"/>
            <a:ext cx="0" cy="5280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4323207" y="6475445"/>
            <a:ext cx="3337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38" idx="2"/>
          </p:cNvCxnSpPr>
          <p:nvPr/>
        </p:nvCxnSpPr>
        <p:spPr>
          <a:xfrm flipV="1">
            <a:off x="4308832" y="5777656"/>
            <a:ext cx="0" cy="697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endCxn id="14" idx="3"/>
          </p:cNvCxnSpPr>
          <p:nvPr/>
        </p:nvCxnSpPr>
        <p:spPr>
          <a:xfrm flipH="1">
            <a:off x="7526052" y="2117277"/>
            <a:ext cx="125219" cy="4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34" idx="3"/>
          </p:cNvCxnSpPr>
          <p:nvPr/>
        </p:nvCxnSpPr>
        <p:spPr>
          <a:xfrm flipH="1">
            <a:off x="7533183" y="2895664"/>
            <a:ext cx="15289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33" idx="3"/>
          </p:cNvCxnSpPr>
          <p:nvPr/>
        </p:nvCxnSpPr>
        <p:spPr>
          <a:xfrm flipH="1">
            <a:off x="7533183" y="3793438"/>
            <a:ext cx="14459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32" idx="3"/>
          </p:cNvCxnSpPr>
          <p:nvPr/>
        </p:nvCxnSpPr>
        <p:spPr>
          <a:xfrm flipH="1">
            <a:off x="7526052" y="4660929"/>
            <a:ext cx="134381" cy="8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2" idx="3"/>
          </p:cNvCxnSpPr>
          <p:nvPr/>
        </p:nvCxnSpPr>
        <p:spPr>
          <a:xfrm flipV="1">
            <a:off x="6066414" y="1151776"/>
            <a:ext cx="315725" cy="5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374973" y="1153381"/>
            <a:ext cx="0" cy="3643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24" idx="3"/>
          </p:cNvCxnSpPr>
          <p:nvPr/>
        </p:nvCxnSpPr>
        <p:spPr>
          <a:xfrm flipH="1">
            <a:off x="6091917" y="2236634"/>
            <a:ext cx="26169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23" idx="3"/>
          </p:cNvCxnSpPr>
          <p:nvPr/>
        </p:nvCxnSpPr>
        <p:spPr>
          <a:xfrm flipH="1" flipV="1">
            <a:off x="6104217" y="3120109"/>
            <a:ext cx="270756" cy="2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22" idx="3"/>
          </p:cNvCxnSpPr>
          <p:nvPr/>
        </p:nvCxnSpPr>
        <p:spPr>
          <a:xfrm flipH="1">
            <a:off x="6104217" y="3993331"/>
            <a:ext cx="26784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3" idx="3"/>
          </p:cNvCxnSpPr>
          <p:nvPr/>
        </p:nvCxnSpPr>
        <p:spPr>
          <a:xfrm flipH="1">
            <a:off x="6104217" y="4796531"/>
            <a:ext cx="277922" cy="2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3" idx="2"/>
            <a:endCxn id="13" idx="2"/>
          </p:cNvCxnSpPr>
          <p:nvPr/>
        </p:nvCxnSpPr>
        <p:spPr>
          <a:xfrm>
            <a:off x="5730144" y="502346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20" idx="0"/>
            <a:endCxn id="20" idx="0"/>
          </p:cNvCxnSpPr>
          <p:nvPr/>
        </p:nvCxnSpPr>
        <p:spPr>
          <a:xfrm>
            <a:off x="5356071" y="52261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5343771" y="5099430"/>
            <a:ext cx="894367" cy="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3" idx="2"/>
          </p:cNvCxnSpPr>
          <p:nvPr/>
        </p:nvCxnSpPr>
        <p:spPr>
          <a:xfrm>
            <a:off x="5730144" y="5023466"/>
            <a:ext cx="0" cy="8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20" idx="0"/>
          </p:cNvCxnSpPr>
          <p:nvPr/>
        </p:nvCxnSpPr>
        <p:spPr>
          <a:xfrm>
            <a:off x="5356071" y="5119003"/>
            <a:ext cx="0" cy="107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endCxn id="21" idx="0"/>
          </p:cNvCxnSpPr>
          <p:nvPr/>
        </p:nvCxnSpPr>
        <p:spPr>
          <a:xfrm flipH="1">
            <a:off x="6220760" y="5099430"/>
            <a:ext cx="2003" cy="126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21" idx="1"/>
            <a:endCxn id="20" idx="3"/>
          </p:cNvCxnSpPr>
          <p:nvPr/>
        </p:nvCxnSpPr>
        <p:spPr>
          <a:xfrm flipH="1">
            <a:off x="5730144" y="5450544"/>
            <a:ext cx="11654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21" idx="2"/>
            <a:endCxn id="25" idx="0"/>
          </p:cNvCxnSpPr>
          <p:nvPr/>
        </p:nvCxnSpPr>
        <p:spPr>
          <a:xfrm flipH="1">
            <a:off x="6214485" y="5674987"/>
            <a:ext cx="6275" cy="144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1119719" y="6003584"/>
            <a:ext cx="748146" cy="4488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Variable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53" name="Straight Arrow Connector 152"/>
          <p:cNvCxnSpPr>
            <a:stCxn id="22" idx="1"/>
            <a:endCxn id="45" idx="3"/>
          </p:cNvCxnSpPr>
          <p:nvPr/>
        </p:nvCxnSpPr>
        <p:spPr>
          <a:xfrm flipH="1" flipV="1">
            <a:off x="4697280" y="3632062"/>
            <a:ext cx="658791" cy="361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2" idx="0"/>
            <a:endCxn id="36" idx="3"/>
          </p:cNvCxnSpPr>
          <p:nvPr/>
        </p:nvCxnSpPr>
        <p:spPr>
          <a:xfrm flipH="1" flipV="1">
            <a:off x="4669341" y="2895665"/>
            <a:ext cx="1060803" cy="873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endCxn id="15" idx="3"/>
          </p:cNvCxnSpPr>
          <p:nvPr/>
        </p:nvCxnSpPr>
        <p:spPr>
          <a:xfrm flipH="1" flipV="1">
            <a:off x="1525657" y="2031297"/>
            <a:ext cx="3830413" cy="1748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66396" y="4820857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Time Methodology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60" name="Straight Connector 159"/>
          <p:cNvCxnSpPr>
            <a:stCxn id="11" idx="1"/>
          </p:cNvCxnSpPr>
          <p:nvPr/>
        </p:nvCxnSpPr>
        <p:spPr>
          <a:xfrm flipH="1" flipV="1">
            <a:off x="3741475" y="1151776"/>
            <a:ext cx="18421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717960" y="1151776"/>
            <a:ext cx="3139" cy="440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endCxn id="38" idx="1"/>
          </p:cNvCxnSpPr>
          <p:nvPr/>
        </p:nvCxnSpPr>
        <p:spPr>
          <a:xfrm>
            <a:off x="3733077" y="5553213"/>
            <a:ext cx="201682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9" idx="1"/>
          </p:cNvCxnSpPr>
          <p:nvPr/>
        </p:nvCxnSpPr>
        <p:spPr>
          <a:xfrm>
            <a:off x="3732245" y="2155371"/>
            <a:ext cx="194860" cy="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endCxn id="45" idx="1"/>
          </p:cNvCxnSpPr>
          <p:nvPr/>
        </p:nvCxnSpPr>
        <p:spPr>
          <a:xfrm>
            <a:off x="3717960" y="3632062"/>
            <a:ext cx="2311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7" idx="3"/>
          </p:cNvCxnSpPr>
          <p:nvPr/>
        </p:nvCxnSpPr>
        <p:spPr>
          <a:xfrm flipV="1">
            <a:off x="1493792" y="2380812"/>
            <a:ext cx="2427403" cy="1188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7" idx="3"/>
          </p:cNvCxnSpPr>
          <p:nvPr/>
        </p:nvCxnSpPr>
        <p:spPr>
          <a:xfrm flipV="1">
            <a:off x="1493792" y="3489609"/>
            <a:ext cx="2439702" cy="79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44" idx="0"/>
            <a:endCxn id="43" idx="1"/>
          </p:cNvCxnSpPr>
          <p:nvPr/>
        </p:nvCxnSpPr>
        <p:spPr>
          <a:xfrm flipV="1">
            <a:off x="1493792" y="3621120"/>
            <a:ext cx="974888" cy="2382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0" idx="2"/>
            <a:endCxn id="43" idx="3"/>
          </p:cNvCxnSpPr>
          <p:nvPr/>
        </p:nvCxnSpPr>
        <p:spPr>
          <a:xfrm flipH="1">
            <a:off x="3216826" y="723029"/>
            <a:ext cx="4609222" cy="2898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H="1">
            <a:off x="3184280" y="1412451"/>
            <a:ext cx="6294728" cy="2348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6" idx="1"/>
            <a:endCxn id="43" idx="3"/>
          </p:cNvCxnSpPr>
          <p:nvPr/>
        </p:nvCxnSpPr>
        <p:spPr>
          <a:xfrm flipH="1">
            <a:off x="3216826" y="1189004"/>
            <a:ext cx="4883059" cy="2432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559837" y="1151776"/>
            <a:ext cx="0" cy="3915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endCxn id="7" idx="1"/>
          </p:cNvCxnSpPr>
          <p:nvPr/>
        </p:nvCxnSpPr>
        <p:spPr>
          <a:xfrm>
            <a:off x="559837" y="1151776"/>
            <a:ext cx="217674" cy="1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endCxn id="15" idx="1"/>
          </p:cNvCxnSpPr>
          <p:nvPr/>
        </p:nvCxnSpPr>
        <p:spPr>
          <a:xfrm flipV="1">
            <a:off x="581520" y="2031297"/>
            <a:ext cx="195991" cy="2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endCxn id="19" idx="1"/>
          </p:cNvCxnSpPr>
          <p:nvPr/>
        </p:nvCxnSpPr>
        <p:spPr>
          <a:xfrm>
            <a:off x="544854" y="2808960"/>
            <a:ext cx="204463" cy="17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endCxn id="17" idx="1"/>
          </p:cNvCxnSpPr>
          <p:nvPr/>
        </p:nvCxnSpPr>
        <p:spPr>
          <a:xfrm>
            <a:off x="549476" y="3568995"/>
            <a:ext cx="19617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endCxn id="31" idx="1"/>
          </p:cNvCxnSpPr>
          <p:nvPr/>
        </p:nvCxnSpPr>
        <p:spPr>
          <a:xfrm>
            <a:off x="544854" y="4261293"/>
            <a:ext cx="2007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endCxn id="158" idx="1"/>
          </p:cNvCxnSpPr>
          <p:nvPr/>
        </p:nvCxnSpPr>
        <p:spPr>
          <a:xfrm>
            <a:off x="559837" y="5045300"/>
            <a:ext cx="20655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>
            <a:stCxn id="5" idx="1"/>
          </p:cNvCxnSpPr>
          <p:nvPr/>
        </p:nvCxnSpPr>
        <p:spPr>
          <a:xfrm flipH="1" flipV="1">
            <a:off x="2241472" y="1172164"/>
            <a:ext cx="1644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H="1">
            <a:off x="2181638" y="1172164"/>
            <a:ext cx="40909" cy="3089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endCxn id="16" idx="1"/>
          </p:cNvCxnSpPr>
          <p:nvPr/>
        </p:nvCxnSpPr>
        <p:spPr>
          <a:xfrm>
            <a:off x="2172361" y="4261293"/>
            <a:ext cx="285825" cy="2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endCxn id="43" idx="1"/>
          </p:cNvCxnSpPr>
          <p:nvPr/>
        </p:nvCxnSpPr>
        <p:spPr>
          <a:xfrm flipV="1">
            <a:off x="2205190" y="3621120"/>
            <a:ext cx="263490" cy="10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endCxn id="44" idx="1"/>
          </p:cNvCxnSpPr>
          <p:nvPr/>
        </p:nvCxnSpPr>
        <p:spPr>
          <a:xfrm>
            <a:off x="2199041" y="2895664"/>
            <a:ext cx="1681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endCxn id="41" idx="1"/>
          </p:cNvCxnSpPr>
          <p:nvPr/>
        </p:nvCxnSpPr>
        <p:spPr>
          <a:xfrm>
            <a:off x="2228973" y="2154589"/>
            <a:ext cx="221609" cy="8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Elbow Connector 223"/>
          <p:cNvCxnSpPr>
            <a:stCxn id="44" idx="3"/>
            <a:endCxn id="16" idx="3"/>
          </p:cNvCxnSpPr>
          <p:nvPr/>
        </p:nvCxnSpPr>
        <p:spPr>
          <a:xfrm flipH="1">
            <a:off x="3206332" y="2895665"/>
            <a:ext cx="110144" cy="1368151"/>
          </a:xfrm>
          <a:prstGeom prst="bentConnector3">
            <a:avLst>
              <a:gd name="adj1" fmla="val -20754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43" idx="0"/>
            <a:endCxn id="44" idx="2"/>
          </p:cNvCxnSpPr>
          <p:nvPr/>
        </p:nvCxnSpPr>
        <p:spPr>
          <a:xfrm flipH="1" flipV="1">
            <a:off x="2841849" y="3120108"/>
            <a:ext cx="904" cy="276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Elbow Connector 236"/>
          <p:cNvCxnSpPr>
            <a:endCxn id="41" idx="3"/>
          </p:cNvCxnSpPr>
          <p:nvPr/>
        </p:nvCxnSpPr>
        <p:spPr>
          <a:xfrm rot="16200000" flipV="1">
            <a:off x="2309743" y="3051794"/>
            <a:ext cx="2211441" cy="43346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3203184" y="4395998"/>
            <a:ext cx="441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>
            <a:stCxn id="44" idx="3"/>
          </p:cNvCxnSpPr>
          <p:nvPr/>
        </p:nvCxnSpPr>
        <p:spPr>
          <a:xfrm flipV="1">
            <a:off x="3316476" y="1376220"/>
            <a:ext cx="4783409" cy="1519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449896" y="6294799"/>
            <a:ext cx="278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Collection Objects (all)</a:t>
            </a:r>
            <a:endParaRPr lang="en-US" dirty="0"/>
          </a:p>
        </p:txBody>
      </p:sp>
      <p:cxnSp>
        <p:nvCxnSpPr>
          <p:cNvPr id="225" name="Straight Arrow Connector 224"/>
          <p:cNvCxnSpPr/>
          <p:nvPr/>
        </p:nvCxnSpPr>
        <p:spPr>
          <a:xfrm>
            <a:off x="11387470" y="1455676"/>
            <a:ext cx="10632" cy="159538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endCxn id="26" idx="0"/>
          </p:cNvCxnSpPr>
          <p:nvPr/>
        </p:nvCxnSpPr>
        <p:spPr>
          <a:xfrm>
            <a:off x="10206865" y="1396608"/>
            <a:ext cx="992711" cy="16544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endCxn id="26" idx="1"/>
          </p:cNvCxnSpPr>
          <p:nvPr/>
        </p:nvCxnSpPr>
        <p:spPr>
          <a:xfrm>
            <a:off x="9095140" y="3253563"/>
            <a:ext cx="1730363" cy="2194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989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3361" y="1006790"/>
            <a:ext cx="804204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Measurement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74474" y="96356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Question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7805" y="97060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Collection Event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5880" y="947721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Data Capture Development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99885" y="96456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Control Construct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511" y="928938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Methodology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477" y="167588"/>
            <a:ext cx="11433908" cy="6453101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Data Collection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51975" y="27414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Instrument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5687" y="927333"/>
            <a:ext cx="749564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Sampling Information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18268" y="93327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Processing Event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56071" y="457457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Processing Instruction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77906" y="189772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Data Collector Organization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7511" y="1806853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Weighting Methodology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8186" y="4039372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Development Activity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5646" y="3344552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Sampling Procedure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77541" y="290767"/>
            <a:ext cx="748146" cy="4488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Quality Statement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9317" y="2602176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Data Collection Methodology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1998" y="522610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General Instruction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46687" y="522610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Generation Instruction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56071" y="3768888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Weighting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56071" y="2895665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Cleaning Operation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43771" y="201219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Control Operation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40412" y="581948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Aggregation Variables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825503" y="305106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Instruction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844890" y="1809783"/>
            <a:ext cx="1250250" cy="1774500"/>
          </a:xfrm>
          <a:prstGeom prst="rect">
            <a:avLst/>
          </a:prstGeom>
          <a:noFill/>
          <a:ln w="25400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If Then Else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Repeat Until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Repeat While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Loop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Sequence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Computation Item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Statement Item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Question Construct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Measurement Construct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Sampling Stage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Sample Step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Development Step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Split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Split Join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405024" y="1592802"/>
            <a:ext cx="872751" cy="553465"/>
          </a:xfrm>
          <a:prstGeom prst="rect">
            <a:avLst/>
          </a:prstGeom>
          <a:noFill/>
          <a:ln w="22225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Question Item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Question Grid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Question Bloc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458719" y="238707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Response Domain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5646" y="4036850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Deviation From Sample Design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77906" y="444532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Mode Of Collection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785037" y="3568995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Collection Situation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85037" y="267122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Action To Minimize Losses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21195" y="267122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Standard Weight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38512" y="4261293"/>
            <a:ext cx="1788559" cy="1929615"/>
          </a:xfrm>
          <a:prstGeom prst="rect">
            <a:avLst/>
          </a:prstGeom>
          <a:noFill/>
          <a:ln w="25400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Text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Numeric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Date Time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Category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Code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Geographic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Geographic Structure Code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Geographic Location Code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Scale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Location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Nominal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Distribution Domain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Ranking Domain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934759" y="532876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Sample Frame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27105" y="1931925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Sampling Plan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50582" y="1938364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Development Plan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053751" y="4851281"/>
            <a:ext cx="1541807" cy="1063207"/>
          </a:xfrm>
          <a:prstGeom prst="rect">
            <a:avLst/>
          </a:prstGeom>
          <a:noFill/>
          <a:ln w="28575" cmpd="dbl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Content Review Activity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Focus Group Activity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Cognitive Interview Activity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Cognitive Expert Review Activity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Translation Activity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Pretest Activity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68680" y="3396676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Development Results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367221" y="2671221"/>
            <a:ext cx="949255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Development Implementation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49134" y="3407618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Sample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48" name="Elbow Connector 47"/>
          <p:cNvCxnSpPr>
            <a:stCxn id="4" idx="0"/>
            <a:endCxn id="18" idx="3"/>
          </p:cNvCxnSpPr>
          <p:nvPr/>
        </p:nvCxnSpPr>
        <p:spPr>
          <a:xfrm rot="16200000" flipV="1">
            <a:off x="5316088" y="-875190"/>
            <a:ext cx="455390" cy="323619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2" idx="0"/>
          </p:cNvCxnSpPr>
          <p:nvPr/>
        </p:nvCxnSpPr>
        <p:spPr>
          <a:xfrm rot="16200000" flipV="1">
            <a:off x="4666245" y="-92817"/>
            <a:ext cx="285538" cy="176665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endCxn id="10" idx="1"/>
          </p:cNvCxnSpPr>
          <p:nvPr/>
        </p:nvCxnSpPr>
        <p:spPr>
          <a:xfrm rot="5400000" flipH="1" flipV="1">
            <a:off x="7155666" y="668251"/>
            <a:ext cx="465974" cy="12664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0" idx="3"/>
            <a:endCxn id="6" idx="0"/>
          </p:cNvCxnSpPr>
          <p:nvPr/>
        </p:nvCxnSpPr>
        <p:spPr>
          <a:xfrm>
            <a:off x="8200121" y="498586"/>
            <a:ext cx="273837" cy="46597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6" idx="2"/>
            <a:endCxn id="27" idx="0"/>
          </p:cNvCxnSpPr>
          <p:nvPr/>
        </p:nvCxnSpPr>
        <p:spPr>
          <a:xfrm flipH="1">
            <a:off x="8470015" y="1413447"/>
            <a:ext cx="3943" cy="396336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0" idx="2"/>
            <a:endCxn id="37" idx="0"/>
          </p:cNvCxnSpPr>
          <p:nvPr/>
        </p:nvCxnSpPr>
        <p:spPr>
          <a:xfrm>
            <a:off x="9832792" y="2835961"/>
            <a:ext cx="0" cy="142533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" idx="2"/>
            <a:endCxn id="28" idx="0"/>
          </p:cNvCxnSpPr>
          <p:nvPr/>
        </p:nvCxnSpPr>
        <p:spPr>
          <a:xfrm flipH="1">
            <a:off x="9841400" y="1412451"/>
            <a:ext cx="7147" cy="180351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" idx="2"/>
            <a:endCxn id="30" idx="3"/>
          </p:cNvCxnSpPr>
          <p:nvPr/>
        </p:nvCxnSpPr>
        <p:spPr>
          <a:xfrm rot="5400000">
            <a:off x="10103244" y="1559298"/>
            <a:ext cx="1155841" cy="94859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3" idx="3"/>
          </p:cNvCxnSpPr>
          <p:nvPr/>
        </p:nvCxnSpPr>
        <p:spPr>
          <a:xfrm flipH="1">
            <a:off x="10214012" y="1188008"/>
            <a:ext cx="8608" cy="1292420"/>
          </a:xfrm>
          <a:prstGeom prst="bentConnector4">
            <a:avLst>
              <a:gd name="adj1" fmla="val -2655669"/>
              <a:gd name="adj2" fmla="val 9983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" idx="3"/>
            <a:endCxn id="3" idx="1"/>
          </p:cNvCxnSpPr>
          <p:nvPr/>
        </p:nvCxnSpPr>
        <p:spPr>
          <a:xfrm flipV="1">
            <a:off x="8848031" y="1188008"/>
            <a:ext cx="626443" cy="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endCxn id="2" idx="0"/>
          </p:cNvCxnSpPr>
          <p:nvPr/>
        </p:nvCxnSpPr>
        <p:spPr>
          <a:xfrm>
            <a:off x="8730862" y="748463"/>
            <a:ext cx="2424601" cy="2583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724122" y="748455"/>
            <a:ext cx="0" cy="213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4" idx="3"/>
          </p:cNvCxnSpPr>
          <p:nvPr/>
        </p:nvCxnSpPr>
        <p:spPr>
          <a:xfrm flipV="1">
            <a:off x="7535951" y="1195044"/>
            <a:ext cx="12448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663571" y="1195044"/>
            <a:ext cx="0" cy="5280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4323207" y="6475445"/>
            <a:ext cx="3337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38" idx="2"/>
          </p:cNvCxnSpPr>
          <p:nvPr/>
        </p:nvCxnSpPr>
        <p:spPr>
          <a:xfrm flipV="1">
            <a:off x="4308832" y="5777656"/>
            <a:ext cx="0" cy="6977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endCxn id="14" idx="3"/>
          </p:cNvCxnSpPr>
          <p:nvPr/>
        </p:nvCxnSpPr>
        <p:spPr>
          <a:xfrm flipH="1">
            <a:off x="7526052" y="2117277"/>
            <a:ext cx="125219" cy="4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34" idx="3"/>
          </p:cNvCxnSpPr>
          <p:nvPr/>
        </p:nvCxnSpPr>
        <p:spPr>
          <a:xfrm flipH="1">
            <a:off x="7533183" y="2895664"/>
            <a:ext cx="15289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endCxn id="33" idx="3"/>
          </p:cNvCxnSpPr>
          <p:nvPr/>
        </p:nvCxnSpPr>
        <p:spPr>
          <a:xfrm flipH="1">
            <a:off x="7533183" y="3793438"/>
            <a:ext cx="14459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endCxn id="32" idx="3"/>
          </p:cNvCxnSpPr>
          <p:nvPr/>
        </p:nvCxnSpPr>
        <p:spPr>
          <a:xfrm flipH="1">
            <a:off x="7526052" y="4660929"/>
            <a:ext cx="134381" cy="8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2" idx="3"/>
          </p:cNvCxnSpPr>
          <p:nvPr/>
        </p:nvCxnSpPr>
        <p:spPr>
          <a:xfrm flipV="1">
            <a:off x="6066414" y="1151776"/>
            <a:ext cx="315725" cy="5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374973" y="1153381"/>
            <a:ext cx="0" cy="3643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24" idx="3"/>
          </p:cNvCxnSpPr>
          <p:nvPr/>
        </p:nvCxnSpPr>
        <p:spPr>
          <a:xfrm flipH="1">
            <a:off x="6091917" y="2236634"/>
            <a:ext cx="26169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23" idx="3"/>
          </p:cNvCxnSpPr>
          <p:nvPr/>
        </p:nvCxnSpPr>
        <p:spPr>
          <a:xfrm flipH="1" flipV="1">
            <a:off x="6104217" y="3120109"/>
            <a:ext cx="270756" cy="24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22" idx="3"/>
          </p:cNvCxnSpPr>
          <p:nvPr/>
        </p:nvCxnSpPr>
        <p:spPr>
          <a:xfrm flipH="1">
            <a:off x="6104217" y="3993331"/>
            <a:ext cx="26784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3" idx="3"/>
          </p:cNvCxnSpPr>
          <p:nvPr/>
        </p:nvCxnSpPr>
        <p:spPr>
          <a:xfrm flipH="1">
            <a:off x="6104217" y="4796531"/>
            <a:ext cx="277922" cy="2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3" idx="2"/>
            <a:endCxn id="13" idx="2"/>
          </p:cNvCxnSpPr>
          <p:nvPr/>
        </p:nvCxnSpPr>
        <p:spPr>
          <a:xfrm>
            <a:off x="5730144" y="502346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20" idx="0"/>
            <a:endCxn id="20" idx="0"/>
          </p:cNvCxnSpPr>
          <p:nvPr/>
        </p:nvCxnSpPr>
        <p:spPr>
          <a:xfrm>
            <a:off x="5356071" y="52261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5343771" y="5099430"/>
            <a:ext cx="894367" cy="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3" idx="2"/>
          </p:cNvCxnSpPr>
          <p:nvPr/>
        </p:nvCxnSpPr>
        <p:spPr>
          <a:xfrm>
            <a:off x="5730144" y="5023466"/>
            <a:ext cx="0" cy="87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20" idx="0"/>
          </p:cNvCxnSpPr>
          <p:nvPr/>
        </p:nvCxnSpPr>
        <p:spPr>
          <a:xfrm>
            <a:off x="5356071" y="5119003"/>
            <a:ext cx="0" cy="107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endCxn id="21" idx="0"/>
          </p:cNvCxnSpPr>
          <p:nvPr/>
        </p:nvCxnSpPr>
        <p:spPr>
          <a:xfrm flipH="1">
            <a:off x="6220760" y="5099430"/>
            <a:ext cx="2003" cy="126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21" idx="1"/>
            <a:endCxn id="20" idx="3"/>
          </p:cNvCxnSpPr>
          <p:nvPr/>
        </p:nvCxnSpPr>
        <p:spPr>
          <a:xfrm flipH="1">
            <a:off x="5730144" y="5450544"/>
            <a:ext cx="11654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21" idx="2"/>
            <a:endCxn id="25" idx="0"/>
          </p:cNvCxnSpPr>
          <p:nvPr/>
        </p:nvCxnSpPr>
        <p:spPr>
          <a:xfrm flipH="1">
            <a:off x="6214485" y="5674987"/>
            <a:ext cx="6275" cy="144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1119719" y="6003584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Variable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53" name="Straight Arrow Connector 152"/>
          <p:cNvCxnSpPr>
            <a:stCxn id="22" idx="1"/>
            <a:endCxn id="45" idx="3"/>
          </p:cNvCxnSpPr>
          <p:nvPr/>
        </p:nvCxnSpPr>
        <p:spPr>
          <a:xfrm flipH="1" flipV="1">
            <a:off x="4697280" y="3632062"/>
            <a:ext cx="658791" cy="361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22" idx="0"/>
            <a:endCxn id="36" idx="3"/>
          </p:cNvCxnSpPr>
          <p:nvPr/>
        </p:nvCxnSpPr>
        <p:spPr>
          <a:xfrm flipH="1" flipV="1">
            <a:off x="4669341" y="2895665"/>
            <a:ext cx="1060803" cy="873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766396" y="4820857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Time Methodology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60" name="Straight Connector 159"/>
          <p:cNvCxnSpPr>
            <a:stCxn id="11" idx="1"/>
          </p:cNvCxnSpPr>
          <p:nvPr/>
        </p:nvCxnSpPr>
        <p:spPr>
          <a:xfrm flipH="1" flipV="1">
            <a:off x="3741475" y="1151776"/>
            <a:ext cx="18421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717960" y="1151776"/>
            <a:ext cx="3139" cy="440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endCxn id="38" idx="1"/>
          </p:cNvCxnSpPr>
          <p:nvPr/>
        </p:nvCxnSpPr>
        <p:spPr>
          <a:xfrm>
            <a:off x="3733077" y="5553213"/>
            <a:ext cx="201682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endCxn id="39" idx="1"/>
          </p:cNvCxnSpPr>
          <p:nvPr/>
        </p:nvCxnSpPr>
        <p:spPr>
          <a:xfrm>
            <a:off x="3732245" y="2155371"/>
            <a:ext cx="194860" cy="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endCxn id="45" idx="1"/>
          </p:cNvCxnSpPr>
          <p:nvPr/>
        </p:nvCxnSpPr>
        <p:spPr>
          <a:xfrm>
            <a:off x="3717960" y="3632062"/>
            <a:ext cx="2311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57265" y="6292431"/>
            <a:ext cx="377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Processing and Data Capture Activities</a:t>
            </a:r>
            <a:endParaRPr lang="en-US" dirty="0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3216826" y="723029"/>
            <a:ext cx="4609222" cy="2898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6" idx="1"/>
            <a:endCxn id="43" idx="3"/>
          </p:cNvCxnSpPr>
          <p:nvPr/>
        </p:nvCxnSpPr>
        <p:spPr>
          <a:xfrm flipH="1">
            <a:off x="3216826" y="1189004"/>
            <a:ext cx="4883059" cy="2432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H="1">
            <a:off x="3213155" y="1342812"/>
            <a:ext cx="6261319" cy="2450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11387470" y="1455676"/>
            <a:ext cx="10632" cy="159538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endCxn id="26" idx="0"/>
          </p:cNvCxnSpPr>
          <p:nvPr/>
        </p:nvCxnSpPr>
        <p:spPr>
          <a:xfrm>
            <a:off x="10214012" y="1412451"/>
            <a:ext cx="985564" cy="163861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26" idx="1"/>
          </p:cNvCxnSpPr>
          <p:nvPr/>
        </p:nvCxnSpPr>
        <p:spPr>
          <a:xfrm>
            <a:off x="9095140" y="3264195"/>
            <a:ext cx="1730363" cy="1131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30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3361" y="1006790"/>
            <a:ext cx="804204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Measurement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74474" y="963564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Question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7805" y="970601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Collection Event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5880" y="947721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Data Capture Development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99885" y="964560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Control Construct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511" y="928938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Methodology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477" y="167588"/>
            <a:ext cx="11433908" cy="6453101"/>
          </a:xfrm>
          <a:prstGeom prst="rect">
            <a:avLst/>
          </a:prstGeom>
          <a:noFill/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Data Collection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51975" y="274142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Instrument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5687" y="927333"/>
            <a:ext cx="749564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Sampling Information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18268" y="933279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Processing Event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56071" y="4574579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Processing Instruction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77906" y="1897729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Data Collector Organization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7511" y="180685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Weighting Methodology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8186" y="403937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Development Activity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5646" y="3344552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Sampling Procedure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77541" y="290767"/>
            <a:ext cx="748146" cy="4488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Quality Statement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9317" y="260217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Data Collection Methodology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1998" y="5226101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General Instruction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46687" y="5226100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Generation Instruction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56071" y="3768888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Weighting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56071" y="2895665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Cleaning Operation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43771" y="2012191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Control Operation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40412" y="5819486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Aggregation Variables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825503" y="3051063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Instruction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844890" y="1809783"/>
            <a:ext cx="1250250" cy="1774500"/>
          </a:xfrm>
          <a:prstGeom prst="rect">
            <a:avLst/>
          </a:prstGeom>
          <a:noFill/>
          <a:ln w="25400" cmpd="dbl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If Then Else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Repeat Until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Repeat While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Loop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Sequence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Computation Item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Statement Item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Question Construct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Measurement Construct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Sampling Stage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Sample Step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Development Step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Split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Split Join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405024" y="1592802"/>
            <a:ext cx="872751" cy="553465"/>
          </a:xfrm>
          <a:prstGeom prst="rect">
            <a:avLst/>
          </a:prstGeom>
          <a:noFill/>
          <a:ln w="22225" cmpd="dbl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Question Item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Question Grid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Question Bloc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458719" y="2387074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Response Domain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5646" y="403685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Deviation From Sample Design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77906" y="4445326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Mode Of Collection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785037" y="3568995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Collection Situation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85037" y="2671221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Action To Minimize Losses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21195" y="2671221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Standard Weight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38512" y="4261293"/>
            <a:ext cx="1788559" cy="1929615"/>
          </a:xfrm>
          <a:prstGeom prst="rect">
            <a:avLst/>
          </a:prstGeom>
          <a:noFill/>
          <a:ln w="25400" cmpd="dbl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Text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Numeric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Date Time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Category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Code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Geographic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Geographic Structure Code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Geographic Location Code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Scale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Location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Nominal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Distribution Domain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Ranking Domain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934759" y="5328769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Sample Frame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27105" y="1931925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Sampling Plan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50582" y="1938364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Development Plan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053751" y="4851281"/>
            <a:ext cx="1541807" cy="1063207"/>
          </a:xfrm>
          <a:prstGeom prst="rect">
            <a:avLst/>
          </a:prstGeom>
          <a:noFill/>
          <a:ln w="28575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solidFill>
                  <a:schemeClr val="tx1"/>
                </a:solidFill>
              </a:rPr>
              <a:t>Content Review Activity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Focus Group Activity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Cognitive Interview Activity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Cognitive Expert Review Activity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Translation Activity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Pretest Activity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68680" y="3396676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Development Results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367221" y="2671221"/>
            <a:ext cx="949255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Development Implementation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49134" y="3407618"/>
            <a:ext cx="748146" cy="448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Sample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2" name="Elbow Connector 51"/>
          <p:cNvCxnSpPr>
            <a:stCxn id="7" idx="0"/>
            <a:endCxn id="18" idx="1"/>
          </p:cNvCxnSpPr>
          <p:nvPr/>
        </p:nvCxnSpPr>
        <p:spPr>
          <a:xfrm rot="5400000" flipH="1" flipV="1">
            <a:off x="1957699" y="-290903"/>
            <a:ext cx="413727" cy="20259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6" idx="2"/>
            <a:endCxn id="42" idx="0"/>
          </p:cNvCxnSpPr>
          <p:nvPr/>
        </p:nvCxnSpPr>
        <p:spPr>
          <a:xfrm flipH="1">
            <a:off x="2824655" y="4488259"/>
            <a:ext cx="7604" cy="363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3" idx="2"/>
            <a:endCxn id="13" idx="2"/>
          </p:cNvCxnSpPr>
          <p:nvPr/>
        </p:nvCxnSpPr>
        <p:spPr>
          <a:xfrm>
            <a:off x="5730144" y="5023466"/>
            <a:ext cx="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20" idx="0"/>
            <a:endCxn id="20" idx="0"/>
          </p:cNvCxnSpPr>
          <p:nvPr/>
        </p:nvCxnSpPr>
        <p:spPr>
          <a:xfrm>
            <a:off x="5356071" y="5226101"/>
            <a:ext cx="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1119719" y="6003584"/>
            <a:ext cx="748146" cy="4488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Variable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766396" y="4820857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Time Methodology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77" name="Straight Arrow Connector 176"/>
          <p:cNvCxnSpPr>
            <a:stCxn id="17" idx="3"/>
          </p:cNvCxnSpPr>
          <p:nvPr/>
        </p:nvCxnSpPr>
        <p:spPr>
          <a:xfrm flipV="1">
            <a:off x="1493792" y="2380812"/>
            <a:ext cx="2427403" cy="1188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7" idx="3"/>
          </p:cNvCxnSpPr>
          <p:nvPr/>
        </p:nvCxnSpPr>
        <p:spPr>
          <a:xfrm flipV="1">
            <a:off x="1493792" y="3489609"/>
            <a:ext cx="2439702" cy="79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44" idx="0"/>
            <a:endCxn id="43" idx="1"/>
          </p:cNvCxnSpPr>
          <p:nvPr/>
        </p:nvCxnSpPr>
        <p:spPr>
          <a:xfrm flipV="1">
            <a:off x="1493792" y="3621120"/>
            <a:ext cx="974888" cy="2382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559837" y="1151776"/>
            <a:ext cx="0" cy="3915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endCxn id="7" idx="1"/>
          </p:cNvCxnSpPr>
          <p:nvPr/>
        </p:nvCxnSpPr>
        <p:spPr>
          <a:xfrm>
            <a:off x="559837" y="1151776"/>
            <a:ext cx="217674" cy="1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endCxn id="15" idx="1"/>
          </p:cNvCxnSpPr>
          <p:nvPr/>
        </p:nvCxnSpPr>
        <p:spPr>
          <a:xfrm flipV="1">
            <a:off x="581520" y="2031297"/>
            <a:ext cx="195991" cy="2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endCxn id="19" idx="1"/>
          </p:cNvCxnSpPr>
          <p:nvPr/>
        </p:nvCxnSpPr>
        <p:spPr>
          <a:xfrm>
            <a:off x="544854" y="2808960"/>
            <a:ext cx="204463" cy="17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endCxn id="17" idx="1"/>
          </p:cNvCxnSpPr>
          <p:nvPr/>
        </p:nvCxnSpPr>
        <p:spPr>
          <a:xfrm>
            <a:off x="549476" y="3568995"/>
            <a:ext cx="19617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endCxn id="31" idx="1"/>
          </p:cNvCxnSpPr>
          <p:nvPr/>
        </p:nvCxnSpPr>
        <p:spPr>
          <a:xfrm>
            <a:off x="544854" y="4261293"/>
            <a:ext cx="20079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endCxn id="158" idx="1"/>
          </p:cNvCxnSpPr>
          <p:nvPr/>
        </p:nvCxnSpPr>
        <p:spPr>
          <a:xfrm>
            <a:off x="559837" y="5045300"/>
            <a:ext cx="20655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>
            <a:stCxn id="5" idx="1"/>
          </p:cNvCxnSpPr>
          <p:nvPr/>
        </p:nvCxnSpPr>
        <p:spPr>
          <a:xfrm flipH="1" flipV="1">
            <a:off x="2241472" y="1172164"/>
            <a:ext cx="1644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H="1">
            <a:off x="2181638" y="1172164"/>
            <a:ext cx="40909" cy="3089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endCxn id="16" idx="1"/>
          </p:cNvCxnSpPr>
          <p:nvPr/>
        </p:nvCxnSpPr>
        <p:spPr>
          <a:xfrm>
            <a:off x="2172361" y="4261293"/>
            <a:ext cx="285825" cy="2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>
            <a:endCxn id="43" idx="1"/>
          </p:cNvCxnSpPr>
          <p:nvPr/>
        </p:nvCxnSpPr>
        <p:spPr>
          <a:xfrm flipV="1">
            <a:off x="2205190" y="3621120"/>
            <a:ext cx="263490" cy="10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endCxn id="44" idx="1"/>
          </p:cNvCxnSpPr>
          <p:nvPr/>
        </p:nvCxnSpPr>
        <p:spPr>
          <a:xfrm>
            <a:off x="2199041" y="2895664"/>
            <a:ext cx="1681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endCxn id="41" idx="1"/>
          </p:cNvCxnSpPr>
          <p:nvPr/>
        </p:nvCxnSpPr>
        <p:spPr>
          <a:xfrm>
            <a:off x="2228973" y="2154589"/>
            <a:ext cx="221609" cy="8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Elbow Connector 223"/>
          <p:cNvCxnSpPr>
            <a:stCxn id="44" idx="3"/>
            <a:endCxn id="16" idx="3"/>
          </p:cNvCxnSpPr>
          <p:nvPr/>
        </p:nvCxnSpPr>
        <p:spPr>
          <a:xfrm flipH="1">
            <a:off x="3206332" y="2895665"/>
            <a:ext cx="110144" cy="1368151"/>
          </a:xfrm>
          <a:prstGeom prst="bentConnector3">
            <a:avLst>
              <a:gd name="adj1" fmla="val -20754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43" idx="0"/>
            <a:endCxn id="44" idx="2"/>
          </p:cNvCxnSpPr>
          <p:nvPr/>
        </p:nvCxnSpPr>
        <p:spPr>
          <a:xfrm flipH="1" flipV="1">
            <a:off x="2841849" y="3120108"/>
            <a:ext cx="904" cy="276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Elbow Connector 236"/>
          <p:cNvCxnSpPr>
            <a:endCxn id="41" idx="3"/>
          </p:cNvCxnSpPr>
          <p:nvPr/>
        </p:nvCxnSpPr>
        <p:spPr>
          <a:xfrm rot="16200000" flipV="1">
            <a:off x="2309743" y="3051794"/>
            <a:ext cx="2211441" cy="43346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H="1">
            <a:off x="3203184" y="4395998"/>
            <a:ext cx="441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>
            <a:stCxn id="44" idx="3"/>
          </p:cNvCxnSpPr>
          <p:nvPr/>
        </p:nvCxnSpPr>
        <p:spPr>
          <a:xfrm flipV="1">
            <a:off x="3316476" y="1376220"/>
            <a:ext cx="4783409" cy="1519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18518" y="6232384"/>
            <a:ext cx="5244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Background Methodology and Development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24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447536" y="916138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Authorized Source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5304" y="916138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Geographic Structure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806" y="247721"/>
            <a:ext cx="1495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Classifications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45304" y="2286863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Geographic Level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77637" y="916138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Geographic Location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73473" y="2583589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Statistical Classification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2868" y="2591410"/>
            <a:ext cx="748146" cy="44888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Level Context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64382" y="1742145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Classification Level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64088" y="3281941"/>
            <a:ext cx="748146" cy="4488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Concept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868" y="3284531"/>
            <a:ext cx="748146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Classification Item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73473" y="91613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Classification Family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146292" y="4096839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Classification Index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73472" y="1799822"/>
            <a:ext cx="748147" cy="448887"/>
          </a:xfrm>
          <a:prstGeom prst="rect">
            <a:avLst/>
          </a:pr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Classification Series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31" idx="2"/>
            <a:endCxn id="34" idx="0"/>
          </p:cNvCxnSpPr>
          <p:nvPr/>
        </p:nvCxnSpPr>
        <p:spPr>
          <a:xfrm>
            <a:off x="2547546" y="1365026"/>
            <a:ext cx="0" cy="43479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2"/>
            <a:endCxn id="16" idx="0"/>
          </p:cNvCxnSpPr>
          <p:nvPr/>
        </p:nvCxnSpPr>
        <p:spPr>
          <a:xfrm>
            <a:off x="2547546" y="2248709"/>
            <a:ext cx="0" cy="33488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496310" y="5322120"/>
            <a:ext cx="748146" cy="4488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Agent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62868" y="4085287"/>
            <a:ext cx="748146" cy="448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Classification Index Entry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33" idx="3"/>
            <a:endCxn id="44" idx="1"/>
          </p:cNvCxnSpPr>
          <p:nvPr/>
        </p:nvCxnSpPr>
        <p:spPr>
          <a:xfrm flipV="1">
            <a:off x="2894438" y="4309731"/>
            <a:ext cx="1068430" cy="1155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032700" y="4764060"/>
            <a:ext cx="922294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Classification Correspondence Table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31216" y="3281941"/>
            <a:ext cx="748146" cy="44888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Classification Map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50" idx="3"/>
            <a:endCxn id="20" idx="1"/>
          </p:cNvCxnSpPr>
          <p:nvPr/>
        </p:nvCxnSpPr>
        <p:spPr>
          <a:xfrm>
            <a:off x="1879362" y="3506385"/>
            <a:ext cx="2083506" cy="259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0"/>
            <a:endCxn id="50" idx="2"/>
          </p:cNvCxnSpPr>
          <p:nvPr/>
        </p:nvCxnSpPr>
        <p:spPr>
          <a:xfrm flipV="1">
            <a:off x="1493847" y="3730828"/>
            <a:ext cx="11442" cy="103323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9" idx="2"/>
            <a:endCxn id="43" idx="1"/>
          </p:cNvCxnSpPr>
          <p:nvPr/>
        </p:nvCxnSpPr>
        <p:spPr>
          <a:xfrm rot="16200000" flipH="1">
            <a:off x="3328270" y="3378523"/>
            <a:ext cx="333617" cy="4002463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9" idx="1"/>
            <a:endCxn id="16" idx="1"/>
          </p:cNvCxnSpPr>
          <p:nvPr/>
        </p:nvCxnSpPr>
        <p:spPr>
          <a:xfrm rot="10800000" flipH="1">
            <a:off x="1032699" y="2808034"/>
            <a:ext cx="1140773" cy="2180471"/>
          </a:xfrm>
          <a:prstGeom prst="bentConnector3">
            <a:avLst>
              <a:gd name="adj1" fmla="val -978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49" idx="3"/>
            <a:endCxn id="18" idx="3"/>
          </p:cNvCxnSpPr>
          <p:nvPr/>
        </p:nvCxnSpPr>
        <p:spPr>
          <a:xfrm flipV="1">
            <a:off x="1954994" y="1966589"/>
            <a:ext cx="2757534" cy="3021915"/>
          </a:xfrm>
          <a:prstGeom prst="bentConnector3">
            <a:avLst>
              <a:gd name="adj1" fmla="val 10829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7" idx="2"/>
            <a:endCxn id="20" idx="0"/>
          </p:cNvCxnSpPr>
          <p:nvPr/>
        </p:nvCxnSpPr>
        <p:spPr>
          <a:xfrm>
            <a:off x="4336941" y="3040297"/>
            <a:ext cx="0" cy="24423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6" idx="3"/>
            <a:endCxn id="17" idx="1"/>
          </p:cNvCxnSpPr>
          <p:nvPr/>
        </p:nvCxnSpPr>
        <p:spPr>
          <a:xfrm>
            <a:off x="2921619" y="2808033"/>
            <a:ext cx="1041249" cy="7821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7" idx="0"/>
            <a:endCxn id="18" idx="2"/>
          </p:cNvCxnSpPr>
          <p:nvPr/>
        </p:nvCxnSpPr>
        <p:spPr>
          <a:xfrm flipV="1">
            <a:off x="4336941" y="2191032"/>
            <a:ext cx="1514" cy="40037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44" idx="0"/>
            <a:endCxn id="20" idx="2"/>
          </p:cNvCxnSpPr>
          <p:nvPr/>
        </p:nvCxnSpPr>
        <p:spPr>
          <a:xfrm flipV="1">
            <a:off x="4336941" y="3733418"/>
            <a:ext cx="0" cy="35186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31"/>
          <p:cNvCxnSpPr>
            <a:endCxn id="16" idx="2"/>
          </p:cNvCxnSpPr>
          <p:nvPr/>
        </p:nvCxnSpPr>
        <p:spPr>
          <a:xfrm flipV="1">
            <a:off x="2249103" y="3032476"/>
            <a:ext cx="298443" cy="200189"/>
          </a:xfrm>
          <a:prstGeom prst="bentConnector2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2249104" y="3032476"/>
            <a:ext cx="0" cy="200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stCxn id="34" idx="1"/>
            <a:endCxn id="43" idx="2"/>
          </p:cNvCxnSpPr>
          <p:nvPr/>
        </p:nvCxnSpPr>
        <p:spPr>
          <a:xfrm rot="10800000" flipH="1" flipV="1">
            <a:off x="2173471" y="2024265"/>
            <a:ext cx="3696911" cy="3746741"/>
          </a:xfrm>
          <a:prstGeom prst="bentConnector4">
            <a:avLst>
              <a:gd name="adj1" fmla="val -38971"/>
              <a:gd name="adj2" fmla="val 1061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0" idx="3"/>
            <a:endCxn id="19" idx="1"/>
          </p:cNvCxnSpPr>
          <p:nvPr/>
        </p:nvCxnSpPr>
        <p:spPr>
          <a:xfrm flipV="1">
            <a:off x="4711014" y="3506385"/>
            <a:ext cx="753074" cy="259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stCxn id="7" idx="2"/>
            <a:endCxn id="11" idx="0"/>
          </p:cNvCxnSpPr>
          <p:nvPr/>
        </p:nvCxnSpPr>
        <p:spPr>
          <a:xfrm>
            <a:off x="7519377" y="1365025"/>
            <a:ext cx="0" cy="92183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7" idx="3"/>
            <a:endCxn id="6" idx="1"/>
          </p:cNvCxnSpPr>
          <p:nvPr/>
        </p:nvCxnSpPr>
        <p:spPr>
          <a:xfrm>
            <a:off x="7893450" y="1140582"/>
            <a:ext cx="554086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11" idx="2"/>
            <a:endCxn id="11" idx="1"/>
          </p:cNvCxnSpPr>
          <p:nvPr/>
        </p:nvCxnSpPr>
        <p:spPr>
          <a:xfrm rot="5400000" flipH="1">
            <a:off x="7220119" y="2436493"/>
            <a:ext cx="224443" cy="374073"/>
          </a:xfrm>
          <a:prstGeom prst="bentConnector4">
            <a:avLst>
              <a:gd name="adj1" fmla="val -101852"/>
              <a:gd name="adj2" fmla="val 161111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9777636" y="1517700"/>
            <a:ext cx="748146" cy="448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Location Value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70" name="Straight Arrow Connector 169"/>
          <p:cNvCxnSpPr>
            <a:stCxn id="12" idx="2"/>
            <a:endCxn id="168" idx="0"/>
          </p:cNvCxnSpPr>
          <p:nvPr/>
        </p:nvCxnSpPr>
        <p:spPr>
          <a:xfrm flipH="1">
            <a:off x="10151709" y="1365025"/>
            <a:ext cx="1" cy="15267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12" idx="1"/>
            <a:endCxn id="6" idx="3"/>
          </p:cNvCxnSpPr>
          <p:nvPr/>
        </p:nvCxnSpPr>
        <p:spPr>
          <a:xfrm flipH="1">
            <a:off x="9195682" y="1140582"/>
            <a:ext cx="581955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Elbow Connector 173"/>
          <p:cNvCxnSpPr>
            <a:stCxn id="12" idx="3"/>
            <a:endCxn id="11" idx="3"/>
          </p:cNvCxnSpPr>
          <p:nvPr/>
        </p:nvCxnSpPr>
        <p:spPr>
          <a:xfrm flipH="1">
            <a:off x="7893450" y="1140582"/>
            <a:ext cx="2632333" cy="1370725"/>
          </a:xfrm>
          <a:prstGeom prst="bentConnector3">
            <a:avLst>
              <a:gd name="adj1" fmla="val -8684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lbow Connector 175"/>
          <p:cNvCxnSpPr>
            <a:stCxn id="168" idx="2"/>
            <a:endCxn id="168" idx="1"/>
          </p:cNvCxnSpPr>
          <p:nvPr/>
        </p:nvCxnSpPr>
        <p:spPr>
          <a:xfrm rot="5400000" flipH="1">
            <a:off x="9852451" y="1667330"/>
            <a:ext cx="224443" cy="374073"/>
          </a:xfrm>
          <a:prstGeom prst="bentConnector4">
            <a:avLst>
              <a:gd name="adj1" fmla="val -101852"/>
              <a:gd name="adj2" fmla="val 161111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>
            <a:stCxn id="18" idx="0"/>
            <a:endCxn id="19" idx="0"/>
          </p:cNvCxnSpPr>
          <p:nvPr/>
        </p:nvCxnSpPr>
        <p:spPr>
          <a:xfrm rot="16200000" flipH="1">
            <a:off x="4318410" y="1762190"/>
            <a:ext cx="1539796" cy="1499706"/>
          </a:xfrm>
          <a:prstGeom prst="bentConnector3">
            <a:avLst>
              <a:gd name="adj1" fmla="val -14846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Elbow Connector 197"/>
          <p:cNvCxnSpPr>
            <a:stCxn id="6" idx="0"/>
            <a:endCxn id="43" idx="3"/>
          </p:cNvCxnSpPr>
          <p:nvPr/>
        </p:nvCxnSpPr>
        <p:spPr>
          <a:xfrm rot="16200000" flipH="1" flipV="1">
            <a:off x="5217820" y="1942774"/>
            <a:ext cx="4630426" cy="2577153"/>
          </a:xfrm>
          <a:prstGeom prst="bentConnector4">
            <a:avLst>
              <a:gd name="adj1" fmla="val -4937"/>
              <a:gd name="adj2" fmla="val 8778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40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905</Words>
  <Application>Microsoft Office PowerPoint</Application>
  <PresentationFormat>Widescreen</PresentationFormat>
  <Paragraphs>386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Lifecycle general structure</vt:lpstr>
      <vt:lpstr>Slides</vt:lpstr>
      <vt:lpstr>Key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L Thomas</dc:creator>
  <cp:lastModifiedBy>Wendy L Thomas</cp:lastModifiedBy>
  <cp:revision>49</cp:revision>
  <cp:lastPrinted>2020-02-11T21:18:47Z</cp:lastPrinted>
  <dcterms:created xsi:type="dcterms:W3CDTF">2020-02-10T18:40:54Z</dcterms:created>
  <dcterms:modified xsi:type="dcterms:W3CDTF">2020-02-17T19:44:34Z</dcterms:modified>
</cp:coreProperties>
</file>