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97" r:id="rId3"/>
    <p:sldId id="258" r:id="rId4"/>
    <p:sldId id="289" r:id="rId5"/>
    <p:sldId id="311" r:id="rId6"/>
    <p:sldId id="264" r:id="rId7"/>
    <p:sldId id="379" r:id="rId8"/>
    <p:sldId id="266" r:id="rId9"/>
    <p:sldId id="269" r:id="rId10"/>
    <p:sldId id="369" r:id="rId11"/>
    <p:sldId id="265" r:id="rId12"/>
    <p:sldId id="267" r:id="rId13"/>
    <p:sldId id="268" r:id="rId14"/>
    <p:sldId id="277" r:id="rId15"/>
    <p:sldId id="397" r:id="rId16"/>
    <p:sldId id="272" r:id="rId17"/>
    <p:sldId id="276" r:id="rId18"/>
    <p:sldId id="374" r:id="rId19"/>
    <p:sldId id="375" r:id="rId20"/>
    <p:sldId id="376" r:id="rId21"/>
    <p:sldId id="378" r:id="rId22"/>
    <p:sldId id="373" r:id="rId23"/>
    <p:sldId id="380" r:id="rId24"/>
    <p:sldId id="393" r:id="rId25"/>
    <p:sldId id="381" r:id="rId26"/>
    <p:sldId id="382" r:id="rId27"/>
    <p:sldId id="395" r:id="rId28"/>
    <p:sldId id="396" r:id="rId29"/>
    <p:sldId id="392" r:id="rId30"/>
    <p:sldId id="383" r:id="rId31"/>
    <p:sldId id="398" r:id="rId32"/>
    <p:sldId id="399" r:id="rId33"/>
    <p:sldId id="400" r:id="rId34"/>
    <p:sldId id="401" r:id="rId35"/>
    <p:sldId id="402" r:id="rId36"/>
    <p:sldId id="403" r:id="rId37"/>
    <p:sldId id="349" r:id="rId38"/>
    <p:sldId id="351" r:id="rId39"/>
    <p:sldId id="354" r:id="rId40"/>
    <p:sldId id="350" r:id="rId4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CDA0448-23B9-406D-949C-A70811EC916F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8A0E0B-5C04-4EDC-A47A-6B57933DC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0172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907E34-8EE9-4B7D-9521-C62AB74FA671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EAA843-F2A5-4808-8DC1-13B4653C7D0F}" type="slidenum">
              <a:rPr lang="en-US" sz="1300"/>
              <a:pPr algn="r" eaLnBrk="1" hangingPunct="1"/>
              <a:t>8</a:t>
            </a:fld>
            <a:endParaRPr lang="en-US" sz="1300" dirty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88C504-4F7C-4423-A665-D0D4A73EE9A5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DA4944C-D0AC-412E-98B2-134942D06C62}" type="slidenum">
              <a:rPr lang="en-US" sz="1300"/>
              <a:pPr algn="r" eaLnBrk="1" hangingPunct="1"/>
              <a:t>12</a:t>
            </a:fld>
            <a:endParaRPr lang="en-US" sz="1300" dirty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047AFC-4D5A-44B9-8F05-9F75F100C6FE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6C98B9C-F82B-4281-9B8A-F968816AB754}" type="slidenum">
              <a:rPr lang="en-US" sz="1300"/>
              <a:pPr algn="r" eaLnBrk="1" hangingPunct="1"/>
              <a:t>13</a:t>
            </a:fld>
            <a:endParaRPr lang="en-US" sz="1300" dirty="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842A7C-40F6-4DB8-BECD-B421FE3F635F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E455530-9536-4B18-B76C-06AE064925D6}" type="slidenum">
              <a:rPr lang="en-US" sz="1300"/>
              <a:pPr algn="r" eaLnBrk="1" hangingPunct="1"/>
              <a:t>14</a:t>
            </a:fld>
            <a:endParaRPr lang="en-US" sz="1300" dirty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F26B-80AD-476A-A7F4-56EBE15DB6E0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1F4-9FE4-4EA2-AFFF-0B34A894E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F96-D48C-489A-992C-9E07953D64C1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1F4-9FE4-4EA2-AFFF-0B34A894E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DD8E-5604-42D7-98E8-E8D80A6B9623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1F4-9FE4-4EA2-AFFF-0B34A894E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9EB9-4741-4964-BC1D-BC9D1249C013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1F4-9FE4-4EA2-AFFF-0B34A894E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FC8D-088D-43DD-87ED-A30BA2E47773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1F4-9FE4-4EA2-AFFF-0B34A894E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F554-4FC2-429A-AFB8-E9CE28D8CBCC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1F4-9FE4-4EA2-AFFF-0B34A894E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E6BD-C881-4FBE-BDE5-42BBBBF725FA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1F4-9FE4-4EA2-AFFF-0B34A894E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CBB8-0E6C-4F5D-8BF2-14B8899BA54B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1F4-9FE4-4EA2-AFFF-0B34A894E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A292-253C-4764-BDB5-9A554F40EADA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1F4-9FE4-4EA2-AFFF-0B34A894E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BA6-9C52-490E-A1AB-3B0F36C7E7D9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1F4-9FE4-4EA2-AFFF-0B34A894E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865C-1BED-4C3B-931D-22434FD04AEC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1F4-9FE4-4EA2-AFFF-0B34A894E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3C9F7-C49B-4743-9134-AEC4125C1F2F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W. Thomas - 2014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301F4-9FE4-4EA2-AFFF-0B34A894E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legalcode" TargetMode="External"/><Relationship Id="rId2" Type="http://schemas.openxmlformats.org/officeDocument/2006/relationships/hyperlink" Target="http://creativecommons.org/licenses/by-sa/3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ddialliance.org/" TargetMode="External"/><Relationship Id="rId2" Type="http://schemas.openxmlformats.org/officeDocument/2006/relationships/hyperlink" Target="http://www.ddialliance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cpsr.umich.edu/mailman/admin/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dialliance.org/resources/publications/working/usecases" TargetMode="External"/><Relationship Id="rId2" Type="http://schemas.openxmlformats.org/officeDocument/2006/relationships/hyperlink" Target="http://www.ddialliance.org/resources/publications/working/bestpractic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assistdata.org/iq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ddi-alliance.atlassian.net/wiki/pages/viewpage.action?pageId=491703" TargetMode="External"/><Relationship Id="rId2" Type="http://schemas.openxmlformats.org/officeDocument/2006/relationships/hyperlink" Target="http://www.ddialliance.org/ddi-moving-forward-proces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on.ddialliance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DDI Background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Wendy Thomas</a:t>
            </a:r>
          </a:p>
          <a:p>
            <a:r>
              <a:rPr lang="en-US" dirty="0" smtClean="0"/>
              <a:t>DDI Sprint 2015 - </a:t>
            </a:r>
            <a:r>
              <a:rPr lang="en-US" dirty="0" err="1" smtClean="0"/>
              <a:t>Dagstuhl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86000" y="5867400"/>
            <a:ext cx="4581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latin typeface="Calibri" pitchFamily="34" charset="0"/>
              </a:rPr>
              <a:t>Copyright </a:t>
            </a:r>
            <a:r>
              <a:rPr lang="en-US" sz="1200" dirty="0">
                <a:latin typeface="Calibri" pitchFamily="34" charset="0"/>
              </a:rPr>
              <a:t>© </a:t>
            </a:r>
            <a:r>
              <a:rPr lang="en-US" sz="1200" dirty="0" smtClean="0">
                <a:latin typeface="Calibri" pitchFamily="34" charset="0"/>
              </a:rPr>
              <a:t>DDI 2015</a:t>
            </a:r>
            <a:endParaRPr lang="en-US" sz="1200" dirty="0">
              <a:latin typeface="Calibri" pitchFamily="34" charset="0"/>
            </a:endParaRPr>
          </a:p>
          <a:p>
            <a:pPr algn="ctr"/>
            <a:r>
              <a:rPr lang="en-US" sz="1200" dirty="0">
                <a:latin typeface="Calibri" pitchFamily="34" charset="0"/>
              </a:rPr>
              <a:t>Published under Creative Commons Attribute-</a:t>
            </a:r>
            <a:r>
              <a:rPr lang="en-US" sz="1200" dirty="0" err="1">
                <a:latin typeface="Calibri" pitchFamily="34" charset="0"/>
              </a:rPr>
              <a:t>ShareAlike</a:t>
            </a:r>
            <a:r>
              <a:rPr lang="en-US" sz="1200" dirty="0">
                <a:latin typeface="Calibri" pitchFamily="34" charset="0"/>
              </a:rPr>
              <a:t> 3.0 </a:t>
            </a:r>
            <a:r>
              <a:rPr lang="en-US" sz="1200" dirty="0" err="1">
                <a:latin typeface="Calibri" pitchFamily="34" charset="0"/>
              </a:rPr>
              <a:t>Unported</a:t>
            </a:r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DDI Alliance Structure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4582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DDI-L specifications are created by committees drawn from among the member organizations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Some outside experts are invited to attend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elected </a:t>
            </a:r>
            <a:r>
              <a:rPr lang="en-US" sz="2400" u="sng" dirty="0" smtClean="0"/>
              <a:t>Executive </a:t>
            </a:r>
            <a:r>
              <a:rPr lang="en-US" sz="2400" u="sng" dirty="0"/>
              <a:t>Board</a:t>
            </a:r>
            <a:r>
              <a:rPr lang="en-US" sz="2400" dirty="0" smtClean="0"/>
              <a:t> governs the organization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They are elected by Member representatives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u="sng" dirty="0" smtClean="0"/>
              <a:t>Scientific Board </a:t>
            </a:r>
            <a:r>
              <a:rPr lang="en-US" sz="2400" dirty="0" smtClean="0"/>
              <a:t>vote to approve all published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One representative per member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u="sng" dirty="0" smtClean="0"/>
              <a:t>Technical Committee (TC)</a:t>
            </a:r>
            <a:r>
              <a:rPr lang="en-US" sz="2400" dirty="0" smtClean="0"/>
              <a:t> creates the technical work products (XML schemas, UML models, documentation, etc.)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dirty="0" smtClean="0"/>
              <a:t>Working Groups</a:t>
            </a:r>
            <a:r>
              <a:rPr lang="en-US" sz="2400" dirty="0" smtClean="0"/>
              <a:t> are short term groups working on future DDI topical content (i.e., Active Data Management Plan)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dirty="0" smtClean="0"/>
              <a:t>Web Site Maintenance Group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7016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DDI-C and DDI-L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DDI has 2 development lines</a:t>
            </a:r>
          </a:p>
          <a:p>
            <a:pPr lvl="1"/>
            <a:r>
              <a:rPr lang="en-US" smtClean="0"/>
              <a:t>DDI Codebook (DDI-C)</a:t>
            </a:r>
          </a:p>
          <a:p>
            <a:pPr lvl="1"/>
            <a:r>
              <a:rPr lang="en-US" smtClean="0"/>
              <a:t>DDI Lifecycle (DDI-L)</a:t>
            </a:r>
          </a:p>
          <a:p>
            <a:r>
              <a:rPr lang="en-US" smtClean="0"/>
              <a:t>Both lines will continue to be improved</a:t>
            </a:r>
          </a:p>
          <a:p>
            <a:pPr lvl="1"/>
            <a:r>
              <a:rPr lang="en-US" smtClean="0"/>
              <a:t>DDI-C focusing just on single study codebook structures</a:t>
            </a:r>
          </a:p>
          <a:p>
            <a:pPr lvl="1"/>
            <a:r>
              <a:rPr lang="en-US" smtClean="0"/>
              <a:t>DDI-L focusing on a more inclusive lifecycle model and support for machine actionability</a:t>
            </a:r>
          </a:p>
        </p:txBody>
      </p:sp>
    </p:spTree>
    <p:extLst>
      <p:ext uri="{BB962C8B-B14F-4D97-AF65-F5344CB8AC3E}">
        <p14:creationId xmlns="" xmlns:p14="http://schemas.microsoft.com/office/powerpoint/2010/main" val="283795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Early DDI:</a:t>
            </a:r>
            <a:br>
              <a:rPr lang="en-US" smtClean="0"/>
            </a:br>
            <a:r>
              <a:rPr lang="en-US" smtClean="0"/>
              <a:t>Characteristics of DDI-C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Focuses on the static object of a codebook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Designed for limited 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End user data discovery via the variable or high level study identification (bibliographic)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Only heavily structured content relates to information used to drive statistical analysis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Coverage is focused on single study, single data file, simple survey and aggregate data files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Variable contains majority of information (question, categories, data typing, physical storage information, statistics)</a:t>
            </a:r>
          </a:p>
        </p:txBody>
      </p:sp>
    </p:spTree>
    <p:extLst>
      <p:ext uri="{BB962C8B-B14F-4D97-AF65-F5344CB8AC3E}">
        <p14:creationId xmlns="" xmlns:p14="http://schemas.microsoft.com/office/powerpoint/2010/main" val="374674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Limitations of these Characteristics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Treated as an “add on” to the data collection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Focus is on the data end product and end users (static)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Limited tools for creation or exploitation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Variable must exist before metadata can be created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Producers hesitant to take up DDI creation because it is a cost and does not support their development or collection process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="" xmlns:p14="http://schemas.microsoft.com/office/powerpoint/2010/main" val="42898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DDI Lifecycle Model</a:t>
            </a:r>
          </a:p>
        </p:txBody>
      </p:sp>
      <p:pic>
        <p:nvPicPr>
          <p:cNvPr id="15363" name="Picture 3" descr="DDI_Lifecyc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686800" cy="453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AutoShape 4"/>
          <p:cNvSpPr>
            <a:spLocks noChangeArrowheads="1"/>
          </p:cNvSpPr>
          <p:nvPr/>
        </p:nvSpPr>
        <p:spPr bwMode="auto">
          <a:xfrm rot="10800000">
            <a:off x="152400" y="4648200"/>
            <a:ext cx="7620000" cy="1219200"/>
          </a:xfrm>
          <a:prstGeom prst="curvedDownArrow">
            <a:avLst>
              <a:gd name="adj1" fmla="val 125000"/>
              <a:gd name="adj2" fmla="val 25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>
              <a:cs typeface="Arial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048000" y="5943600"/>
            <a:ext cx="310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cs typeface="Arial" charset="0"/>
              </a:rPr>
              <a:t>Metadata Reuse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Concept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5334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Universe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524000"/>
            <a:ext cx="17526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Representation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4800" y="5334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Geography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0" y="2514600"/>
            <a:ext cx="16002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Measurement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91400" y="25146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Means of Capture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35052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91400" y="35052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Instrument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35052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Collection Event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0800" y="13716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Methods / Protocols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90800" y="49530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Variables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95800" y="49530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Relations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53200" y="49530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Storage Structure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53200" y="60198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Store (file level)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0800" y="60198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Summary Statistics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28194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44958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Agents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" y="54102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Comparison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4" idx="3"/>
            <a:endCxn id="5" idx="1"/>
          </p:cNvCxnSpPr>
          <p:nvPr/>
        </p:nvCxnSpPr>
        <p:spPr>
          <a:xfrm>
            <a:off x="1981200" y="838200"/>
            <a:ext cx="304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3"/>
            <a:endCxn id="7" idx="1"/>
          </p:cNvCxnSpPr>
          <p:nvPr/>
        </p:nvCxnSpPr>
        <p:spPr>
          <a:xfrm>
            <a:off x="3733800" y="838200"/>
            <a:ext cx="381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" idx="0"/>
            <a:endCxn id="4" idx="2"/>
          </p:cNvCxnSpPr>
          <p:nvPr/>
        </p:nvCxnSpPr>
        <p:spPr>
          <a:xfrm flipV="1">
            <a:off x="1257300" y="1143000"/>
            <a:ext cx="0" cy="381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7" idx="2"/>
            <a:endCxn id="6" idx="3"/>
          </p:cNvCxnSpPr>
          <p:nvPr/>
        </p:nvCxnSpPr>
        <p:spPr>
          <a:xfrm rot="5400000">
            <a:off x="3143250" y="133350"/>
            <a:ext cx="685800" cy="2705100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hape 84"/>
          <p:cNvCxnSpPr>
            <a:stCxn id="13" idx="1"/>
            <a:endCxn id="8" idx="0"/>
          </p:cNvCxnSpPr>
          <p:nvPr/>
        </p:nvCxnSpPr>
        <p:spPr>
          <a:xfrm rot="10800000" flipV="1">
            <a:off x="6057900" y="1676400"/>
            <a:ext cx="342900" cy="8382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" idx="3"/>
            <a:endCxn id="9" idx="1"/>
          </p:cNvCxnSpPr>
          <p:nvPr/>
        </p:nvCxnSpPr>
        <p:spPr>
          <a:xfrm>
            <a:off x="6858000" y="2819400"/>
            <a:ext cx="533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9" idx="2"/>
            <a:endCxn id="11" idx="0"/>
          </p:cNvCxnSpPr>
          <p:nvPr/>
        </p:nvCxnSpPr>
        <p:spPr>
          <a:xfrm>
            <a:off x="8115300" y="312420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1" idx="1"/>
            <a:endCxn id="12" idx="3"/>
          </p:cNvCxnSpPr>
          <p:nvPr/>
        </p:nvCxnSpPr>
        <p:spPr>
          <a:xfrm flipH="1">
            <a:off x="6324600" y="3810000"/>
            <a:ext cx="1066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2" idx="1"/>
            <a:endCxn id="10" idx="3"/>
          </p:cNvCxnSpPr>
          <p:nvPr/>
        </p:nvCxnSpPr>
        <p:spPr>
          <a:xfrm flipH="1">
            <a:off x="4038600" y="3810000"/>
            <a:ext cx="838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0" idx="2"/>
            <a:endCxn id="14" idx="0"/>
          </p:cNvCxnSpPr>
          <p:nvPr/>
        </p:nvCxnSpPr>
        <p:spPr>
          <a:xfrm>
            <a:off x="3314700" y="41148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4" idx="3"/>
            <a:endCxn id="15" idx="1"/>
          </p:cNvCxnSpPr>
          <p:nvPr/>
        </p:nvCxnSpPr>
        <p:spPr>
          <a:xfrm>
            <a:off x="4038600" y="525780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5" idx="3"/>
            <a:endCxn id="16" idx="1"/>
          </p:cNvCxnSpPr>
          <p:nvPr/>
        </p:nvCxnSpPr>
        <p:spPr>
          <a:xfrm>
            <a:off x="5943600" y="5257800"/>
            <a:ext cx="60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16" idx="2"/>
            <a:endCxn id="17" idx="0"/>
          </p:cNvCxnSpPr>
          <p:nvPr/>
        </p:nvCxnSpPr>
        <p:spPr>
          <a:xfrm>
            <a:off x="7277100" y="5562600"/>
            <a:ext cx="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7" idx="1"/>
            <a:endCxn id="19" idx="3"/>
          </p:cNvCxnSpPr>
          <p:nvPr/>
        </p:nvCxnSpPr>
        <p:spPr>
          <a:xfrm flipH="1">
            <a:off x="4038600" y="6324600"/>
            <a:ext cx="2514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9" idx="0"/>
            <a:endCxn id="14" idx="2"/>
          </p:cNvCxnSpPr>
          <p:nvPr/>
        </p:nvCxnSpPr>
        <p:spPr>
          <a:xfrm flipV="1">
            <a:off x="3314700" y="5562600"/>
            <a:ext cx="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228600" y="304800"/>
            <a:ext cx="5486400" cy="1981200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Elbow Connector 114"/>
          <p:cNvCxnSpPr>
            <a:stCxn id="8" idx="1"/>
            <a:endCxn id="107" idx="2"/>
          </p:cNvCxnSpPr>
          <p:nvPr/>
        </p:nvCxnSpPr>
        <p:spPr>
          <a:xfrm rot="10800000">
            <a:off x="2971800" y="2286000"/>
            <a:ext cx="2286000" cy="5334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124"/>
          <p:cNvCxnSpPr>
            <a:stCxn id="14" idx="1"/>
          </p:cNvCxnSpPr>
          <p:nvPr/>
        </p:nvCxnSpPr>
        <p:spPr>
          <a:xfrm rot="10800000">
            <a:off x="2209800" y="2286000"/>
            <a:ext cx="381000" cy="29718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hape 128"/>
          <p:cNvCxnSpPr>
            <a:stCxn id="13" idx="3"/>
            <a:endCxn id="9" idx="0"/>
          </p:cNvCxnSpPr>
          <p:nvPr/>
        </p:nvCxnSpPr>
        <p:spPr>
          <a:xfrm>
            <a:off x="7848600" y="1676400"/>
            <a:ext cx="266700" cy="8382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457200" y="3657600"/>
            <a:ext cx="1447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Discovery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823860" y="228600"/>
            <a:ext cx="33408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Information Captured</a:t>
            </a:r>
          </a:p>
          <a:p>
            <a:pPr algn="ctr"/>
            <a:r>
              <a:rPr lang="en-US" sz="2800" dirty="0" smtClean="0"/>
              <a:t> in DDI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107" grpId="0" animBg="1"/>
      <p:bldP spid="1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DDI-L Driving Principles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Capture the full lifecycle of data</a:t>
            </a:r>
          </a:p>
          <a:p>
            <a:r>
              <a:rPr lang="en-US" dirty="0" smtClean="0"/>
              <a:t>Capture metadata at the point of creation</a:t>
            </a:r>
          </a:p>
          <a:p>
            <a:pPr lvl="1"/>
            <a:r>
              <a:rPr lang="en-US" dirty="0" smtClean="0"/>
              <a:t>Increases accuracy</a:t>
            </a:r>
          </a:p>
          <a:p>
            <a:pPr lvl="1"/>
            <a:r>
              <a:rPr lang="en-US" dirty="0" smtClean="0"/>
              <a:t>Prevents loss through neglect</a:t>
            </a:r>
          </a:p>
          <a:p>
            <a:r>
              <a:rPr lang="en-US" dirty="0" smtClean="0"/>
              <a:t>Reuse</a:t>
            </a:r>
          </a:p>
          <a:p>
            <a:pPr lvl="1"/>
            <a:r>
              <a:rPr lang="en-US" dirty="0" smtClean="0"/>
              <a:t>Increases accuracy</a:t>
            </a:r>
          </a:p>
          <a:p>
            <a:pPr lvl="1"/>
            <a:r>
              <a:rPr lang="en-US" dirty="0" smtClean="0"/>
              <a:t>Provides implicit comparability</a:t>
            </a:r>
          </a:p>
          <a:p>
            <a:r>
              <a:rPr lang="en-US" dirty="0" smtClean="0"/>
              <a:t>Management over time</a:t>
            </a:r>
          </a:p>
          <a:p>
            <a:pPr lvl="1"/>
            <a:r>
              <a:rPr lang="en-US" dirty="0" smtClean="0"/>
              <a:t>Provides context</a:t>
            </a:r>
          </a:p>
          <a:p>
            <a:pPr lvl="1"/>
            <a:r>
              <a:rPr lang="en-US" dirty="0" smtClean="0"/>
              <a:t>Ensures preservation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Additional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Metadata is “touched” by multiple agents</a:t>
            </a:r>
          </a:p>
          <a:p>
            <a:pPr lvl="1"/>
            <a:r>
              <a:rPr lang="en-US" dirty="0" smtClean="0"/>
              <a:t>Metadata needs to be accessible throughout the lifecycle</a:t>
            </a:r>
          </a:p>
          <a:p>
            <a:r>
              <a:rPr lang="en-US" dirty="0" smtClean="0"/>
              <a:t>Metadata can be an “input”, a process definition, and an “output”</a:t>
            </a:r>
          </a:p>
          <a:p>
            <a:pPr lvl="1"/>
            <a:r>
              <a:rPr lang="en-US" dirty="0" smtClean="0"/>
              <a:t>Metadata needs to be captured and retained at all points in the development, production, and usage lifecycle</a:t>
            </a:r>
          </a:p>
          <a:p>
            <a:r>
              <a:rPr lang="en-US" dirty="0" smtClean="0"/>
              <a:t>Metadata can be descriptive or prescriptive; actionable or non-actionable</a:t>
            </a:r>
          </a:p>
          <a:p>
            <a:pPr lvl="1"/>
            <a:r>
              <a:rPr lang="en-US" dirty="0" smtClean="0"/>
              <a:t>The role of the metadata dictates how it needs to be captured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Management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best practice is to manage metadata in centralized repositories for use throughout the organization</a:t>
            </a:r>
          </a:p>
          <a:p>
            <a:r>
              <a:rPr lang="en-US" dirty="0" smtClean="0"/>
              <a:t>Metadata management is the foundation of all other applications</a:t>
            </a:r>
          </a:p>
          <a:p>
            <a:r>
              <a:rPr lang="en-US" dirty="0" smtClean="0"/>
              <a:t>Metadata is not static. It versions, it is enhanced to support new applications, use cases, and to capture provenance at all levels.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Metadata is often not managed in such a way that it can be easily reused</a:t>
            </a:r>
          </a:p>
          <a:p>
            <a:r>
              <a:rPr lang="en-US" dirty="0" smtClean="0"/>
              <a:t>Reuse of metadata provides a high degree of consistency and comparability – elements of data quality</a:t>
            </a:r>
          </a:p>
          <a:p>
            <a:r>
              <a:rPr lang="en-US" dirty="0" smtClean="0"/>
              <a:t>This benefits data producers, managers, and users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554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Slides marked “W. Thomas – 2014” were created by Wendy Thomas</a:t>
            </a:r>
          </a:p>
          <a:p>
            <a:r>
              <a:rPr lang="en-US" dirty="0" smtClean="0"/>
              <a:t>Except as noted all other slides are from the slide decks created for DDI training workshop at </a:t>
            </a:r>
            <a:r>
              <a:rPr lang="en-US" dirty="0" err="1" smtClean="0"/>
              <a:t>Dagstuhl</a:t>
            </a:r>
            <a:r>
              <a:rPr lang="en-US" dirty="0" smtClean="0"/>
              <a:t> October 2014 and related events</a:t>
            </a:r>
          </a:p>
          <a:p>
            <a:pPr lvl="1"/>
            <a:r>
              <a:rPr lang="en-US" dirty="0" smtClean="0"/>
              <a:t>Arofan Gregory, Wendy Thomas, Joachim </a:t>
            </a:r>
            <a:r>
              <a:rPr lang="en-US" dirty="0" err="1" smtClean="0"/>
              <a:t>Wackerow</a:t>
            </a:r>
            <a:r>
              <a:rPr lang="en-US" dirty="0" smtClean="0"/>
              <a:t>, Jon Johnson</a:t>
            </a:r>
          </a:p>
          <a:p>
            <a:r>
              <a:rPr lang="en-US" dirty="0" smtClean="0"/>
              <a:t>All slides are published under </a:t>
            </a:r>
            <a:r>
              <a:rPr lang="en-US" dirty="0" smtClean="0">
                <a:latin typeface="Calibri" pitchFamily="34" charset="0"/>
              </a:rPr>
              <a:t>Creative Commons Attribute-</a:t>
            </a:r>
            <a:r>
              <a:rPr lang="en-US" dirty="0" err="1" smtClean="0">
                <a:latin typeface="Calibri" pitchFamily="34" charset="0"/>
              </a:rPr>
              <a:t>ShareAlike</a:t>
            </a:r>
            <a:r>
              <a:rPr lang="en-US" dirty="0" smtClean="0">
                <a:latin typeface="Calibri" pitchFamily="34" charset="0"/>
              </a:rPr>
              <a:t> 3.0 </a:t>
            </a:r>
            <a:r>
              <a:rPr lang="en-US" dirty="0" err="1" smtClean="0">
                <a:latin typeface="Calibri" pitchFamily="34" charset="0"/>
              </a:rPr>
              <a:t>Unported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W. Thomas - 2014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5486400"/>
            <a:ext cx="7391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On-line available at: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http://creativecommons.org/licenses/by-sa/3.0/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human-readable summary of the Legal Code at: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http://creativecommons.org/licenses/by-sa/3.0/legalcode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Metadata-Driven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DDI supports the automation of many tasks which today are manual and resource-intensive</a:t>
            </a:r>
          </a:p>
          <a:p>
            <a:r>
              <a:rPr lang="en-US" dirty="0" smtClean="0"/>
              <a:t>This requires detailed and rich metadata in a machine-actionable form</a:t>
            </a:r>
          </a:p>
          <a:p>
            <a:r>
              <a:rPr lang="en-US" dirty="0" smtClean="0"/>
              <a:t>May require the re-design of workflows within an organization – put the metadata first!</a:t>
            </a:r>
          </a:p>
          <a:p>
            <a:r>
              <a:rPr lang="en-US" dirty="0" smtClean="0"/>
              <a:t>A major part of the “modernization” of production and dissemination systems</a:t>
            </a:r>
          </a:p>
          <a:p>
            <a:r>
              <a:rPr lang="en-US" dirty="0" smtClean="0"/>
              <a:t>Funding agencies are demanding more metadata to allow the reuse and replication of research data they pay for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90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RDF Products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DDI held two workshops on “Semantic Statistics” at </a:t>
            </a:r>
            <a:r>
              <a:rPr lang="en-US" dirty="0" err="1" smtClean="0"/>
              <a:t>Schlöss</a:t>
            </a:r>
            <a:r>
              <a:rPr lang="en-US" dirty="0" smtClean="0"/>
              <a:t> </a:t>
            </a:r>
            <a:r>
              <a:rPr lang="en-US" dirty="0" err="1" smtClean="0"/>
              <a:t>Dagstuhl</a:t>
            </a:r>
            <a:r>
              <a:rPr lang="en-US" dirty="0" smtClean="0"/>
              <a:t> over the past few years to address the expression of DDI in an RDF environment</a:t>
            </a:r>
          </a:p>
          <a:p>
            <a:r>
              <a:rPr lang="en-US" dirty="0" smtClean="0"/>
              <a:t>DDI has just completed the first review for the following RDF vocabularies:</a:t>
            </a:r>
          </a:p>
          <a:p>
            <a:pPr lvl="1"/>
            <a:r>
              <a:rPr lang="en-US" dirty="0" smtClean="0"/>
              <a:t>DISCO – DDI-RDF Discovery Vocabulary</a:t>
            </a:r>
          </a:p>
          <a:p>
            <a:pPr lvl="1"/>
            <a:r>
              <a:rPr lang="en-US" dirty="0" smtClean="0"/>
              <a:t>XKOS – Extended Knowledge Organization System</a:t>
            </a:r>
          </a:p>
          <a:p>
            <a:pPr lvl="1"/>
            <a:r>
              <a:rPr lang="en-US" dirty="0" smtClean="0"/>
              <a:t>PHDD – Physical Data Description</a:t>
            </a:r>
          </a:p>
          <a:p>
            <a:r>
              <a:rPr lang="en-US" dirty="0" smtClean="0"/>
              <a:t>DDI 4 will be model based and implemented in both XML and RDF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DDI Moving Forward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development of the next version of DDI is a project with a limited lifespan</a:t>
            </a:r>
          </a:p>
          <a:p>
            <a:r>
              <a:rPr lang="en-US" dirty="0" smtClean="0"/>
              <a:t>The project has an Advisory Committee to oversee the organization of the work</a:t>
            </a:r>
          </a:p>
          <a:p>
            <a:r>
              <a:rPr lang="en-US" dirty="0" smtClean="0"/>
              <a:t>It has its own project management and working group structure</a:t>
            </a:r>
          </a:p>
          <a:p>
            <a:r>
              <a:rPr lang="en-US" dirty="0" smtClean="0"/>
              <a:t>All development work is being done in an open, transparent fashion</a:t>
            </a:r>
          </a:p>
          <a:p>
            <a:r>
              <a:rPr lang="en-US" dirty="0" smtClean="0"/>
              <a:t>The outputs (for review or publication) are overseen by the Technical Committee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Used with DDI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and Other Standards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DDI is used in combination with other standards in many different contexts. The following are two examples:</a:t>
            </a:r>
          </a:p>
          <a:p>
            <a:pPr lvl="1"/>
            <a:r>
              <a:rPr lang="en-US" dirty="0" smtClean="0"/>
              <a:t>Data archives and libraries doing preservation, management, and dissemination</a:t>
            </a:r>
          </a:p>
          <a:p>
            <a:pPr lvl="1"/>
            <a:r>
              <a:rPr lang="en-US" dirty="0" smtClean="0"/>
              <a:t>Statistical offices doing data production</a:t>
            </a:r>
          </a:p>
          <a:p>
            <a:r>
              <a:rPr lang="en-US" dirty="0" smtClean="0"/>
              <a:t>This is </a:t>
            </a:r>
            <a:r>
              <a:rPr lang="en-US" i="1" dirty="0" smtClean="0"/>
              <a:t>not</a:t>
            </a:r>
            <a:r>
              <a:rPr lang="en-US" dirty="0" smtClean="0"/>
              <a:t> a comprehensive list of scenarios, but is indicative of what takes place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655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Archival/Management Standards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Dublin Core – discovery metadata</a:t>
            </a:r>
          </a:p>
          <a:p>
            <a:r>
              <a:rPr lang="en-US" dirty="0" smtClean="0"/>
              <a:t>ISO/IEC 11179 – Metadata registries</a:t>
            </a:r>
          </a:p>
          <a:p>
            <a:r>
              <a:rPr lang="en-US" dirty="0" smtClean="0"/>
              <a:t>ISO/IEC 19115 (and related series) – geographical systems</a:t>
            </a:r>
          </a:p>
          <a:p>
            <a:r>
              <a:rPr lang="en-US" dirty="0" smtClean="0"/>
              <a:t>OAIS/PREMIS – archival process </a:t>
            </a:r>
          </a:p>
          <a:p>
            <a:r>
              <a:rPr lang="en-US" dirty="0" smtClean="0"/>
              <a:t>METS – information wrapper for transport and storage</a:t>
            </a:r>
          </a:p>
          <a:p>
            <a:r>
              <a:rPr lang="en-US" dirty="0" smtClean="0"/>
              <a:t>GLBPM – process description for longitudinal data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Generic Statistical Business Process Model (GSBPM) – process model of statistical production</a:t>
            </a:r>
          </a:p>
          <a:p>
            <a:r>
              <a:rPr lang="en-US" dirty="0" smtClean="0"/>
              <a:t>Generic Statistical Information Model (GSIM) – information model for statistical production</a:t>
            </a:r>
          </a:p>
          <a:p>
            <a:r>
              <a:rPr lang="en-US" dirty="0" smtClean="0"/>
              <a:t>ISO 17369 SDMX – Statistical data and metadata exchange and dissemination</a:t>
            </a:r>
          </a:p>
          <a:p>
            <a:r>
              <a:rPr lang="en-US" dirty="0" smtClean="0"/>
              <a:t>Common Statistical Production Architecture (CSPA) – standard architecture for building re-usable statistical services</a:t>
            </a:r>
          </a:p>
          <a:p>
            <a:r>
              <a:rPr lang="en-US" dirty="0" smtClean="0"/>
              <a:t>Business Process </a:t>
            </a:r>
            <a:r>
              <a:rPr lang="en-US" dirty="0" err="1" smtClean="0"/>
              <a:t>Modelling</a:t>
            </a:r>
            <a:r>
              <a:rPr lang="en-US" dirty="0" smtClean="0"/>
              <a:t> Notation (BPMN) – generic standard for </a:t>
            </a:r>
            <a:r>
              <a:rPr lang="en-US" dirty="0" err="1" smtClean="0"/>
              <a:t>modelling</a:t>
            </a:r>
            <a:r>
              <a:rPr lang="en-US" dirty="0" smtClean="0"/>
              <a:t> and communicating business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and the Web of Linked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RDF and related standards are becoming increasingly important to the DDI Community</a:t>
            </a:r>
          </a:p>
          <a:p>
            <a:r>
              <a:rPr lang="en-US" dirty="0" smtClean="0"/>
              <a:t>There are a large number of RDF vocabularies which are important (</a:t>
            </a:r>
            <a:r>
              <a:rPr lang="en-US" dirty="0" err="1" smtClean="0"/>
              <a:t>dcterms</a:t>
            </a:r>
            <a:r>
              <a:rPr lang="en-US" dirty="0" smtClean="0"/>
              <a:t>, </a:t>
            </a:r>
            <a:r>
              <a:rPr lang="en-US" dirty="0" err="1" smtClean="0"/>
              <a:t>skos</a:t>
            </a:r>
            <a:r>
              <a:rPr lang="en-US" dirty="0" smtClean="0"/>
              <a:t>, </a:t>
            </a:r>
            <a:r>
              <a:rPr lang="en-US" dirty="0" err="1" smtClean="0"/>
              <a:t>foaf</a:t>
            </a:r>
            <a:r>
              <a:rPr lang="en-US" dirty="0" smtClean="0"/>
              <a:t>, </a:t>
            </a:r>
            <a:r>
              <a:rPr lang="en-US" dirty="0" err="1" smtClean="0"/>
              <a:t>prov</a:t>
            </a:r>
            <a:r>
              <a:rPr lang="en-US" dirty="0" smtClean="0"/>
              <a:t>, </a:t>
            </a:r>
            <a:r>
              <a:rPr lang="en-US" dirty="0" err="1" smtClean="0"/>
              <a:t>qb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In its own RDF vocabularies, DDI has made every effort to align with existing vocabularies in accordance with best practice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67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as a Good Citizen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DDI Alliance has made many efforts to reach out to other standards organizations </a:t>
            </a:r>
          </a:p>
          <a:p>
            <a:pPr lvl="1"/>
            <a:r>
              <a:rPr lang="en-US" dirty="0" smtClean="0"/>
              <a:t>Usually the goal is alignment of the standards</a:t>
            </a:r>
          </a:p>
          <a:p>
            <a:r>
              <a:rPr lang="en-US" dirty="0" smtClean="0"/>
              <a:t>The DDI Alliance has also tried to stay current with best practice as a standard specification</a:t>
            </a:r>
          </a:p>
          <a:p>
            <a:pPr lvl="1"/>
            <a:r>
              <a:rPr lang="en-US" dirty="0" smtClean="0"/>
              <a:t>Shift to model-driven approach</a:t>
            </a:r>
          </a:p>
          <a:p>
            <a:pPr lvl="1"/>
            <a:r>
              <a:rPr lang="en-US" dirty="0" smtClean="0"/>
              <a:t>Use of W3C XML Schema</a:t>
            </a:r>
          </a:p>
          <a:p>
            <a:pPr lvl="1"/>
            <a:r>
              <a:rPr lang="en-US" dirty="0" smtClean="0"/>
              <a:t>Support for RDF standards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011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Domain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Traditionally, DDI has been used by those in the Social, Behavioral, and Economic (SBE) sciences and by official statistical agencies.</a:t>
            </a:r>
          </a:p>
          <a:p>
            <a:r>
              <a:rPr lang="en-US" dirty="0" smtClean="0"/>
              <a:t>There are several “growth” domains:</a:t>
            </a:r>
          </a:p>
          <a:p>
            <a:pPr lvl="1"/>
            <a:r>
              <a:rPr lang="en-US" dirty="0" smtClean="0"/>
              <a:t>Health research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Environmental science </a:t>
            </a:r>
          </a:p>
          <a:p>
            <a:r>
              <a:rPr lang="en-US" dirty="0" smtClean="0"/>
              <a:t>Thus, even more existing standards are becoming of interest to the DDI Alliance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of content metadata</a:t>
            </a:r>
          </a:p>
          <a:p>
            <a:pPr lvl="1"/>
            <a:r>
              <a:rPr lang="en-US" dirty="0" smtClean="0"/>
              <a:t>Rapid advances in data/metadata storage and access since 1960’s</a:t>
            </a:r>
          </a:p>
          <a:p>
            <a:pPr lvl="1"/>
            <a:r>
              <a:rPr lang="en-US" dirty="0" smtClean="0"/>
              <a:t>Rising expectations for access and openness</a:t>
            </a:r>
          </a:p>
          <a:p>
            <a:pPr lvl="1"/>
            <a:r>
              <a:rPr lang="en-US" dirty="0" smtClean="0"/>
              <a:t>Shifting focus on metadata coverage</a:t>
            </a:r>
          </a:p>
          <a:p>
            <a:pPr lvl="1"/>
            <a:r>
              <a:rPr lang="en-US" dirty="0" smtClean="0"/>
              <a:t>DDI development in light of these changes</a:t>
            </a:r>
          </a:p>
          <a:p>
            <a:r>
              <a:rPr lang="en-US" dirty="0" smtClean="0"/>
              <a:t>DDI history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Tools 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85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Tools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Editing</a:t>
            </a:r>
          </a:p>
          <a:p>
            <a:r>
              <a:rPr lang="en-US" dirty="0" smtClean="0"/>
              <a:t>Data Collection</a:t>
            </a:r>
          </a:p>
          <a:p>
            <a:r>
              <a:rPr lang="en-US" dirty="0" smtClean="0"/>
              <a:t>Transformation</a:t>
            </a:r>
          </a:p>
          <a:p>
            <a:r>
              <a:rPr lang="en-US" dirty="0" smtClean="0"/>
              <a:t>Management</a:t>
            </a:r>
          </a:p>
          <a:p>
            <a:r>
              <a:rPr lang="en-US" dirty="0" smtClean="0"/>
              <a:t>Metadata/Data Dissemination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7306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Rogatus</a:t>
            </a:r>
            <a:r>
              <a:rPr lang="en-US" dirty="0" smtClean="0"/>
              <a:t> Survey (DIPF) – WIP, Open Source, .NET, DDI 3.2</a:t>
            </a:r>
          </a:p>
          <a:p>
            <a:pPr lvl="1"/>
            <a:r>
              <a:rPr lang="en-US" dirty="0" smtClean="0"/>
              <a:t>Being updated – available end of 2015</a:t>
            </a:r>
          </a:p>
          <a:p>
            <a:r>
              <a:rPr lang="en-US" dirty="0" err="1" smtClean="0"/>
              <a:t>Colectica</a:t>
            </a:r>
            <a:r>
              <a:rPr lang="en-US" dirty="0" smtClean="0"/>
              <a:t> – Commercial, .NET, DDI-C and DDI-L 3.2</a:t>
            </a:r>
          </a:p>
          <a:p>
            <a:pPr lvl="1"/>
            <a:r>
              <a:rPr lang="en-US" dirty="0" smtClean="0"/>
              <a:t>Also, free Excel Plug-In</a:t>
            </a:r>
          </a:p>
          <a:p>
            <a:r>
              <a:rPr lang="en-US" dirty="0" smtClean="0"/>
              <a:t>DDI Editor (DDA) – Open Source, Java, DDI 3.1</a:t>
            </a:r>
          </a:p>
          <a:p>
            <a:r>
              <a:rPr lang="en-US" dirty="0" smtClean="0"/>
              <a:t>OM Survey Manager – Open Source, Java, DDI 3.1</a:t>
            </a:r>
          </a:p>
          <a:p>
            <a:pPr lvl="1"/>
            <a:r>
              <a:rPr lang="en-US" dirty="0" smtClean="0"/>
              <a:t>Supports merging codes/categories created from transforming DDI-C</a:t>
            </a:r>
          </a:p>
          <a:p>
            <a:r>
              <a:rPr lang="en-US" dirty="0" smtClean="0"/>
              <a:t>GESIS tool for researcher documentation, variable harmonization (</a:t>
            </a:r>
            <a:r>
              <a:rPr lang="en-US" dirty="0" err="1" smtClean="0"/>
              <a:t>CharmStats</a:t>
            </a:r>
            <a:r>
              <a:rPr lang="en-US" dirty="0" smtClean="0"/>
              <a:t>)- WIP</a:t>
            </a:r>
          </a:p>
          <a:p>
            <a:r>
              <a:rPr lang="en-US" dirty="0" err="1" smtClean="0"/>
              <a:t>Nesstar</a:t>
            </a:r>
            <a:r>
              <a:rPr lang="en-US" dirty="0" smtClean="0"/>
              <a:t> Publisher (NSD) – Freeware, DDI Codebook</a:t>
            </a:r>
          </a:p>
          <a:p>
            <a:r>
              <a:rPr lang="en-US" dirty="0" smtClean="0"/>
              <a:t>Metadata Management Toolkit (IHSN) – freeware/open source, Java (based on </a:t>
            </a:r>
            <a:r>
              <a:rPr lang="en-US" dirty="0" err="1" smtClean="0"/>
              <a:t>Nesstar</a:t>
            </a:r>
            <a:r>
              <a:rPr lang="en-US" dirty="0" smtClean="0"/>
              <a:t>); editor and publications tools for websites/CD-ROM, DDI Codebook</a:t>
            </a:r>
          </a:p>
          <a:p>
            <a:r>
              <a:rPr lang="en-US" dirty="0" smtClean="0"/>
              <a:t>CED</a:t>
            </a:r>
            <a:r>
              <a:rPr lang="en-US" baseline="30000" dirty="0" smtClean="0"/>
              <a:t>2</a:t>
            </a:r>
            <a:r>
              <a:rPr lang="en-US" dirty="0" smtClean="0"/>
              <a:t>AR (Cornell) – Open Source, Java, DDI Codebook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33229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Rogatus</a:t>
            </a:r>
            <a:r>
              <a:rPr lang="en-US" dirty="0" smtClean="0"/>
              <a:t> Survey (DIPF) – WIP, Open Source, .NET, DDI 3.2</a:t>
            </a:r>
          </a:p>
          <a:p>
            <a:pPr lvl="1"/>
            <a:r>
              <a:rPr lang="en-US" dirty="0" smtClean="0"/>
              <a:t>Generate &amp; document surveys, manages fieldwork</a:t>
            </a:r>
          </a:p>
          <a:p>
            <a:pPr lvl="1"/>
            <a:r>
              <a:rPr lang="en-US" dirty="0"/>
              <a:t>Being updated – available end of 2015</a:t>
            </a:r>
            <a:endParaRPr lang="en-US" dirty="0" smtClean="0"/>
          </a:p>
          <a:p>
            <a:r>
              <a:rPr lang="en-US" dirty="0" smtClean="0"/>
              <a:t>Michigan Questionnaire Documentation System (SRO)</a:t>
            </a:r>
          </a:p>
          <a:p>
            <a:pPr lvl="1"/>
            <a:r>
              <a:rPr lang="en-US" dirty="0" smtClean="0"/>
              <a:t>Export DDI documentation from </a:t>
            </a:r>
            <a:r>
              <a:rPr lang="en-US" dirty="0" err="1" smtClean="0"/>
              <a:t>Blaise</a:t>
            </a:r>
            <a:r>
              <a:rPr lang="en-US" dirty="0" smtClean="0"/>
              <a:t> instruments</a:t>
            </a:r>
          </a:p>
          <a:p>
            <a:r>
              <a:rPr lang="en-US" dirty="0" err="1" smtClean="0"/>
              <a:t>BlaiseDoc</a:t>
            </a:r>
            <a:r>
              <a:rPr lang="en-US" dirty="0" smtClean="0"/>
              <a:t> (SRO) - WIP </a:t>
            </a:r>
          </a:p>
          <a:p>
            <a:pPr lvl="1"/>
            <a:r>
              <a:rPr lang="en-US" dirty="0" smtClean="0"/>
              <a:t>Create documented </a:t>
            </a:r>
            <a:r>
              <a:rPr lang="en-US" dirty="0" err="1" smtClean="0"/>
              <a:t>Blaise</a:t>
            </a:r>
            <a:r>
              <a:rPr lang="en-US" dirty="0" smtClean="0"/>
              <a:t> instruments</a:t>
            </a:r>
          </a:p>
          <a:p>
            <a:r>
              <a:rPr lang="en-US" dirty="0" err="1" smtClean="0"/>
              <a:t>Colectica</a:t>
            </a:r>
            <a:r>
              <a:rPr lang="en-US" dirty="0" smtClean="0"/>
              <a:t> – DDI-C, DDI-L (3.2), Commercial, .NET </a:t>
            </a:r>
          </a:p>
          <a:p>
            <a:pPr lvl="1"/>
            <a:r>
              <a:rPr lang="en-US" dirty="0" smtClean="0"/>
              <a:t>Read &amp; generates </a:t>
            </a:r>
            <a:r>
              <a:rPr lang="en-US" dirty="0" err="1" smtClean="0"/>
              <a:t>Blaise</a:t>
            </a:r>
            <a:r>
              <a:rPr lang="en-US" dirty="0" smtClean="0"/>
              <a:t> code, CASES, </a:t>
            </a:r>
            <a:r>
              <a:rPr lang="en-US" dirty="0" err="1" smtClean="0"/>
              <a:t>CSPro</a:t>
            </a:r>
            <a:r>
              <a:rPr lang="en-US" dirty="0" smtClean="0"/>
              <a:t>, and others</a:t>
            </a:r>
          </a:p>
          <a:p>
            <a:pPr lvl="1"/>
            <a:r>
              <a:rPr lang="en-US" dirty="0" smtClean="0"/>
              <a:t>Document questionnaires manually</a:t>
            </a:r>
          </a:p>
          <a:p>
            <a:r>
              <a:rPr lang="en-US" dirty="0" smtClean="0"/>
              <a:t>DDI Editor (Danish Data Archive) – Open Source, Java, DDI 3.1</a:t>
            </a:r>
          </a:p>
          <a:p>
            <a:pPr lvl="1"/>
            <a:r>
              <a:rPr lang="en-US" dirty="0" smtClean="0"/>
              <a:t>Document questionnaires manually</a:t>
            </a:r>
          </a:p>
          <a:p>
            <a:r>
              <a:rPr lang="en-US" dirty="0" smtClean="0"/>
              <a:t>R code for integrating </a:t>
            </a:r>
            <a:r>
              <a:rPr lang="en-US" dirty="0" err="1" smtClean="0"/>
              <a:t>REDCap</a:t>
            </a:r>
            <a:r>
              <a:rPr lang="en-US" dirty="0" smtClean="0"/>
              <a:t> questionnaires with DDI (Larry Hoyle) – DDI 3.1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029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DDI XML Upgrade (Metadata Technology  NA) – Open Source, DDI-C to DDI 3.1, command line transform (Java)</a:t>
            </a:r>
          </a:p>
          <a:p>
            <a:r>
              <a:rPr lang="en-US" dirty="0" smtClean="0"/>
              <a:t>Sledgehammer (Metadata Technology NA)– Free and paid versions, GUI or batch mode, mines metadata from stats packages and produces set-ups for other stats packages, SQL, other formats. All versions of DDI, SSS. (Java)</a:t>
            </a:r>
          </a:p>
          <a:p>
            <a:r>
              <a:rPr lang="en-US" dirty="0" smtClean="0"/>
              <a:t>Caelum (Metadata Technology NA) - command-line tool for XSLT reports from DDI metadata, freeware (Java)</a:t>
            </a:r>
          </a:p>
          <a:p>
            <a:r>
              <a:rPr lang="en-US" dirty="0" err="1" smtClean="0"/>
              <a:t>StatTransfer</a:t>
            </a:r>
            <a:r>
              <a:rPr lang="en-US" dirty="0" smtClean="0"/>
              <a:t> – commercial tool supporting DDI 3.1 extraction from stats packages and spreadsheets</a:t>
            </a:r>
          </a:p>
          <a:p>
            <a:r>
              <a:rPr lang="en-US" dirty="0" smtClean="0"/>
              <a:t>DDI with R Tool – creates R set-ups from DDI Codebook (will be extended for DDI Lifecycle) – Adrian </a:t>
            </a:r>
            <a:r>
              <a:rPr lang="en-US" smtClean="0"/>
              <a:t>Dusa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2ddi (SOEP) – creates R set-ups from DDI 3.1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682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Colectica</a:t>
            </a:r>
            <a:r>
              <a:rPr lang="en-US" dirty="0" smtClean="0"/>
              <a:t> Repository – Commercial, .NET</a:t>
            </a:r>
          </a:p>
          <a:p>
            <a:r>
              <a:rPr lang="en-US" dirty="0" err="1" smtClean="0"/>
              <a:t>Rogatus</a:t>
            </a:r>
            <a:r>
              <a:rPr lang="en-US" dirty="0" smtClean="0"/>
              <a:t> Repository (DIPF) – </a:t>
            </a:r>
            <a:r>
              <a:rPr lang="en-US" dirty="0"/>
              <a:t>WIP, Open Source, .NET, DDI 3.2</a:t>
            </a:r>
          </a:p>
          <a:p>
            <a:r>
              <a:rPr lang="en-US" dirty="0" err="1"/>
              <a:t>Ariā</a:t>
            </a:r>
            <a:r>
              <a:rPr lang="en-US" dirty="0"/>
              <a:t>  </a:t>
            </a:r>
            <a:r>
              <a:rPr lang="en-US" dirty="0" smtClean="0"/>
              <a:t>(Metadata Technology North America) – Commercial, Java, various DDI versions. Classification management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72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Metadata/Data Dissemination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Colectica</a:t>
            </a:r>
            <a:r>
              <a:rPr lang="en-US" dirty="0" smtClean="0"/>
              <a:t> Web – Commercial, .NET, DDI 3.2</a:t>
            </a:r>
          </a:p>
          <a:p>
            <a:r>
              <a:rPr lang="en-US" dirty="0" err="1" smtClean="0"/>
              <a:t>Rogatus</a:t>
            </a:r>
            <a:r>
              <a:rPr lang="en-US" dirty="0" smtClean="0"/>
              <a:t> Repository (DIPF) – Open Source, .NET, DDI 3.2 </a:t>
            </a:r>
          </a:p>
          <a:p>
            <a:r>
              <a:rPr lang="en-US" dirty="0" err="1" smtClean="0"/>
              <a:t>SuperCross</a:t>
            </a:r>
            <a:r>
              <a:rPr lang="en-US" dirty="0" smtClean="0"/>
              <a:t> (Space Time Research) – Commercial, online tabulation reading DDI 3.1 </a:t>
            </a:r>
          </a:p>
          <a:p>
            <a:r>
              <a:rPr lang="en-US" dirty="0" err="1" smtClean="0"/>
              <a:t>Nesstar</a:t>
            </a:r>
            <a:r>
              <a:rPr lang="en-US" dirty="0" smtClean="0"/>
              <a:t> Server (NSD) – Online tabulation and search, DDI Codebook</a:t>
            </a:r>
          </a:p>
          <a:p>
            <a:r>
              <a:rPr lang="en-US" dirty="0" smtClean="0"/>
              <a:t>NADA Catalog (IHSN) – Open Source, Java, online catalog tool, </a:t>
            </a:r>
            <a:r>
              <a:rPr lang="en-US" smtClean="0"/>
              <a:t>DDI Codebook</a:t>
            </a:r>
            <a:endParaRPr lang="en-US" dirty="0" smtClean="0"/>
          </a:p>
          <a:p>
            <a:r>
              <a:rPr lang="en-US" dirty="0" err="1" smtClean="0"/>
              <a:t>Questasy</a:t>
            </a:r>
            <a:r>
              <a:rPr lang="en-US" dirty="0" smtClean="0"/>
              <a:t> (</a:t>
            </a:r>
            <a:r>
              <a:rPr lang="en-US" dirty="0" err="1" smtClean="0"/>
              <a:t>CentreData</a:t>
            </a:r>
            <a:r>
              <a:rPr lang="en-US" dirty="0" smtClean="0"/>
              <a:t>) – community development, PHP, online system for documentation creation and dissemination</a:t>
            </a:r>
          </a:p>
          <a:p>
            <a:r>
              <a:rPr lang="en-US" dirty="0" smtClean="0"/>
              <a:t>DDI on Rails (SOEP) – Open Source, based on Ruby on Rails web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494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DDI Resources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DDI Alliance Site</a:t>
            </a:r>
          </a:p>
          <a:p>
            <a:pPr lvl="1" eaLnBrk="1" hangingPunct="1"/>
            <a:r>
              <a:rPr lang="en-US" sz="2400" b="1" dirty="0" smtClean="0">
                <a:latin typeface="Candara" pitchFamily="34" charset="0"/>
                <a:hlinkClick r:id="rId2"/>
              </a:rPr>
              <a:t>http://www.ddialliance.org</a:t>
            </a:r>
            <a:endParaRPr lang="en-US" sz="2400" b="1" dirty="0" smtClean="0">
              <a:latin typeface="Candara" pitchFamily="34" charset="0"/>
            </a:endParaRPr>
          </a:p>
          <a:p>
            <a:pPr lvl="1" eaLnBrk="1" hangingPunct="1"/>
            <a:r>
              <a:rPr lang="en-US" sz="2000" dirty="0" smtClean="0"/>
              <a:t>General link to all resources/news</a:t>
            </a:r>
          </a:p>
          <a:p>
            <a:pPr lvl="1" eaLnBrk="1" hangingPunct="1"/>
            <a:r>
              <a:rPr lang="en-US" sz="2000" dirty="0" smtClean="0"/>
              <a:t>Link to </a:t>
            </a:r>
            <a:r>
              <a:rPr lang="en-US" sz="2000" dirty="0" err="1" smtClean="0"/>
              <a:t>Sourceforge</a:t>
            </a:r>
            <a:r>
              <a:rPr lang="en-US" sz="2000" dirty="0" smtClean="0"/>
              <a:t> for standards distributions</a:t>
            </a:r>
          </a:p>
          <a:p>
            <a:pPr lvl="1" eaLnBrk="1" hangingPunct="1"/>
            <a:r>
              <a:rPr lang="en-US" sz="2000" dirty="0" smtClean="0"/>
              <a:t>Controlled Vocabularies</a:t>
            </a:r>
          </a:p>
          <a:p>
            <a:pPr eaLnBrk="1" hangingPunct="1"/>
            <a:r>
              <a:rPr lang="en-US" sz="2800" dirty="0" smtClean="0"/>
              <a:t>Tools/Resources Page</a:t>
            </a:r>
          </a:p>
          <a:p>
            <a:pPr lvl="1" eaLnBrk="1" hangingPunct="1"/>
            <a:r>
              <a:rPr lang="en-US" sz="2400" b="1" dirty="0" smtClean="0">
                <a:latin typeface="Candara" pitchFamily="34" charset="0"/>
                <a:hlinkClick r:id="rId3"/>
              </a:rPr>
              <a:t>http://tools.ddialliance.org</a:t>
            </a:r>
            <a:endParaRPr lang="en-US" sz="2400" b="1" dirty="0" smtClean="0">
              <a:latin typeface="Candara" pitchFamily="34" charset="0"/>
            </a:endParaRPr>
          </a:p>
          <a:p>
            <a:pPr lvl="1" eaLnBrk="1" hangingPunct="1"/>
            <a:r>
              <a:rPr lang="en-US" sz="2000" dirty="0" smtClean="0"/>
              <a:t>Best place for tools, slides, and resources</a:t>
            </a:r>
          </a:p>
          <a:p>
            <a:pPr eaLnBrk="1" hangingPunct="1"/>
            <a:r>
              <a:rPr lang="en-US" sz="2800" dirty="0" smtClean="0"/>
              <a:t>Mailing Lists</a:t>
            </a:r>
          </a:p>
          <a:p>
            <a:pPr lvl="1" eaLnBrk="1" hangingPunct="1"/>
            <a:r>
              <a:rPr lang="en-US" sz="2400" b="1" dirty="0" smtClean="0">
                <a:latin typeface="Candara" pitchFamily="34" charset="0"/>
                <a:hlinkClick r:id="rId4"/>
              </a:rPr>
              <a:t>www.icpsr.umich.edu/mailman/admin/</a:t>
            </a:r>
            <a:endParaRPr lang="en-US" sz="2400" b="1" dirty="0" smtClean="0">
              <a:latin typeface="Candara" pitchFamily="34" charset="0"/>
            </a:endParaRPr>
          </a:p>
          <a:p>
            <a:pPr lvl="1" eaLnBrk="1" hangingPunct="1"/>
            <a:r>
              <a:rPr lang="en-US" sz="2000" dirty="0" smtClean="0"/>
              <a:t>All of the lists starting with “DDI” are related to DDI topics</a:t>
            </a:r>
          </a:p>
          <a:p>
            <a:pPr lvl="2" eaLnBrk="1" hangingPunct="1"/>
            <a:r>
              <a:rPr lang="en-US" sz="2000" dirty="0" smtClean="0"/>
              <a:t>DDI Users (best place to link into the group)</a:t>
            </a:r>
          </a:p>
          <a:p>
            <a:pPr lvl="2" eaLnBrk="1" hangingPunct="1"/>
            <a:r>
              <a:rPr lang="en-US" sz="2000" dirty="0" smtClean="0"/>
              <a:t>List for each sub-committee (not all groups are active) </a:t>
            </a:r>
          </a:p>
          <a:p>
            <a:pPr lvl="1" eaLnBrk="1" hangingPunct="1"/>
            <a:endParaRPr lang="en-US" dirty="0" smtClean="0">
              <a:latin typeface="Courier New" pitchFamily="49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S20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A19F6E-A443-47A5-81E6-7E2DE675B134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Publications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Best Practices Across the Data Life Cycle</a:t>
            </a:r>
          </a:p>
          <a:p>
            <a:pPr lvl="1"/>
            <a:r>
              <a:rPr lang="en-US" sz="2000" b="1" dirty="0" smtClean="0">
                <a:latin typeface="Candara" pitchFamily="34" charset="0"/>
                <a:hlinkClick r:id="rId2"/>
              </a:rPr>
              <a:t>www.ddialliance.org/resources/publications/working/bestpractices</a:t>
            </a:r>
            <a:endParaRPr lang="en-US" sz="2000" b="1" dirty="0" smtClean="0">
              <a:latin typeface="Candara" pitchFamily="34" charset="0"/>
            </a:endParaRPr>
          </a:p>
          <a:p>
            <a:r>
              <a:rPr lang="en-US" sz="2400" dirty="0" smtClean="0"/>
              <a:t>Use Cases</a:t>
            </a:r>
          </a:p>
          <a:p>
            <a:pPr lvl="1"/>
            <a:r>
              <a:rPr lang="en-US" sz="2000" b="1" dirty="0" smtClean="0">
                <a:latin typeface="Candara" pitchFamily="34" charset="0"/>
                <a:hlinkClick r:id="rId3"/>
              </a:rPr>
              <a:t>www.ddialliance.org/resources/publications/working/usecases</a:t>
            </a:r>
            <a:endParaRPr lang="en-US" sz="2000" b="1" dirty="0" smtClean="0">
              <a:latin typeface="Candara" pitchFamily="34" charset="0"/>
            </a:endParaRPr>
          </a:p>
          <a:p>
            <a:r>
              <a:rPr lang="en-US" sz="2400" dirty="0" smtClean="0"/>
              <a:t>IASSIST Quarterly</a:t>
            </a:r>
          </a:p>
          <a:p>
            <a:pPr lvl="1"/>
            <a:r>
              <a:rPr lang="en-US" sz="2000" b="1" dirty="0" smtClean="0">
                <a:latin typeface="Candara" pitchFamily="34" charset="0"/>
                <a:hlinkClick r:id="rId4"/>
              </a:rPr>
              <a:t>www.iassistdata.org/iq/</a:t>
            </a:r>
            <a:endParaRPr lang="en-US" sz="2000" b="1" dirty="0" smtClean="0">
              <a:latin typeface="Candara" pitchFamily="34" charset="0"/>
            </a:endParaRPr>
          </a:p>
          <a:p>
            <a:pPr lvl="1"/>
            <a:r>
              <a:rPr lang="en-US" sz="2000" dirty="0" smtClean="0"/>
              <a:t>A special double feature focusing on various projects related to DDI 3 and it’s enhanced features</a:t>
            </a:r>
          </a:p>
          <a:p>
            <a:pPr lvl="1"/>
            <a:r>
              <a:rPr lang="en-US" sz="2000" dirty="0" smtClean="0"/>
              <a:t>Articles related to DDI can be found in many issues of the IQ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S20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469779-53A2-4242-B539-A8D267CBAD92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</p:nvPr>
        </p:nvGraphicFramePr>
        <p:xfrm>
          <a:off x="533400" y="381000"/>
          <a:ext cx="8229600" cy="6040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2362200"/>
                <a:gridCol w="22098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 Expectation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Applied Metadata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DDI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1960-1970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Electronic data capture and dissemination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Print; Bibliographic records for machine readable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Discussion begins  regarding consistent formats for metadata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1980-1990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Increased access to computing; internet; CD-ROMS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Data file description; Electronic format; Discovery and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basic codebook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metadata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NSF grant to develop DDI; focus on simple study; description of a data file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2000-2005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 access; web 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Access systems; Generic access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Publication of DDI 1.0; NESSTAR and local use tools; Publication of DDI through 2.1; DDI Alliance; IHSN Toolkit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2006-2010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One-stop-shopping; Open Data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Preservation; Provenance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DDI-L [3.0,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3.1]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; Expansion of IHSN Toolkit to over 80 countries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"Semantic Statistics"; Linked Data; Big Data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Shift from top down to bottom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DDI-L 3.2; Moving Forward Project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Want to know more on DDI 4.0?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Minutes and formal products from the </a:t>
            </a:r>
            <a:r>
              <a:rPr lang="en-US" dirty="0" err="1" smtClean="0"/>
              <a:t>Dagstuhl</a:t>
            </a:r>
            <a:r>
              <a:rPr lang="en-US" dirty="0" smtClean="0"/>
              <a:t> and EDDI sprints are found at the DDI site</a:t>
            </a:r>
          </a:p>
          <a:p>
            <a:pPr lvl="1"/>
            <a:r>
              <a:rPr lang="en-US" dirty="0" smtClean="0">
                <a:hlinkClick r:id="rId2"/>
              </a:rPr>
              <a:t>http://www.ddialliance.org/ddi-moving-forward-process</a:t>
            </a:r>
            <a:endParaRPr lang="en-US" dirty="0" smtClean="0"/>
          </a:p>
          <a:p>
            <a:r>
              <a:rPr lang="en-US" dirty="0" smtClean="0"/>
              <a:t>A new public wiki has been established to maintain and organize all working and final documents</a:t>
            </a:r>
          </a:p>
          <a:p>
            <a:pPr lvl="1"/>
            <a:r>
              <a:rPr lang="en-US" dirty="0" smtClean="0">
                <a:hlinkClick r:id="rId3"/>
              </a:rPr>
              <a:t>https://ddi-alliance.atlassian.net/wiki/pages/viewpage.action?pageId=491703</a:t>
            </a:r>
            <a:endParaRPr lang="en-US" dirty="0" smtClean="0"/>
          </a:p>
          <a:p>
            <a:pPr lvl="1"/>
            <a:r>
              <a:rPr lang="en-US" dirty="0" smtClean="0"/>
              <a:t>Current development platform for content capture</a:t>
            </a:r>
          </a:p>
          <a:p>
            <a:pPr lvl="1"/>
            <a:r>
              <a:rPr lang="en-US" dirty="0" smtClean="0">
                <a:hlinkClick r:id="rId4"/>
              </a:rPr>
              <a:t>http://lion.ddialliance.org/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Metadata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Bibliographic</a:t>
            </a:r>
          </a:p>
          <a:p>
            <a:pPr lvl="1"/>
            <a:r>
              <a:rPr lang="en-US" dirty="0" smtClean="0"/>
              <a:t>Short description applicable to multiple object types for the purpose of discovery and access</a:t>
            </a:r>
          </a:p>
          <a:p>
            <a:r>
              <a:rPr lang="en-US" dirty="0" smtClean="0"/>
              <a:t>Access metadata</a:t>
            </a:r>
          </a:p>
          <a:p>
            <a:pPr lvl="1"/>
            <a:r>
              <a:rPr lang="en-US" dirty="0" smtClean="0"/>
              <a:t>Additional details required to access specific content of an object (location of content within the object, required hardware/software, etc.)</a:t>
            </a:r>
          </a:p>
          <a:p>
            <a:r>
              <a:rPr lang="en-US" dirty="0" smtClean="0"/>
              <a:t>Content metadata</a:t>
            </a:r>
          </a:p>
          <a:p>
            <a:pPr lvl="1"/>
            <a:r>
              <a:rPr lang="en-US" dirty="0" smtClean="0"/>
              <a:t>Detailed information on the content structure and source of a data file</a:t>
            </a:r>
          </a:p>
          <a:p>
            <a:r>
              <a:rPr lang="en-US" dirty="0" smtClean="0"/>
              <a:t>Production metadata</a:t>
            </a:r>
          </a:p>
          <a:p>
            <a:pPr lvl="1"/>
            <a:r>
              <a:rPr lang="en-US" dirty="0" smtClean="0"/>
              <a:t>Metadata that prescribes and drives processes</a:t>
            </a:r>
          </a:p>
          <a:p>
            <a:pPr lvl="1"/>
            <a:r>
              <a:rPr lang="en-US" dirty="0" smtClean="0"/>
              <a:t>Metadata that is not limited to a single data file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W. Thomas - 2014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metadata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407160"/>
          <a:ext cx="8153400" cy="3108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Bibliographic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Access Metadata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Content Metadata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Production</a:t>
                      </a:r>
                      <a:r>
                        <a:rPr lang="en-US" sz="2400" baseline="0" dirty="0" smtClean="0"/>
                        <a:t> Metadata</a:t>
                      </a:r>
                      <a:endParaRPr lang="en-US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Dublin</a:t>
                      </a:r>
                      <a:r>
                        <a:rPr lang="en-US" sz="2400" baseline="0" dirty="0" smtClean="0"/>
                        <a:t> Core</a:t>
                      </a:r>
                    </a:p>
                    <a:p>
                      <a:r>
                        <a:rPr lang="en-US" sz="2400" baseline="0" dirty="0" smtClean="0"/>
                        <a:t>MARC</a:t>
                      </a:r>
                    </a:p>
                    <a:p>
                      <a:r>
                        <a:rPr lang="en-US" sz="2400" baseline="0" dirty="0" smtClean="0"/>
                        <a:t>DMARC</a:t>
                      </a:r>
                    </a:p>
                    <a:p>
                      <a:r>
                        <a:rPr lang="en-US" sz="2400" baseline="0" dirty="0" smtClean="0"/>
                        <a:t>Etc.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SPSS</a:t>
                      </a:r>
                    </a:p>
                    <a:p>
                      <a:r>
                        <a:rPr lang="en-US" sz="2400" dirty="0" smtClean="0"/>
                        <a:t>SAS</a:t>
                      </a:r>
                    </a:p>
                    <a:p>
                      <a:r>
                        <a:rPr lang="en-US" sz="2400" dirty="0" smtClean="0"/>
                        <a:t>R</a:t>
                      </a:r>
                    </a:p>
                    <a:p>
                      <a:r>
                        <a:rPr lang="en-US" sz="2400" dirty="0" err="1" smtClean="0"/>
                        <a:t>Stata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PREMIS</a:t>
                      </a:r>
                    </a:p>
                    <a:p>
                      <a:r>
                        <a:rPr lang="en-US" sz="2400" dirty="0" smtClean="0"/>
                        <a:t>Etc.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EMI</a:t>
                      </a:r>
                    </a:p>
                    <a:p>
                      <a:r>
                        <a:rPr lang="en-US" sz="2400" dirty="0" smtClean="0"/>
                        <a:t>ANZLIC</a:t>
                      </a:r>
                    </a:p>
                    <a:p>
                      <a:r>
                        <a:rPr lang="en-US" sz="2400" dirty="0" smtClean="0"/>
                        <a:t>SDMX</a:t>
                      </a:r>
                    </a:p>
                    <a:p>
                      <a:r>
                        <a:rPr lang="en-US" sz="2400" dirty="0" smtClean="0"/>
                        <a:t>DDI-C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BPL</a:t>
                      </a:r>
                    </a:p>
                    <a:p>
                      <a:r>
                        <a:rPr lang="en-US" sz="2400" dirty="0" smtClean="0"/>
                        <a:t>DDI-L</a:t>
                      </a:r>
                    </a:p>
                    <a:p>
                      <a:r>
                        <a:rPr lang="en-US" sz="2400" dirty="0" smtClean="0"/>
                        <a:t>GSBPM</a:t>
                      </a:r>
                    </a:p>
                    <a:p>
                      <a:r>
                        <a:rPr lang="en-US" sz="2400" dirty="0" smtClean="0"/>
                        <a:t>GSLPM</a:t>
                      </a:r>
                    </a:p>
                    <a:p>
                      <a:r>
                        <a:rPr lang="en-US" sz="2400" dirty="0" smtClean="0"/>
                        <a:t>GSIM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DDI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DDI describes provenance, processing, structure, and meaning of your data for intelligent use by human beings and machines</a:t>
            </a:r>
          </a:p>
          <a:p>
            <a:r>
              <a:rPr lang="en-US" dirty="0" smtClean="0"/>
              <a:t>DDI allows you to say what you plan to do, what you actually did, and what the analyst needs to know to make intelligent use of the data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Thomas - 2014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DDI Background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Concept of DDI and definition of needs grew out of the data archival community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Established in 1995 as a grant funded project initiated and organized by ICPSR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Members: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Social Science Data Archives (US, Canada, Europe)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Statistical data producers (including US Bureau of the Census, the US Bureau of Labor Statistics, Statistics Canada and Health Canada)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February 2003 – Formation of DDI Alliance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Membership based alliance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Formalized development procedures</a:t>
            </a:r>
          </a:p>
        </p:txBody>
      </p:sp>
    </p:spTree>
    <p:extLst>
      <p:ext uri="{BB962C8B-B14F-4D97-AF65-F5344CB8AC3E}">
        <p14:creationId xmlns="" xmlns:p14="http://schemas.microsoft.com/office/powerpoint/2010/main" val="338825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Alliance </a:t>
            </a:r>
            <a:r>
              <a:rPr lang="en-US" dirty="0"/>
              <a:t>is an unincorporated, self‐sustaining membership organization whose members have a voice in the development, promotion, and dissemination of DDI specifications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40 member institutions including universities, archives, national statistical institutes, and international organizations.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462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2442</Words>
  <Application>Microsoft Office PowerPoint</Application>
  <PresentationFormat>On-screen Show (4:3)</PresentationFormat>
  <Paragraphs>334</Paragraphs>
  <Slides>40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DDI Background</vt:lpstr>
      <vt:lpstr>Credits</vt:lpstr>
      <vt:lpstr>Environment</vt:lpstr>
      <vt:lpstr>Slide 4</vt:lpstr>
      <vt:lpstr>Types of Metadata</vt:lpstr>
      <vt:lpstr>Types of metadata</vt:lpstr>
      <vt:lpstr>What is DDI</vt:lpstr>
      <vt:lpstr>DDI Background</vt:lpstr>
      <vt:lpstr>DDI Alliance</vt:lpstr>
      <vt:lpstr>DDI Alliance Structure</vt:lpstr>
      <vt:lpstr>DDI-C and DDI-L</vt:lpstr>
      <vt:lpstr>Early DDI: Characteristics of DDI-C</vt:lpstr>
      <vt:lpstr>Limitations of these Characteristics</vt:lpstr>
      <vt:lpstr>DDI Lifecycle Model</vt:lpstr>
      <vt:lpstr>Slide 15</vt:lpstr>
      <vt:lpstr>DDI-L Driving Principles</vt:lpstr>
      <vt:lpstr>Additional Issues</vt:lpstr>
      <vt:lpstr>Metadata Management Over Time</vt:lpstr>
      <vt:lpstr>Metadata Reuse</vt:lpstr>
      <vt:lpstr>Metadata-Driven Systems</vt:lpstr>
      <vt:lpstr>DDI RDF Products</vt:lpstr>
      <vt:lpstr>DDI Moving Forward Project</vt:lpstr>
      <vt:lpstr>Standards Used with DDI</vt:lpstr>
      <vt:lpstr>DDI and Other Standards</vt:lpstr>
      <vt:lpstr>Archival/Management Standards</vt:lpstr>
      <vt:lpstr>Official Statistics</vt:lpstr>
      <vt:lpstr>RDF and the Web of Linked Data</vt:lpstr>
      <vt:lpstr>DDI as a Good Citizen</vt:lpstr>
      <vt:lpstr>Expanded Domain Usage</vt:lpstr>
      <vt:lpstr>DDI Tools Overview</vt:lpstr>
      <vt:lpstr>DDI Tools Outline</vt:lpstr>
      <vt:lpstr>Editing Tools</vt:lpstr>
      <vt:lpstr>Data Collection</vt:lpstr>
      <vt:lpstr>Transformation Tools</vt:lpstr>
      <vt:lpstr>Management Tools</vt:lpstr>
      <vt:lpstr>Metadata/Data Dissemination Tools</vt:lpstr>
      <vt:lpstr>Resources</vt:lpstr>
      <vt:lpstr>DDI Resources</vt:lpstr>
      <vt:lpstr>DDI Publications</vt:lpstr>
      <vt:lpstr>Want to know more on DDI 4.0?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</dc:title>
  <dc:creator>wendy</dc:creator>
  <cp:lastModifiedBy>wendy</cp:lastModifiedBy>
  <cp:revision>31</cp:revision>
  <dcterms:created xsi:type="dcterms:W3CDTF">2014-04-26T01:07:44Z</dcterms:created>
  <dcterms:modified xsi:type="dcterms:W3CDTF">2015-10-18T17:27:33Z</dcterms:modified>
</cp:coreProperties>
</file>