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trictFirstAndLastChars="0" saveSubsetFonts="1" autoCompressPictures="0">
  <p:sldMasterIdLst>
    <p:sldMasterId id="2147483659" r:id="rId1"/>
  </p:sldMasterIdLst>
  <p:notesMasterIdLst>
    <p:notesMasterId r:id="rId25"/>
  </p:notesMasterIdLst>
  <p:sldIdLst>
    <p:sldId id="256" r:id="rId2"/>
    <p:sldId id="262" r:id="rId3"/>
    <p:sldId id="259" r:id="rId4"/>
    <p:sldId id="258" r:id="rId5"/>
    <p:sldId id="260" r:id="rId6"/>
    <p:sldId id="263" r:id="rId7"/>
    <p:sldId id="301" r:id="rId8"/>
    <p:sldId id="264" r:id="rId9"/>
    <p:sldId id="310" r:id="rId10"/>
    <p:sldId id="309" r:id="rId11"/>
    <p:sldId id="311" r:id="rId12"/>
    <p:sldId id="322" r:id="rId13"/>
    <p:sldId id="321" r:id="rId14"/>
    <p:sldId id="319" r:id="rId15"/>
    <p:sldId id="314" r:id="rId16"/>
    <p:sldId id="315" r:id="rId17"/>
    <p:sldId id="316" r:id="rId18"/>
    <p:sldId id="317" r:id="rId19"/>
    <p:sldId id="324" r:id="rId20"/>
    <p:sldId id="323" r:id="rId21"/>
    <p:sldId id="320" r:id="rId22"/>
    <p:sldId id="267" r:id="rId23"/>
    <p:sldId id="318" r:id="rId24"/>
  </p:sldIdLst>
  <p:sldSz cx="9144000" cy="6858000" type="screen4x3"/>
  <p:notesSz cx="6858000" cy="9144000"/>
  <p:defaultTextStyle>
    <a:defPPr marR="0" algn="l" rtl="0">
      <a:lnSpc>
        <a:spcPct val="100000"/>
      </a:lnSpc>
      <a:spcBef>
        <a:spcPts val="0"/>
      </a:spcBef>
      <a:spcAft>
        <a:spcPts val="0"/>
      </a:spcAft>
    </a:defPPr>
    <a:lvl1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1pPr>
    <a:lvl2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2pPr>
    <a:lvl3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3pPr>
    <a:lvl4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4pPr>
    <a:lvl5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5pPr>
    <a:lvl6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6pPr>
    <a:lvl7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7pPr>
    <a:lvl8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8pPr>
    <a:lvl9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DEAF6"/>
    <a:srgbClr val="DEC8EE"/>
    <a:srgbClr val="F0F5F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DAD3AEF-160E-4F54-859B-EAF4C60BA59B}">
  <a:tblStyle styleId="{5DAD3AEF-160E-4F54-859B-EAF4C60BA59B}" styleName="Table_0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12700" cap="flat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left>
          <a:right>
            <a:ln w="12700" cap="flat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right>
          <a:top>
            <a:ln w="12700" cap="flat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top>
          <a:bottom>
            <a:ln w="12700" cap="flat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bottom>
          <a:insideH>
            <a:ln w="12700" cap="flat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insideH>
          <a:insideV>
            <a:ln w="12700" cap="flat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insideV>
        </a:tcBdr>
        <a:fill>
          <a:solidFill>
            <a:srgbClr val="F0F5FB"/>
          </a:solidFill>
        </a:fill>
      </a:tcStyle>
    </a:wholeTbl>
    <a:band1H>
      <a:tcStyle>
        <a:tcBdr/>
        <a:fill>
          <a:solidFill>
            <a:srgbClr val="DDEAF6"/>
          </a:solidFill>
        </a:fill>
      </a:tcStyle>
    </a:band1H>
    <a:band1V>
      <a:tcStyle>
        <a:tcBdr/>
        <a:fill>
          <a:solidFill>
            <a:srgbClr val="DDEAF6"/>
          </a:solidFill>
        </a:fill>
      </a:tcStyle>
    </a:band1V>
    <a:la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top>
            <a:ln w="38100" cap="flat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top>
        </a:tcBdr>
        <a:fill>
          <a:solidFill>
            <a:schemeClr val="accent1"/>
          </a:solidFill>
        </a:fill>
      </a:tcStyle>
    </a:lastRow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bottom>
            <a:ln w="38100" cap="flat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bottom>
        </a:tcBdr>
        <a:fill>
          <a:solidFill>
            <a:schemeClr val="accent1"/>
          </a:solidFill>
        </a:fill>
      </a:tcStyle>
    </a:firstRow>
  </a:tblStyle>
  <a:tblStyle styleId="{AFAEF3CC-E4BF-4C59-961C-4DEDA277331A}" styleName="Table_1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12700" cap="flat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left>
          <a:right>
            <a:ln w="12700" cap="flat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right>
          <a:top>
            <a:ln w="12700" cap="flat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top>
          <a:bottom>
            <a:ln w="12700" cap="flat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bottom>
          <a:insideH>
            <a:ln w="12700" cap="flat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insideH>
          <a:insideV>
            <a:ln w="12700" cap="flat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insideV>
        </a:tcBdr>
        <a:fill>
          <a:solidFill>
            <a:srgbClr val="F0F5FB"/>
          </a:solidFill>
        </a:fill>
      </a:tcStyle>
    </a:wholeTbl>
    <a:band1H>
      <a:tcStyle>
        <a:tcBdr/>
        <a:fill>
          <a:solidFill>
            <a:srgbClr val="DDEAF6"/>
          </a:solidFill>
        </a:fill>
      </a:tcStyle>
    </a:band1H>
    <a:band1V>
      <a:tcStyle>
        <a:tcBdr/>
        <a:fill>
          <a:solidFill>
            <a:srgbClr val="DDEAF6"/>
          </a:solidFill>
        </a:fill>
      </a:tcStyle>
    </a:band1V>
    <a:la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top>
            <a:ln w="38100" cap="flat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top>
        </a:tcBdr>
        <a:fill>
          <a:solidFill>
            <a:schemeClr val="accent1"/>
          </a:solidFill>
        </a:fill>
      </a:tcStyle>
    </a:lastRow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bottom>
            <a:ln w="38100" cap="flat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334" autoAdjust="0"/>
    <p:restoredTop sz="94660"/>
  </p:normalViewPr>
  <p:slideViewPr>
    <p:cSldViewPr snapToGrid="0" snapToObjects="1">
      <p:cViewPr varScale="1">
        <p:scale>
          <a:sx n="87" d="100"/>
          <a:sy n="87" d="100"/>
        </p:scale>
        <p:origin x="812" y="5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200" d="100"/>
        <a:sy n="200" d="100"/>
      </p:scale>
      <p:origin x="0" y="136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799" cy="45878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l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" name="Shape 3"/>
          <p:cNvSpPr txBox="1">
            <a:spLocks noGrp="1"/>
          </p:cNvSpPr>
          <p:nvPr>
            <p:ph type="dt" idx="10"/>
          </p:nvPr>
        </p:nvSpPr>
        <p:spPr>
          <a:xfrm>
            <a:off x="3884612" y="0"/>
            <a:ext cx="2971799" cy="45878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r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" name="Shape 4"/>
          <p:cNvSpPr>
            <a:spLocks noGrp="1" noRot="1" noChangeAspect="1"/>
          </p:cNvSpPr>
          <p:nvPr>
            <p:ph type="sldImg" idx="3"/>
          </p:nvPr>
        </p:nvSpPr>
        <p:spPr>
          <a:xfrm>
            <a:off x="1371600" y="1143000"/>
            <a:ext cx="4114800" cy="3086099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5" name="Shape 5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l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6" name="Shape 6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799" cy="458786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indent="0" algn="l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8786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indent="0" algn="r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16078131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Shape 87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88" name="Shape 88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31173236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Shape 174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75" name="Shape 175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0012729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Shape 133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34" name="Shape 134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9219194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Shape 111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12" name="Shape 112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7403516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03" name="Shape 103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1200" b="0" i="0" u="none" strike="noStrike" cap="none" baseline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4" name="Shape 104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878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r>
              <a:rPr lang="en-AU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7563848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Shape 118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19" name="Shape 119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lang="en-AU" sz="12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0" name="Shape 120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878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r>
              <a:rPr lang="en-AU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80410698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Shape 141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42" name="Shape 142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25511574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1" name="Shape 581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82" name="Shape 582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42091968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Shape 148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49" name="Shape 149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8780798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Shape 148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49" name="Shape 149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8885322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Font typeface="Calibri"/>
              <a:buNone/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2" name="Shape 22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228600" indent="-5080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Font typeface="Arial"/>
              <a:buChar char="•"/>
              <a:defRPr/>
            </a:lvl1pPr>
            <a:lvl2pPr marL="685800" indent="-762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/>
            </a:lvl2pPr>
            <a:lvl3pPr marL="1143000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/>
            </a:lvl3pPr>
            <a:lvl4pPr marL="1600200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/>
            </a:lvl4pPr>
            <a:lvl5pPr marL="2057400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/>
            </a:lvl5pPr>
            <a:lvl6pPr marL="2514600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/>
            </a:lvl6pPr>
            <a:lvl7pPr marL="2971800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/>
            </a:lvl7pPr>
            <a:lvl8pPr marL="3429000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/>
            </a:lvl8pPr>
            <a:lvl9pPr marL="3886200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/>
            </a:lvl9pPr>
          </a:lstStyle>
          <a:p>
            <a:endParaRPr/>
          </a:p>
        </p:txBody>
      </p:sp>
      <p:sp>
        <p:nvSpPr>
          <p:cNvPr id="23" name="Shape 23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4" name="Shape 24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0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5" name="Shape 25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r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Font typeface="Calibri"/>
              <a:buNone/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4" name="Shape 34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3886200" cy="435133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228600" indent="-5080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Font typeface="Arial"/>
              <a:buChar char="•"/>
              <a:defRPr/>
            </a:lvl1pPr>
            <a:lvl2pPr marL="685800" indent="-762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/>
            </a:lvl2pPr>
            <a:lvl3pPr marL="1143000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/>
            </a:lvl3pPr>
            <a:lvl4pPr marL="1600200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/>
            </a:lvl4pPr>
            <a:lvl5pPr marL="2057400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/>
            </a:lvl5pPr>
            <a:lvl6pPr marL="2514600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/>
            </a:lvl6pPr>
            <a:lvl7pPr marL="2971800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/>
            </a:lvl7pPr>
            <a:lvl8pPr marL="3429000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/>
            </a:lvl8pPr>
            <a:lvl9pPr marL="3886200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/>
            </a:lvl9pPr>
          </a:lstStyle>
          <a:p>
            <a:endParaRPr/>
          </a:p>
        </p:txBody>
      </p:sp>
      <p:sp>
        <p:nvSpPr>
          <p:cNvPr id="35" name="Shape 35"/>
          <p:cNvSpPr txBox="1">
            <a:spLocks noGrp="1"/>
          </p:cNvSpPr>
          <p:nvPr>
            <p:ph type="body" idx="2"/>
          </p:nvPr>
        </p:nvSpPr>
        <p:spPr>
          <a:xfrm>
            <a:off x="4629150" y="1825625"/>
            <a:ext cx="3886200" cy="435133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228600" indent="-5080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Font typeface="Arial"/>
              <a:buChar char="•"/>
              <a:defRPr/>
            </a:lvl1pPr>
            <a:lvl2pPr marL="685800" indent="-762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/>
            </a:lvl2pPr>
            <a:lvl3pPr marL="1143000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/>
            </a:lvl3pPr>
            <a:lvl4pPr marL="1600200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/>
            </a:lvl4pPr>
            <a:lvl5pPr marL="2057400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/>
            </a:lvl5pPr>
            <a:lvl6pPr marL="2514600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/>
            </a:lvl6pPr>
            <a:lvl7pPr marL="2971800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/>
            </a:lvl7pPr>
            <a:lvl8pPr marL="3429000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/>
            </a:lvl8pPr>
            <a:lvl9pPr marL="3886200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/>
            </a:lvl9pPr>
          </a:lstStyle>
          <a:p>
            <a:endParaRPr/>
          </a:p>
        </p:txBody>
      </p:sp>
      <p:sp>
        <p:nvSpPr>
          <p:cNvPr id="36" name="Shape 36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7" name="Shape 37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0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8" name="Shape 38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r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Font typeface="Calibri"/>
              <a:buNone/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50" name="Shape 50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51" name="Shape 51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0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52" name="Shape 52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r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Shape 54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55" name="Shape 55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0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56" name="Shape 56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r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Content with Caption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Shape 58"/>
          <p:cNvSpPr txBox="1">
            <a:spLocks noGrp="1"/>
          </p:cNvSpPr>
          <p:nvPr>
            <p:ph type="title"/>
          </p:nvPr>
        </p:nvSpPr>
        <p:spPr>
          <a:xfrm>
            <a:off x="629841" y="457200"/>
            <a:ext cx="2949178" cy="16001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59" name="Shape 59"/>
          <p:cNvSpPr txBox="1">
            <a:spLocks noGrp="1"/>
          </p:cNvSpPr>
          <p:nvPr>
            <p:ph type="body" idx="1"/>
          </p:nvPr>
        </p:nvSpPr>
        <p:spPr>
          <a:xfrm>
            <a:off x="3887391" y="987425"/>
            <a:ext cx="4629150" cy="487362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60" name="Shape 60"/>
          <p:cNvSpPr txBox="1">
            <a:spLocks noGrp="1"/>
          </p:cNvSpPr>
          <p:nvPr>
            <p:ph type="body" idx="2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indent="0" rtl="0">
              <a:spcBef>
                <a:spcPts val="0"/>
              </a:spcBef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61" name="Shape 61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62" name="Shape 62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0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63" name="Shape 63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r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>
  <p:cSld name="Picture with Caption"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hape 65"/>
          <p:cNvSpPr txBox="1">
            <a:spLocks noGrp="1"/>
          </p:cNvSpPr>
          <p:nvPr>
            <p:ph type="title"/>
          </p:nvPr>
        </p:nvSpPr>
        <p:spPr>
          <a:xfrm>
            <a:off x="629841" y="457200"/>
            <a:ext cx="2949178" cy="16001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66" name="Shape 66"/>
          <p:cNvSpPr>
            <a:spLocks noGrp="1"/>
          </p:cNvSpPr>
          <p:nvPr>
            <p:ph type="pic" idx="2"/>
          </p:nvPr>
        </p:nvSpPr>
        <p:spPr>
          <a:xfrm>
            <a:off x="3887391" y="987425"/>
            <a:ext cx="4629150" cy="4873624"/>
          </a:xfrm>
          <a:prstGeom prst="rect">
            <a:avLst/>
          </a:prstGeom>
          <a:noFill/>
          <a:ln>
            <a:noFill/>
          </a:ln>
        </p:spPr>
      </p:sp>
      <p:sp>
        <p:nvSpPr>
          <p:cNvPr id="67" name="Shape 67"/>
          <p:cNvSpPr txBox="1">
            <a:spLocks noGrp="1"/>
          </p:cNvSpPr>
          <p:nvPr>
            <p:ph type="body" idx="1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indent="0" rtl="0">
              <a:spcBef>
                <a:spcPts val="0"/>
              </a:spcBef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68" name="Shape 68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69" name="Shape 69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0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70" name="Shape 70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r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>
  <p:cSld name="Title and Vertical Text"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Shape 72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Font typeface="Calibri"/>
              <a:buNone/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73" name="Shape 73"/>
          <p:cNvSpPr txBox="1">
            <a:spLocks noGrp="1"/>
          </p:cNvSpPr>
          <p:nvPr>
            <p:ph type="body" idx="1"/>
          </p:nvPr>
        </p:nvSpPr>
        <p:spPr>
          <a:xfrm rot="5400000">
            <a:off x="2396330" y="57943"/>
            <a:ext cx="4351338" cy="7886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228600" indent="-5080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Font typeface="Arial"/>
              <a:buChar char="•"/>
              <a:defRPr/>
            </a:lvl1pPr>
            <a:lvl2pPr marL="685800" indent="-762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/>
            </a:lvl2pPr>
            <a:lvl3pPr marL="1143000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/>
            </a:lvl3pPr>
            <a:lvl4pPr marL="1600200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/>
            </a:lvl4pPr>
            <a:lvl5pPr marL="2057400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/>
            </a:lvl5pPr>
            <a:lvl6pPr marL="2514600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/>
            </a:lvl6pPr>
            <a:lvl7pPr marL="2971800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/>
            </a:lvl7pPr>
            <a:lvl8pPr marL="3429000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/>
            </a:lvl8pPr>
            <a:lvl9pPr marL="3886200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/>
            </a:lvl9pPr>
          </a:lstStyle>
          <a:p>
            <a:endParaRPr/>
          </a:p>
        </p:txBody>
      </p:sp>
      <p:sp>
        <p:nvSpPr>
          <p:cNvPr id="74" name="Shape 74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75" name="Shape 75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0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76" name="Shape 76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r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>
  <p:cSld name="Vertical Title and Text"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Shape 78"/>
          <p:cNvSpPr txBox="1">
            <a:spLocks noGrp="1"/>
          </p:cNvSpPr>
          <p:nvPr>
            <p:ph type="title"/>
          </p:nvPr>
        </p:nvSpPr>
        <p:spPr>
          <a:xfrm rot="5400000">
            <a:off x="4623593" y="2285206"/>
            <a:ext cx="5811838" cy="197167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Font typeface="Calibri"/>
              <a:buNone/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79" name="Shape 79"/>
          <p:cNvSpPr txBox="1">
            <a:spLocks noGrp="1"/>
          </p:cNvSpPr>
          <p:nvPr>
            <p:ph type="body" idx="1"/>
          </p:nvPr>
        </p:nvSpPr>
        <p:spPr>
          <a:xfrm rot="5400000">
            <a:off x="623093" y="370681"/>
            <a:ext cx="5811838" cy="58007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228600" indent="-5080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Font typeface="Arial"/>
              <a:buChar char="•"/>
              <a:defRPr/>
            </a:lvl1pPr>
            <a:lvl2pPr marL="685800" indent="-762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/>
            </a:lvl2pPr>
            <a:lvl3pPr marL="1143000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/>
            </a:lvl3pPr>
            <a:lvl4pPr marL="1600200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/>
            </a:lvl4pPr>
            <a:lvl5pPr marL="2057400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/>
            </a:lvl5pPr>
            <a:lvl6pPr marL="2514600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/>
            </a:lvl6pPr>
            <a:lvl7pPr marL="2971800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/>
            </a:lvl7pPr>
            <a:lvl8pPr marL="3429000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/>
            </a:lvl8pPr>
            <a:lvl9pPr marL="3886200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/>
            </a:lvl9pPr>
          </a:lstStyle>
          <a:p>
            <a:endParaRPr/>
          </a:p>
        </p:txBody>
      </p:sp>
      <p:sp>
        <p:nvSpPr>
          <p:cNvPr id="80" name="Shape 80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81" name="Shape 81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0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82" name="Shape 82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r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 9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Font typeface="Calibri"/>
              <a:buNone/>
              <a:defRPr/>
            </a:lvl1pPr>
            <a:lvl2pPr marL="0" marR="0" indent="0" algn="l" rtl="0">
              <a:spcBef>
                <a:spcPts val="0"/>
              </a:spcBef>
              <a:defRPr/>
            </a:lvl2pPr>
            <a:lvl3pPr marL="0" marR="0" indent="0" algn="l" rtl="0">
              <a:spcBef>
                <a:spcPts val="0"/>
              </a:spcBef>
              <a:defRPr/>
            </a:lvl3pPr>
            <a:lvl4pPr marL="0" marR="0" indent="0" algn="l" rtl="0">
              <a:spcBef>
                <a:spcPts val="0"/>
              </a:spcBef>
              <a:defRPr/>
            </a:lvl4pPr>
            <a:lvl5pPr marL="0" marR="0" indent="0" algn="l" rtl="0">
              <a:spcBef>
                <a:spcPts val="0"/>
              </a:spcBef>
              <a:defRPr/>
            </a:lvl5pPr>
            <a:lvl6pPr marL="0" marR="0" indent="0" algn="l" rtl="0">
              <a:spcBef>
                <a:spcPts val="0"/>
              </a:spcBef>
              <a:defRPr/>
            </a:lvl6pPr>
            <a:lvl7pPr marL="0" marR="0" indent="0" algn="l" rtl="0">
              <a:spcBef>
                <a:spcPts val="0"/>
              </a:spcBef>
              <a:defRPr/>
            </a:lvl7pPr>
            <a:lvl8pPr marL="0" marR="0" indent="0" algn="l" rtl="0">
              <a:spcBef>
                <a:spcPts val="0"/>
              </a:spcBef>
              <a:defRPr/>
            </a:lvl8pPr>
            <a:lvl9pPr marL="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0" name="Shape 10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228600" marR="0" indent="-5080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Font typeface="Arial"/>
              <a:buChar char="•"/>
              <a:defRPr/>
            </a:lvl1pPr>
            <a:lvl2pPr marL="685800" marR="0" indent="-762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/>
            </a:lvl2pPr>
            <a:lvl3pPr marL="1143000" marR="0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/>
            </a:lvl3pPr>
            <a:lvl4pPr marL="1600200" marR="0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/>
            </a:lvl4pPr>
            <a:lvl5pPr marL="2057400" marR="0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/>
            </a:lvl5pPr>
            <a:lvl6pPr marL="2514600" marR="0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/>
            </a:lvl6pPr>
            <a:lvl7pPr marL="2971800" marR="0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/>
            </a:lvl7pPr>
            <a:lvl8pPr marL="3429000" marR="0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/>
            </a:lvl8pPr>
            <a:lvl9pPr marL="3886200" marR="0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2" name="Shape 12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0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3" name="Shape 13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r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</p:sldLayoutIdLst>
  <p:txStyles>
    <p:title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2pPr>
    </p:titleStyle>
    <p:body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Shape 84"/>
          <p:cNvSpPr txBox="1"/>
          <p:nvPr/>
        </p:nvSpPr>
        <p:spPr>
          <a:xfrm>
            <a:off x="0" y="4268682"/>
            <a:ext cx="9144000" cy="2677656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-AU" sz="8800" b="0" i="0" u="none" strike="noStrike" cap="small" baseline="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Dagstuhl</a:t>
            </a:r>
            <a:r>
              <a:rPr lang="en-AU" sz="8800" b="0" i="0" u="none" strike="noStrike" cap="small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AU" sz="8800" b="0" i="0" u="none" strike="noStrike" cap="small" baseline="0" dirty="0" err="1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SprÏnt</a:t>
            </a:r>
            <a:r>
              <a:rPr lang="en-AU" sz="8800" b="0" i="0" u="none" strike="noStrike" cap="small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AU" sz="80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2015</a:t>
            </a:r>
            <a:endParaRPr lang="en-AU" sz="8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5" name="Shape 8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35237" y="612566"/>
            <a:ext cx="7619999" cy="36004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cap="small" dirty="0" smtClean="0">
                <a:latin typeface="Calibri"/>
              </a:rPr>
              <a:t>Daily Work Schedule</a:t>
            </a:r>
            <a:endParaRPr lang="en-US" sz="4800" cap="small" dirty="0">
              <a:latin typeface="Calibri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683087"/>
            <a:ext cx="7886700" cy="4847724"/>
          </a:xfrm>
        </p:spPr>
        <p:txBody>
          <a:bodyPr>
            <a:noAutofit/>
          </a:bodyPr>
          <a:lstStyle/>
          <a:p>
            <a:r>
              <a:rPr lang="en-US" sz="1800" dirty="0" smtClean="0">
                <a:latin typeface="Calibri"/>
                <a:cs typeface="Calibri"/>
              </a:rPr>
              <a:t> 9:00		Morning Standup/Plenary</a:t>
            </a:r>
          </a:p>
          <a:p>
            <a:r>
              <a:rPr lang="en-US" sz="1800" dirty="0" smtClean="0">
                <a:latin typeface="Calibri"/>
                <a:cs typeface="Calibri"/>
              </a:rPr>
              <a:t> 9:15 -10:30 	1</a:t>
            </a:r>
            <a:r>
              <a:rPr lang="en-US" sz="1800" baseline="30000" dirty="0" smtClean="0">
                <a:latin typeface="Calibri"/>
                <a:cs typeface="Calibri"/>
              </a:rPr>
              <a:t>st</a:t>
            </a:r>
            <a:r>
              <a:rPr lang="en-US" sz="1800" dirty="0" smtClean="0">
                <a:latin typeface="Calibri"/>
                <a:cs typeface="Calibri"/>
              </a:rPr>
              <a:t> Working session</a:t>
            </a:r>
          </a:p>
          <a:p>
            <a:r>
              <a:rPr lang="en-US" sz="1800" dirty="0" smtClean="0">
                <a:latin typeface="Calibri"/>
                <a:cs typeface="Calibri"/>
              </a:rPr>
              <a:t> 10:30 - 10:45	Coffee</a:t>
            </a:r>
          </a:p>
          <a:p>
            <a:r>
              <a:rPr lang="en-US" sz="1800" dirty="0" smtClean="0">
                <a:latin typeface="Calibri"/>
                <a:cs typeface="Calibri"/>
              </a:rPr>
              <a:t> 10:45 -12:15 	2</a:t>
            </a:r>
            <a:r>
              <a:rPr lang="en-US" sz="1800" baseline="30000" dirty="0" smtClean="0">
                <a:latin typeface="Calibri"/>
                <a:cs typeface="Calibri"/>
              </a:rPr>
              <a:t>nd</a:t>
            </a:r>
            <a:r>
              <a:rPr lang="en-US" sz="1800" dirty="0" smtClean="0">
                <a:latin typeface="Calibri"/>
                <a:cs typeface="Calibri"/>
              </a:rPr>
              <a:t> Working Session</a:t>
            </a:r>
          </a:p>
          <a:p>
            <a:r>
              <a:rPr lang="en-US" sz="1800" dirty="0" smtClean="0">
                <a:latin typeface="Calibri"/>
                <a:cs typeface="Calibri"/>
              </a:rPr>
              <a:t> 12:15 - 13:45	Lunch</a:t>
            </a:r>
          </a:p>
          <a:p>
            <a:r>
              <a:rPr lang="en-US" sz="1800" dirty="0" smtClean="0">
                <a:latin typeface="Calibri"/>
                <a:cs typeface="Calibri"/>
              </a:rPr>
              <a:t> 13:45 – 14:00	Afternoon Standup/Plenary</a:t>
            </a:r>
          </a:p>
          <a:p>
            <a:r>
              <a:rPr lang="en-US" sz="1800" dirty="0" smtClean="0">
                <a:latin typeface="Calibri"/>
                <a:cs typeface="Calibri"/>
              </a:rPr>
              <a:t> 14:00 – 15:15	3</a:t>
            </a:r>
            <a:r>
              <a:rPr lang="en-US" sz="1800" baseline="30000" dirty="0" smtClean="0">
                <a:latin typeface="Calibri"/>
                <a:cs typeface="Calibri"/>
              </a:rPr>
              <a:t>rd</a:t>
            </a:r>
            <a:r>
              <a:rPr lang="en-US" sz="1800" dirty="0" smtClean="0">
                <a:latin typeface="Calibri"/>
                <a:cs typeface="Calibri"/>
              </a:rPr>
              <a:t> Working Session</a:t>
            </a:r>
          </a:p>
          <a:p>
            <a:r>
              <a:rPr lang="en-US" sz="1800" dirty="0" smtClean="0">
                <a:latin typeface="Calibri"/>
                <a:cs typeface="Calibri"/>
              </a:rPr>
              <a:t> 15:15 – 15:30	Cake &amp; Coffee</a:t>
            </a:r>
          </a:p>
          <a:p>
            <a:r>
              <a:rPr lang="en-US" sz="1800" dirty="0" smtClean="0">
                <a:latin typeface="Calibri"/>
                <a:cs typeface="Calibri"/>
              </a:rPr>
              <a:t> 15:30 – 16:45 	4</a:t>
            </a:r>
            <a:r>
              <a:rPr lang="en-US" sz="1800" baseline="30000" dirty="0" smtClean="0">
                <a:latin typeface="Calibri"/>
                <a:cs typeface="Calibri"/>
              </a:rPr>
              <a:t>th</a:t>
            </a:r>
            <a:r>
              <a:rPr lang="en-US" sz="1800" dirty="0" smtClean="0">
                <a:latin typeface="Calibri"/>
                <a:cs typeface="Calibri"/>
              </a:rPr>
              <a:t> Working Session</a:t>
            </a:r>
          </a:p>
          <a:p>
            <a:r>
              <a:rPr lang="en-US" sz="1800" dirty="0" smtClean="0">
                <a:latin typeface="Calibri"/>
                <a:cs typeface="Calibri"/>
              </a:rPr>
              <a:t> 16:45 – 17:00 	Closing Standup/Plenary</a:t>
            </a:r>
          </a:p>
          <a:p>
            <a:pPr lvl="1">
              <a:buNone/>
            </a:pPr>
            <a:r>
              <a:rPr lang="en-US" sz="1800" dirty="0" smtClean="0">
                <a:latin typeface="Calibri"/>
                <a:cs typeface="Calibri"/>
              </a:rPr>
              <a:t>			Organization Team meets (17:00 – 17:30) </a:t>
            </a:r>
          </a:p>
          <a:p>
            <a:pPr marL="57150" indent="0">
              <a:buNone/>
            </a:pPr>
            <a:endParaRPr lang="en-US" sz="1800" dirty="0" smtClean="0">
              <a:latin typeface="Calibri"/>
              <a:cs typeface="Calibri"/>
            </a:endParaRPr>
          </a:p>
          <a:p>
            <a:pPr marL="57150" indent="0">
              <a:buNone/>
            </a:pPr>
            <a:r>
              <a:rPr lang="en-US" sz="1800" dirty="0" smtClean="0">
                <a:latin typeface="Calibri"/>
                <a:cs typeface="Calibri"/>
              </a:rPr>
              <a:t>Schedule may be modified as needed, but this is the standard</a:t>
            </a:r>
          </a:p>
        </p:txBody>
      </p:sp>
      <p:pic>
        <p:nvPicPr>
          <p:cNvPr id="4" name="Shape 17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277571" y="126057"/>
            <a:ext cx="1754849" cy="82916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36973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cap="small" dirty="0" smtClean="0">
                <a:latin typeface="Calibri"/>
              </a:rPr>
              <a:t>Special Sessions</a:t>
            </a:r>
            <a:endParaRPr lang="en-US" sz="4800" cap="small" dirty="0">
              <a:latin typeface="Calibri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45218" y="1812667"/>
            <a:ext cx="8560568" cy="4351338"/>
          </a:xfrm>
        </p:spPr>
        <p:txBody>
          <a:bodyPr>
            <a:normAutofit/>
          </a:bodyPr>
          <a:lstStyle/>
          <a:p>
            <a:pPr lvl="1"/>
            <a:r>
              <a:rPr lang="en-US" sz="2400" dirty="0" smtClean="0">
                <a:latin typeface="Calibri"/>
              </a:rPr>
              <a:t>  </a:t>
            </a:r>
            <a:r>
              <a:rPr lang="en-US" sz="2400" b="1" dirty="0" smtClean="0">
                <a:latin typeface="Calibri"/>
              </a:rPr>
              <a:t>Tuesday</a:t>
            </a:r>
            <a:r>
              <a:rPr lang="en-US" sz="2400" dirty="0" smtClean="0">
                <a:latin typeface="Calibri"/>
              </a:rPr>
              <a:t>: DDI Qualitative Discussion (Larry Hoyle)</a:t>
            </a:r>
          </a:p>
          <a:p>
            <a:pPr lvl="1"/>
            <a:endParaRPr lang="en-US" sz="2400" dirty="0" smtClean="0">
              <a:latin typeface="Calibri"/>
            </a:endParaRPr>
          </a:p>
          <a:p>
            <a:pPr lvl="1"/>
            <a:r>
              <a:rPr lang="en-US" sz="2400" dirty="0" smtClean="0">
                <a:latin typeface="Calibri"/>
              </a:rPr>
              <a:t>  </a:t>
            </a:r>
            <a:r>
              <a:rPr lang="en-US" sz="2400" b="1" dirty="0" smtClean="0">
                <a:latin typeface="Calibri"/>
              </a:rPr>
              <a:t>Thursday</a:t>
            </a:r>
            <a:r>
              <a:rPr lang="en-US" sz="2400" dirty="0" smtClean="0">
                <a:latin typeface="Calibri"/>
              </a:rPr>
              <a:t>: Dinner at the “slow food” place, </a:t>
            </a:r>
            <a:r>
              <a:rPr lang="en-US" sz="2400" dirty="0" err="1" smtClean="0">
                <a:latin typeface="Calibri"/>
              </a:rPr>
              <a:t>Landgasthof</a:t>
            </a:r>
            <a:r>
              <a:rPr lang="en-US" sz="2400" dirty="0" smtClean="0">
                <a:latin typeface="Calibri"/>
              </a:rPr>
              <a:t> Paulus</a:t>
            </a:r>
          </a:p>
          <a:p>
            <a:pPr lvl="1"/>
            <a:endParaRPr lang="en-US" sz="2400" dirty="0" smtClean="0">
              <a:latin typeface="Calibri"/>
            </a:endParaRPr>
          </a:p>
          <a:p>
            <a:pPr lvl="1"/>
            <a:r>
              <a:rPr lang="en-US" sz="2400" dirty="0" smtClean="0">
                <a:latin typeface="Calibri"/>
              </a:rPr>
              <a:t>  Others can be organized by talking to </a:t>
            </a:r>
            <a:r>
              <a:rPr lang="en-US" sz="2400" dirty="0" err="1" smtClean="0">
                <a:latin typeface="Calibri"/>
              </a:rPr>
              <a:t>Sprintmeister</a:t>
            </a:r>
            <a:endParaRPr lang="en-US" sz="2400" dirty="0" smtClean="0">
              <a:latin typeface="Calibri"/>
            </a:endParaRPr>
          </a:p>
        </p:txBody>
      </p:sp>
      <p:pic>
        <p:nvPicPr>
          <p:cNvPr id="4" name="Shape 10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277571" y="126057"/>
            <a:ext cx="1754849" cy="82916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29888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1"/>
            <a:r>
              <a:rPr lang="en-US" sz="4800" cap="small" dirty="0" smtClean="0">
                <a:latin typeface="Calibri"/>
              </a:rPr>
              <a:t>Schedule Overview</a:t>
            </a:r>
            <a:endParaRPr lang="en-US" sz="4800" cap="small" dirty="0">
              <a:latin typeface="Calibri"/>
            </a:endParaRPr>
          </a:p>
        </p:txBody>
      </p:sp>
      <p:pic>
        <p:nvPicPr>
          <p:cNvPr id="4" name="Shape 10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277571" y="126057"/>
            <a:ext cx="1754849" cy="829166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55913118"/>
              </p:ext>
            </p:extLst>
          </p:nvPr>
        </p:nvGraphicFramePr>
        <p:xfrm>
          <a:off x="628650" y="1375259"/>
          <a:ext cx="7835035" cy="5044568"/>
        </p:xfrm>
        <a:graphic>
          <a:graphicData uri="http://schemas.openxmlformats.org/drawingml/2006/table">
            <a:tbl>
              <a:tblPr firstRow="1" bandRow="1">
                <a:tableStyleId>{AFAEF3CC-E4BF-4C59-961C-4DEDA277331A}</a:tableStyleId>
              </a:tblPr>
              <a:tblGrid>
                <a:gridCol w="1639062"/>
                <a:gridCol w="1494952"/>
                <a:gridCol w="1567007"/>
                <a:gridCol w="1567007"/>
                <a:gridCol w="1567007"/>
              </a:tblGrid>
              <a:tr h="630571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MONDAY</a:t>
                      </a:r>
                      <a:endParaRPr 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TUESDAY</a:t>
                      </a:r>
                      <a:endParaRPr 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WEDNESDAY</a:t>
                      </a:r>
                      <a:endParaRPr 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THURSDAY</a:t>
                      </a:r>
                      <a:endParaRPr 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FRIDAY</a:t>
                      </a:r>
                      <a:endParaRPr 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630571">
                <a:tc>
                  <a:txBody>
                    <a:bodyPr/>
                    <a:lstStyle/>
                    <a:p>
                      <a:r>
                        <a:rPr lang="en-US" dirty="0" smtClean="0"/>
                        <a:t>Introduction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Plenary</a:t>
                      </a:r>
                      <a:endParaRPr lang="en-US" dirty="0"/>
                    </a:p>
                  </a:txBody>
                  <a:tcPr>
                    <a:solidFill>
                      <a:srgbClr val="F0F5F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Plenary</a:t>
                      </a:r>
                      <a:endParaRPr lang="en-US" dirty="0"/>
                    </a:p>
                  </a:txBody>
                  <a:tcPr>
                    <a:solidFill>
                      <a:srgbClr val="F0F5F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Plenary</a:t>
                      </a:r>
                      <a:endParaRPr lang="en-US" dirty="0"/>
                    </a:p>
                  </a:txBody>
                  <a:tcPr>
                    <a:solidFill>
                      <a:srgbClr val="F0F5F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Plenary</a:t>
                      </a:r>
                      <a:endParaRPr lang="en-US" dirty="0"/>
                    </a:p>
                  </a:txBody>
                  <a:tcPr>
                    <a:solidFill>
                      <a:srgbClr val="F0F5FB"/>
                    </a:solidFill>
                  </a:tcPr>
                </a:tc>
              </a:tr>
              <a:tr h="630571">
                <a:tc>
                  <a:txBody>
                    <a:bodyPr/>
                    <a:lstStyle/>
                    <a:p>
                      <a:r>
                        <a:rPr lang="en-US" dirty="0" smtClean="0"/>
                        <a:t>DDI Introduction</a:t>
                      </a:r>
                      <a:endParaRPr lang="en-US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Data Description</a:t>
                      </a:r>
                      <a:endParaRPr lang="en-US" dirty="0"/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Data</a:t>
                      </a:r>
                      <a:r>
                        <a:rPr lang="en-US" baseline="0" dirty="0" smtClean="0"/>
                        <a:t> Description</a:t>
                      </a:r>
                      <a:endParaRPr lang="en-US" dirty="0"/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Methodology</a:t>
                      </a:r>
                    </a:p>
                    <a:p>
                      <a:pPr algn="ctr"/>
                      <a:endParaRPr lang="en-US" dirty="0"/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Writin</a:t>
                      </a:r>
                      <a:r>
                        <a:rPr lang="en-US" baseline="0" dirty="0" smtClean="0"/>
                        <a:t>g Hunker</a:t>
                      </a:r>
                      <a:endParaRPr lang="en-US" dirty="0"/>
                    </a:p>
                  </a:txBody>
                  <a:tcPr>
                    <a:solidFill>
                      <a:srgbClr val="DEC8EE"/>
                    </a:solidFill>
                  </a:tcPr>
                </a:tc>
              </a:tr>
              <a:tr h="630571">
                <a:tc>
                  <a:txBody>
                    <a:bodyPr/>
                    <a:lstStyle/>
                    <a:p>
                      <a:r>
                        <a:rPr lang="en-US" dirty="0" smtClean="0"/>
                        <a:t>DDI Introduction</a:t>
                      </a:r>
                      <a:endParaRPr lang="en-US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Data Description</a:t>
                      </a:r>
                      <a:endParaRPr lang="en-US" dirty="0"/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Data Description</a:t>
                      </a:r>
                      <a:endParaRPr lang="en-US" dirty="0"/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Methodology</a:t>
                      </a:r>
                      <a:endParaRPr lang="en-US" dirty="0"/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Writing Hunker</a:t>
                      </a:r>
                    </a:p>
                    <a:p>
                      <a:pPr algn="ctr"/>
                      <a:endParaRPr lang="en-US" dirty="0"/>
                    </a:p>
                  </a:txBody>
                  <a:tcPr>
                    <a:solidFill>
                      <a:srgbClr val="DEC8EE"/>
                    </a:solidFill>
                  </a:tcPr>
                </a:tc>
              </a:tr>
              <a:tr h="630571">
                <a:tc>
                  <a:txBody>
                    <a:bodyPr/>
                    <a:lstStyle/>
                    <a:p>
                      <a:r>
                        <a:rPr lang="en-US" dirty="0" smtClean="0"/>
                        <a:t>DDI</a:t>
                      </a:r>
                      <a:r>
                        <a:rPr lang="en-US" baseline="0" dirty="0" smtClean="0"/>
                        <a:t> Working Group Presentations</a:t>
                      </a:r>
                      <a:endParaRPr lang="en-US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Plenary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Plenary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Plenary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Debrief</a:t>
                      </a:r>
                      <a:r>
                        <a:rPr lang="en-US" baseline="0" dirty="0" smtClean="0"/>
                        <a:t> with External Experts</a:t>
                      </a:r>
                      <a:endParaRPr lang="en-US" dirty="0"/>
                    </a:p>
                  </a:txBody>
                  <a:tcPr>
                    <a:solidFill>
                      <a:srgbClr val="DDEAF6"/>
                    </a:solidFill>
                  </a:tcPr>
                </a:tc>
              </a:tr>
              <a:tr h="630571">
                <a:tc>
                  <a:txBody>
                    <a:bodyPr/>
                    <a:lstStyle/>
                    <a:p>
                      <a:r>
                        <a:rPr lang="en-US" dirty="0" smtClean="0"/>
                        <a:t>External</a:t>
                      </a:r>
                      <a:r>
                        <a:rPr lang="en-US" baseline="0" dirty="0" smtClean="0"/>
                        <a:t> Experts Presentations</a:t>
                      </a:r>
                      <a:endParaRPr lang="en-US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Data</a:t>
                      </a:r>
                      <a:r>
                        <a:rPr lang="en-US" baseline="0" dirty="0" smtClean="0"/>
                        <a:t> Description</a:t>
                      </a:r>
                      <a:endParaRPr lang="en-US" dirty="0"/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Methodology</a:t>
                      </a:r>
                      <a:endParaRPr lang="en-US" dirty="0"/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Data Capture</a:t>
                      </a:r>
                      <a:endParaRPr lang="en-US" dirty="0"/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Where do we go from Here?</a:t>
                      </a:r>
                      <a:endParaRPr lang="en-US" dirty="0"/>
                    </a:p>
                  </a:txBody>
                  <a:tcPr/>
                </a:tc>
              </a:tr>
              <a:tr h="63057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External</a:t>
                      </a:r>
                      <a:r>
                        <a:rPr lang="en-US" baseline="0" dirty="0" smtClean="0"/>
                        <a:t> Experts Presentations</a:t>
                      </a:r>
                      <a:endParaRPr lang="en-US" dirty="0" smtClean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Data</a:t>
                      </a:r>
                      <a:r>
                        <a:rPr lang="en-US" baseline="0" dirty="0" smtClean="0"/>
                        <a:t> Description</a:t>
                      </a:r>
                      <a:endParaRPr lang="en-US" dirty="0"/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Methodology</a:t>
                      </a:r>
                    </a:p>
                    <a:p>
                      <a:pPr algn="ctr"/>
                      <a:endParaRPr lang="en-US" dirty="0"/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Data Capture</a:t>
                      </a:r>
                      <a:endParaRPr lang="en-US" dirty="0"/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Complete</a:t>
                      </a:r>
                      <a:r>
                        <a:rPr lang="en-US" baseline="0" dirty="0" smtClean="0"/>
                        <a:t> work</a:t>
                      </a:r>
                      <a:r>
                        <a:rPr lang="en-US" dirty="0" smtClean="0"/>
                        <a:t> </a:t>
                      </a:r>
                      <a:endParaRPr lang="en-US" dirty="0"/>
                    </a:p>
                  </a:txBody>
                  <a:tcPr>
                    <a:solidFill>
                      <a:srgbClr val="DDEAF6"/>
                    </a:solidFill>
                  </a:tcPr>
                </a:tc>
              </a:tr>
              <a:tr h="630571">
                <a:tc>
                  <a:txBody>
                    <a:bodyPr/>
                    <a:lstStyle/>
                    <a:p>
                      <a:r>
                        <a:rPr lang="en-US" dirty="0" smtClean="0"/>
                        <a:t> </a:t>
                      </a:r>
                      <a:endParaRPr lang="en-US" dirty="0"/>
                    </a:p>
                  </a:txBody>
                  <a:tcPr>
                    <a:solidFill>
                      <a:srgbClr val="F0F5F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Plenary</a:t>
                      </a:r>
                      <a:endParaRPr lang="en-US" dirty="0"/>
                    </a:p>
                  </a:txBody>
                  <a:tcPr>
                    <a:solidFill>
                      <a:srgbClr val="F0F5F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Plenary</a:t>
                      </a:r>
                      <a:endParaRPr lang="en-US" dirty="0"/>
                    </a:p>
                  </a:txBody>
                  <a:tcPr>
                    <a:solidFill>
                      <a:srgbClr val="F0F5F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Plenary</a:t>
                      </a:r>
                      <a:endParaRPr lang="en-US" dirty="0"/>
                    </a:p>
                  </a:txBody>
                  <a:tcPr>
                    <a:solidFill>
                      <a:srgbClr val="F0F5F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solidFill>
                      <a:srgbClr val="F0F5FB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39067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cap="small" dirty="0" smtClean="0">
                <a:latin typeface="Calibri"/>
              </a:rPr>
              <a:t>Who Is Here?</a:t>
            </a:r>
            <a:endParaRPr lang="en-US" sz="4800" cap="small" dirty="0">
              <a:latin typeface="Calibri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45218" y="1812667"/>
            <a:ext cx="8560568" cy="4351338"/>
          </a:xfrm>
        </p:spPr>
        <p:txBody>
          <a:bodyPr>
            <a:normAutofit/>
          </a:bodyPr>
          <a:lstStyle/>
          <a:p>
            <a:pPr lvl="1"/>
            <a:r>
              <a:rPr lang="en-US" sz="2800" dirty="0" smtClean="0">
                <a:latin typeface="Calibri"/>
              </a:rPr>
              <a:t> Experts from Standards other than DDI</a:t>
            </a:r>
          </a:p>
          <a:p>
            <a:pPr lvl="1"/>
            <a:endParaRPr lang="en-US" sz="800" dirty="0">
              <a:latin typeface="Calibri"/>
            </a:endParaRPr>
          </a:p>
          <a:p>
            <a:pPr lvl="1"/>
            <a:r>
              <a:rPr lang="en-US" sz="2800" dirty="0" smtClean="0">
                <a:latin typeface="Calibri"/>
              </a:rPr>
              <a:t> DDI  Working Group members:</a:t>
            </a:r>
          </a:p>
          <a:p>
            <a:pPr lvl="2"/>
            <a:r>
              <a:rPr lang="en-US" sz="2400" dirty="0">
                <a:latin typeface="Calibri"/>
              </a:rPr>
              <a:t>Data </a:t>
            </a:r>
            <a:r>
              <a:rPr lang="en-US" sz="2400" dirty="0" smtClean="0">
                <a:latin typeface="Calibri"/>
              </a:rPr>
              <a:t>Description: </a:t>
            </a:r>
            <a:r>
              <a:rPr lang="en-US" sz="2400" dirty="0">
                <a:latin typeface="Calibri"/>
              </a:rPr>
              <a:t>Focus is on the physical </a:t>
            </a:r>
            <a:r>
              <a:rPr lang="en-US" sz="2400" dirty="0" smtClean="0">
                <a:latin typeface="Calibri"/>
              </a:rPr>
              <a:t>store </a:t>
            </a:r>
            <a:r>
              <a:rPr lang="en-US" sz="2400" dirty="0">
                <a:latin typeface="Calibri"/>
              </a:rPr>
              <a:t>of data and </a:t>
            </a:r>
            <a:r>
              <a:rPr lang="en-US" sz="2400" dirty="0" smtClean="0">
                <a:latin typeface="Calibri"/>
              </a:rPr>
              <a:t>relationships </a:t>
            </a:r>
            <a:r>
              <a:rPr lang="en-US" sz="2400" dirty="0">
                <a:latin typeface="Calibri"/>
              </a:rPr>
              <a:t>to defining </a:t>
            </a:r>
            <a:r>
              <a:rPr lang="en-US" sz="2400" dirty="0" smtClean="0">
                <a:latin typeface="Calibri"/>
              </a:rPr>
              <a:t>metadata</a:t>
            </a:r>
          </a:p>
          <a:p>
            <a:pPr lvl="2"/>
            <a:r>
              <a:rPr lang="en-US" sz="2400" dirty="0" smtClean="0">
                <a:latin typeface="Calibri"/>
              </a:rPr>
              <a:t>Methodology: </a:t>
            </a:r>
            <a:r>
              <a:rPr lang="en-US" sz="2400" dirty="0">
                <a:latin typeface="Calibri"/>
              </a:rPr>
              <a:t>Focus is on describing different methods / protocols / criteria / experimental </a:t>
            </a:r>
            <a:r>
              <a:rPr lang="en-US" sz="2400" dirty="0" smtClean="0">
                <a:latin typeface="Calibri"/>
              </a:rPr>
              <a:t>design</a:t>
            </a:r>
          </a:p>
          <a:p>
            <a:pPr lvl="2"/>
            <a:r>
              <a:rPr lang="en-US" sz="2400" dirty="0">
                <a:latin typeface="Calibri"/>
              </a:rPr>
              <a:t>Data </a:t>
            </a:r>
            <a:r>
              <a:rPr lang="en-US" sz="2400" dirty="0" smtClean="0">
                <a:latin typeface="Calibri"/>
              </a:rPr>
              <a:t>Capture: Focus </a:t>
            </a:r>
            <a:r>
              <a:rPr lang="en-US" sz="2400" dirty="0">
                <a:latin typeface="Calibri"/>
              </a:rPr>
              <a:t>is on describing the structured capture of </a:t>
            </a:r>
            <a:r>
              <a:rPr lang="en-US" sz="2400" dirty="0" smtClean="0">
                <a:latin typeface="Calibri"/>
              </a:rPr>
              <a:t>data</a:t>
            </a:r>
          </a:p>
          <a:p>
            <a:pPr lvl="2"/>
            <a:r>
              <a:rPr lang="en-US" sz="2400" dirty="0">
                <a:latin typeface="Calibri"/>
              </a:rPr>
              <a:t>Modeling </a:t>
            </a:r>
            <a:r>
              <a:rPr lang="en-US" sz="2400" dirty="0" smtClean="0">
                <a:latin typeface="Calibri"/>
              </a:rPr>
              <a:t>Team: </a:t>
            </a:r>
            <a:r>
              <a:rPr lang="en-US" sz="2400" dirty="0">
                <a:latin typeface="Calibri"/>
              </a:rPr>
              <a:t>Ensuring consistency and quality in the model across content groups</a:t>
            </a:r>
          </a:p>
          <a:p>
            <a:pPr lvl="2"/>
            <a:endParaRPr lang="en-US" sz="2400" dirty="0" smtClean="0">
              <a:latin typeface="Calibri"/>
            </a:endParaRPr>
          </a:p>
          <a:p>
            <a:pPr lvl="2"/>
            <a:endParaRPr lang="en-US" sz="2400" dirty="0">
              <a:latin typeface="Calibri"/>
            </a:endParaRPr>
          </a:p>
          <a:p>
            <a:pPr lvl="2"/>
            <a:endParaRPr lang="en-US" sz="2400" dirty="0" smtClean="0">
              <a:latin typeface="Calibri"/>
            </a:endParaRPr>
          </a:p>
          <a:p>
            <a:pPr lvl="2"/>
            <a:endParaRPr lang="en-US" sz="2400" dirty="0">
              <a:latin typeface="Calibri"/>
            </a:endParaRPr>
          </a:p>
          <a:p>
            <a:pPr lvl="1"/>
            <a:endParaRPr lang="en-US" sz="2800" dirty="0" smtClean="0">
              <a:latin typeface="Calibri"/>
            </a:endParaRPr>
          </a:p>
          <a:p>
            <a:pPr lvl="2"/>
            <a:endParaRPr lang="en-US" sz="2800" dirty="0" smtClean="0">
              <a:latin typeface="Calibri"/>
            </a:endParaRPr>
          </a:p>
        </p:txBody>
      </p:sp>
      <p:pic>
        <p:nvPicPr>
          <p:cNvPr id="4" name="Shape 10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277571" y="126057"/>
            <a:ext cx="1754849" cy="82916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94202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cap="small" dirty="0" smtClean="0">
                <a:latin typeface="Calibri"/>
              </a:rPr>
              <a:t>Deliverables:</a:t>
            </a:r>
            <a:r>
              <a:rPr lang="en-US" sz="4800" cap="small" dirty="0">
                <a:latin typeface="Calibri"/>
              </a:rPr>
              <a:t/>
            </a:r>
            <a:br>
              <a:rPr lang="en-US" sz="4800" cap="small" dirty="0">
                <a:latin typeface="Calibri"/>
              </a:rPr>
            </a:br>
            <a:r>
              <a:rPr lang="en-US" sz="4800" cap="small" dirty="0">
                <a:latin typeface="Calibri"/>
              </a:rPr>
              <a:t>External </a:t>
            </a:r>
            <a:r>
              <a:rPr lang="en-US" sz="4800" cap="small" dirty="0" smtClean="0">
                <a:latin typeface="Calibri"/>
              </a:rPr>
              <a:t>Experts </a:t>
            </a:r>
            <a:endParaRPr lang="en-US" sz="4800" cap="small" dirty="0">
              <a:latin typeface="Calibri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45218" y="1812667"/>
            <a:ext cx="8560568" cy="4351338"/>
          </a:xfrm>
        </p:spPr>
        <p:txBody>
          <a:bodyPr>
            <a:normAutofit/>
          </a:bodyPr>
          <a:lstStyle/>
          <a:p>
            <a:pPr lvl="1"/>
            <a:r>
              <a:rPr lang="en-US" sz="2800" dirty="0" smtClean="0">
                <a:latin typeface="Calibri"/>
              </a:rPr>
              <a:t>  Identify </a:t>
            </a:r>
            <a:r>
              <a:rPr lang="en-US" sz="2800" dirty="0">
                <a:latin typeface="Calibri"/>
              </a:rPr>
              <a:t>a set of activities / topics </a:t>
            </a:r>
            <a:r>
              <a:rPr lang="en-US" sz="2800" dirty="0" smtClean="0">
                <a:latin typeface="Calibri"/>
              </a:rPr>
              <a:t>after initial presentations</a:t>
            </a:r>
          </a:p>
          <a:p>
            <a:pPr lvl="1"/>
            <a:endParaRPr lang="en-US" sz="800" dirty="0" smtClean="0">
              <a:latin typeface="Calibri"/>
            </a:endParaRPr>
          </a:p>
          <a:p>
            <a:pPr lvl="1"/>
            <a:r>
              <a:rPr lang="en-US" sz="2800" dirty="0" smtClean="0">
                <a:latin typeface="Calibri"/>
              </a:rPr>
              <a:t>  Groups of external experts and DDI participants will be organized to work on them</a:t>
            </a:r>
          </a:p>
          <a:p>
            <a:pPr lvl="1"/>
            <a:endParaRPr lang="en-US" sz="800" dirty="0" smtClean="0">
              <a:latin typeface="Calibri"/>
            </a:endParaRPr>
          </a:p>
          <a:p>
            <a:pPr lvl="1"/>
            <a:r>
              <a:rPr lang="en-US" sz="2800" dirty="0" smtClean="0">
                <a:latin typeface="Calibri"/>
              </a:rPr>
              <a:t>  External experts will also work with the DDI working groups to conduct external reviews of </a:t>
            </a:r>
            <a:r>
              <a:rPr lang="en-US" sz="2800" smtClean="0">
                <a:latin typeface="Calibri"/>
              </a:rPr>
              <a:t>the </a:t>
            </a:r>
            <a:r>
              <a:rPr lang="en-US" sz="2800" smtClean="0">
                <a:latin typeface="Calibri"/>
              </a:rPr>
              <a:t>model</a:t>
            </a:r>
            <a:endParaRPr lang="en-US" sz="2800" dirty="0" smtClean="0">
              <a:latin typeface="Calibri"/>
            </a:endParaRPr>
          </a:p>
        </p:txBody>
      </p:sp>
      <p:pic>
        <p:nvPicPr>
          <p:cNvPr id="4" name="Shape 10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277571" y="126057"/>
            <a:ext cx="1754849" cy="82916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25605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cap="small" dirty="0" smtClean="0">
                <a:latin typeface="Calibri"/>
              </a:rPr>
              <a:t>Deliverables:</a:t>
            </a:r>
            <a:br>
              <a:rPr lang="en-US" sz="4800" cap="small" dirty="0" smtClean="0">
                <a:latin typeface="Calibri"/>
              </a:rPr>
            </a:br>
            <a:r>
              <a:rPr lang="en-US" sz="4800" cap="small" dirty="0" smtClean="0">
                <a:latin typeface="Calibri"/>
              </a:rPr>
              <a:t>Data Description </a:t>
            </a:r>
            <a:endParaRPr lang="en-US" sz="4800" cap="small" dirty="0">
              <a:latin typeface="Calibri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45218" y="1812667"/>
            <a:ext cx="8560568" cy="4351338"/>
          </a:xfrm>
        </p:spPr>
        <p:txBody>
          <a:bodyPr>
            <a:normAutofit/>
          </a:bodyPr>
          <a:lstStyle/>
          <a:p>
            <a:pPr lvl="1"/>
            <a:r>
              <a:rPr lang="en-US" sz="2800" dirty="0" smtClean="0">
                <a:latin typeface="Calibri"/>
              </a:rPr>
              <a:t> Final draft of the model describing CSV / Fixed Format files delivered to Modeling Team</a:t>
            </a:r>
          </a:p>
          <a:p>
            <a:pPr lvl="1"/>
            <a:endParaRPr lang="en-US" sz="2800" dirty="0" smtClean="0">
              <a:latin typeface="Calibri"/>
            </a:endParaRPr>
          </a:p>
          <a:p>
            <a:pPr lvl="1"/>
            <a:r>
              <a:rPr lang="en-US" sz="2800" dirty="0">
                <a:latin typeface="Calibri"/>
              </a:rPr>
              <a:t> </a:t>
            </a:r>
            <a:r>
              <a:rPr lang="en-US" sz="2800" dirty="0" smtClean="0">
                <a:latin typeface="Calibri"/>
              </a:rPr>
              <a:t>External experts review of datum approach with documented critique and analysis </a:t>
            </a:r>
          </a:p>
          <a:p>
            <a:pPr lvl="2"/>
            <a:r>
              <a:rPr lang="en-US" sz="2800" dirty="0" smtClean="0">
                <a:latin typeface="Calibri"/>
              </a:rPr>
              <a:t>One member of the content with 1-2 external members</a:t>
            </a:r>
          </a:p>
          <a:p>
            <a:pPr lvl="2"/>
            <a:endParaRPr lang="en-US" sz="2800" dirty="0" smtClean="0">
              <a:latin typeface="Calibri"/>
            </a:endParaRPr>
          </a:p>
        </p:txBody>
      </p:sp>
      <p:pic>
        <p:nvPicPr>
          <p:cNvPr id="4" name="Shape 10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277571" y="126057"/>
            <a:ext cx="1754849" cy="82916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7467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cap="small" dirty="0" smtClean="0">
                <a:latin typeface="Calibri"/>
              </a:rPr>
              <a:t>Deliverables:</a:t>
            </a:r>
            <a:br>
              <a:rPr lang="en-US" sz="4800" cap="small" dirty="0" smtClean="0">
                <a:latin typeface="Calibri"/>
              </a:rPr>
            </a:br>
            <a:r>
              <a:rPr lang="en-US" sz="4800" cap="small" dirty="0" smtClean="0">
                <a:latin typeface="Calibri"/>
              </a:rPr>
              <a:t>Data Capture </a:t>
            </a:r>
            <a:endParaRPr lang="en-US" sz="4800" cap="small" dirty="0">
              <a:latin typeface="Calibri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45218" y="1812667"/>
            <a:ext cx="8560568" cy="4351338"/>
          </a:xfrm>
        </p:spPr>
        <p:txBody>
          <a:bodyPr>
            <a:normAutofit lnSpcReduction="10000"/>
          </a:bodyPr>
          <a:lstStyle/>
          <a:p>
            <a:pPr lvl="1"/>
            <a:r>
              <a:rPr lang="en-US" sz="2400" dirty="0" smtClean="0">
                <a:latin typeface="Calibri"/>
              </a:rPr>
              <a:t> </a:t>
            </a:r>
            <a:r>
              <a:rPr lang="en-US" sz="2800" dirty="0" smtClean="0">
                <a:latin typeface="Calibri"/>
              </a:rPr>
              <a:t>Integration of process and collection patterns in Drupal</a:t>
            </a:r>
          </a:p>
          <a:p>
            <a:pPr lvl="1"/>
            <a:endParaRPr lang="en-US" sz="800" dirty="0" smtClean="0">
              <a:latin typeface="Calibri"/>
            </a:endParaRPr>
          </a:p>
          <a:p>
            <a:pPr lvl="1"/>
            <a:r>
              <a:rPr lang="en-US" sz="2800" dirty="0">
                <a:latin typeface="Calibri"/>
              </a:rPr>
              <a:t> </a:t>
            </a:r>
            <a:r>
              <a:rPr lang="en-US" sz="2800" dirty="0" smtClean="0">
                <a:latin typeface="Calibri"/>
              </a:rPr>
              <a:t>Documentation of the process for implementing the process and collection patterns (Jon)</a:t>
            </a:r>
          </a:p>
          <a:p>
            <a:pPr lvl="1"/>
            <a:endParaRPr lang="en-US" sz="800" dirty="0" smtClean="0">
              <a:latin typeface="Calibri"/>
            </a:endParaRPr>
          </a:p>
          <a:p>
            <a:pPr lvl="1"/>
            <a:r>
              <a:rPr lang="en-US" sz="2800" dirty="0">
                <a:latin typeface="Calibri"/>
              </a:rPr>
              <a:t> </a:t>
            </a:r>
            <a:r>
              <a:rPr lang="en-US" sz="2800" dirty="0" smtClean="0">
                <a:latin typeface="Calibri"/>
              </a:rPr>
              <a:t>External experts review of the Data </a:t>
            </a:r>
            <a:r>
              <a:rPr lang="en-US" sz="2800" dirty="0">
                <a:latin typeface="Calibri"/>
              </a:rPr>
              <a:t>C</a:t>
            </a:r>
            <a:r>
              <a:rPr lang="en-US" sz="2800" dirty="0" smtClean="0">
                <a:latin typeface="Calibri"/>
              </a:rPr>
              <a:t>apture model</a:t>
            </a:r>
          </a:p>
          <a:p>
            <a:pPr lvl="2"/>
            <a:r>
              <a:rPr lang="en-US" sz="2800" dirty="0">
                <a:latin typeface="Calibri"/>
              </a:rPr>
              <a:t> </a:t>
            </a:r>
            <a:r>
              <a:rPr lang="en-US" sz="2800" dirty="0" smtClean="0">
                <a:latin typeface="Calibri"/>
              </a:rPr>
              <a:t>Is the model general enough to meet requirements in other domains (HL7, RDA, CDISC, etc.)? </a:t>
            </a:r>
          </a:p>
          <a:p>
            <a:pPr lvl="2"/>
            <a:r>
              <a:rPr lang="en-US" sz="2800" dirty="0">
                <a:latin typeface="Calibri"/>
              </a:rPr>
              <a:t>One member of the content with 1-2 external </a:t>
            </a:r>
            <a:r>
              <a:rPr lang="en-US" sz="2800" dirty="0" smtClean="0">
                <a:latin typeface="Calibri"/>
              </a:rPr>
              <a:t>members</a:t>
            </a:r>
            <a:endParaRPr lang="en-US" sz="2800" dirty="0">
              <a:latin typeface="Calibri"/>
            </a:endParaRPr>
          </a:p>
        </p:txBody>
      </p:sp>
      <p:pic>
        <p:nvPicPr>
          <p:cNvPr id="4" name="Shape 10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277571" y="126057"/>
            <a:ext cx="1754849" cy="82916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81509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cap="small" dirty="0" smtClean="0">
                <a:latin typeface="Calibri"/>
              </a:rPr>
              <a:t>Deliverables:</a:t>
            </a:r>
            <a:br>
              <a:rPr lang="en-US" sz="4800" cap="small" dirty="0" smtClean="0">
                <a:latin typeface="Calibri"/>
              </a:rPr>
            </a:br>
            <a:r>
              <a:rPr lang="en-US" sz="4800" cap="small" dirty="0" smtClean="0">
                <a:latin typeface="Calibri"/>
              </a:rPr>
              <a:t>Methodology </a:t>
            </a:r>
            <a:endParaRPr lang="en-US" sz="4800" cap="small" dirty="0">
              <a:latin typeface="Calibri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45218" y="1812667"/>
            <a:ext cx="8560568" cy="4351338"/>
          </a:xfrm>
        </p:spPr>
        <p:txBody>
          <a:bodyPr>
            <a:normAutofit/>
          </a:bodyPr>
          <a:lstStyle/>
          <a:p>
            <a:pPr lvl="1"/>
            <a:r>
              <a:rPr lang="en-US" sz="2400" dirty="0" smtClean="0">
                <a:latin typeface="Calibri"/>
              </a:rPr>
              <a:t> </a:t>
            </a:r>
            <a:r>
              <a:rPr lang="en-US" sz="2800" dirty="0" smtClean="0">
                <a:latin typeface="Calibri"/>
              </a:rPr>
              <a:t>Documented Use Cases / Examples</a:t>
            </a:r>
          </a:p>
          <a:p>
            <a:pPr lvl="2"/>
            <a:r>
              <a:rPr lang="en-US" sz="2800" dirty="0">
                <a:latin typeface="Calibri"/>
              </a:rPr>
              <a:t> </a:t>
            </a:r>
            <a:r>
              <a:rPr lang="en-US" sz="2800" dirty="0" smtClean="0">
                <a:latin typeface="Calibri"/>
              </a:rPr>
              <a:t>Update Drupal to reflect current model and changes</a:t>
            </a:r>
          </a:p>
          <a:p>
            <a:pPr lvl="2"/>
            <a:endParaRPr lang="en-US" sz="800" dirty="0" smtClean="0">
              <a:latin typeface="Calibri"/>
            </a:endParaRPr>
          </a:p>
          <a:p>
            <a:pPr lvl="1"/>
            <a:r>
              <a:rPr lang="en-US" sz="2800" dirty="0">
                <a:latin typeface="Calibri"/>
              </a:rPr>
              <a:t> </a:t>
            </a:r>
            <a:r>
              <a:rPr lang="en-US" sz="2800" dirty="0" smtClean="0">
                <a:latin typeface="Calibri"/>
              </a:rPr>
              <a:t>External experts review of the Methodology model</a:t>
            </a:r>
          </a:p>
          <a:p>
            <a:pPr lvl="2"/>
            <a:r>
              <a:rPr lang="en-US" sz="2800" dirty="0">
                <a:latin typeface="Calibri"/>
              </a:rPr>
              <a:t> </a:t>
            </a:r>
            <a:r>
              <a:rPr lang="en-US" sz="2800" dirty="0" smtClean="0">
                <a:latin typeface="Calibri"/>
              </a:rPr>
              <a:t>Is the model general enough to meet the requirements of other domains?</a:t>
            </a:r>
          </a:p>
          <a:p>
            <a:pPr lvl="2"/>
            <a:r>
              <a:rPr lang="en-US" sz="2800" dirty="0">
                <a:latin typeface="Calibri"/>
              </a:rPr>
              <a:t>One member of the content with 1-2 external members</a:t>
            </a:r>
          </a:p>
          <a:p>
            <a:pPr marL="1041400" lvl="2" indent="0">
              <a:buNone/>
            </a:pPr>
            <a:endParaRPr lang="en-US" sz="2800" dirty="0" smtClean="0">
              <a:latin typeface="Calibri"/>
            </a:endParaRPr>
          </a:p>
          <a:p>
            <a:pPr lvl="1"/>
            <a:endParaRPr lang="en-US" sz="2400" dirty="0" smtClean="0">
              <a:latin typeface="Calibri"/>
            </a:endParaRPr>
          </a:p>
        </p:txBody>
      </p:sp>
      <p:pic>
        <p:nvPicPr>
          <p:cNvPr id="4" name="Shape 10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277571" y="126057"/>
            <a:ext cx="1754849" cy="82916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21319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cap="small" dirty="0" smtClean="0">
                <a:latin typeface="Calibri"/>
              </a:rPr>
              <a:t>Deliverables:</a:t>
            </a:r>
            <a:br>
              <a:rPr lang="en-US" sz="4800" cap="small" dirty="0" smtClean="0">
                <a:latin typeface="Calibri"/>
              </a:rPr>
            </a:br>
            <a:r>
              <a:rPr lang="en-US" sz="4800" cap="small" dirty="0" smtClean="0">
                <a:latin typeface="Calibri"/>
              </a:rPr>
              <a:t>Modeling Team </a:t>
            </a:r>
            <a:endParaRPr lang="en-US" sz="4800" cap="small" dirty="0">
              <a:latin typeface="Calibri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45218" y="1812667"/>
            <a:ext cx="8560568" cy="4351338"/>
          </a:xfrm>
        </p:spPr>
        <p:txBody>
          <a:bodyPr>
            <a:normAutofit fontScale="77500" lnSpcReduction="20000"/>
          </a:bodyPr>
          <a:lstStyle/>
          <a:p>
            <a:pPr lvl="1"/>
            <a:r>
              <a:rPr lang="en-US" sz="3600" dirty="0" smtClean="0">
                <a:latin typeface="Calibri"/>
              </a:rPr>
              <a:t>  Finalize the Collection and Process patterns in Drupal</a:t>
            </a:r>
          </a:p>
          <a:p>
            <a:pPr lvl="1"/>
            <a:endParaRPr lang="en-US" sz="1100" dirty="0" smtClean="0">
              <a:latin typeface="Calibri"/>
            </a:endParaRPr>
          </a:p>
          <a:p>
            <a:pPr lvl="1"/>
            <a:r>
              <a:rPr lang="en-US" sz="3300" dirty="0">
                <a:latin typeface="Calibri"/>
              </a:rPr>
              <a:t> </a:t>
            </a:r>
            <a:r>
              <a:rPr lang="en-US" sz="3300" dirty="0" smtClean="0">
                <a:latin typeface="Calibri"/>
              </a:rPr>
              <a:t> </a:t>
            </a:r>
            <a:r>
              <a:rPr lang="en-US" sz="3600" dirty="0" smtClean="0">
                <a:latin typeface="Calibri"/>
              </a:rPr>
              <a:t>Implement the patterns in the models currently in Drupal</a:t>
            </a:r>
          </a:p>
          <a:p>
            <a:pPr lvl="1"/>
            <a:endParaRPr lang="en-US" sz="1100" dirty="0" smtClean="0">
              <a:latin typeface="Calibri"/>
            </a:endParaRPr>
          </a:p>
          <a:p>
            <a:pPr lvl="1"/>
            <a:r>
              <a:rPr lang="en-US" sz="3300" dirty="0">
                <a:latin typeface="Calibri"/>
              </a:rPr>
              <a:t> </a:t>
            </a:r>
            <a:r>
              <a:rPr lang="en-US" sz="3300" dirty="0" smtClean="0">
                <a:latin typeface="Calibri"/>
              </a:rPr>
              <a:t> </a:t>
            </a:r>
            <a:r>
              <a:rPr lang="en-US" sz="3600" dirty="0" smtClean="0">
                <a:latin typeface="Calibri"/>
              </a:rPr>
              <a:t>Address standing documentation issues</a:t>
            </a:r>
          </a:p>
          <a:p>
            <a:pPr lvl="1"/>
            <a:endParaRPr lang="en-US" sz="1100" dirty="0" smtClean="0">
              <a:latin typeface="Calibri"/>
            </a:endParaRPr>
          </a:p>
          <a:p>
            <a:pPr lvl="1"/>
            <a:r>
              <a:rPr lang="en-US" sz="3300" dirty="0">
                <a:latin typeface="Calibri"/>
              </a:rPr>
              <a:t> </a:t>
            </a:r>
            <a:r>
              <a:rPr lang="en-US" sz="3300" dirty="0" smtClean="0">
                <a:latin typeface="Calibri"/>
              </a:rPr>
              <a:t> </a:t>
            </a:r>
            <a:r>
              <a:rPr lang="en-US" sz="3600" dirty="0" smtClean="0">
                <a:latin typeface="Calibri"/>
              </a:rPr>
              <a:t>Prioritize and address issues listed in JIRA </a:t>
            </a:r>
          </a:p>
          <a:p>
            <a:pPr lvl="1"/>
            <a:endParaRPr lang="en-US" sz="1000" dirty="0" smtClean="0">
              <a:latin typeface="Calibri"/>
            </a:endParaRPr>
          </a:p>
          <a:p>
            <a:pPr lvl="1"/>
            <a:r>
              <a:rPr lang="en-US" sz="3300" dirty="0">
                <a:latin typeface="Calibri"/>
              </a:rPr>
              <a:t> </a:t>
            </a:r>
            <a:r>
              <a:rPr lang="en-US" sz="3300" dirty="0" smtClean="0">
                <a:latin typeface="Calibri"/>
              </a:rPr>
              <a:t> </a:t>
            </a:r>
            <a:r>
              <a:rPr lang="en-US" sz="3600" dirty="0" smtClean="0">
                <a:latin typeface="Calibri"/>
              </a:rPr>
              <a:t>Updating XML binding</a:t>
            </a:r>
          </a:p>
          <a:p>
            <a:pPr lvl="1"/>
            <a:endParaRPr lang="en-US" sz="1000" dirty="0" smtClean="0">
              <a:latin typeface="Calibri"/>
            </a:endParaRPr>
          </a:p>
          <a:p>
            <a:pPr lvl="1"/>
            <a:r>
              <a:rPr lang="en-US" sz="3300" dirty="0">
                <a:latin typeface="Calibri"/>
              </a:rPr>
              <a:t> </a:t>
            </a:r>
            <a:r>
              <a:rPr lang="en-US" sz="3300" dirty="0" smtClean="0">
                <a:latin typeface="Calibri"/>
              </a:rPr>
              <a:t> </a:t>
            </a:r>
            <a:r>
              <a:rPr lang="en-US" sz="3600" dirty="0" smtClean="0">
                <a:latin typeface="Calibri"/>
              </a:rPr>
              <a:t>Discussion and documentation of Views</a:t>
            </a:r>
          </a:p>
          <a:p>
            <a:pPr lvl="2"/>
            <a:r>
              <a:rPr lang="en-US" sz="3300" dirty="0">
                <a:latin typeface="Calibri"/>
              </a:rPr>
              <a:t> </a:t>
            </a:r>
            <a:r>
              <a:rPr lang="en-US" sz="3100" dirty="0" smtClean="0">
                <a:latin typeface="Calibri"/>
              </a:rPr>
              <a:t>Rules for restriction and output</a:t>
            </a:r>
          </a:p>
          <a:p>
            <a:pPr lvl="2"/>
            <a:r>
              <a:rPr lang="en-US" sz="3100" dirty="0">
                <a:latin typeface="Calibri"/>
              </a:rPr>
              <a:t> </a:t>
            </a:r>
            <a:r>
              <a:rPr lang="en-US" sz="3100" dirty="0" smtClean="0">
                <a:latin typeface="Calibri"/>
              </a:rPr>
              <a:t>Standard content </a:t>
            </a:r>
          </a:p>
        </p:txBody>
      </p:sp>
      <p:pic>
        <p:nvPicPr>
          <p:cNvPr id="4" name="Shape 10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277571" y="126057"/>
            <a:ext cx="1754849" cy="82916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52581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7735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Shape 129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r>
              <a:rPr lang="en-AU" sz="4400" cap="small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Organizing Team</a:t>
            </a:r>
            <a:endParaRPr lang="en-AU" sz="4400" b="0" i="0" u="none" strike="noStrike" cap="small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0" name="Shape 130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228600" marR="0" lvl="0" indent="-228600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AU" sz="2800" b="0" i="0" u="none" strike="noStrike" cap="none" baseline="0" dirty="0" err="1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Sprint</a:t>
            </a:r>
            <a:r>
              <a:rPr lang="en-AU" sz="2800" dirty="0" err="1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mei</a:t>
            </a:r>
            <a:r>
              <a:rPr lang="en-AU" sz="2800" b="0" i="0" u="none" strike="noStrike" cap="none" baseline="0" dirty="0" err="1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ster</a:t>
            </a:r>
            <a:r>
              <a:rPr lang="en-AU" sz="2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 </a:t>
            </a:r>
            <a:r>
              <a:rPr lang="en-AU" sz="2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Michelle Edwards</a:t>
            </a:r>
          </a:p>
          <a:p>
            <a:pPr marL="228600" marR="0" lvl="0" indent="-228600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•"/>
            </a:pPr>
            <a:endParaRPr lang="en-AU" sz="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28600" marR="0" lvl="0" indent="-22860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AU" sz="2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Working Group Chairs</a:t>
            </a:r>
            <a:r>
              <a:rPr lang="en-AU" sz="28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</a:t>
            </a:r>
          </a:p>
          <a:p>
            <a:pPr lvl="1" indent="-228600">
              <a:spcBef>
                <a:spcPts val="1000"/>
              </a:spcBef>
              <a:buSzPct val="100000"/>
            </a:pPr>
            <a:r>
              <a:rPr lang="en-AU" sz="2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Data Description: Steve </a:t>
            </a:r>
            <a:r>
              <a:rPr lang="en-AU" sz="2800" dirty="0" err="1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McEchern</a:t>
            </a:r>
            <a:endParaRPr lang="en-AU" sz="2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lvl="1" indent="-228600">
              <a:spcBef>
                <a:spcPts val="1000"/>
              </a:spcBef>
              <a:buSzPct val="100000"/>
            </a:pPr>
            <a:r>
              <a:rPr lang="en-AU" sz="28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Methodology:</a:t>
            </a:r>
            <a:r>
              <a:rPr lang="en-AU" sz="28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Michelle Edwards</a:t>
            </a:r>
          </a:p>
          <a:p>
            <a:pPr lvl="1" indent="-228600">
              <a:spcBef>
                <a:spcPts val="1000"/>
              </a:spcBef>
              <a:buSzPct val="100000"/>
            </a:pPr>
            <a:r>
              <a:rPr lang="en-AU" sz="2800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Data Capture:</a:t>
            </a:r>
            <a:r>
              <a:rPr lang="en-AU" sz="2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Barry </a:t>
            </a:r>
            <a:r>
              <a:rPr lang="en-AU" sz="2800" dirty="0" err="1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Radler</a:t>
            </a:r>
            <a:endParaRPr lang="en-AU" sz="2800" dirty="0" smtClean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lvl="1" indent="-228600">
              <a:spcBef>
                <a:spcPts val="1000"/>
              </a:spcBef>
              <a:buSzPct val="100000"/>
            </a:pPr>
            <a:r>
              <a:rPr lang="en-AU" sz="28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Modellers</a:t>
            </a:r>
            <a:r>
              <a:rPr lang="en-AU" sz="28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Team: Arofan Gregory</a:t>
            </a:r>
          </a:p>
          <a:p>
            <a:pPr lvl="1" indent="-228600">
              <a:spcBef>
                <a:spcPts val="1000"/>
              </a:spcBef>
              <a:buSzPct val="100000"/>
            </a:pPr>
            <a:endParaRPr lang="en-AU" sz="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28600" marR="0" lvl="0" indent="-22860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AU" sz="28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Organizers</a:t>
            </a:r>
            <a:r>
              <a:rPr lang="en-AU" sz="2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 Mary </a:t>
            </a:r>
            <a:r>
              <a:rPr lang="en-AU" sz="2800" b="0" i="0" u="none" strike="noStrike" cap="none" baseline="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Vardigan</a:t>
            </a:r>
            <a:r>
              <a:rPr lang="en-AU" sz="2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AU" sz="2800" b="0" i="0" u="none" strike="noStrike" cap="none" baseline="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Arofan</a:t>
            </a:r>
            <a:r>
              <a:rPr lang="en-AU" sz="2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Gregory, </a:t>
            </a:r>
            <a:r>
              <a:rPr lang="en-AU" sz="2800" b="0" i="0" u="none" strike="noStrike" cap="none" baseline="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Achim</a:t>
            </a:r>
            <a:r>
              <a:rPr lang="en-AU" sz="2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AU" sz="2800" b="0" i="0" u="none" strike="noStrike" cap="none" baseline="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Wackerow</a:t>
            </a:r>
            <a:r>
              <a:rPr lang="en-AU" sz="2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Wendy Thomas</a:t>
            </a:r>
          </a:p>
          <a:p>
            <a:pPr marL="228600" marR="0" lvl="0" indent="-5080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Font typeface="Arial"/>
              <a:buNone/>
            </a:pPr>
            <a:endParaRPr sz="2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31" name="Shape 13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277571" y="126057"/>
            <a:ext cx="1754849" cy="82916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cap="small" dirty="0" err="1" smtClean="0">
                <a:latin typeface="Calibri"/>
              </a:rPr>
              <a:t>Dagstuhl</a:t>
            </a:r>
            <a:r>
              <a:rPr lang="en-US" sz="4800" cap="small" dirty="0" smtClean="0">
                <a:latin typeface="Calibri"/>
              </a:rPr>
              <a:t> Ambience</a:t>
            </a:r>
            <a:endParaRPr lang="en-US" sz="4800" cap="small" dirty="0">
              <a:latin typeface="Calibri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45218" y="1330066"/>
            <a:ext cx="8560568" cy="4880233"/>
          </a:xfrm>
        </p:spPr>
        <p:txBody>
          <a:bodyPr>
            <a:normAutofit/>
          </a:bodyPr>
          <a:lstStyle/>
          <a:p>
            <a:pPr lvl="1"/>
            <a:r>
              <a:rPr lang="en-US" sz="2400" dirty="0" smtClean="0">
                <a:latin typeface="Calibri"/>
              </a:rPr>
              <a:t> </a:t>
            </a:r>
            <a:r>
              <a:rPr lang="en-US" sz="2800" dirty="0" smtClean="0">
                <a:latin typeface="Calibri"/>
              </a:rPr>
              <a:t>There are two groups meeting during the week, each has a separate eating section in the dining room</a:t>
            </a:r>
          </a:p>
          <a:p>
            <a:pPr lvl="2"/>
            <a:r>
              <a:rPr lang="en-US" sz="2800" dirty="0">
                <a:latin typeface="Calibri"/>
              </a:rPr>
              <a:t> </a:t>
            </a:r>
            <a:r>
              <a:rPr lang="en-US" sz="2400" dirty="0" smtClean="0">
                <a:latin typeface="Calibri"/>
              </a:rPr>
              <a:t>Breakfast has free seating</a:t>
            </a:r>
          </a:p>
          <a:p>
            <a:pPr lvl="2"/>
            <a:r>
              <a:rPr lang="en-US" sz="2400" dirty="0">
                <a:latin typeface="Calibri"/>
              </a:rPr>
              <a:t> </a:t>
            </a:r>
            <a:r>
              <a:rPr lang="en-US" sz="2400" dirty="0" smtClean="0">
                <a:latin typeface="Calibri"/>
              </a:rPr>
              <a:t>Lunch and dinner seating randomly assigned (You MUST sit where you are assigned)</a:t>
            </a:r>
          </a:p>
          <a:p>
            <a:pPr lvl="2"/>
            <a:endParaRPr lang="en-US" sz="800" dirty="0" smtClean="0">
              <a:latin typeface="Calibri"/>
            </a:endParaRPr>
          </a:p>
          <a:p>
            <a:pPr lvl="1"/>
            <a:r>
              <a:rPr lang="en-US" sz="2800" dirty="0">
                <a:latin typeface="Calibri"/>
              </a:rPr>
              <a:t> </a:t>
            </a:r>
            <a:r>
              <a:rPr lang="en-US" sz="2800" dirty="0" smtClean="0">
                <a:latin typeface="Calibri"/>
              </a:rPr>
              <a:t>After lunch, weather permitting, a short walk will be organized</a:t>
            </a:r>
          </a:p>
          <a:p>
            <a:pPr lvl="1"/>
            <a:endParaRPr lang="en-US" sz="2400" dirty="0">
              <a:latin typeface="Calibri"/>
            </a:endParaRPr>
          </a:p>
        </p:txBody>
      </p:sp>
      <p:pic>
        <p:nvPicPr>
          <p:cNvPr id="4" name="Shape 10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277571" y="126057"/>
            <a:ext cx="1754849" cy="82916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62007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cap="small" dirty="0" err="1" smtClean="0">
                <a:latin typeface="Calibri"/>
              </a:rPr>
              <a:t>Dagstuhl</a:t>
            </a:r>
            <a:r>
              <a:rPr lang="en-US" sz="4800" cap="small" dirty="0" smtClean="0">
                <a:latin typeface="Calibri"/>
              </a:rPr>
              <a:t> Ambience</a:t>
            </a:r>
            <a:endParaRPr lang="en-US" sz="4800" cap="small" dirty="0">
              <a:latin typeface="Calibri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45218" y="1330066"/>
            <a:ext cx="8560568" cy="4880233"/>
          </a:xfrm>
        </p:spPr>
        <p:txBody>
          <a:bodyPr>
            <a:normAutofit/>
          </a:bodyPr>
          <a:lstStyle/>
          <a:p>
            <a:pPr lvl="1"/>
            <a:r>
              <a:rPr lang="en-US" sz="2800" dirty="0" smtClean="0">
                <a:latin typeface="Calibri"/>
              </a:rPr>
              <a:t> An hour after dinner cheese is available in the Wine Cellar</a:t>
            </a:r>
          </a:p>
          <a:p>
            <a:pPr lvl="2"/>
            <a:r>
              <a:rPr lang="en-US" sz="2800" dirty="0">
                <a:latin typeface="Calibri"/>
              </a:rPr>
              <a:t> </a:t>
            </a:r>
            <a:r>
              <a:rPr lang="en-US" sz="2400" dirty="0" smtClean="0">
                <a:latin typeface="Calibri"/>
              </a:rPr>
              <a:t>The Wine Cellar is assigned to our group, the other group will be in the coffee room</a:t>
            </a:r>
          </a:p>
          <a:p>
            <a:pPr lvl="2"/>
            <a:r>
              <a:rPr lang="en-US" sz="2400" dirty="0">
                <a:latin typeface="Calibri"/>
              </a:rPr>
              <a:t> </a:t>
            </a:r>
            <a:r>
              <a:rPr lang="en-US" sz="2400" dirty="0" smtClean="0">
                <a:latin typeface="Calibri"/>
              </a:rPr>
              <a:t>Eat only cheese encountered in the Wine Cellar</a:t>
            </a:r>
          </a:p>
          <a:p>
            <a:pPr lvl="2"/>
            <a:endParaRPr lang="en-US" sz="800" dirty="0" smtClean="0">
              <a:latin typeface="Calibri"/>
            </a:endParaRPr>
          </a:p>
          <a:p>
            <a:pPr lvl="1"/>
            <a:r>
              <a:rPr lang="en-US" sz="2800" dirty="0">
                <a:latin typeface="Calibri"/>
              </a:rPr>
              <a:t> B</a:t>
            </a:r>
            <a:r>
              <a:rPr lang="en-US" sz="2800" dirty="0" smtClean="0">
                <a:latin typeface="Calibri"/>
              </a:rPr>
              <a:t>illiards, ping-pong, a sauna, laundry facilities, bicycles, and a music room are available</a:t>
            </a:r>
          </a:p>
          <a:p>
            <a:pPr lvl="1"/>
            <a:endParaRPr lang="en-US" sz="800" dirty="0" smtClean="0">
              <a:latin typeface="Calibri"/>
            </a:endParaRPr>
          </a:p>
          <a:p>
            <a:pPr lvl="1"/>
            <a:r>
              <a:rPr lang="en-US" sz="2800" dirty="0" smtClean="0">
                <a:latin typeface="Calibri"/>
              </a:rPr>
              <a:t> Coffee, beer, wine, and sundries are available at various points in the </a:t>
            </a:r>
            <a:r>
              <a:rPr lang="en-US" sz="2800" dirty="0" err="1" smtClean="0">
                <a:latin typeface="Calibri"/>
              </a:rPr>
              <a:t>Schloß</a:t>
            </a:r>
            <a:r>
              <a:rPr lang="en-US" sz="2800" dirty="0" smtClean="0">
                <a:latin typeface="Calibri"/>
              </a:rPr>
              <a:t> – coffee is free, keep track of everything else you consume</a:t>
            </a:r>
            <a:endParaRPr lang="en-US" sz="2800" dirty="0">
              <a:latin typeface="Calibri"/>
            </a:endParaRPr>
          </a:p>
        </p:txBody>
      </p:sp>
      <p:pic>
        <p:nvPicPr>
          <p:cNvPr id="4" name="Shape 10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277571" y="126057"/>
            <a:ext cx="1754849" cy="82916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94351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Shape 169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r>
              <a:rPr lang="en-AU" sz="4800" b="0" i="0" u="none" strike="noStrike" cap="small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Introductions</a:t>
            </a:r>
          </a:p>
        </p:txBody>
      </p:sp>
      <p:pic>
        <p:nvPicPr>
          <p:cNvPr id="170" name="Shape 170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2982473" y="2250247"/>
            <a:ext cx="3721361" cy="3127526"/>
          </a:xfrm>
          <a:prstGeom prst="rect">
            <a:avLst/>
          </a:prstGeom>
          <a:noFill/>
          <a:ln>
            <a:noFill/>
          </a:ln>
        </p:spPr>
      </p:pic>
      <p:sp>
        <p:nvSpPr>
          <p:cNvPr id="171" name="Shape 171"/>
          <p:cNvSpPr txBox="1"/>
          <p:nvPr/>
        </p:nvSpPr>
        <p:spPr>
          <a:xfrm>
            <a:off x="5623312" y="2825088"/>
            <a:ext cx="1080521" cy="52321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AU" sz="2800" b="1" i="0" u="none" strike="noStrike" cap="none" baseline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……..</a:t>
            </a:r>
          </a:p>
        </p:txBody>
      </p:sp>
      <p:pic>
        <p:nvPicPr>
          <p:cNvPr id="172" name="Shape 17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277571" y="126057"/>
            <a:ext cx="1754849" cy="82916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4800" cap="small" dirty="0" smtClean="0">
                <a:latin typeface="Calibri" panose="020F0502020204030204" pitchFamily="34" charset="0"/>
              </a:rPr>
              <a:t>What </a:t>
            </a:r>
            <a:r>
              <a:rPr lang="de-DE" sz="4800" cap="small" dirty="0">
                <a:latin typeface="Calibri" panose="020F0502020204030204" pitchFamily="34" charset="0"/>
              </a:rPr>
              <a:t>we </a:t>
            </a:r>
            <a:r>
              <a:rPr lang="de-DE" sz="4800" cap="small" dirty="0" smtClean="0">
                <a:latin typeface="Calibri" panose="020F0502020204030204" pitchFamily="34" charset="0"/>
              </a:rPr>
              <a:t>REALLY want </a:t>
            </a:r>
            <a:r>
              <a:rPr lang="de-DE" sz="4800" cap="small" dirty="0">
                <a:latin typeface="Calibri" panose="020F0502020204030204" pitchFamily="34" charset="0"/>
              </a:rPr>
              <a:t>to </a:t>
            </a:r>
            <a:br>
              <a:rPr lang="de-DE" sz="4800" cap="small" dirty="0">
                <a:latin typeface="Calibri" panose="020F0502020204030204" pitchFamily="34" charset="0"/>
              </a:rPr>
            </a:br>
            <a:r>
              <a:rPr lang="de-DE" sz="4800" cap="small" dirty="0" smtClean="0">
                <a:latin typeface="Calibri" panose="020F0502020204030204" pitchFamily="34" charset="0"/>
              </a:rPr>
              <a:t>know </a:t>
            </a:r>
            <a:r>
              <a:rPr lang="de-DE" sz="4800" cap="small" dirty="0">
                <a:latin typeface="Calibri" panose="020F0502020204030204" pitchFamily="34" charset="0"/>
              </a:rPr>
              <a:t>is…</a:t>
            </a:r>
            <a:endParaRPr lang="en-US" sz="4800" cap="small" dirty="0">
              <a:latin typeface="Calibri" panose="020F0502020204030204" pitchFamily="34" charset="0"/>
              <a:cs typeface="Calibri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0298" y="1825625"/>
            <a:ext cx="8617552" cy="4351338"/>
          </a:xfrm>
        </p:spPr>
        <p:txBody>
          <a:bodyPr>
            <a:noAutofit/>
          </a:bodyPr>
          <a:lstStyle/>
          <a:p>
            <a:r>
              <a:rPr lang="de-DE" sz="2800" dirty="0" smtClean="0">
                <a:latin typeface="Calibri"/>
                <a:cs typeface="Calibri"/>
              </a:rPr>
              <a:t> </a:t>
            </a:r>
            <a:r>
              <a:rPr lang="de-DE" sz="2800" dirty="0">
                <a:latin typeface="Calibri" panose="020F0502020204030204" pitchFamily="34" charset="0"/>
              </a:rPr>
              <a:t>Organizational </a:t>
            </a:r>
            <a:r>
              <a:rPr lang="de-DE" sz="2800" dirty="0" smtClean="0">
                <a:latin typeface="Calibri" panose="020F0502020204030204" pitchFamily="34" charset="0"/>
              </a:rPr>
              <a:t>affiliation</a:t>
            </a:r>
          </a:p>
          <a:p>
            <a:endParaRPr lang="de-DE" sz="800" dirty="0">
              <a:latin typeface="Calibri" panose="020F0502020204030204" pitchFamily="34" charset="0"/>
            </a:endParaRPr>
          </a:p>
          <a:p>
            <a:r>
              <a:rPr lang="de-DE" sz="2800" dirty="0" smtClean="0">
                <a:latin typeface="Calibri" panose="020F0502020204030204" pitchFamily="34" charset="0"/>
              </a:rPr>
              <a:t> Skills </a:t>
            </a:r>
            <a:r>
              <a:rPr lang="de-DE" sz="2800" dirty="0">
                <a:latin typeface="Calibri" panose="020F0502020204030204" pitchFamily="34" charset="0"/>
              </a:rPr>
              <a:t>and </a:t>
            </a:r>
            <a:r>
              <a:rPr lang="de-DE" sz="2800" dirty="0" smtClean="0">
                <a:latin typeface="Calibri" panose="020F0502020204030204" pitchFamily="34" charset="0"/>
              </a:rPr>
              <a:t>expertise</a:t>
            </a:r>
          </a:p>
          <a:p>
            <a:endParaRPr lang="de-DE" sz="800" dirty="0" smtClean="0">
              <a:latin typeface="Calibri" panose="020F0502020204030204" pitchFamily="34" charset="0"/>
            </a:endParaRPr>
          </a:p>
          <a:p>
            <a:r>
              <a:rPr lang="de-DE" sz="2800" dirty="0" smtClean="0">
                <a:latin typeface="Calibri" panose="020F0502020204030204" pitchFamily="34" charset="0"/>
              </a:rPr>
              <a:t> Background / domain</a:t>
            </a:r>
          </a:p>
          <a:p>
            <a:endParaRPr lang="de-DE" sz="800" dirty="0" smtClean="0">
              <a:latin typeface="Calibri" panose="020F0502020204030204" pitchFamily="34" charset="0"/>
            </a:endParaRPr>
          </a:p>
          <a:p>
            <a:r>
              <a:rPr lang="de-DE" sz="2800" dirty="0" smtClean="0">
                <a:latin typeface="Calibri" panose="020F0502020204030204" pitchFamily="34" charset="0"/>
              </a:rPr>
              <a:t> What </a:t>
            </a:r>
            <a:r>
              <a:rPr lang="de-DE" sz="2800" dirty="0">
                <a:latin typeface="Calibri" panose="020F0502020204030204" pitchFamily="34" charset="0"/>
              </a:rPr>
              <a:t>standards do you work with and in what capacity</a:t>
            </a:r>
            <a:r>
              <a:rPr lang="de-DE" sz="2800" dirty="0" smtClean="0">
                <a:latin typeface="Calibri" panose="020F0502020204030204" pitchFamily="34" charset="0"/>
              </a:rPr>
              <a:t>?</a:t>
            </a:r>
          </a:p>
          <a:p>
            <a:endParaRPr lang="de-DE" sz="800" dirty="0">
              <a:latin typeface="Calibri" panose="020F0502020204030204" pitchFamily="34" charset="0"/>
            </a:endParaRPr>
          </a:p>
          <a:p>
            <a:r>
              <a:rPr lang="de-DE" sz="2800" dirty="0" smtClean="0">
                <a:latin typeface="Calibri" panose="020F0502020204030204" pitchFamily="34" charset="0"/>
              </a:rPr>
              <a:t> </a:t>
            </a:r>
            <a:r>
              <a:rPr lang="de-DE" sz="2800" dirty="0" err="1" smtClean="0">
                <a:latin typeface="Calibri" panose="020F0502020204030204" pitchFamily="34" charset="0"/>
              </a:rPr>
              <a:t>Why</a:t>
            </a:r>
            <a:r>
              <a:rPr lang="de-DE" sz="2800" dirty="0" smtClean="0">
                <a:latin typeface="Calibri" panose="020F0502020204030204" pitchFamily="34" charset="0"/>
              </a:rPr>
              <a:t> </a:t>
            </a:r>
            <a:r>
              <a:rPr lang="de-DE" sz="2800" dirty="0">
                <a:latin typeface="Calibri" panose="020F0502020204030204" pitchFamily="34" charset="0"/>
              </a:rPr>
              <a:t>do </a:t>
            </a:r>
            <a:r>
              <a:rPr lang="de-DE" sz="2800" dirty="0" err="1">
                <a:latin typeface="Calibri" panose="020F0502020204030204" pitchFamily="34" charset="0"/>
              </a:rPr>
              <a:t>you</a:t>
            </a:r>
            <a:r>
              <a:rPr lang="de-DE" sz="2800" dirty="0">
                <a:latin typeface="Calibri" panose="020F0502020204030204" pitchFamily="34" charset="0"/>
              </a:rPr>
              <a:t> </a:t>
            </a:r>
            <a:r>
              <a:rPr lang="de-DE" sz="2800" dirty="0" err="1">
                <a:latin typeface="Calibri" panose="020F0502020204030204" pitchFamily="34" charset="0"/>
              </a:rPr>
              <a:t>think</a:t>
            </a:r>
            <a:r>
              <a:rPr lang="de-DE" sz="2800" dirty="0">
                <a:latin typeface="Calibri" panose="020F0502020204030204" pitchFamily="34" charset="0"/>
              </a:rPr>
              <a:t> </a:t>
            </a:r>
            <a:r>
              <a:rPr lang="de-DE" sz="2800" dirty="0" err="1">
                <a:latin typeface="Calibri" panose="020F0502020204030204" pitchFamily="34" charset="0"/>
              </a:rPr>
              <a:t>you</a:t>
            </a:r>
            <a:r>
              <a:rPr lang="de-DE" sz="2800" dirty="0">
                <a:latin typeface="Calibri" panose="020F0502020204030204" pitchFamily="34" charset="0"/>
              </a:rPr>
              <a:t> </a:t>
            </a:r>
            <a:r>
              <a:rPr lang="de-DE" sz="2800" dirty="0" err="1">
                <a:latin typeface="Calibri" panose="020F0502020204030204" pitchFamily="34" charset="0"/>
              </a:rPr>
              <a:t>are</a:t>
            </a:r>
            <a:r>
              <a:rPr lang="de-DE" sz="2800" dirty="0">
                <a:latin typeface="Calibri" panose="020F0502020204030204" pitchFamily="34" charset="0"/>
              </a:rPr>
              <a:t> </a:t>
            </a:r>
            <a:r>
              <a:rPr lang="de-DE" sz="2800" dirty="0" err="1">
                <a:latin typeface="Calibri" panose="020F0502020204030204" pitchFamily="34" charset="0"/>
              </a:rPr>
              <a:t>here</a:t>
            </a:r>
            <a:r>
              <a:rPr lang="de-DE" sz="2800" dirty="0">
                <a:latin typeface="Calibri" panose="020F0502020204030204" pitchFamily="34" charset="0"/>
              </a:rPr>
              <a:t>?</a:t>
            </a:r>
          </a:p>
        </p:txBody>
      </p:sp>
      <p:pic>
        <p:nvPicPr>
          <p:cNvPr id="5" name="Shape 10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277571" y="126057"/>
            <a:ext cx="1754849" cy="82916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64223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Shape 106"/>
          <p:cNvSpPr txBox="1">
            <a:spLocks noGrp="1"/>
          </p:cNvSpPr>
          <p:nvPr>
            <p:ph type="title"/>
          </p:nvPr>
        </p:nvSpPr>
        <p:spPr>
          <a:xfrm>
            <a:off x="268294" y="292441"/>
            <a:ext cx="7886700" cy="132556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r>
              <a:rPr lang="en-AU" sz="4400" cap="small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Sprint Overall goals</a:t>
            </a:r>
            <a:endParaRPr lang="en-AU" sz="44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7" name="Shape 107"/>
          <p:cNvSpPr txBox="1">
            <a:spLocks noGrp="1"/>
          </p:cNvSpPr>
          <p:nvPr>
            <p:ph type="body" idx="1"/>
          </p:nvPr>
        </p:nvSpPr>
        <p:spPr>
          <a:xfrm>
            <a:off x="457199" y="1600200"/>
            <a:ext cx="7739742" cy="452596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228600" marR="0" lvl="0" indent="-228600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AU" sz="2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</a:t>
            </a:r>
            <a:r>
              <a:rPr lang="en-AU" sz="28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inalize draft work in the DDI Worki</a:t>
            </a:r>
            <a:r>
              <a:rPr lang="en-AU" sz="2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ng Group </a:t>
            </a:r>
            <a:r>
              <a:rPr lang="en-AU" sz="28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content areas that are present</a:t>
            </a:r>
          </a:p>
          <a:p>
            <a:pPr marL="228600" marR="0" lvl="0" indent="-228600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•"/>
            </a:pPr>
            <a:endParaRPr lang="en-AU" sz="2800" dirty="0" smtClean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28600" marR="0" lvl="0" indent="-228600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AU" sz="2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Leverage the expertise and perspectives of standards experts present at this week’s Sprint</a:t>
            </a:r>
            <a:endParaRPr lang="en-AU" sz="2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9" name="Shape 10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277571" y="126057"/>
            <a:ext cx="1754849" cy="829166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101" b="17362"/>
          <a:stretch/>
        </p:blipFill>
        <p:spPr>
          <a:xfrm>
            <a:off x="1448409" y="3694176"/>
            <a:ext cx="6078931" cy="2509114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"/>
                                        <p:tgtEl>
                                          <p:spTgt spid="1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"/>
                                        <p:tgtEl>
                                          <p:spTgt spid="1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Shape 97"/>
          <p:cNvSpPr txBox="1">
            <a:spLocks noGrp="1"/>
          </p:cNvSpPr>
          <p:nvPr>
            <p:ph type="title"/>
          </p:nvPr>
        </p:nvSpPr>
        <p:spPr>
          <a:xfrm>
            <a:off x="549049" y="332467"/>
            <a:ext cx="5043487" cy="132556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r>
              <a:rPr lang="en-AU" sz="4800" b="0" i="0" u="none" strike="noStrike" cap="small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What’s a sprint?</a:t>
            </a:r>
          </a:p>
        </p:txBody>
      </p:sp>
      <p:pic>
        <p:nvPicPr>
          <p:cNvPr id="98" name="Shape 98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6417114" y="1943425"/>
            <a:ext cx="2408464" cy="3413707"/>
          </a:xfrm>
          <a:prstGeom prst="rect">
            <a:avLst/>
          </a:prstGeom>
          <a:noFill/>
          <a:ln>
            <a:noFill/>
          </a:ln>
        </p:spPr>
      </p:pic>
      <p:sp>
        <p:nvSpPr>
          <p:cNvPr id="99" name="Shape 99"/>
          <p:cNvSpPr txBox="1"/>
          <p:nvPr/>
        </p:nvSpPr>
        <p:spPr>
          <a:xfrm>
            <a:off x="345231" y="3028950"/>
            <a:ext cx="5592534" cy="144655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571500" marR="0" lvl="0" indent="-571500"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AU" sz="4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Time boxed </a:t>
            </a:r>
            <a:r>
              <a:rPr lang="en-AU" sz="40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sessions</a:t>
            </a:r>
            <a:r>
              <a:rPr lang="en-AU" sz="4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</a:p>
          <a:p>
            <a:pPr marL="571500" marR="0" lvl="0" indent="-571500" algn="l" rtl="0">
              <a:spcBef>
                <a:spcPts val="0"/>
              </a:spcBef>
              <a:buClr>
                <a:schemeClr val="dk1"/>
              </a:buClr>
              <a:buSzPct val="110000"/>
              <a:buFont typeface="Arial"/>
              <a:buChar char="•"/>
            </a:pPr>
            <a:r>
              <a:rPr lang="en-AU" sz="40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Specific</a:t>
            </a:r>
            <a:r>
              <a:rPr lang="en-AU" sz="4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outputs</a:t>
            </a:r>
          </a:p>
        </p:txBody>
      </p:sp>
      <p:pic>
        <p:nvPicPr>
          <p:cNvPr id="100" name="Shape 10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277571" y="126057"/>
            <a:ext cx="1754849" cy="82916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Shape 114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r>
              <a:rPr lang="en-AU" sz="4800" b="0" i="0" u="none" strike="noStrike" cap="small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Sprint </a:t>
            </a:r>
            <a:r>
              <a:rPr lang="en-AU" sz="4800" b="0" i="0" u="none" strike="noStrike" cap="small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Rules</a:t>
            </a:r>
            <a:endParaRPr lang="en-AU" sz="4800" b="0" i="0" u="none" strike="noStrike" cap="small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5" name="Shape 115"/>
          <p:cNvSpPr txBox="1">
            <a:spLocks noGrp="1"/>
          </p:cNvSpPr>
          <p:nvPr>
            <p:ph type="body" idx="1"/>
          </p:nvPr>
        </p:nvSpPr>
        <p:spPr>
          <a:xfrm>
            <a:off x="388763" y="1690688"/>
            <a:ext cx="8371336" cy="424021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457200" indent="-457200">
              <a:lnSpc>
                <a:spcPct val="100000"/>
              </a:lnSpc>
              <a:spcBef>
                <a:spcPts val="0"/>
              </a:spcBef>
              <a:buSzPct val="100000"/>
            </a:pPr>
            <a:r>
              <a:rPr lang="en-AU" sz="2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Accept personal responsibility for Sprint process and </a:t>
            </a:r>
            <a:r>
              <a:rPr lang="en-AU" sz="28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outputs</a:t>
            </a:r>
          </a:p>
          <a:p>
            <a:pPr marL="457200" indent="-457200">
              <a:lnSpc>
                <a:spcPct val="100000"/>
              </a:lnSpc>
              <a:spcBef>
                <a:spcPts val="0"/>
              </a:spcBef>
              <a:buSzPct val="100000"/>
            </a:pPr>
            <a:r>
              <a:rPr lang="en-AU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Work </a:t>
            </a:r>
            <a:r>
              <a:rPr lang="en-AU" sz="2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collaboratively</a:t>
            </a:r>
          </a:p>
          <a:p>
            <a:pPr marL="457200" indent="-457200">
              <a:lnSpc>
                <a:spcPct val="100000"/>
              </a:lnSpc>
              <a:spcBef>
                <a:spcPts val="0"/>
              </a:spcBef>
              <a:buSzPct val="100000"/>
            </a:pPr>
            <a:r>
              <a:rPr lang="en-AU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Participate fully on all </a:t>
            </a:r>
            <a:r>
              <a:rPr lang="en-AU" sz="2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tasks</a:t>
            </a:r>
          </a:p>
          <a:p>
            <a:pPr marL="457200" indent="-457200">
              <a:lnSpc>
                <a:spcPct val="100000"/>
              </a:lnSpc>
              <a:spcBef>
                <a:spcPts val="0"/>
              </a:spcBef>
              <a:buSzPct val="100000"/>
            </a:pPr>
            <a:r>
              <a:rPr lang="en-AU" sz="28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Contribute </a:t>
            </a:r>
            <a:r>
              <a:rPr lang="en-AU" sz="2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and share generously and </a:t>
            </a:r>
            <a:r>
              <a:rPr lang="en-AU" sz="28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openly</a:t>
            </a:r>
          </a:p>
          <a:p>
            <a:pPr marL="457200" indent="-457200">
              <a:lnSpc>
                <a:spcPct val="100000"/>
              </a:lnSpc>
              <a:spcBef>
                <a:spcPts val="0"/>
              </a:spcBef>
              <a:buSzPct val="100000"/>
            </a:pPr>
            <a:r>
              <a:rPr lang="en-AU" sz="28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Actively </a:t>
            </a:r>
            <a:r>
              <a:rPr lang="en-AU" sz="2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listen and learn from others perspectives and experiences </a:t>
            </a:r>
            <a:endParaRPr lang="en-AU" sz="2800" b="0" i="0" u="none" strike="noStrike" cap="none" baseline="0" dirty="0" smtClean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indent="-457200">
              <a:lnSpc>
                <a:spcPct val="100000"/>
              </a:lnSpc>
              <a:spcBef>
                <a:spcPts val="0"/>
              </a:spcBef>
              <a:buSzPct val="100000"/>
            </a:pPr>
            <a:r>
              <a:rPr lang="en-AU" sz="2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Be patient and communicate clearly to accommodate the wide variety of backgrounds among participants</a:t>
            </a:r>
            <a:endParaRPr lang="en-AU" sz="2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6" name="Shape 11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277571" y="126057"/>
            <a:ext cx="1754849" cy="82916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Shape 136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r>
              <a:rPr lang="en-AU" sz="4800" b="0" i="0" u="none" strike="noStrike" cap="small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Sprint Process</a:t>
            </a:r>
          </a:p>
        </p:txBody>
      </p:sp>
      <p:sp>
        <p:nvSpPr>
          <p:cNvPr id="137" name="Shape 137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228600" marR="0" lvl="0" indent="-228600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AU" sz="2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Focus on </a:t>
            </a:r>
            <a:r>
              <a:rPr lang="en-AU" sz="2800" b="1" i="1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tactical goals</a:t>
            </a:r>
          </a:p>
          <a:p>
            <a:pPr marL="685800" marR="0" lvl="1" indent="-228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AU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Specific deliverables for a set time period (a few hours to a half day</a:t>
            </a:r>
            <a:r>
              <a:rPr lang="en-AU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);</a:t>
            </a:r>
            <a:r>
              <a:rPr lang="en-AU" sz="24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often just documentation of discussion</a:t>
            </a:r>
            <a:endParaRPr lang="en-AU" sz="24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685800" marR="0" lvl="1" indent="-228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AU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Defined by working groups with help from </a:t>
            </a:r>
            <a:r>
              <a:rPr lang="en-AU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organizing</a:t>
            </a:r>
            <a:r>
              <a:rPr lang="en-AU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team</a:t>
            </a:r>
          </a:p>
          <a:p>
            <a:pPr marL="685800" marR="0" lvl="1" indent="-228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</a:pPr>
            <a:endParaRPr lang="en-AU" sz="24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28600" marR="0" lvl="0" indent="-22860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AU" sz="28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Lather</a:t>
            </a:r>
            <a:r>
              <a:rPr lang="en-AU" sz="2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Rinse, Repeat</a:t>
            </a:r>
          </a:p>
          <a:p>
            <a:pPr marL="685800" marR="0" lvl="1" indent="-762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</a:pPr>
            <a:endParaRPr sz="24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38" name="Shape 13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277571" y="126057"/>
            <a:ext cx="1754849" cy="82916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" name="Shape 13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809217" y="3750350"/>
            <a:ext cx="3543300" cy="2428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7" name="Shape 577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r>
              <a:rPr lang="en-AU" sz="4800" b="0" i="0" u="none" strike="noStrike" cap="small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Managing the</a:t>
            </a:r>
            <a:r>
              <a:rPr lang="en-AU" sz="4800" b="0" i="0" u="none" strike="noStrike" cap="small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AU" sz="4800" cap="small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Work</a:t>
            </a:r>
            <a:endParaRPr lang="en-AU" sz="4800" b="0" i="0" u="none" strike="noStrike" cap="small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78" name="Shape 578"/>
          <p:cNvSpPr txBox="1">
            <a:spLocks noGrp="1"/>
          </p:cNvSpPr>
          <p:nvPr>
            <p:ph type="body" idx="1"/>
          </p:nvPr>
        </p:nvSpPr>
        <p:spPr>
          <a:xfrm>
            <a:off x="628650" y="1830388"/>
            <a:ext cx="7886700" cy="452596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228600" marR="0" lvl="0" indent="-228600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AU" sz="28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Individuals </a:t>
            </a:r>
            <a:r>
              <a:rPr lang="en-AU" sz="2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will be ‘voluntold’ their assignments </a:t>
            </a:r>
          </a:p>
          <a:p>
            <a:pPr marL="228600" marR="0" lvl="0" indent="-228600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•"/>
            </a:pPr>
            <a:endParaRPr lang="en-AU" sz="2800" b="0" i="0" u="none" strike="noStrike" cap="none" baseline="0" dirty="0" smtClean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28600" marR="0" lvl="0" indent="-22860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AU" sz="28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Plenaries are used to coordinate work</a:t>
            </a:r>
          </a:p>
          <a:p>
            <a:pPr marL="228600" marR="0" lvl="0" indent="-22860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100000"/>
              <a:buFont typeface="Arial"/>
              <a:buChar char="•"/>
            </a:pPr>
            <a:endParaRPr lang="en-AU" sz="2800" b="0" i="0" u="none" strike="noStrike" cap="none" baseline="0" dirty="0" smtClean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28600" marR="0" lvl="0" indent="-22860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AU" sz="2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Organization of work is flexible and may be changed by the </a:t>
            </a:r>
            <a:r>
              <a:rPr lang="en-AU" sz="2800" dirty="0" err="1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Sprintmeister</a:t>
            </a:r>
            <a:r>
              <a:rPr lang="en-AU" sz="2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as needed</a:t>
            </a:r>
            <a:endParaRPr lang="en-AU" sz="2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79" name="Shape 579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r>
              <a:rPr lang="en-AU"/>
              <a:t> </a:t>
            </a:r>
          </a:p>
        </p:txBody>
      </p:sp>
      <p:pic>
        <p:nvPicPr>
          <p:cNvPr id="5" name="Shape 17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277571" y="126057"/>
            <a:ext cx="1754849" cy="82916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Shape 144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r>
              <a:rPr lang="en-AU" sz="4800" b="0" i="0" u="none" strike="noStrike" cap="small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Sprint</a:t>
            </a:r>
            <a:r>
              <a:rPr lang="en-AU" sz="4800" b="0" i="0" u="none" strike="noStrike" cap="small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Sidebars</a:t>
            </a:r>
            <a:endParaRPr lang="en-AU" sz="4800" b="0" i="0" u="none" strike="noStrike" cap="small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5" name="Shape 145"/>
          <p:cNvSpPr txBox="1">
            <a:spLocks noGrp="1"/>
          </p:cNvSpPr>
          <p:nvPr>
            <p:ph type="body" idx="1"/>
          </p:nvPr>
        </p:nvSpPr>
        <p:spPr>
          <a:xfrm>
            <a:off x="628650" y="1690688"/>
            <a:ext cx="7886700" cy="462302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228600" marR="0" lvl="0" indent="-228600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AU" sz="2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Parking Lot – for ideas, issues off task or which need more discussion</a:t>
            </a:r>
          </a:p>
          <a:p>
            <a:pPr lvl="1" indent="-228600">
              <a:spcBef>
                <a:spcPts val="1000"/>
              </a:spcBef>
              <a:buSzPct val="100000"/>
            </a:pPr>
            <a:r>
              <a:rPr lang="en-AU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Document it and set it </a:t>
            </a:r>
            <a:r>
              <a:rPr lang="en-AU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aside</a:t>
            </a:r>
          </a:p>
          <a:p>
            <a:pPr indent="-228600">
              <a:buSzPct val="100000"/>
            </a:pPr>
            <a:r>
              <a:rPr lang="en-AU" sz="2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“Soap boxes”- 3 minute presentations to the morning plenary to promote specific ideas </a:t>
            </a:r>
          </a:p>
          <a:p>
            <a:pPr lvl="1" indent="-228600">
              <a:buSzPct val="100000"/>
            </a:pPr>
            <a:r>
              <a:rPr lang="en-AU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 slot must be requested</a:t>
            </a:r>
            <a:r>
              <a:rPr lang="en-AU" sz="24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from the </a:t>
            </a:r>
            <a:r>
              <a:rPr lang="en-AU" sz="2400" b="0" i="0" u="none" strike="noStrike" cap="none" dirty="0" err="1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Sprintmeister</a:t>
            </a:r>
            <a:r>
              <a:rPr lang="en-AU" sz="24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the night before</a:t>
            </a:r>
          </a:p>
          <a:p>
            <a:pPr lvl="1" indent="-228600">
              <a:buSzPct val="100000"/>
            </a:pPr>
            <a:r>
              <a:rPr lang="en-AU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Maximum limit of 3 soap boxes</a:t>
            </a:r>
          </a:p>
          <a:p>
            <a:pPr indent="-228600">
              <a:buSzPct val="100000"/>
            </a:pPr>
            <a:r>
              <a:rPr lang="en-AU" sz="28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Informal</a:t>
            </a:r>
            <a:r>
              <a:rPr lang="en-AU" sz="28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evening discussions after dinner should be arranged with </a:t>
            </a:r>
            <a:r>
              <a:rPr lang="en-AU" sz="2800" b="0" i="0" u="none" strike="noStrike" cap="none" dirty="0" err="1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Sprintmeister</a:t>
            </a:r>
            <a:endParaRPr lang="en-AU" sz="2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lvl="1" indent="-228600">
              <a:buSzPct val="100000"/>
            </a:pPr>
            <a:r>
              <a:rPr lang="en-AU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Participation</a:t>
            </a:r>
            <a:r>
              <a:rPr lang="en-AU" sz="24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is voluntary</a:t>
            </a:r>
            <a:endParaRPr lang="en-AU" sz="2400" b="0" i="0" u="none" strike="noStrike" cap="none" baseline="0" dirty="0" smtClean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lvl="1" indent="-228600">
              <a:spcBef>
                <a:spcPts val="1000"/>
              </a:spcBef>
              <a:buSzPct val="100000"/>
            </a:pPr>
            <a:endParaRPr lang="en-AU" sz="2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28600" marR="0" lvl="0" indent="-22860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100000"/>
              <a:buFont typeface="Arial"/>
              <a:buChar char="•"/>
            </a:pPr>
            <a:endParaRPr lang="en-AU" sz="2800" dirty="0" smtClean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28600">
              <a:spcBef>
                <a:spcPts val="500"/>
              </a:spcBef>
              <a:buSzPct val="100000"/>
            </a:pPr>
            <a:endParaRPr lang="en-AU" sz="2400" b="0" i="0" u="none" strike="noStrike" cap="none" baseline="0" dirty="0" smtClean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6" name="Shape 14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277571" y="126057"/>
            <a:ext cx="1754849" cy="82916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Shape 144"/>
          <p:cNvSpPr txBox="1">
            <a:spLocks noGrp="1"/>
          </p:cNvSpPr>
          <p:nvPr>
            <p:ph type="title"/>
          </p:nvPr>
        </p:nvSpPr>
        <p:spPr>
          <a:xfrm>
            <a:off x="440877" y="365126"/>
            <a:ext cx="7886700" cy="132556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r>
              <a:rPr lang="en-AU" sz="4800" b="0" i="0" u="none" strike="noStrike" cap="small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Documentation</a:t>
            </a:r>
            <a:endParaRPr lang="en-AU" sz="4800" b="0" i="0" u="none" strike="noStrike" cap="small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5" name="Shape 145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228600" marR="0" lvl="0" indent="-228600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AU" sz="28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Use the </a:t>
            </a:r>
            <a:r>
              <a:rPr lang="en-AU" sz="2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DDI Confluence (team pages)</a:t>
            </a:r>
          </a:p>
          <a:p>
            <a:pPr marL="228600" marR="0" lvl="0" indent="-228600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•"/>
            </a:pPr>
            <a:endParaRPr lang="en-AU" sz="800" dirty="0" smtClean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28600" marR="0" lvl="0" indent="-228600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AU" sz="28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Write documents and upload</a:t>
            </a:r>
          </a:p>
          <a:p>
            <a:pPr marL="228600" marR="0" lvl="0" indent="-228600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•"/>
            </a:pPr>
            <a:endParaRPr lang="en-AU" sz="800" b="0" i="0" u="none" strike="noStrike" cap="none" baseline="0" dirty="0" smtClean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28600" marR="0" lvl="0" indent="-22860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AU" sz="2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Use the white boards</a:t>
            </a:r>
          </a:p>
          <a:p>
            <a:pPr lvl="1" indent="-228600">
              <a:spcBef>
                <a:spcPts val="1000"/>
              </a:spcBef>
              <a:buSzPct val="100000"/>
            </a:pPr>
            <a:r>
              <a:rPr lang="en-AU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Take Pictures and upload</a:t>
            </a:r>
          </a:p>
          <a:p>
            <a:pPr marL="228600" marR="0" lvl="0" indent="-22860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100000"/>
              <a:buFont typeface="Arial"/>
              <a:buChar char="•"/>
            </a:pPr>
            <a:endParaRPr lang="en-AU" sz="800" dirty="0" smtClean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28600" marR="0" lvl="0" indent="-22860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AU" sz="2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Drupal</a:t>
            </a:r>
          </a:p>
          <a:p>
            <a:pPr marL="228600" marR="0" lvl="0" indent="-22860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100000"/>
              <a:buFont typeface="Arial"/>
              <a:buChar char="•"/>
            </a:pPr>
            <a:endParaRPr lang="en-AU" sz="1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100000"/>
              <a:buNone/>
            </a:pPr>
            <a:r>
              <a:rPr lang="en-AU" sz="3200" b="1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goal is to not lose the discussion</a:t>
            </a:r>
          </a:p>
          <a:p>
            <a:pPr marL="228600" marR="0" lvl="0" indent="-22860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100000"/>
              <a:buNone/>
            </a:pPr>
            <a:endParaRPr lang="en-AU" sz="2800" dirty="0" smtClean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6" name="Shape 14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277571" y="126057"/>
            <a:ext cx="1754849" cy="829166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8643707" y="-19838853"/>
            <a:ext cx="29489400" cy="16587788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177</TotalTime>
  <Words>921</Words>
  <Application>Microsoft Office PowerPoint</Application>
  <PresentationFormat>On-screen Show (4:3)</PresentationFormat>
  <Paragraphs>198</Paragraphs>
  <Slides>23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6" baseType="lpstr">
      <vt:lpstr>Arial</vt:lpstr>
      <vt:lpstr>Calibri</vt:lpstr>
      <vt:lpstr>Office Theme</vt:lpstr>
      <vt:lpstr>PowerPoint Presentation</vt:lpstr>
      <vt:lpstr>Organizing Team</vt:lpstr>
      <vt:lpstr>Sprint Overall goals</vt:lpstr>
      <vt:lpstr>What’s a sprint?</vt:lpstr>
      <vt:lpstr>Sprint Rules</vt:lpstr>
      <vt:lpstr>Sprint Process</vt:lpstr>
      <vt:lpstr>Managing the Work</vt:lpstr>
      <vt:lpstr>Sprint Sidebars</vt:lpstr>
      <vt:lpstr>Documentation</vt:lpstr>
      <vt:lpstr>Daily Work Schedule</vt:lpstr>
      <vt:lpstr>Special Sessions</vt:lpstr>
      <vt:lpstr>Schedule Overview</vt:lpstr>
      <vt:lpstr>Who Is Here?</vt:lpstr>
      <vt:lpstr>Deliverables: External Experts </vt:lpstr>
      <vt:lpstr>Deliverables: Data Description </vt:lpstr>
      <vt:lpstr>Deliverables: Data Capture </vt:lpstr>
      <vt:lpstr>Deliverables: Methodology </vt:lpstr>
      <vt:lpstr>Deliverables: Modeling Team </vt:lpstr>
      <vt:lpstr>PowerPoint Presentation</vt:lpstr>
      <vt:lpstr>Dagstuhl Ambience</vt:lpstr>
      <vt:lpstr>Dagstuhl Ambience</vt:lpstr>
      <vt:lpstr>Introductions</vt:lpstr>
      <vt:lpstr>What we REALLY want to  know is…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0</dc:title>
  <dc:creator>ntuser</dc:creator>
  <cp:lastModifiedBy>A. Michelle Edwards</cp:lastModifiedBy>
  <cp:revision>59</cp:revision>
  <dcterms:created xsi:type="dcterms:W3CDTF">2014-10-15T22:36:43Z</dcterms:created>
  <dcterms:modified xsi:type="dcterms:W3CDTF">2015-10-19T06:40:14Z</dcterms:modified>
</cp:coreProperties>
</file>