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68" r:id="rId3"/>
    <p:sldId id="276" r:id="rId4"/>
    <p:sldId id="257" r:id="rId5"/>
    <p:sldId id="281" r:id="rId6"/>
    <p:sldId id="280" r:id="rId7"/>
    <p:sldId id="284" r:id="rId8"/>
    <p:sldId id="278" r:id="rId9"/>
    <p:sldId id="269" r:id="rId10"/>
    <p:sldId id="260" r:id="rId11"/>
    <p:sldId id="261" r:id="rId12"/>
    <p:sldId id="263" r:id="rId13"/>
    <p:sldId id="285" r:id="rId14"/>
    <p:sldId id="27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45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69B5E-7A31-4B0D-85EF-B28465B8FA1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A1468-8624-4745-9068-DA47FEC5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169534708000384" TargetMode="External"/><Relationship Id="rId7" Type="http://schemas.openxmlformats.org/officeDocument/2006/relationships/hyperlink" Target="http://www.sciencedirect.com/science/article/pii/S0169534708000384#aff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madin@nceas.ucsb.edu" TargetMode="External"/><Relationship Id="rId5" Type="http://schemas.openxmlformats.org/officeDocument/2006/relationships/hyperlink" Target="http://www.sciencedirect.com/science/article/pii/S0169534708000384#aff2" TargetMode="External"/><Relationship Id="rId4" Type="http://schemas.openxmlformats.org/officeDocument/2006/relationships/hyperlink" Target="http://www.sciencedirect.com/science/article/pii/S0169534708000384#aff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Not necessarily the best point to decide whether things are OWL classes, properties, etc.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We can defer several but our </a:t>
            </a:r>
            <a:r>
              <a:rPr lang="en-US" sz="1800" dirty="0" err="1" smtClean="0"/>
              <a:t>ontologists</a:t>
            </a:r>
            <a:r>
              <a:rPr lang="en-US" sz="1800" dirty="0" smtClean="0"/>
              <a:t> will be making notes.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A1468-8624-4745-9068-DA47FEC533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41ADB7-2914-4C14-9454-F2C87DB21E8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 smtClean="0"/>
              <a:t>Advancing ecological research with ontologies</a:t>
            </a:r>
          </a:p>
          <a:p>
            <a:pPr eaLnBrk="1" hangingPunct="1"/>
            <a:r>
              <a:rPr lang="en-US" altLang="en-US" dirty="0" smtClean="0">
                <a:hlinkClick r:id="rId3"/>
              </a:rPr>
              <a:t>Joshua S. Madin</a:t>
            </a:r>
            <a:r>
              <a:rPr lang="en-US" altLang="en-US" dirty="0" smtClean="0">
                <a:hlinkClick r:id="rId4" tooltip="Affiliation: 1"/>
              </a:rPr>
              <a:t>1</a:t>
            </a:r>
            <a:r>
              <a:rPr lang="en-US" altLang="en-US" dirty="0" smtClean="0"/>
              <a:t>, </a:t>
            </a:r>
            <a:r>
              <a:rPr lang="en-US" altLang="en-US" dirty="0" smtClean="0">
                <a:hlinkClick r:id="rId5" tooltip="Affiliation: 2"/>
              </a:rPr>
              <a:t>2</a:t>
            </a:r>
            <a:r>
              <a:rPr lang="en-US" altLang="en-US" dirty="0" smtClean="0"/>
              <a:t>, </a:t>
            </a:r>
            <a:r>
              <a:rPr lang="en-US" altLang="en-US" dirty="0" smtClean="0">
                <a:hlinkClick r:id="rId6"/>
              </a:rPr>
              <a:t> </a:t>
            </a:r>
            <a:r>
              <a:rPr lang="en-US" altLang="en-US" dirty="0" smtClean="0"/>
              <a:t>, </a:t>
            </a:r>
          </a:p>
          <a:p>
            <a:pPr eaLnBrk="1" hangingPunct="1"/>
            <a:r>
              <a:rPr lang="en-US" altLang="en-US" dirty="0" smtClean="0">
                <a:hlinkClick r:id="rId3"/>
              </a:rPr>
              <a:t>Shawn Bowers</a:t>
            </a:r>
            <a:r>
              <a:rPr lang="en-US" altLang="en-US" dirty="0" smtClean="0">
                <a:hlinkClick r:id="rId7" tooltip="Affiliation: 3"/>
              </a:rPr>
              <a:t>3</a:t>
            </a:r>
            <a:r>
              <a:rPr lang="en-US" altLang="en-US" dirty="0" smtClean="0"/>
              <a:t>, </a:t>
            </a:r>
          </a:p>
          <a:p>
            <a:pPr eaLnBrk="1" hangingPunct="1"/>
            <a:r>
              <a:rPr lang="en-US" altLang="en-US" dirty="0" smtClean="0">
                <a:hlinkClick r:id="rId3"/>
              </a:rPr>
              <a:t>Mark P. Schildhauer</a:t>
            </a:r>
            <a:r>
              <a:rPr lang="en-US" altLang="en-US" dirty="0" smtClean="0">
                <a:hlinkClick r:id="rId4" tooltip="Affiliation: 1"/>
              </a:rPr>
              <a:t>1</a:t>
            </a:r>
            <a:r>
              <a:rPr lang="en-US" altLang="en-US" dirty="0" smtClean="0"/>
              <a:t>, </a:t>
            </a:r>
          </a:p>
          <a:p>
            <a:pPr eaLnBrk="1" hangingPunct="1"/>
            <a:r>
              <a:rPr lang="en-US" altLang="en-US" dirty="0" smtClean="0">
                <a:hlinkClick r:id="rId3"/>
              </a:rPr>
              <a:t>Matthew B. Jones</a:t>
            </a:r>
            <a:r>
              <a:rPr lang="en-US" altLang="en-US" dirty="0" smtClean="0">
                <a:hlinkClick r:id="rId4" tooltip="Affiliation: 1"/>
              </a:rPr>
              <a:t>1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12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7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46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62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207818"/>
            <a:ext cx="8596668" cy="13208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88" y="1787237"/>
            <a:ext cx="9040014" cy="42541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en-US" dirty="0" smtClean="0"/>
              <a:t>Orientation to ODPS for DDI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4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0912-8269-46B0-95D3-1EA0317C373D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0C6FE9-921E-404D-A213-C9DA89448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1048" y="198120"/>
            <a:ext cx="8718973" cy="3169920"/>
          </a:xfrm>
        </p:spPr>
        <p:txBody>
          <a:bodyPr/>
          <a:lstStyle/>
          <a:p>
            <a:r>
              <a:rPr lang="en-US" altLang="en-US" dirty="0"/>
              <a:t>The Use of </a:t>
            </a:r>
            <a:r>
              <a:rPr lang="en-US" dirty="0"/>
              <a:t>Ontology Design </a:t>
            </a:r>
            <a:r>
              <a:rPr lang="en-US" dirty="0" smtClean="0"/>
              <a:t> </a:t>
            </a:r>
            <a:r>
              <a:rPr lang="en-US" dirty="0"/>
              <a:t>Patterns for Metadata Semantics: </a:t>
            </a:r>
            <a:r>
              <a:rPr lang="en-US" dirty="0" smtClean="0"/>
              <a:t>Methods, Chances</a:t>
            </a:r>
            <a:r>
              <a:rPr lang="en-US" dirty="0"/>
              <a:t>, and </a:t>
            </a:r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25912" y="3502383"/>
            <a:ext cx="5071341" cy="10968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Gary Berg-Cross</a:t>
            </a:r>
          </a:p>
          <a:p>
            <a:pPr>
              <a:lnSpc>
                <a:spcPct val="80000"/>
              </a:lnSpc>
            </a:pPr>
            <a:r>
              <a:rPr lang="en-US" altLang="en-US" dirty="0" err="1"/>
              <a:t>SOCoP</a:t>
            </a:r>
            <a:r>
              <a:rPr lang="en-US" altLang="en-US" dirty="0"/>
              <a:t> Executive </a:t>
            </a:r>
            <a:r>
              <a:rPr lang="en-US" altLang="en-US" dirty="0" smtClean="0"/>
              <a:t>Secretary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US RDA Advisory Group</a:t>
            </a:r>
            <a:endParaRPr lang="en-US" altLang="en-US" dirty="0"/>
          </a:p>
        </p:txBody>
      </p:sp>
      <p:pic>
        <p:nvPicPr>
          <p:cNvPr id="1030" name="Picture 6" descr="Image:Informationreal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4050832"/>
            <a:ext cx="5624109" cy="24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defTabSz="685797">
              <a:defRPr/>
            </a:pPr>
            <a:r>
              <a:rPr lang="en-US" sz="3300" dirty="0" smtClean="0"/>
              <a:t>In </a:t>
            </a:r>
            <a:r>
              <a:rPr lang="en-US" sz="3300" dirty="0"/>
              <a:t>a Conceptual model we collect </a:t>
            </a:r>
            <a:r>
              <a:rPr lang="en-US" sz="3300" dirty="0" smtClean="0"/>
              <a:t>&amp; relate </a:t>
            </a:r>
            <a:r>
              <a:rPr lang="en-US" sz="3300" dirty="0"/>
              <a:t>terms that form the </a:t>
            </a:r>
            <a:r>
              <a:rPr lang="en-US" sz="3300" dirty="0" smtClean="0"/>
              <a:t>Vocabulary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685797">
              <a:spcBef>
                <a:spcPts val="750"/>
              </a:spcBef>
              <a:buNone/>
              <a:defRPr/>
            </a:pPr>
            <a:r>
              <a:rPr lang="en-US" sz="2000" dirty="0"/>
              <a:t>As part of this:</a:t>
            </a:r>
          </a:p>
          <a:p>
            <a:pPr marL="171450" indent="-171450" defTabSz="685797">
              <a:spcBef>
                <a:spcPts val="750"/>
              </a:spcBef>
              <a:defRPr/>
            </a:pPr>
            <a:r>
              <a:rPr lang="en-US" sz="2000" dirty="0"/>
              <a:t> Often best to start capturing ideas as English sentences and </a:t>
            </a:r>
            <a:r>
              <a:rPr lang="en-US" sz="2000" dirty="0" err="1"/>
              <a:t>sketchboard</a:t>
            </a:r>
            <a:r>
              <a:rPr lang="en-US" sz="2000" dirty="0"/>
              <a:t> models</a:t>
            </a:r>
          </a:p>
          <a:p>
            <a:pPr marL="171450" indent="-171450" defTabSz="685797">
              <a:spcBef>
                <a:spcPts val="750"/>
              </a:spcBef>
              <a:defRPr/>
            </a:pPr>
            <a:r>
              <a:rPr lang="en-US" sz="2000" dirty="0"/>
              <a:t> We may </a:t>
            </a:r>
            <a:r>
              <a:rPr lang="en-US" sz="2000" u="sng" dirty="0"/>
              <a:t>capture primitive terms and some reoccurring relations – patterns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What’s the relationship to metadata</a:t>
            </a:r>
            <a:r>
              <a:rPr lang="en-US" altLang="en-US" sz="2400" dirty="0" smtClean="0"/>
              <a:t>? Simple example:</a:t>
            </a:r>
          </a:p>
          <a:p>
            <a:pPr>
              <a:defRPr/>
            </a:pPr>
            <a:r>
              <a:rPr lang="en-US" sz="2000" dirty="0" smtClean="0"/>
              <a:t>A </a:t>
            </a:r>
            <a:r>
              <a:rPr lang="en-US" sz="2000" dirty="0"/>
              <a:t>digital object (DO) is represented by a </a:t>
            </a:r>
            <a:r>
              <a:rPr lang="en-US" sz="2000" dirty="0" err="1"/>
              <a:t>bitstream</a:t>
            </a:r>
            <a:r>
              <a:rPr lang="en-US" sz="2000" dirty="0"/>
              <a:t>,</a:t>
            </a:r>
          </a:p>
          <a:p>
            <a:pPr lvl="1">
              <a:defRPr/>
            </a:pPr>
            <a:r>
              <a:rPr lang="en-US" sz="2000" dirty="0"/>
              <a:t> is referenced and </a:t>
            </a:r>
          </a:p>
          <a:p>
            <a:pPr lvl="1">
              <a:defRPr/>
            </a:pPr>
            <a:r>
              <a:rPr lang="en-US" sz="2000" dirty="0"/>
              <a:t>identified by a persistent identifier and</a:t>
            </a:r>
          </a:p>
          <a:p>
            <a:pPr lvl="1">
              <a:defRPr/>
            </a:pPr>
            <a:r>
              <a:rPr lang="en-US" sz="2000" dirty="0"/>
              <a:t> has properties that are described by metadata </a:t>
            </a:r>
          </a:p>
        </p:txBody>
      </p:sp>
    </p:spTree>
    <p:extLst>
      <p:ext uri="{BB962C8B-B14F-4D97-AF65-F5344CB8AC3E}">
        <p14:creationId xmlns:p14="http://schemas.microsoft.com/office/powerpoint/2010/main" val="18361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2509" y="69633"/>
            <a:ext cx="8839200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Organizing opportunities</a:t>
            </a:r>
            <a:br>
              <a:rPr lang="en-US" dirty="0" smtClean="0"/>
            </a:br>
            <a:r>
              <a:rPr lang="en-US" sz="3100" dirty="0"/>
              <a:t>We may expand MD </a:t>
            </a:r>
            <a:r>
              <a:rPr lang="en-US" sz="3100" dirty="0" err="1" smtClean="0"/>
              <a:t>defs</a:t>
            </a:r>
            <a:r>
              <a:rPr lang="en-US" sz="3100" dirty="0" smtClean="0"/>
              <a:t> to richer schemas </a:t>
            </a:r>
            <a:endParaRPr lang="en-US" altLang="en-US" sz="31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40328" y="5598959"/>
            <a:ext cx="8839200" cy="1050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2000" dirty="0"/>
              <a:t>Simple, Conversational Conceptual Model Example </a:t>
            </a:r>
            <a:endParaRPr lang="en-US" altLang="en-US" sz="2000" dirty="0" smtClean="0"/>
          </a:p>
          <a:p>
            <a:pPr marL="0" indent="0" algn="ctr">
              <a:buNone/>
            </a:pPr>
            <a:r>
              <a:rPr lang="en-US" altLang="en-US" sz="2000" dirty="0" smtClean="0"/>
              <a:t>Frames</a:t>
            </a:r>
            <a:r>
              <a:rPr lang="en-US" altLang="en-US" sz="2000" dirty="0"/>
              <a:t>, Organizes, Structures, Visualizes</a:t>
            </a:r>
          </a:p>
          <a:p>
            <a:pPr marL="0" indent="0" algn="ctr">
              <a:buNone/>
            </a:pPr>
            <a:r>
              <a:rPr lang="en-US" altLang="en-US" sz="2000" dirty="0"/>
              <a:t>Part of Simple Language for RDA Discussions on Data Management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36D8AE-2A54-40B7-A6D0-D82951A98FD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349982"/>
            <a:ext cx="905948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849784" y="1080881"/>
            <a:ext cx="2148840" cy="914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4752109" y="2147223"/>
            <a:ext cx="2148840" cy="914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5826529" y="3176249"/>
            <a:ext cx="2148840" cy="9144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034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6415" y="0"/>
            <a:ext cx="7772400" cy="992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Opportunity to Use </a:t>
            </a:r>
            <a:br>
              <a:rPr lang="en-US" dirty="0" smtClean="0"/>
            </a:br>
            <a:r>
              <a:rPr lang="en-US" altLang="en-US" dirty="0" smtClean="0"/>
              <a:t>Lightweight Methods &amp; Products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61063" y="936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100" dirty="0"/>
              <a:t>Choose lightweight approaches grounded by scenarios and application needs</a:t>
            </a:r>
            <a:r>
              <a:rPr lang="en-US" altLang="en-US" sz="2200" dirty="0"/>
              <a:t>. </a:t>
            </a:r>
          </a:p>
          <a:p>
            <a:pPr lvl="1" eaLnBrk="1" hangingPunct="1"/>
            <a:r>
              <a:rPr lang="en-US" altLang="en-US" sz="2000" dirty="0"/>
              <a:t>Low hanging fruit </a:t>
            </a:r>
            <a:r>
              <a:rPr lang="en-US" altLang="en-US" sz="2000" b="1" dirty="0"/>
              <a:t>leverages initial vocabularies</a:t>
            </a:r>
            <a:r>
              <a:rPr lang="en-US" altLang="en-US" sz="2000" dirty="0"/>
              <a:t> and existing </a:t>
            </a:r>
            <a:r>
              <a:rPr lang="en-US" altLang="en-US" sz="2000" b="1" dirty="0"/>
              <a:t>conceptual models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for </a:t>
            </a:r>
            <a:r>
              <a:rPr lang="en-US" altLang="en-US" sz="2000" dirty="0"/>
              <a:t>use in </a:t>
            </a:r>
            <a:r>
              <a:rPr lang="en-US" altLang="en-US" sz="2000" b="1" dirty="0"/>
              <a:t>early stages of work</a:t>
            </a:r>
          </a:p>
          <a:p>
            <a:pPr lvl="1" eaLnBrk="1" hangingPunct="1"/>
            <a:r>
              <a:rPr lang="en-US" altLang="en-US" sz="2000" dirty="0"/>
              <a:t>Reduced entry barrier for domain scientists to </a:t>
            </a:r>
            <a:r>
              <a:rPr lang="en-US" altLang="en-US" sz="2000" dirty="0" smtClean="0"/>
              <a:t>contribute</a:t>
            </a:r>
            <a:endParaRPr lang="en-US" altLang="en-US" sz="2000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9620" y="5735768"/>
            <a:ext cx="683339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51BA1D-47C3-459D-B359-28F7962532F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pic>
        <p:nvPicPr>
          <p:cNvPr id="20485" name="Picture 4" descr="ligwt on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7" y="3656806"/>
            <a:ext cx="815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218758" y="3275806"/>
            <a:ext cx="48799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Simple parts/patterns &amp; direct relations to data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7848157" y="5790407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Ecological..</a:t>
            </a:r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571557" y="3733006"/>
            <a:ext cx="3886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7086158" y="3199606"/>
            <a:ext cx="17430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Triple like parts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V="1">
            <a:off x="8229157" y="3580606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532957" y="5561806"/>
            <a:ext cx="2457450" cy="915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Constrained not totally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Specified</a:t>
            </a:r>
            <a:r>
              <a:rPr lang="en-US" altLang="en-US" sz="1800"/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solidFill>
                  <a:schemeClr val="hlink"/>
                </a:solidFill>
              </a:rPr>
              <a:t>Grounded</a:t>
            </a: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 flipV="1">
            <a:off x="2133157" y="5257006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 flipV="1">
            <a:off x="2361757" y="6323806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4723957" y="4342606"/>
            <a:ext cx="990600" cy="3048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7305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54" y="162098"/>
            <a:ext cx="9763452" cy="858982"/>
          </a:xfrm>
        </p:spPr>
        <p:txBody>
          <a:bodyPr/>
          <a:lstStyle/>
          <a:p>
            <a:r>
              <a:rPr lang="en-US" dirty="0" smtClean="0"/>
              <a:t>Chain of Information Idea – leverage Path Model?</a:t>
            </a:r>
            <a:endParaRPr lang="en-US" dirty="0"/>
          </a:p>
        </p:txBody>
      </p:sp>
      <p:grpSp>
        <p:nvGrpSpPr>
          <p:cNvPr id="11264" name="Group 11263"/>
          <p:cNvGrpSpPr/>
          <p:nvPr/>
        </p:nvGrpSpPr>
        <p:grpSpPr>
          <a:xfrm>
            <a:off x="1854354" y="1581150"/>
            <a:ext cx="6848893" cy="3897630"/>
            <a:chOff x="177954" y="1093470"/>
            <a:chExt cx="6848893" cy="3897630"/>
          </a:xfrm>
        </p:grpSpPr>
        <p:sp>
          <p:nvSpPr>
            <p:cNvPr id="4" name="Rectangle 3"/>
            <p:cNvSpPr/>
            <p:nvPr/>
          </p:nvSpPr>
          <p:spPr>
            <a:xfrm>
              <a:off x="2545080" y="1093470"/>
              <a:ext cx="150876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Chain</a:t>
              </a:r>
            </a:p>
            <a:p>
              <a:pPr algn="ctr"/>
              <a:r>
                <a:rPr lang="en-US" dirty="0" smtClean="0"/>
                <a:t>Trajectory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41120" y="4305300"/>
              <a:ext cx="150876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Attribute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9640" y="1280160"/>
              <a:ext cx="150876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Position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94760" y="2910840"/>
              <a:ext cx="150876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Fix Observation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090" y="2506980"/>
              <a:ext cx="150876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Segment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337560" y="1851660"/>
              <a:ext cx="914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91940" y="2152650"/>
              <a:ext cx="1535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hasLocation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489960" y="2004060"/>
              <a:ext cx="91440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277466" y="3192780"/>
              <a:ext cx="726594" cy="1112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9" idx="0"/>
            </p:cNvCxnSpPr>
            <p:nvPr/>
          </p:nvCxnSpPr>
          <p:spPr>
            <a:xfrm flipH="1">
              <a:off x="1474470" y="1664970"/>
              <a:ext cx="845820" cy="8420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846320" y="2004060"/>
              <a:ext cx="990600" cy="845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23210" y="2242304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hasFix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954" y="3623548"/>
              <a:ext cx="1574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hasAttribute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070" y="1684020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hasSegment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3534" y="4090154"/>
              <a:ext cx="1574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hasAttribute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320290" y="3596640"/>
              <a:ext cx="1520190" cy="7086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rved Right Arrow 28"/>
            <p:cNvSpPr/>
            <p:nvPr/>
          </p:nvSpPr>
          <p:spPr>
            <a:xfrm rot="10984088">
              <a:off x="5317209" y="3056263"/>
              <a:ext cx="746760" cy="40777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74347" y="3069074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nextFix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8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207818"/>
            <a:ext cx="8596668" cy="621915"/>
          </a:xfrm>
        </p:spPr>
        <p:txBody>
          <a:bodyPr/>
          <a:lstStyle/>
          <a:p>
            <a:r>
              <a:rPr lang="en-US" dirty="0" smtClean="0"/>
              <a:t>(Some)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88" y="1245370"/>
            <a:ext cx="9040014" cy="4254126"/>
          </a:xfrm>
        </p:spPr>
        <p:txBody>
          <a:bodyPr/>
          <a:lstStyle/>
          <a:p>
            <a:r>
              <a:rPr lang="en-US" dirty="0" smtClean="0"/>
              <a:t>Most early work has been on domain models and their more specific metadata schemas</a:t>
            </a:r>
          </a:p>
          <a:p>
            <a:r>
              <a:rPr lang="en-US" dirty="0" smtClean="0"/>
              <a:t>Shortage of expertise in semantics involved in many data/metadata efforts</a:t>
            </a:r>
          </a:p>
          <a:p>
            <a:pPr lvl="1"/>
            <a:r>
              <a:rPr lang="en-US" dirty="0" smtClean="0"/>
              <a:t>Many things called “ontologies” are not so much that</a:t>
            </a:r>
          </a:p>
          <a:p>
            <a:r>
              <a:rPr lang="en-US" dirty="0" smtClean="0"/>
              <a:t>Only modest experience &amp; funding making this work</a:t>
            </a:r>
          </a:p>
          <a:p>
            <a:pPr lvl="1"/>
            <a:r>
              <a:rPr lang="en-US" dirty="0" smtClean="0"/>
              <a:t>Useful ODPs can be generated in 2-4 days of work by 3-7 people teams with the right mix of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of Formalization and Commitments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mtClean="0"/>
              <a:t>Orientation to Semantic Methods for Workshop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28713D-8B02-40F4-9A2C-3791E573585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1946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12740" r="30830" b="38091"/>
          <a:stretch>
            <a:fillRect/>
          </a:stretch>
        </p:blipFill>
        <p:spPr>
          <a:xfrm>
            <a:off x="0" y="929640"/>
            <a:ext cx="10713720" cy="5111721"/>
          </a:xfrm>
          <a:solidFill>
            <a:srgbClr val="99CCFF"/>
          </a:solidFill>
        </p:spPr>
      </p:pic>
    </p:spTree>
    <p:extLst>
      <p:ext uri="{BB962C8B-B14F-4D97-AF65-F5344CB8AC3E}">
        <p14:creationId xmlns:p14="http://schemas.microsoft.com/office/powerpoint/2010/main" val="27933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Orientation to </a:t>
            </a:r>
            <a:r>
              <a:rPr lang="en-US" altLang="en-US" sz="1000" dirty="0" smtClean="0"/>
              <a:t>ODPS for DDI Workshop</a:t>
            </a:r>
            <a:endParaRPr lang="en-US" altLang="en-US" sz="1000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0463" y="6406487"/>
            <a:ext cx="683339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48F24A-5B43-40D8-962E-4572DFA6CCB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277814"/>
            <a:ext cx="4495800" cy="643861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Outline of Talk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445" y="1286800"/>
            <a:ext cx="7748155" cy="475456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We agree - Metadata </a:t>
            </a:r>
            <a:r>
              <a:rPr lang="en-US" dirty="0"/>
              <a:t>Semantics needed for human and computer understanding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What are Ontology Design Patterns (ODPs) and what are they used for ?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How are they created?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Examples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What are the opportunities &amp; limitations?</a:t>
            </a:r>
          </a:p>
          <a:p>
            <a:pPr marL="93345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mapping of metadata schemas to ontologies involve a complicated procedures....</a:t>
            </a:r>
            <a:endParaRPr lang="en-US" altLang="en-US" dirty="0"/>
          </a:p>
          <a:p>
            <a:pPr marL="93345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en-US" dirty="0" smtClean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05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87685"/>
            <a:ext cx="8537090" cy="1325563"/>
          </a:xfrm>
        </p:spPr>
        <p:txBody>
          <a:bodyPr/>
          <a:lstStyle/>
          <a:p>
            <a:pPr algn="ctr"/>
            <a:r>
              <a:rPr lang="en-US" sz="3200" dirty="0" smtClean="0"/>
              <a:t>Broad View of Metadata Status &amp; Argument for More Semantics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5" y="1199888"/>
            <a:ext cx="9997440" cy="5444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</a:t>
            </a:r>
            <a:r>
              <a:rPr lang="en-US" sz="3200" b="1" dirty="0" smtClean="0"/>
              <a:t>ichness </a:t>
            </a:r>
            <a:r>
              <a:rPr lang="en-US" sz="3200" b="1" dirty="0"/>
              <a:t>issue </a:t>
            </a:r>
            <a:endParaRPr lang="en-US" sz="3200" b="1" dirty="0" smtClean="0"/>
          </a:p>
          <a:p>
            <a:pPr lvl="1"/>
            <a:r>
              <a:rPr lang="en-US" sz="2600" b="1" u="sng" dirty="0" smtClean="0"/>
              <a:t>Ambiguity</a:t>
            </a:r>
            <a:r>
              <a:rPr lang="en-US" sz="2600" b="1" dirty="0" smtClean="0"/>
              <a:t> Even when done well, simple annotations and structured metadata are </a:t>
            </a:r>
            <a:r>
              <a:rPr lang="en-US" sz="2600" b="1" u="sng" dirty="0" smtClean="0"/>
              <a:t>not rich enough </a:t>
            </a:r>
            <a:r>
              <a:rPr lang="en-US" sz="2600" b="1" dirty="0" smtClean="0"/>
              <a:t>to support ad hoc use and certainly not reasoning based on meaning.</a:t>
            </a:r>
          </a:p>
          <a:p>
            <a:pPr lvl="1"/>
            <a:r>
              <a:rPr lang="en-US" sz="2600" b="1" u="sng" dirty="0" smtClean="0"/>
              <a:t>Heterogeneity</a:t>
            </a:r>
            <a:r>
              <a:rPr lang="en-US" sz="2600" b="1" dirty="0" smtClean="0"/>
              <a:t> There are many MD schemas and a broad challenge is to link/integrate them.</a:t>
            </a:r>
          </a:p>
          <a:p>
            <a:pPr algn="ctr"/>
            <a:r>
              <a:rPr lang="en-US" sz="2400" b="1" dirty="0" smtClean="0"/>
              <a:t>“Metadata </a:t>
            </a:r>
            <a:r>
              <a:rPr lang="en-US" sz="2400" b="1" dirty="0"/>
              <a:t>schemas are created for resources’ </a:t>
            </a:r>
            <a:r>
              <a:rPr lang="en-US" sz="2400" b="1" dirty="0" smtClean="0"/>
              <a:t>identification </a:t>
            </a:r>
            <a:r>
              <a:rPr lang="en-US" sz="2400" b="1" dirty="0"/>
              <a:t>and description and - most of the times - they do not express rich </a:t>
            </a:r>
            <a:r>
              <a:rPr lang="en-US" sz="2400" b="1" dirty="0" smtClean="0"/>
              <a:t>semantics”</a:t>
            </a:r>
            <a:endParaRPr lang="en-US" dirty="0" smtClean="0"/>
          </a:p>
          <a:p>
            <a:pPr lvl="2"/>
            <a:r>
              <a:rPr lang="en-US" dirty="0" err="1" smtClean="0"/>
              <a:t>Stasinopoulou</a:t>
            </a:r>
            <a:r>
              <a:rPr lang="en-US" dirty="0"/>
              <a:t>, </a:t>
            </a:r>
            <a:r>
              <a:rPr lang="en-US" dirty="0" err="1"/>
              <a:t>Thomais</a:t>
            </a:r>
            <a:r>
              <a:rPr lang="en-US" dirty="0"/>
              <a:t>, et al. "Ontology-based metadata integration in the cultural heritage domain." </a:t>
            </a:r>
            <a:r>
              <a:rPr lang="en-US" i="1" dirty="0"/>
              <a:t>Asian Digital Libraries. Looking Back 10 Years and Forging New Frontiers</a:t>
            </a:r>
            <a:r>
              <a:rPr lang="en-US" dirty="0"/>
              <a:t>. Springer Berlin Heidelberg, 2007. 165-175.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974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15588"/>
            <a:ext cx="8596668" cy="69965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800" dirty="0" smtClean="0"/>
              <a:t>ODPs (similar to </a:t>
            </a:r>
            <a:r>
              <a:rPr lang="en-US" altLang="en-US" sz="2800" dirty="0" err="1" smtClean="0"/>
              <a:t>microtheories</a:t>
            </a:r>
            <a:r>
              <a:rPr lang="en-US" altLang="en-US" sz="2800" dirty="0" smtClean="0"/>
              <a:t>) small, well engineered, coherent, modular, starter set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0" y="944880"/>
            <a:ext cx="9585959" cy="430435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/>
              <a:t>Patterns are used in many areas as "templates" or abstract descriptions encoding best practices of some field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b="1" dirty="0" smtClean="0"/>
              <a:t>What Problems, including semantics ones,</a:t>
            </a:r>
            <a:r>
              <a:rPr lang="en-US" sz="2000" dirty="0" smtClean="0"/>
              <a:t> do they address?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It is hard to reuse only the “useful pieces" of a comprehensive (foundational) ontology, and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the </a:t>
            </a:r>
            <a:r>
              <a:rPr lang="en-US" sz="1800" b="1" dirty="0"/>
              <a:t>cost of reuse </a:t>
            </a:r>
            <a:r>
              <a:rPr lang="en-US" sz="1800" dirty="0"/>
              <a:t>may be higher than developing a scoped  ontology for particular purpose from scratch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 </a:t>
            </a:r>
            <a:r>
              <a:rPr lang="en-US" sz="1800" dirty="0" smtClean="0"/>
              <a:t> </a:t>
            </a:r>
            <a:r>
              <a:rPr lang="en-US" sz="2000" b="1" dirty="0" smtClean="0"/>
              <a:t>Solution Approach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“For solving semantic problems, it may be more productive to </a:t>
            </a:r>
            <a:r>
              <a:rPr lang="en-US" sz="1800" b="1" dirty="0"/>
              <a:t>agree on minimal requirements imposed on .. Notion(s)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b="1" dirty="0"/>
              <a:t>Werner Kuhn </a:t>
            </a:r>
            <a:r>
              <a:rPr lang="en-US" sz="1800" dirty="0"/>
              <a:t>(</a:t>
            </a:r>
            <a:r>
              <a:rPr lang="en-US" sz="1800" i="1" dirty="0"/>
              <a:t>Semantic Engineering, 2009</a:t>
            </a:r>
            <a:r>
              <a:rPr lang="en-US" sz="1800" b="1" dirty="0"/>
              <a:t>)</a:t>
            </a:r>
            <a:r>
              <a:rPr lang="en-US" sz="1800" dirty="0"/>
              <a:t> </a:t>
            </a:r>
            <a:endParaRPr lang="en-US" sz="20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 </a:t>
            </a:r>
            <a:r>
              <a:rPr lang="en-US" sz="1800" dirty="0"/>
              <a:t>Use small, well </a:t>
            </a:r>
            <a:r>
              <a:rPr lang="en-US" sz="1800" dirty="0" smtClean="0"/>
              <a:t>engineered, </a:t>
            </a:r>
            <a:r>
              <a:rPr lang="en-US" sz="1800" dirty="0"/>
              <a:t>coherent, minimally constrained schemas as modular starter set ontologies (ODPs) with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/>
              <a:t>explicit documentation of design rationales,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/>
              <a:t>best reengineering practices to facilitate reuse, 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1800" dirty="0"/>
              <a:t>ODPs serve as an initial constraining network of “concepts” with vocabulary which people may build on/from for various purposes</a:t>
            </a:r>
            <a:r>
              <a:rPr lang="en-US" sz="1800" dirty="0" smtClean="0"/>
              <a:t>.</a:t>
            </a: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1800" dirty="0" smtClean="0"/>
              <a:t>Thus they represent a step towards more structured metadata.</a:t>
            </a:r>
            <a:endParaRPr lang="en-US" sz="1800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ED7F74-37FD-4C70-A8A9-6732ECC14BA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pic>
        <p:nvPicPr>
          <p:cNvPr id="5" name="Picture 2" descr="http://ontologydesignpatterns.org/wiki/images/0/03/Collectionent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079" y="1188170"/>
            <a:ext cx="2856653" cy="271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9932" y="4883226"/>
            <a:ext cx="341206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http://ontologydesignpatterns.org/wiki/Submissions:Collection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57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Advantages </a:t>
            </a:r>
            <a:br>
              <a:rPr lang="en-US" dirty="0" smtClean="0"/>
            </a:br>
            <a:r>
              <a:rPr lang="en-US" dirty="0" smtClean="0"/>
              <a:t>(if it works similarly to domain ODPs)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88" y="1737360"/>
            <a:ext cx="9443412" cy="499872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 </a:t>
            </a:r>
            <a:r>
              <a:rPr lang="en-US" sz="4200" dirty="0"/>
              <a:t>Can cover a wide range of </a:t>
            </a:r>
            <a:r>
              <a:rPr lang="en-US" sz="4200" dirty="0" smtClean="0"/>
              <a:t>metadata types </a:t>
            </a:r>
          </a:p>
          <a:p>
            <a:r>
              <a:rPr lang="en-US" sz="4200" dirty="0" smtClean="0"/>
              <a:t>May be more easily, faithfully </a:t>
            </a:r>
            <a:r>
              <a:rPr lang="en-US" sz="4200" dirty="0"/>
              <a:t>extended </a:t>
            </a:r>
            <a:r>
              <a:rPr lang="en-US" sz="4200" dirty="0" smtClean="0"/>
              <a:t>than less structured efforts</a:t>
            </a:r>
          </a:p>
          <a:p>
            <a:r>
              <a:rPr lang="en-US" sz="4200" dirty="0" smtClean="0"/>
              <a:t>Supports </a:t>
            </a:r>
            <a:r>
              <a:rPr lang="en-US" sz="4200" dirty="0"/>
              <a:t>multiple </a:t>
            </a:r>
            <a:r>
              <a:rPr lang="en-US" sz="4200" dirty="0" smtClean="0"/>
              <a:t>metadata granularity levels</a:t>
            </a:r>
          </a:p>
          <a:p>
            <a:pPr lvl="1"/>
            <a:r>
              <a:rPr lang="en-US" sz="4200" dirty="0" smtClean="0"/>
              <a:t>Semantics of parts, components etc.</a:t>
            </a:r>
          </a:p>
          <a:p>
            <a:r>
              <a:rPr lang="en-US" sz="4200" dirty="0" smtClean="0"/>
              <a:t>Potential axiomatization </a:t>
            </a:r>
            <a:r>
              <a:rPr lang="en-US" sz="4200" dirty="0"/>
              <a:t>beyond mere surface </a:t>
            </a:r>
            <a:r>
              <a:rPr lang="en-US" sz="4200" dirty="0" smtClean="0"/>
              <a:t>semantics</a:t>
            </a:r>
          </a:p>
          <a:p>
            <a:pPr lvl="1"/>
            <a:r>
              <a:rPr lang="en-US" sz="4200" dirty="0" smtClean="0"/>
              <a:t>E.g. alternate ID not the same as primary ID </a:t>
            </a:r>
          </a:p>
          <a:p>
            <a:r>
              <a:rPr lang="en-US" sz="4200" dirty="0" smtClean="0"/>
              <a:t>Could have some hooks </a:t>
            </a:r>
            <a:r>
              <a:rPr lang="en-US" sz="4200" dirty="0"/>
              <a:t>to </a:t>
            </a:r>
            <a:r>
              <a:rPr lang="en-US" sz="4200" dirty="0" smtClean="0"/>
              <a:t>parts of well-known </a:t>
            </a:r>
            <a:r>
              <a:rPr lang="en-US" sz="4200" dirty="0"/>
              <a:t>ontologies / </a:t>
            </a:r>
            <a:r>
              <a:rPr lang="en-US" sz="4200" dirty="0" smtClean="0"/>
              <a:t>patterns (such as for </a:t>
            </a:r>
            <a:r>
              <a:rPr lang="en-US" sz="4200" dirty="0" err="1" smtClean="0"/>
              <a:t>InformationObjects</a:t>
            </a:r>
            <a:r>
              <a:rPr lang="en-US" sz="4200" dirty="0" smtClean="0"/>
              <a:t>). </a:t>
            </a:r>
          </a:p>
          <a:p>
            <a:pPr lvl="1"/>
            <a:r>
              <a:rPr lang="en-US" sz="4200" dirty="0" smtClean="0"/>
              <a:t>‘A </a:t>
            </a:r>
            <a:r>
              <a:rPr lang="en-US" sz="4200" dirty="0"/>
              <a:t>data store is </a:t>
            </a:r>
            <a:r>
              <a:rPr lang="en-US" sz="4200" b="1" dirty="0"/>
              <a:t>an information object </a:t>
            </a:r>
            <a:r>
              <a:rPr lang="en-US" sz="4200" dirty="0"/>
              <a:t>in a chain of </a:t>
            </a:r>
            <a:r>
              <a:rPr lang="en-US" sz="4200" dirty="0" smtClean="0"/>
              <a:t> information </a:t>
            </a:r>
            <a:r>
              <a:rPr lang="en-US" sz="4200" dirty="0"/>
              <a:t>objects that begins with real world events </a:t>
            </a:r>
            <a:r>
              <a:rPr lang="en-US" sz="4200" dirty="0" smtClean="0"/>
              <a:t> and things.’</a:t>
            </a:r>
            <a:endParaRPr lang="en-US" sz="4200" dirty="0"/>
          </a:p>
          <a:p>
            <a:pPr lvl="1"/>
            <a:r>
              <a:rPr lang="en-US" sz="4200" dirty="0"/>
              <a:t>In this chain events and things are observed and </a:t>
            </a:r>
            <a:r>
              <a:rPr lang="en-US" sz="4200" dirty="0" smtClean="0"/>
              <a:t>observation </a:t>
            </a:r>
            <a:r>
              <a:rPr lang="en-US" sz="4200" dirty="0"/>
              <a:t>yields </a:t>
            </a:r>
            <a:r>
              <a:rPr lang="en-US" sz="4200" dirty="0" smtClean="0"/>
              <a:t>information.....</a:t>
            </a:r>
            <a:endParaRPr lang="en-US" sz="4200" dirty="0"/>
          </a:p>
          <a:p>
            <a:endParaRPr lang="en-US" sz="4200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47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88" y="207818"/>
            <a:ext cx="8596668" cy="645622"/>
          </a:xfrm>
        </p:spPr>
        <p:txBody>
          <a:bodyPr>
            <a:normAutofit fontScale="90000"/>
          </a:bodyPr>
          <a:lstStyle/>
          <a:p>
            <a:r>
              <a:rPr lang="en-US" dirty="0"/>
              <a:t>K </a:t>
            </a:r>
            <a:r>
              <a:rPr lang="en-US" dirty="0" smtClean="0"/>
              <a:t>Janowicz on Patterns as Central to Providing minimal interoperability in face of heterogeneity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59" t="16913" r="12727" b="3388"/>
          <a:stretch/>
        </p:blipFill>
        <p:spPr>
          <a:xfrm>
            <a:off x="448002" y="1341120"/>
            <a:ext cx="816864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68880"/>
            <a:ext cx="1493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ontologies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2282" y="1433453"/>
            <a:ext cx="14935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Common Pattern Found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9920" y="1341120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9560" y="4133166"/>
            <a:ext cx="1493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Common Pattern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6563" y="1248787"/>
            <a:ext cx="1493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Modifiable locally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499023" y="1895118"/>
            <a:ext cx="533400" cy="3803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6200000">
            <a:off x="4423513" y="2601865"/>
            <a:ext cx="533400" cy="3803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Can be Built 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89" t="38918" r="21716" b="12368"/>
          <a:stretch/>
        </p:blipFill>
        <p:spPr>
          <a:xfrm>
            <a:off x="5455920" y="817873"/>
            <a:ext cx="5684520" cy="6040127"/>
          </a:xfrm>
          <a:prstGeom prst="rect">
            <a:avLst/>
          </a:prstGeom>
        </p:spPr>
      </p:pic>
      <p:pic>
        <p:nvPicPr>
          <p:cNvPr id="5" name="Picture 4" descr="Image:Particip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" y="1097281"/>
            <a:ext cx="4111625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 of Conceptualizing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9"/>
          <a:stretch/>
        </p:blipFill>
        <p:spPr>
          <a:xfrm>
            <a:off x="829470" y="857108"/>
            <a:ext cx="8101170" cy="60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873"/>
          </a:xfrm>
        </p:spPr>
        <p:txBody>
          <a:bodyPr/>
          <a:lstStyle/>
          <a:p>
            <a:r>
              <a:rPr lang="en-US" dirty="0" smtClean="0"/>
              <a:t>How are ODPs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61" y="1288472"/>
            <a:ext cx="9040014" cy="5158047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Define the Scope of what we are talking about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/>
              <a:t>Most ontologies are under-speciﬁc, intended meaning or scope remains </a:t>
            </a:r>
            <a:r>
              <a:rPr lang="en-US" dirty="0" smtClean="0"/>
              <a:t>unclear</a:t>
            </a:r>
            <a:endParaRPr lang="en-US" altLang="en-US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Conceptual Modeling</a:t>
            </a:r>
            <a:endParaRPr lang="en-US" altLang="en-US" dirty="0"/>
          </a:p>
          <a:p>
            <a:pPr marL="952500" lvl="1" indent="-4953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Identify &amp; Clarify Problems</a:t>
            </a:r>
            <a:r>
              <a:rPr lang="en-US" altLang="en-US" dirty="0"/>
              <a:t>, </a:t>
            </a:r>
            <a:r>
              <a:rPr lang="en-US" altLang="en-US" dirty="0" smtClean="0"/>
              <a:t>Components (objects &amp; parts) and Relations </a:t>
            </a:r>
          </a:p>
          <a:p>
            <a:pPr marL="1352550" lvl="2" indent="-4953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GB" dirty="0" smtClean="0"/>
              <a:t>Correctly </a:t>
            </a:r>
            <a:r>
              <a:rPr lang="en-GB" dirty="0"/>
              <a:t>captures </a:t>
            </a:r>
            <a:r>
              <a:rPr lang="en-GB" b="1" dirty="0"/>
              <a:t>intuitions</a:t>
            </a:r>
            <a:r>
              <a:rPr lang="en-GB" dirty="0"/>
              <a:t> of domain experts as they express intended content (expressivity)</a:t>
            </a:r>
            <a:endParaRPr lang="en-US" altLang="en-US" dirty="0"/>
          </a:p>
          <a:p>
            <a:pPr marL="952500" lvl="1" indent="-495300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dirty="0" smtClean="0"/>
              <a:t>Organizing </a:t>
            </a:r>
            <a:r>
              <a:rPr lang="en-US" altLang="en-US" dirty="0"/>
              <a:t>Phase</a:t>
            </a:r>
          </a:p>
          <a:p>
            <a:pPr marL="1371600" lvl="2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/>
              <a:t>Systematic organization &amp; framing with visual expression as a model</a:t>
            </a:r>
          </a:p>
          <a:p>
            <a:pPr marL="57150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Formalization - </a:t>
            </a:r>
            <a:r>
              <a:rPr lang="en-US" altLang="en-US" dirty="0"/>
              <a:t>Ontology </a:t>
            </a:r>
            <a:r>
              <a:rPr lang="en-US" altLang="en-US" dirty="0" smtClean="0"/>
              <a:t>Engineering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We often defer </a:t>
            </a:r>
            <a:r>
              <a:rPr lang="en-US" dirty="0"/>
              <a:t>formalization as an </a:t>
            </a:r>
            <a:r>
              <a:rPr lang="en-US" dirty="0" smtClean="0"/>
              <a:t>ontology to later discussions</a:t>
            </a:r>
            <a:endParaRPr lang="en-US" dirty="0"/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9708</TotalTime>
  <Words>709</Words>
  <Application>Microsoft Office PowerPoint</Application>
  <PresentationFormat>Widescreen</PresentationFormat>
  <Paragraphs>119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Facet</vt:lpstr>
      <vt:lpstr>The Use of Ontology Design  Patterns for Metadata Semantics: Methods, Chances, and Limitations</vt:lpstr>
      <vt:lpstr>Outline of Talk</vt:lpstr>
      <vt:lpstr>Broad View of Metadata Status &amp; Argument for More Semantics</vt:lpstr>
      <vt:lpstr>ODPs (similar to microtheories) small, well engineered, coherent, modular, starter set</vt:lpstr>
      <vt:lpstr>Potential Advantages  (if it works similarly to domain ODPs)</vt:lpstr>
      <vt:lpstr>K Janowicz on Patterns as Central to Providing minimal interoperability in face of heterogeneity</vt:lpstr>
      <vt:lpstr>Patterns Can be Built Out</vt:lpstr>
      <vt:lpstr>A Simple Example of Conceptualizing</vt:lpstr>
      <vt:lpstr>How are ODPs created?</vt:lpstr>
      <vt:lpstr>In a Conceptual model we collect &amp; relate terms that form the Vocabulary</vt:lpstr>
      <vt:lpstr>Organizing opportunities We may expand MD defs to richer schemas </vt:lpstr>
      <vt:lpstr>Opportunity to Use  Lightweight Methods &amp; Products</vt:lpstr>
      <vt:lpstr>Chain of Information Idea – leverage Path Model?</vt:lpstr>
      <vt:lpstr>(Some) Challenges</vt:lpstr>
      <vt:lpstr>Example of Formalization and Commitments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Ontology Design Patterns: methods, chances, and limitations</dc:title>
  <dc:creator>Gary Berg-Cross</dc:creator>
  <cp:lastModifiedBy>Gary Berg-Cross</cp:lastModifiedBy>
  <cp:revision>47</cp:revision>
  <dcterms:created xsi:type="dcterms:W3CDTF">2015-10-07T21:17:47Z</dcterms:created>
  <dcterms:modified xsi:type="dcterms:W3CDTF">2015-10-18T19:18:25Z</dcterms:modified>
</cp:coreProperties>
</file>