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419" r:id="rId3"/>
    <p:sldId id="420" r:id="rId4"/>
    <p:sldId id="378" r:id="rId5"/>
    <p:sldId id="413" r:id="rId6"/>
    <p:sldId id="421" r:id="rId7"/>
    <p:sldId id="395" r:id="rId8"/>
    <p:sldId id="382" r:id="rId9"/>
    <p:sldId id="375" r:id="rId10"/>
    <p:sldId id="394" r:id="rId11"/>
    <p:sldId id="405" r:id="rId12"/>
    <p:sldId id="383" r:id="rId13"/>
    <p:sldId id="408" r:id="rId14"/>
    <p:sldId id="390" r:id="rId15"/>
    <p:sldId id="384" r:id="rId16"/>
    <p:sldId id="389" r:id="rId17"/>
    <p:sldId id="415" r:id="rId18"/>
    <p:sldId id="417" r:id="rId19"/>
    <p:sldId id="416" r:id="rId20"/>
    <p:sldId id="418" r:id="rId21"/>
    <p:sldId id="423" r:id="rId22"/>
    <p:sldId id="422" r:id="rId23"/>
    <p:sldId id="428" r:id="rId24"/>
    <p:sldId id="429" r:id="rId25"/>
    <p:sldId id="424" r:id="rId26"/>
    <p:sldId id="425" r:id="rId27"/>
    <p:sldId id="426" r:id="rId28"/>
    <p:sldId id="42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00823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1" autoAdjust="0"/>
    <p:restoredTop sz="95756" autoAdjust="0"/>
  </p:normalViewPr>
  <p:slideViewPr>
    <p:cSldViewPr>
      <p:cViewPr varScale="1">
        <p:scale>
          <a:sx n="100" d="100"/>
          <a:sy n="100" d="100"/>
        </p:scale>
        <p:origin x="3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92F68-940C-4F4C-8B77-6B9523746F8E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72F46-1E99-4305-9C22-ECE215020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1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72F46-1E99-4305-9C22-ECE215020D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9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Biomedical researchers will remain </a:t>
            </a:r>
            <a:r>
              <a:rPr lang="en-US" i="1" dirty="0" smtClean="0"/>
              <a:t>stymied</a:t>
            </a:r>
            <a:r>
              <a:rPr lang="en-US" dirty="0" smtClean="0"/>
              <a:t> in their ability to take full advantage of the </a:t>
            </a:r>
            <a:r>
              <a:rPr lang="en-US" b="1" dirty="0" smtClean="0"/>
              <a:t>Big Data </a:t>
            </a:r>
            <a:r>
              <a:rPr lang="en-US" dirty="0" smtClean="0"/>
              <a:t>revolution if they can </a:t>
            </a:r>
            <a:r>
              <a:rPr lang="en-US" b="1" dirty="0" smtClean="0"/>
              <a:t>never find the datasets </a:t>
            </a:r>
            <a:r>
              <a:rPr lang="en-US" dirty="0" smtClean="0"/>
              <a:t>that they need to analyze, if there is </a:t>
            </a:r>
            <a:r>
              <a:rPr lang="en-US" b="1" dirty="0" smtClean="0"/>
              <a:t>lack of clarity </a:t>
            </a:r>
            <a:r>
              <a:rPr lang="en-US" dirty="0" smtClean="0"/>
              <a:t>about what particular datasets contain, and if </a:t>
            </a:r>
            <a:r>
              <a:rPr lang="en-US" b="1" dirty="0" smtClean="0"/>
              <a:t>data are insufficiently described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505D-8C6A-AA44-B4C9-298066656E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0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Omics</a:t>
            </a:r>
            <a:r>
              <a:rPr lang="en-US" baseline="0" dirty="0" smtClean="0"/>
              <a:t> is big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505D-8C6A-AA44-B4C9-298066656E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9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72F46-1E99-4305-9C22-ECE215020D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71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505D-8C6A-AA44-B4C9-298066656E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7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505D-8C6A-AA44-B4C9-298066656E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4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505D-8C6A-AA44-B4C9-298066656E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49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505D-8C6A-AA44-B4C9-298066656E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08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</a:t>
            </a:r>
            <a:r>
              <a:rPr lang="en-US" baseline="0" dirty="0" smtClean="0"/>
              <a:t> we can instantiate the template with actual data. </a:t>
            </a:r>
            <a:r>
              <a:rPr lang="en-US" dirty="0" smtClean="0"/>
              <a:t>But filling in these templates is a mess.  Can’t the</a:t>
            </a:r>
            <a:r>
              <a:rPr lang="en-US" baseline="0" dirty="0" smtClean="0"/>
              <a:t> “study type” be inferred from the “description”?  Does knowing who the “investigator” is suggest other elements of the study design?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505D-8C6A-AA44-B4C9-298066656E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9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629400"/>
            <a:ext cx="3581400" cy="228600"/>
          </a:xfrm>
        </p:spPr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925850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6629400"/>
            <a:ext cx="3810000" cy="228600"/>
          </a:xfrm>
        </p:spPr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629400"/>
            <a:ext cx="3886200" cy="228600"/>
          </a:xfrm>
        </p:spPr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0" y="6629400"/>
            <a:ext cx="3810000" cy="228600"/>
          </a:xfrm>
        </p:spPr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2133600" cy="221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ACC2-38F0-41F7-837F-EF42E2ECE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tmlpreview.github.io/?https://github.com/joejimbo/HCLSDatasetDescriptions/blob/master/Overview.html#RFC211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hcls-datas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3121414X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1"/>
            <a:ext cx="6096000" cy="457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098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Semantic Metadata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1524000"/>
            <a:ext cx="8262256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tx2"/>
                </a:solidFill>
              </a:rPr>
              <a:t>Michel </a:t>
            </a:r>
            <a:r>
              <a:rPr lang="en-US" sz="2400" b="1" u="sng" dirty="0" err="1" smtClean="0">
                <a:solidFill>
                  <a:schemeClr val="tx2"/>
                </a:solidFill>
              </a:rPr>
              <a:t>Dumontier</a:t>
            </a:r>
            <a:endParaRPr lang="en-US" sz="2400" b="1" u="sng" dirty="0" smtClean="0">
              <a:solidFill>
                <a:schemeClr val="tx2"/>
              </a:solidFill>
            </a:endParaRPr>
          </a:p>
          <a:p>
            <a:pPr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</a:rPr>
              <a:t>Associate Professor of Biomedical Informatics, Stanford University</a:t>
            </a:r>
            <a:endParaRPr lang="en-US" b="1" dirty="0">
              <a:solidFill>
                <a:schemeClr val="tx2"/>
              </a:solidFill>
            </a:endParaRPr>
          </a:p>
          <a:p>
            <a:pPr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 Chair, W3C </a:t>
            </a:r>
            <a:r>
              <a:rPr lang="en-US" sz="1800" b="1" dirty="0" smtClean="0">
                <a:solidFill>
                  <a:schemeClr val="tx2"/>
                </a:solidFill>
              </a:rPr>
              <a:t>Semantic Web for Health Care and Life Sciences Interest </a:t>
            </a:r>
            <a:r>
              <a:rPr lang="en-US" sz="1800" b="1" dirty="0" smtClean="0">
                <a:solidFill>
                  <a:schemeClr val="tx2"/>
                </a:solidFill>
              </a:rPr>
              <a:t>Group</a:t>
            </a:r>
          </a:p>
          <a:p>
            <a:pPr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</a:rPr>
              <a:t>North American Technical Lead, FAIR initiative</a:t>
            </a:r>
            <a:endParaRPr lang="en-US" sz="1800" b="1" dirty="0" smtClean="0">
              <a:solidFill>
                <a:schemeClr val="tx2"/>
              </a:solidFill>
            </a:endParaRPr>
          </a:p>
          <a:p>
            <a:pPr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800" b="1" dirty="0" smtClean="0">
              <a:solidFill>
                <a:schemeClr val="tx2"/>
              </a:solidFill>
            </a:endParaRPr>
          </a:p>
        </p:txBody>
      </p:sp>
      <p:pic>
        <p:nvPicPr>
          <p:cNvPr id="10" name="Picture 9" descr="sw-horz-w3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5854437"/>
            <a:ext cx="2743200" cy="5463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compiled a list of metadata fields used across the community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497549"/>
            <a:ext cx="8991600" cy="2005549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457200" y="18145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and then surveyed over 20 vocabularies to see if they provided relevant metadata elements or value sets</a:t>
            </a:r>
            <a:endParaRPr lang="en-US" dirty="0"/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533400" y="29925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To produce a big spreadsheet that maps metadata needs with existing vocabularies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718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61 metadata elements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55738"/>
            <a:ext cx="6600825" cy="4069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14" y="2346527"/>
            <a:ext cx="6555197" cy="3465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622" y="3057051"/>
            <a:ext cx="6353175" cy="3521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586" y="3649867"/>
            <a:ext cx="6860979" cy="202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Reference 18 Vocabularies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575862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Metadata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Identifiers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Homepage</a:t>
            </a:r>
          </a:p>
          <a:p>
            <a:r>
              <a:rPr lang="en-US" dirty="0" smtClean="0"/>
              <a:t>License</a:t>
            </a:r>
          </a:p>
          <a:p>
            <a:r>
              <a:rPr lang="en-US" dirty="0" smtClean="0"/>
              <a:t>Language</a:t>
            </a:r>
          </a:p>
          <a:p>
            <a:r>
              <a:rPr lang="en-US" dirty="0" smtClean="0"/>
              <a:t>Keywords</a:t>
            </a:r>
          </a:p>
          <a:p>
            <a:r>
              <a:rPr lang="en-US" dirty="0" smtClean="0"/>
              <a:t>Concepts and vocabularies used</a:t>
            </a:r>
          </a:p>
          <a:p>
            <a:r>
              <a:rPr lang="en-US" dirty="0" smtClean="0"/>
              <a:t>Standard compliance</a:t>
            </a:r>
            <a:endParaRPr lang="en-US" dirty="0" smtClean="0"/>
          </a:p>
          <a:p>
            <a:r>
              <a:rPr lang="en-US" dirty="0" smtClean="0"/>
              <a:t>Publication</a:t>
            </a:r>
          </a:p>
          <a:p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Extended Metadata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Provenance Metadata</a:t>
            </a:r>
          </a:p>
          <a:p>
            <a:r>
              <a:rPr lang="en-US" dirty="0" smtClean="0"/>
              <a:t>Versioning Metadata</a:t>
            </a:r>
          </a:p>
          <a:p>
            <a:r>
              <a:rPr lang="en-US" dirty="0" smtClean="0"/>
              <a:t>Content Metadata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0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Element, description, and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2238375"/>
            <a:ext cx="76295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Component Metadata Model:</a:t>
            </a:r>
            <a:br>
              <a:rPr lang="en-US" dirty="0" smtClean="0"/>
            </a:br>
            <a:r>
              <a:rPr lang="en-US" dirty="0" smtClean="0"/>
              <a:t>description – version - distribution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69627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0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Constraints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8748849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8768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key words "MUST", "MUST NOT", "REQUIRED", "SHALL", "SHALL NOT", "SHOULD", "SHOULD NOT", "RECOMMENDED", "MAY", and "OPTIONAL" in this document are to be interpreted as described in RFC 2119 [</a:t>
            </a:r>
            <a:r>
              <a:rPr lang="en-US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RFC2119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].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53200" y="2667000"/>
            <a:ext cx="6858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 of computable RDF constraints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85" y="2057400"/>
            <a:ext cx="6543675" cy="37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019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Vladimir Choi. 2015. </a:t>
            </a:r>
            <a:r>
              <a:rPr lang="en-US" sz="1200" i="1" dirty="0" smtClean="0"/>
              <a:t>Big </a:t>
            </a:r>
            <a:r>
              <a:rPr lang="en-US" sz="1200" i="1" dirty="0"/>
              <a:t>Metadata: A study of Resource Description Framework (RDF) technologies to enable machine-interpretable metadata in biomedical </a:t>
            </a:r>
            <a:r>
              <a:rPr lang="en-US" sz="1200" i="1" dirty="0" smtClean="0"/>
              <a:t>science</a:t>
            </a:r>
            <a:r>
              <a:rPr lang="en-US" sz="1200" dirty="0" smtClean="0"/>
              <a:t>.  </a:t>
            </a:r>
            <a:r>
              <a:rPr lang="en-US" sz="1200" dirty="0"/>
              <a:t>Master's </a:t>
            </a:r>
            <a:r>
              <a:rPr lang="en-US" sz="1200" dirty="0" err="1"/>
              <a:t>Programme</a:t>
            </a:r>
            <a:r>
              <a:rPr lang="en-US" sz="1200" dirty="0"/>
              <a:t> in Health </a:t>
            </a:r>
            <a:r>
              <a:rPr lang="en-US" sz="1200" dirty="0" smtClean="0"/>
              <a:t>Informatics. </a:t>
            </a:r>
            <a:r>
              <a:rPr lang="en-US" sz="1200" dirty="0" err="1" smtClean="0"/>
              <a:t>Karolinska</a:t>
            </a:r>
            <a:r>
              <a:rPr lang="en-US" sz="1200" dirty="0" smtClean="0"/>
              <a:t> Institute.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949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using </a:t>
            </a:r>
            <a:r>
              <a:rPr lang="en-US" dirty="0" err="1" smtClean="0"/>
              <a:t>ShEX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2062162"/>
            <a:ext cx="62674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"/>
            <a:ext cx="95154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71" y="2309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High Quality Metadata are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u="sng" dirty="0" smtClean="0">
                <a:solidFill>
                  <a:schemeClr val="tx2"/>
                </a:solidFill>
              </a:rPr>
              <a:t>Critical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for Large-Scale Reuse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leading to Knowledge Discovery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668" y="3880865"/>
            <a:ext cx="8892862" cy="1470025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solidFill>
                  <a:schemeClr val="tx2"/>
                </a:solidFill>
              </a:rPr>
              <a:t>Making it Easier, </a:t>
            </a:r>
            <a:r>
              <a:rPr lang="en-US" sz="4000" i="1" dirty="0" smtClean="0">
                <a:solidFill>
                  <a:schemeClr val="accent6">
                    <a:lumMod val="75000"/>
                  </a:schemeClr>
                </a:solidFill>
              </a:rPr>
              <a:t>Possibly Even Pleasant</a:t>
            </a:r>
            <a:r>
              <a:rPr lang="en-US" sz="4000" i="1" dirty="0" smtClean="0">
                <a:solidFill>
                  <a:schemeClr val="tx2"/>
                </a:solidFill>
              </a:rPr>
              <a:t>, to Author Rich Experimental Metadata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8" name="Picture 7" descr="image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82" y="503178"/>
            <a:ext cx="3382832" cy="295912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4" y="274638"/>
            <a:ext cx="905598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CEDAR will empower users to meet and exceed the minimal metadata standards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893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Emphasis traditionally has been on development of simple checklists of metadata elements</a:t>
            </a:r>
          </a:p>
          <a:p>
            <a:r>
              <a:rPr lang="en-US" dirty="0" smtClean="0"/>
              <a:t>Little practical consideration for</a:t>
            </a:r>
          </a:p>
          <a:p>
            <a:pPr lvl="1"/>
            <a:r>
              <a:rPr lang="en-US" dirty="0" smtClean="0"/>
              <a:t>Using </a:t>
            </a:r>
            <a:r>
              <a:rPr lang="en-US" b="1" dirty="0" smtClean="0"/>
              <a:t>shared value sets </a:t>
            </a:r>
            <a:r>
              <a:rPr lang="en-US" dirty="0" smtClean="0"/>
              <a:t>(search, browse, query)</a:t>
            </a:r>
          </a:p>
          <a:p>
            <a:pPr lvl="1"/>
            <a:r>
              <a:rPr lang="en-US" b="1" dirty="0" smtClean="0"/>
              <a:t>Common knowledge representations</a:t>
            </a:r>
            <a:r>
              <a:rPr lang="en-US" dirty="0" smtClean="0"/>
              <a:t> (interoperable ecosystems of tools and data)</a:t>
            </a:r>
          </a:p>
          <a:p>
            <a:pPr lvl="1"/>
            <a:r>
              <a:rPr lang="en-US" b="1" dirty="0" smtClean="0"/>
              <a:t>Metadata validation </a:t>
            </a:r>
            <a:r>
              <a:rPr lang="en-US" dirty="0" smtClean="0"/>
              <a:t>against community standards (richness and quality)</a:t>
            </a:r>
          </a:p>
          <a:p>
            <a:r>
              <a:rPr lang="en-US" dirty="0" smtClean="0"/>
              <a:t>We need a more expressive—and </a:t>
            </a:r>
            <a:r>
              <a:rPr lang="en-US" i="1" dirty="0" smtClean="0"/>
              <a:t>computable</a:t>
            </a:r>
            <a:r>
              <a:rPr lang="en-US" dirty="0" smtClean="0"/>
              <a:t>—framework for describing metadata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rimson Roman"/>
              </a:rPr>
              <a:t>CEDAR</a:t>
            </a:r>
            <a:r>
              <a:rPr lang="en-US" b="1" dirty="0" smtClean="0">
                <a:solidFill>
                  <a:schemeClr val="tx2"/>
                </a:solidFill>
              </a:rPr>
              <a:t> technology will give us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Tools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b="1" dirty="0" smtClean="0"/>
              <a:t>author metadata templates </a:t>
            </a:r>
            <a:r>
              <a:rPr lang="en-US" dirty="0" smtClean="0"/>
              <a:t>that define a community standard while reusing previously defined elements</a:t>
            </a:r>
          </a:p>
          <a:p>
            <a:pPr lvl="1"/>
            <a:r>
              <a:rPr lang="en-US" dirty="0" smtClean="0"/>
              <a:t>To </a:t>
            </a:r>
            <a:r>
              <a:rPr lang="en-US" b="1" dirty="0" smtClean="0"/>
              <a:t>facilitate the capture of experimental metadata </a:t>
            </a:r>
            <a:r>
              <a:rPr lang="en-US" dirty="0" smtClean="0"/>
              <a:t>that conform to </a:t>
            </a:r>
            <a:r>
              <a:rPr lang="en-US" u="sng" dirty="0" smtClean="0"/>
              <a:t>one or more </a:t>
            </a:r>
            <a:r>
              <a:rPr lang="en-US" dirty="0" smtClean="0"/>
              <a:t>community standards</a:t>
            </a:r>
          </a:p>
          <a:p>
            <a:pPr lvl="1"/>
            <a:r>
              <a:rPr lang="en-US" dirty="0" smtClean="0"/>
              <a:t>To </a:t>
            </a:r>
            <a:r>
              <a:rPr lang="en-US" b="1" dirty="0" smtClean="0"/>
              <a:t>discover datasets </a:t>
            </a:r>
            <a:r>
              <a:rPr lang="en-US" dirty="0" smtClean="0"/>
              <a:t>that meet a plurality of dataset and experimental requirements</a:t>
            </a:r>
          </a:p>
          <a:p>
            <a:r>
              <a:rPr lang="en-US" b="1" dirty="0" smtClean="0"/>
              <a:t>Methods</a:t>
            </a:r>
          </a:p>
          <a:p>
            <a:pPr lvl="1"/>
            <a:r>
              <a:rPr lang="en-US" dirty="0" smtClean="0"/>
              <a:t>To </a:t>
            </a:r>
            <a:r>
              <a:rPr lang="en-US" b="1" dirty="0" smtClean="0"/>
              <a:t>learn metadata patterns </a:t>
            </a:r>
            <a:r>
              <a:rPr lang="en-US" dirty="0" smtClean="0"/>
              <a:t>from unstructured, semi-structured, and structured metadata</a:t>
            </a:r>
          </a:p>
          <a:p>
            <a:pPr lvl="1"/>
            <a:r>
              <a:rPr lang="en-US" dirty="0" smtClean="0"/>
              <a:t>To efficiently </a:t>
            </a:r>
            <a:r>
              <a:rPr lang="en-US" b="1" dirty="0" smtClean="0"/>
              <a:t>guide predictive entry </a:t>
            </a:r>
            <a:r>
              <a:rPr lang="en-US" dirty="0" smtClean="0"/>
              <a:t>of new metadata</a:t>
            </a:r>
          </a:p>
          <a:p>
            <a:pPr lvl="1"/>
            <a:r>
              <a:rPr lang="en-US" dirty="0" smtClean="0"/>
              <a:t>To </a:t>
            </a:r>
            <a:r>
              <a:rPr lang="en-US" b="1" dirty="0" smtClean="0"/>
              <a:t>index, query, and reason</a:t>
            </a:r>
            <a:r>
              <a:rPr lang="en-US" dirty="0" smtClean="0"/>
              <a:t> about </a:t>
            </a:r>
            <a:r>
              <a:rPr lang="en-US" b="1" dirty="0" smtClean="0"/>
              <a:t>ontology-based</a:t>
            </a:r>
            <a:r>
              <a:rPr lang="en-US" dirty="0" smtClean="0"/>
              <a:t> metadata</a:t>
            </a:r>
          </a:p>
          <a:p>
            <a:pPr lvl="1"/>
            <a:r>
              <a:rPr lang="en-US" dirty="0" smtClean="0"/>
              <a:t>To </a:t>
            </a:r>
            <a:r>
              <a:rPr lang="en-US" b="1" dirty="0" smtClean="0"/>
              <a:t>explore, verify, and collaboratively augment experimental metadata </a:t>
            </a:r>
            <a:r>
              <a:rPr lang="en-US" dirty="0" smtClean="0"/>
              <a:t>even when the data are located elsewhere</a:t>
            </a:r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" y="0"/>
            <a:ext cx="9158804" cy="693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03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804" cy="693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60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52" y="21485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We also want to </a:t>
            </a:r>
            <a:r>
              <a:rPr lang="en-US" i="1" dirty="0" smtClean="0">
                <a:solidFill>
                  <a:schemeClr val="tx2"/>
                </a:solidFill>
              </a:rPr>
              <a:t>help</a:t>
            </a:r>
            <a:r>
              <a:rPr lang="en-US" dirty="0" smtClean="0">
                <a:solidFill>
                  <a:schemeClr val="tx2"/>
                </a:solidFill>
              </a:rPr>
              <a:t> users compose templates and auto-magically suggest metadata values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6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9" y="274638"/>
            <a:ext cx="885422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Can we use free text to predict structured and semi-structured values?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79" y="1707579"/>
            <a:ext cx="6214581" cy="43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0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Predicting structured metadata (accuracy)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791" y="4933366"/>
            <a:ext cx="8229600" cy="16578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Using multi label tree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Accuracy of 72% to predict 39 most-occurring keys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Average precision 79% (for all keys)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Average recall 82% (for all keys)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1417638"/>
            <a:ext cx="8010660" cy="23434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2806" y="39300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/>
                </a:solidFill>
              </a:rPr>
              <a:t>Predicting semi-structured metadata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4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Metadata: The Next </a:t>
            </a:r>
            <a:r>
              <a:rPr lang="en-US" sz="3600" dirty="0" smtClean="0">
                <a:solidFill>
                  <a:schemeClr val="tx2"/>
                </a:solidFill>
              </a:rPr>
              <a:t>Frontier for Big Data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Simple, e</a:t>
            </a:r>
            <a:r>
              <a:rPr lang="en-US" dirty="0" smtClean="0"/>
              <a:t>ffective, </a:t>
            </a:r>
            <a:r>
              <a:rPr lang="en-US" dirty="0" smtClean="0"/>
              <a:t>computable, and interoperable </a:t>
            </a:r>
            <a:r>
              <a:rPr lang="en-US" b="1" dirty="0" smtClean="0"/>
              <a:t>principles, </a:t>
            </a:r>
            <a:r>
              <a:rPr lang="en-US" b="1" dirty="0" smtClean="0"/>
              <a:t>s</a:t>
            </a:r>
            <a:r>
              <a:rPr lang="en-US" b="1" dirty="0" smtClean="0"/>
              <a:t>pecifications, and guidelines </a:t>
            </a:r>
            <a:r>
              <a:rPr lang="en-US" dirty="0" smtClean="0"/>
              <a:t>for data and their metadata</a:t>
            </a:r>
          </a:p>
          <a:p>
            <a:r>
              <a:rPr lang="en-US" b="1" dirty="0" smtClean="0"/>
              <a:t>Methods and tools</a:t>
            </a:r>
            <a:r>
              <a:rPr lang="en-US" dirty="0" smtClean="0"/>
              <a:t> to ease the collaborative </a:t>
            </a:r>
            <a:r>
              <a:rPr lang="en-US" dirty="0" smtClean="0"/>
              <a:t>capture and verification of ontology-annotated data and metadata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71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8" t="-507" r="-278" b="2450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70456" y="180304"/>
            <a:ext cx="8570890" cy="12814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What is this colored picture about?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Working with Data on the Web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1" indent="0">
              <a:buNone/>
            </a:pPr>
            <a:r>
              <a:rPr lang="en-US" i="1" dirty="0" smtClean="0"/>
              <a:t>Rich metadata </a:t>
            </a:r>
            <a:r>
              <a:rPr lang="en-US" i="1" dirty="0" smtClean="0"/>
              <a:t>are essential to </a:t>
            </a:r>
            <a:r>
              <a:rPr lang="en-US" i="1" dirty="0" smtClean="0"/>
              <a:t>finding and reusing datasets</a:t>
            </a:r>
            <a:endParaRPr lang="en-US" i="1" dirty="0" smtClean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But,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Datasets often have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inadequate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descriptions (aka metadata)</a:t>
            </a:r>
            <a:r>
              <a:rPr lang="en-US" b="1" dirty="0" smtClean="0"/>
              <a:t> </a:t>
            </a:r>
            <a:r>
              <a:rPr lang="en-US" dirty="0" smtClean="0"/>
              <a:t>so we don’t know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they are about,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how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they were constructed,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where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they are available,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when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they were created, 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is responsible for them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Moreover, these data may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change over time</a:t>
            </a:r>
            <a:r>
              <a:rPr lang="en-US" dirty="0" smtClean="0"/>
              <a:t>, challenging the </a:t>
            </a:r>
            <a:r>
              <a:rPr lang="en-US" i="1" dirty="0" smtClean="0"/>
              <a:t>reproducibility</a:t>
            </a:r>
            <a:r>
              <a:rPr lang="en-US" dirty="0" smtClean="0"/>
              <a:t> of studies that use these data.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Data may also be available in 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variety of formats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or be available in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multiple locations</a:t>
            </a:r>
            <a:r>
              <a:rPr lang="en-US" dirty="0" smtClean="0"/>
              <a:t>, all of which pertain to their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accessibility and interoperability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 smtClean="0"/>
              <a:t>need </a:t>
            </a:r>
            <a:r>
              <a:rPr lang="en-US" dirty="0" smtClean="0"/>
              <a:t>shared </a:t>
            </a:r>
            <a:r>
              <a:rPr lang="en-US" dirty="0" smtClean="0">
                <a:solidFill>
                  <a:srgbClr val="00B050"/>
                </a:solidFill>
              </a:rPr>
              <a:t>principles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specifications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guidelines</a:t>
            </a:r>
            <a:r>
              <a:rPr lang="en-US" dirty="0" smtClean="0"/>
              <a:t> </a:t>
            </a:r>
            <a:r>
              <a:rPr lang="en-US" dirty="0" smtClean="0"/>
              <a:t>to accurately </a:t>
            </a:r>
            <a:r>
              <a:rPr lang="en-US" b="1" dirty="0" smtClean="0"/>
              <a:t>capture</a:t>
            </a:r>
            <a:r>
              <a:rPr lang="en-US" dirty="0" smtClean="0"/>
              <a:t> and </a:t>
            </a:r>
            <a:r>
              <a:rPr lang="en-US" b="1" dirty="0" smtClean="0"/>
              <a:t>publish</a:t>
            </a:r>
            <a:r>
              <a:rPr lang="en-US" dirty="0" smtClean="0"/>
              <a:t> </a:t>
            </a:r>
            <a:r>
              <a:rPr lang="en-US" b="1" dirty="0" smtClean="0"/>
              <a:t>data </a:t>
            </a:r>
            <a:r>
              <a:rPr lang="en-US" dirty="0" smtClean="0"/>
              <a:t>and their </a:t>
            </a:r>
            <a:r>
              <a:rPr lang="en-US" b="1" dirty="0" smtClean="0"/>
              <a:t>metadata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454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FAIR – Findable, Accessible, Interoperable, </a:t>
            </a:r>
            <a:r>
              <a:rPr lang="en-US" sz="3200" dirty="0" err="1" smtClean="0">
                <a:solidFill>
                  <a:schemeClr val="tx2"/>
                </a:solidFill>
              </a:rPr>
              <a:t>Reuseable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u="sng" dirty="0" smtClean="0">
                <a:solidFill>
                  <a:schemeClr val="tx2"/>
                </a:solidFill>
              </a:rPr>
              <a:t>Principles</a:t>
            </a:r>
            <a:endParaRPr lang="en-US" sz="32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462"/>
            <a:ext cx="8229600" cy="5005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To </a:t>
            </a:r>
            <a:r>
              <a:rPr lang="en-US" sz="1400" b="1" dirty="0"/>
              <a:t>be Findable: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F1. (meta)data are assigned </a:t>
            </a:r>
            <a:r>
              <a:rPr lang="en-US" sz="1400" u="sng" dirty="0"/>
              <a:t>a globally unique and eternally persistent identifier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F2. data are described with rich</a:t>
            </a:r>
            <a:r>
              <a:rPr lang="en-US" sz="1400" u="sng" dirty="0"/>
              <a:t> metadata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F3. (meta)data are </a:t>
            </a:r>
            <a:r>
              <a:rPr lang="en-US" sz="1400" u="sng" dirty="0"/>
              <a:t>registered</a:t>
            </a:r>
            <a:r>
              <a:rPr lang="en-US" sz="1400" dirty="0"/>
              <a:t> or </a:t>
            </a:r>
            <a:r>
              <a:rPr lang="en-US" sz="1400" u="sng" dirty="0"/>
              <a:t>indexed</a:t>
            </a:r>
            <a:r>
              <a:rPr lang="en-US" sz="1400" dirty="0"/>
              <a:t> in a searchable resource</a:t>
            </a:r>
          </a:p>
          <a:p>
            <a:pPr marL="0" indent="0">
              <a:buNone/>
            </a:pPr>
            <a:r>
              <a:rPr lang="en-US" sz="1400" dirty="0"/>
              <a:t>F4. metadata </a:t>
            </a:r>
            <a:r>
              <a:rPr lang="en-US" sz="1400" u="sng" dirty="0"/>
              <a:t>specify</a:t>
            </a:r>
            <a:r>
              <a:rPr lang="en-US" sz="1400" dirty="0"/>
              <a:t> the data identifier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To </a:t>
            </a:r>
            <a:r>
              <a:rPr lang="en-US" sz="1400" b="1" dirty="0"/>
              <a:t>be Accessible: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A1  (meta)data are retrievable by their identifier using </a:t>
            </a:r>
            <a:r>
              <a:rPr lang="en-US" sz="1400" u="sng" dirty="0"/>
              <a:t>a standardized communications protocol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A1.1 the protocol is </a:t>
            </a:r>
            <a:r>
              <a:rPr lang="en-US" sz="1400" u="sng" dirty="0"/>
              <a:t>open, free, and universally implementable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A1.2 the protocol allows for an </a:t>
            </a:r>
            <a:r>
              <a:rPr lang="en-US" sz="1400" u="sng" dirty="0"/>
              <a:t>authentication and authorization procedure</a:t>
            </a:r>
            <a:r>
              <a:rPr lang="en-US" sz="1400" dirty="0"/>
              <a:t>, where necessary</a:t>
            </a:r>
          </a:p>
          <a:p>
            <a:pPr marL="0" indent="0">
              <a:buNone/>
            </a:pPr>
            <a:r>
              <a:rPr lang="en-US" sz="1400" dirty="0"/>
              <a:t>A2 metadata are </a:t>
            </a:r>
            <a:r>
              <a:rPr lang="en-US" sz="1400" u="sng" dirty="0"/>
              <a:t>eternally accessible</a:t>
            </a:r>
            <a:r>
              <a:rPr lang="en-US" sz="1400" dirty="0"/>
              <a:t>, even when the data are no longer available</a:t>
            </a:r>
          </a:p>
          <a:p>
            <a:pPr marL="0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/>
              <a:t>To be Interoperable: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I1. (meta)data use a formal, accessible, shared, and broadly applicable language for </a:t>
            </a:r>
            <a:r>
              <a:rPr lang="en-US" sz="1400" u="sng" dirty="0"/>
              <a:t>knowledge representation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I2. (meta)data use </a:t>
            </a:r>
            <a:r>
              <a:rPr lang="en-US" sz="1400" u="sng" dirty="0"/>
              <a:t>vocabularies</a:t>
            </a:r>
            <a:r>
              <a:rPr lang="en-US" sz="1400" dirty="0"/>
              <a:t> that follow FAIR principles</a:t>
            </a:r>
          </a:p>
          <a:p>
            <a:pPr marL="0" indent="0">
              <a:buNone/>
            </a:pPr>
            <a:r>
              <a:rPr lang="en-US" sz="1400" dirty="0"/>
              <a:t>I3. (meta)data include </a:t>
            </a:r>
            <a:r>
              <a:rPr lang="en-US" sz="1400" u="sng" dirty="0"/>
              <a:t>qualified references</a:t>
            </a:r>
            <a:r>
              <a:rPr lang="en-US" sz="1400" dirty="0"/>
              <a:t> to other (meta)data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To </a:t>
            </a:r>
            <a:r>
              <a:rPr lang="en-US" sz="1400" b="1" dirty="0"/>
              <a:t>be Re-usable: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R1. meta(data) have a </a:t>
            </a:r>
            <a:r>
              <a:rPr lang="en-US" sz="1400" u="sng" dirty="0"/>
              <a:t>plurality of accurate and relevant attributes</a:t>
            </a:r>
          </a:p>
          <a:p>
            <a:pPr marL="0" indent="0">
              <a:buNone/>
            </a:pPr>
            <a:r>
              <a:rPr lang="en-US" sz="1400" dirty="0"/>
              <a:t>R1.1. (meta)data are released with a clear and accessible </a:t>
            </a:r>
            <a:r>
              <a:rPr lang="en-US" sz="1400" u="sng" dirty="0"/>
              <a:t>data usage license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R1.2. (meta)data are associated with their </a:t>
            </a:r>
            <a:r>
              <a:rPr lang="en-US" sz="1400" u="sng" dirty="0"/>
              <a:t>provenance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R1.3. (meta)data </a:t>
            </a:r>
            <a:r>
              <a:rPr lang="en-US" sz="1400" u="sng" dirty="0"/>
              <a:t>meet domain-relevant community standards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7" y="541874"/>
            <a:ext cx="733071" cy="68258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464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the Semantic </a:t>
            </a:r>
            <a:r>
              <a:rPr lang="en-US" dirty="0" smtClean="0"/>
              <a:t>Web there are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any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vocabularies </a:t>
            </a:r>
            <a:r>
              <a:rPr lang="en-US" dirty="0" smtClean="0"/>
              <a:t>and standards </a:t>
            </a:r>
            <a:r>
              <a:rPr lang="en-US" dirty="0" smtClean="0"/>
              <a:t>for </a:t>
            </a:r>
            <a:r>
              <a:rPr lang="en-US" dirty="0" smtClean="0"/>
              <a:t>data </a:t>
            </a:r>
            <a:r>
              <a:rPr lang="en-US" dirty="0" smtClean="0"/>
              <a:t>and metadata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But! </a:t>
            </a:r>
            <a:r>
              <a:rPr lang="en-US" u="sng" dirty="0" smtClean="0"/>
              <a:t>few</a:t>
            </a:r>
            <a:r>
              <a:rPr lang="en-US" dirty="0" smtClean="0"/>
              <a:t> resources to </a:t>
            </a:r>
            <a:r>
              <a:rPr lang="en-US" dirty="0" smtClean="0"/>
              <a:t>put it all together using a </a:t>
            </a:r>
            <a:r>
              <a:rPr lang="en-US" u="sng" dirty="0" smtClean="0"/>
              <a:t>shared </a:t>
            </a:r>
            <a:r>
              <a:rPr lang="en-US" dirty="0" smtClean="0"/>
              <a:t>representation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5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9" y="120196"/>
            <a:ext cx="6230471" cy="6619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57800" y="838200"/>
            <a:ext cx="3642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http://www.w3.org/TR/hcls-dataset/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8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HCLS DD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a </a:t>
            </a:r>
            <a:r>
              <a:rPr lang="en-US" u="sng" dirty="0" smtClean="0"/>
              <a:t>guidance note</a:t>
            </a:r>
            <a:r>
              <a:rPr lang="en-US" dirty="0" smtClean="0"/>
              <a:t> for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reusing existing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RDF vocabularies </a:t>
            </a:r>
            <a:r>
              <a:rPr lang="en-US" dirty="0" smtClean="0"/>
              <a:t>to describe </a:t>
            </a:r>
            <a:r>
              <a:rPr lang="en-US" dirty="0" smtClean="0"/>
              <a:t>datasets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tools</a:t>
            </a:r>
            <a:r>
              <a:rPr lang="en-US" dirty="0" smtClean="0"/>
              <a:t> to author and validate metadata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Evaluate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the specification through feedback on implementation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@micheldumontier::DDI@Dagstuhl:19-10-2015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ACC2-38F0-41F7-837F-EF42E2ECEEC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8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10145</TotalTime>
  <Words>877</Words>
  <Application>Microsoft Office PowerPoint</Application>
  <PresentationFormat>On-screen Show (4:3)</PresentationFormat>
  <Paragraphs>161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Crimson Roman</vt:lpstr>
      <vt:lpstr>Office Theme</vt:lpstr>
      <vt:lpstr>Semantic Metadata</vt:lpstr>
      <vt:lpstr>High Quality Metadata are  Critical for Large-Scale Reuse  leading to Knowledge Discovery</vt:lpstr>
      <vt:lpstr>PowerPoint Presentation</vt:lpstr>
      <vt:lpstr>Working with Data on the Web</vt:lpstr>
      <vt:lpstr>We need shared principles, specifications, and guidelines to accurately capture and publish data and their metadata</vt:lpstr>
      <vt:lpstr>FAIR – Findable, Accessible, Interoperable, Reuseable Principles</vt:lpstr>
      <vt:lpstr>On the Semantic Web there are many vocabularies and standards for data and metadata  But! few resources to put it all together using a shared representation </vt:lpstr>
      <vt:lpstr>PowerPoint Presentation</vt:lpstr>
      <vt:lpstr>HCLS DD Objectives</vt:lpstr>
      <vt:lpstr>We compiled a list of metadata fields used across the community</vt:lpstr>
      <vt:lpstr>61 metadata elements</vt:lpstr>
      <vt:lpstr>Reference 18 Vocabularies</vt:lpstr>
      <vt:lpstr>Dataset Metadata</vt:lpstr>
      <vt:lpstr>Element, description, and example</vt:lpstr>
      <vt:lpstr>Three Component Metadata Model: description – version - distribution</vt:lpstr>
      <vt:lpstr>Constraints </vt:lpstr>
      <vt:lpstr>Survey of computable RDF constraints</vt:lpstr>
      <vt:lpstr>Validation using ShEX</vt:lpstr>
      <vt:lpstr>PowerPoint Presentation</vt:lpstr>
      <vt:lpstr>Making it Easier, Possibly Even Pleasant, to Author Rich Experimental Metadata</vt:lpstr>
      <vt:lpstr>CEDAR will empower users to meet and exceed the minimal metadata standards</vt:lpstr>
      <vt:lpstr>CEDAR technology will give us</vt:lpstr>
      <vt:lpstr>PowerPoint Presentation</vt:lpstr>
      <vt:lpstr>PowerPoint Presentation</vt:lpstr>
      <vt:lpstr>We also want to help users compose templates and auto-magically suggest metadata values</vt:lpstr>
      <vt:lpstr>Can we use free text to predict structured and semi-structured values?</vt:lpstr>
      <vt:lpstr>Predicting structured metadata (accuracy)</vt:lpstr>
      <vt:lpstr>Metadata: The Next Frontier for Big Data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 Dumontier</dc:creator>
  <cp:lastModifiedBy>Dumontier, Michel</cp:lastModifiedBy>
  <cp:revision>373</cp:revision>
  <dcterms:created xsi:type="dcterms:W3CDTF">2012-11-25T23:18:47Z</dcterms:created>
  <dcterms:modified xsi:type="dcterms:W3CDTF">2015-10-19T09:54:00Z</dcterms:modified>
</cp:coreProperties>
</file>