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E1E-1401-4AC3-9CB3-B2E9E3031C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E5AE-890C-409D-B36B-487D4C3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9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E1E-1401-4AC3-9CB3-B2E9E3031C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E5AE-890C-409D-B36B-487D4C3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5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E1E-1401-4AC3-9CB3-B2E9E3031C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E5AE-890C-409D-B36B-487D4C3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3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E1E-1401-4AC3-9CB3-B2E9E3031C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E5AE-890C-409D-B36B-487D4C3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9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E1E-1401-4AC3-9CB3-B2E9E3031C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E5AE-890C-409D-B36B-487D4C3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E1E-1401-4AC3-9CB3-B2E9E3031C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E5AE-890C-409D-B36B-487D4C3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8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E1E-1401-4AC3-9CB3-B2E9E3031C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E5AE-890C-409D-B36B-487D4C3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E1E-1401-4AC3-9CB3-B2E9E3031C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E5AE-890C-409D-B36B-487D4C3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3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E1E-1401-4AC3-9CB3-B2E9E3031C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E5AE-890C-409D-B36B-487D4C3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1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E1E-1401-4AC3-9CB3-B2E9E3031C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E5AE-890C-409D-B36B-487D4C3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6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E1E-1401-4AC3-9CB3-B2E9E3031C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E5AE-890C-409D-B36B-487D4C3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5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23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CE1E-1401-4AC3-9CB3-B2E9E3031C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E5AE-890C-409D-B36B-487D4C319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9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tm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Subjects Research Design in a Nutshell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1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1673" y="762000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Old English Text MT" panose="03040902040508030806" pitchFamily="66" charset="0"/>
              </a:rPr>
              <a:t>Concept</a:t>
            </a:r>
            <a:endParaRPr lang="en-US" sz="2400" dirty="0">
              <a:latin typeface="Old English Text MT" panose="03040902040508030806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673" y="6331527"/>
            <a:ext cx="90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6982" y="1223665"/>
            <a:ext cx="0" cy="4733790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96829" y="854333"/>
            <a:ext cx="102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UnitType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32736" y="1320922"/>
            <a:ext cx="2143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ConceptualDomain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Substantive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Sentinel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673" y="1690254"/>
            <a:ext cx="2044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ConceptualVariable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12618" y="1223665"/>
            <a:ext cx="13855" cy="466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1"/>
          </p:cNvCxnSpPr>
          <p:nvPr/>
        </p:nvCxnSpPr>
        <p:spPr>
          <a:xfrm flipV="1">
            <a:off x="845127" y="1038999"/>
            <a:ext cx="1351702" cy="651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1"/>
          </p:cNvCxnSpPr>
          <p:nvPr/>
        </p:nvCxnSpPr>
        <p:spPr>
          <a:xfrm flipV="1">
            <a:off x="1689806" y="1644088"/>
            <a:ext cx="542930" cy="4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43030" y="498764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Gender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33092" y="868096"/>
            <a:ext cx="82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Person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02345" y="1330081"/>
            <a:ext cx="231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Male, Female, </a:t>
            </a:r>
            <a:r>
              <a:rPr lang="en-US" dirty="0" smtClean="0">
                <a:solidFill>
                  <a:srgbClr val="C00000"/>
                </a:solidFill>
              </a:rPr>
              <a:t>Refused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2051" y="2526175"/>
            <a:ext cx="2063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SubstantativeValues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02345" y="2526175"/>
            <a:ext cx="2096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M=Male, F=Female,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Refused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673" y="2526175"/>
            <a:ext cx="2197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Platform Independent </a:t>
            </a:r>
            <a:r>
              <a:rPr lang="en-US" b="1" dirty="0" err="1" smtClean="0"/>
              <a:t>RepresentedVariable</a:t>
            </a:r>
            <a:endParaRPr lang="en-US" b="1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689806" y="2710841"/>
            <a:ext cx="576786" cy="277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32736" y="3634171"/>
            <a:ext cx="154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SentinalValues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43030" y="3634171"/>
            <a:ext cx="2096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M=Male, F=Female,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R=Refused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5293" y="3789393"/>
            <a:ext cx="2197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Platform Specific </a:t>
            </a:r>
            <a:r>
              <a:rPr lang="en-US" b="1" dirty="0" err="1" smtClean="0">
                <a:solidFill>
                  <a:srgbClr val="0070C0"/>
                </a:solidFill>
              </a:rPr>
              <a:t>RepresentedVariable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810860" y="3835174"/>
            <a:ext cx="432740" cy="114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66592" y="2895507"/>
            <a:ext cx="100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Universe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747526" y="2548586"/>
            <a:ext cx="44487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 Domains</a:t>
            </a:r>
          </a:p>
          <a:p>
            <a:r>
              <a:rPr lang="en-US" dirty="0" smtClean="0"/>
              <a:t>Note that a response is a </a:t>
            </a:r>
            <a:r>
              <a:rPr lang="en-US" b="1" dirty="0" smtClean="0"/>
              <a:t>behavior</a:t>
            </a:r>
          </a:p>
          <a:p>
            <a:r>
              <a:rPr lang="en-US" dirty="0" smtClean="0"/>
              <a:t>that may leave evidence e.g. a mark on paper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417" y="3705589"/>
            <a:ext cx="603005" cy="603005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7799422" y="3836155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male</a:t>
            </a:r>
            <a:endParaRPr lang="en-US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575" y="3733960"/>
            <a:ext cx="549299" cy="54929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9165391" y="3836155"/>
            <a:ext cx="996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female</a:t>
            </a:r>
            <a:endParaRPr lang="en-US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726" y="3694180"/>
            <a:ext cx="335949" cy="511307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0755525" y="3836155"/>
            <a:ext cx="1062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 refused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5" name="Picture 4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227" y="4319562"/>
            <a:ext cx="2986754" cy="698203"/>
          </a:xfrm>
          <a:prstGeom prst="rect">
            <a:avLst/>
          </a:prstGeom>
        </p:spPr>
      </p:pic>
      <p:sp>
        <p:nvSpPr>
          <p:cNvPr id="46" name="Curved Down Arrow 45"/>
          <p:cNvSpPr/>
          <p:nvPr/>
        </p:nvSpPr>
        <p:spPr>
          <a:xfrm rot="10986452">
            <a:off x="4684863" y="4528356"/>
            <a:ext cx="3319184" cy="10485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6779" y="4667790"/>
            <a:ext cx="1843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“Sensor” maps response to value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18378" y="5394268"/>
            <a:ext cx="1199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90074" y="5812444"/>
            <a:ext cx="21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More</a:t>
            </a:r>
            <a:r>
              <a:rPr lang="en-US" dirty="0" smtClean="0">
                <a:solidFill>
                  <a:srgbClr val="7030A0"/>
                </a:solidFill>
              </a:rPr>
              <a:t> sentinel values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1673" y="5421944"/>
            <a:ext cx="173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InstanceVariable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754880" y="5791276"/>
            <a:ext cx="205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L=Lost in processing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53" name="Straight Arrow Connector 52"/>
          <p:cNvCxnSpPr>
            <a:stCxn id="50" idx="3"/>
            <a:endCxn id="48" idx="1"/>
          </p:cNvCxnSpPr>
          <p:nvPr/>
        </p:nvCxnSpPr>
        <p:spPr>
          <a:xfrm flipV="1">
            <a:off x="1955866" y="5578934"/>
            <a:ext cx="562512" cy="27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9" idx="1"/>
          </p:cNvCxnSpPr>
          <p:nvPr/>
        </p:nvCxnSpPr>
        <p:spPr>
          <a:xfrm>
            <a:off x="1968408" y="5840120"/>
            <a:ext cx="521666" cy="156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253117" y="3970470"/>
            <a:ext cx="1940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Platform type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889726" y="4068683"/>
            <a:ext cx="3538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810860" y="3093920"/>
            <a:ext cx="432740" cy="15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008090" y="835063"/>
            <a:ext cx="1" cy="35970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46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20" grpId="0"/>
      <p:bldP spid="21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4" grpId="0"/>
      <p:bldP spid="35" grpId="0"/>
      <p:bldP spid="37" grpId="0"/>
      <p:bldP spid="41" grpId="0"/>
      <p:bldP spid="44" grpId="0"/>
      <p:bldP spid="46" grpId="0" animBg="1"/>
      <p:bldP spid="47" grpId="0"/>
      <p:bldP spid="48" grpId="0"/>
      <p:bldP spid="49" grpId="0"/>
      <p:bldP spid="50" grpId="0"/>
      <p:bldP spid="51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vs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preceding described measuring a “response” (a behavior). </a:t>
            </a:r>
          </a:p>
          <a:p>
            <a:r>
              <a:rPr lang="en-US" dirty="0" smtClean="0"/>
              <a:t>Research might also measure a state</a:t>
            </a:r>
          </a:p>
          <a:p>
            <a:pPr lvl="1"/>
            <a:r>
              <a:rPr lang="en-US" dirty="0" smtClean="0"/>
              <a:t>This would possibly involve;</a:t>
            </a:r>
          </a:p>
          <a:p>
            <a:pPr lvl="2"/>
            <a:r>
              <a:rPr lang="en-US" dirty="0" smtClean="0"/>
              <a:t>An observer</a:t>
            </a:r>
          </a:p>
          <a:p>
            <a:pPr lvl="2"/>
            <a:r>
              <a:rPr lang="en-US" dirty="0" smtClean="0"/>
              <a:t>A manipulator</a:t>
            </a:r>
          </a:p>
          <a:p>
            <a:pPr lvl="2"/>
            <a:r>
              <a:rPr lang="en-US" dirty="0" smtClean="0"/>
              <a:t>Sensors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9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Sentinel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platform type specifies</a:t>
            </a:r>
          </a:p>
          <a:p>
            <a:pPr lvl="1"/>
            <a:r>
              <a:rPr lang="en-US" dirty="0" smtClean="0"/>
              <a:t>The type of sentinel values</a:t>
            </a:r>
          </a:p>
          <a:p>
            <a:pPr lvl="2"/>
            <a:r>
              <a:rPr lang="en-US" dirty="0" smtClean="0"/>
              <a:t>E.g. SPSS style (-999), SAS/Stata style (.R), R style (NA, </a:t>
            </a:r>
            <a:r>
              <a:rPr lang="en-US" dirty="0" err="1" smtClean="0"/>
              <a:t>NaN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Treatment of missing in comparisons</a:t>
            </a:r>
          </a:p>
          <a:p>
            <a:pPr lvl="2"/>
            <a:r>
              <a:rPr lang="en-US" dirty="0" smtClean="0"/>
              <a:t>SAS (minus infinity)</a:t>
            </a:r>
          </a:p>
          <a:p>
            <a:pPr lvl="2"/>
            <a:r>
              <a:rPr lang="en-US" dirty="0" smtClean="0"/>
              <a:t>Stata (plus infinity)</a:t>
            </a:r>
          </a:p>
          <a:p>
            <a:pPr lvl="2"/>
            <a:r>
              <a:rPr lang="en-US" dirty="0" smtClean="0"/>
              <a:t>SPSS, relational </a:t>
            </a:r>
            <a:r>
              <a:rPr lang="en-US" dirty="0" err="1" smtClean="0"/>
              <a:t>dabases</a:t>
            </a:r>
            <a:r>
              <a:rPr lang="en-US" dirty="0" smtClean="0"/>
              <a:t> (unknown / missing)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1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172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Old English Text MT</vt:lpstr>
      <vt:lpstr>Office Theme</vt:lpstr>
      <vt:lpstr>Human Subjects Research Design in a Nutshell</vt:lpstr>
      <vt:lpstr>In the beginning</vt:lpstr>
      <vt:lpstr>Behavior vs State</vt:lpstr>
      <vt:lpstr>Sentinel Values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Subjects Research Design in a Nutshell</dc:title>
  <dc:creator>Hoyle, Larry</dc:creator>
  <cp:lastModifiedBy>Hoyle, Larry</cp:lastModifiedBy>
  <cp:revision>15</cp:revision>
  <cp:lastPrinted>2017-10-24T04:47:45Z</cp:lastPrinted>
  <dcterms:created xsi:type="dcterms:W3CDTF">2017-10-24T03:45:37Z</dcterms:created>
  <dcterms:modified xsi:type="dcterms:W3CDTF">2017-10-24T05:00:06Z</dcterms:modified>
</cp:coreProperties>
</file>