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60" r:id="rId5"/>
    <p:sldId id="259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7972" autoAdjust="0"/>
    <p:restoredTop sz="94660"/>
  </p:normalViewPr>
  <p:slideViewPr>
    <p:cSldViewPr snapToGrid="0">
      <p:cViewPr varScale="1">
        <p:scale>
          <a:sx n="62" d="100"/>
          <a:sy n="62" d="100"/>
        </p:scale>
        <p:origin x="58" y="39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885446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574788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599162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948585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057072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42771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5826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81055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684356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857984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1630484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0" y="0"/>
            <a:ext cx="10515600" cy="398804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8A89028-7388-4403-89F5-3854157CA5D6}" type="datetimeFigureOut">
              <a:rPr lang="en-US" smtClean="0"/>
              <a:t>9/12/2017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2D6CE94-F7A7-4753-A64F-0CE49DD995A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4656497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1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4514" y="841829"/>
            <a:ext cx="607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Abel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7943" y="1653448"/>
            <a:ext cx="678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241" y="2566126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50923" y="1653448"/>
            <a:ext cx="7130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6655" y="2566126"/>
            <a:ext cx="5366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Earl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3501" y="2566126"/>
            <a:ext cx="702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Collection</a:t>
            </a:r>
            <a:endParaRPr lang="en-US" dirty="0"/>
          </a:p>
        </p:txBody>
      </p:sp>
      <p:sp>
        <p:nvSpPr>
          <p:cNvPr id="2" name="TextBox 1"/>
          <p:cNvSpPr txBox="1"/>
          <p:nvPr/>
        </p:nvSpPr>
        <p:spPr>
          <a:xfrm>
            <a:off x="1412767" y="3422822"/>
            <a:ext cx="4836837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hasMembersIsList</a:t>
            </a:r>
            <a:r>
              <a:rPr lang="en-US" dirty="0" smtClean="0"/>
              <a:t> = false    i.e. no order is implied</a:t>
            </a:r>
          </a:p>
          <a:p>
            <a:endParaRPr lang="en-US" dirty="0"/>
          </a:p>
          <a:p>
            <a:r>
              <a:rPr lang="en-US" dirty="0" smtClean="0"/>
              <a:t>[Abel, Betty, David, Calvin, Earl, Frank]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80024006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4514" y="841829"/>
            <a:ext cx="607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Abel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7943" y="1653448"/>
            <a:ext cx="678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241" y="2566126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50923" y="1653448"/>
            <a:ext cx="7130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6655" y="2566126"/>
            <a:ext cx="5366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Earl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3501" y="2566126"/>
            <a:ext cx="702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Parent Child, not transitive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46655" y="1211161"/>
            <a:ext cx="607859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3162373" y="1211161"/>
            <a:ext cx="445058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6" idx="0"/>
          </p:cNvCxnSpPr>
          <p:nvPr/>
        </p:nvCxnSpPr>
        <p:spPr>
          <a:xfrm flipH="1">
            <a:off x="1037504" y="2022780"/>
            <a:ext cx="569795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0"/>
          </p:cNvCxnSpPr>
          <p:nvPr/>
        </p:nvCxnSpPr>
        <p:spPr>
          <a:xfrm>
            <a:off x="1805651" y="2022780"/>
            <a:ext cx="409347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>
            <a:off x="3607431" y="2022780"/>
            <a:ext cx="47320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152165" y="3589780"/>
            <a:ext cx="7176901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Abel, </a:t>
            </a:r>
            <a:r>
              <a:rPr lang="en-US" dirty="0" err="1" smtClean="0"/>
              <a:t>targetMembers</a:t>
            </a:r>
            <a:r>
              <a:rPr lang="en-US" dirty="0" smtClean="0"/>
              <a:t>: [Betty, David] ]}   # (Gen1 to Gen2)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Betty, </a:t>
            </a:r>
            <a:r>
              <a:rPr lang="en-US" dirty="0" err="1" smtClean="0"/>
              <a:t>targetMembers</a:t>
            </a:r>
            <a:r>
              <a:rPr lang="en-US" dirty="0" smtClean="0"/>
              <a:t>: [Calvin, Earl] }     # (Gen2 to Gen3)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David, </a:t>
            </a:r>
            <a:r>
              <a:rPr lang="en-US" dirty="0" err="1" smtClean="0"/>
              <a:t>targetMembers</a:t>
            </a:r>
            <a:r>
              <a:rPr lang="en-US" dirty="0" smtClean="0"/>
              <a:t>: [Frank] }              # (Gen2 to Gen3)</a:t>
            </a:r>
          </a:p>
        </p:txBody>
      </p:sp>
      <p:sp>
        <p:nvSpPr>
          <p:cNvPr id="23" name="TextBox 22"/>
          <p:cNvSpPr txBox="1"/>
          <p:nvPr/>
        </p:nvSpPr>
        <p:spPr>
          <a:xfrm>
            <a:off x="777240" y="5036820"/>
            <a:ext cx="2588594" cy="1200329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Levels:</a:t>
            </a:r>
          </a:p>
          <a:p>
            <a:r>
              <a:rPr lang="en-US" dirty="0" smtClean="0"/>
              <a:t>Gen1 [Abel]</a:t>
            </a:r>
          </a:p>
          <a:p>
            <a:r>
              <a:rPr lang="en-US" dirty="0" smtClean="0"/>
              <a:t>Gen2 [Betty, David]</a:t>
            </a:r>
          </a:p>
          <a:p>
            <a:r>
              <a:rPr lang="en-US" dirty="0" smtClean="0"/>
              <a:t>Gen3 [Calvin, Earl, Frank]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9850323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4514" y="841829"/>
            <a:ext cx="607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Abel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7943" y="1653448"/>
            <a:ext cx="678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241" y="2566126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50923" y="1653448"/>
            <a:ext cx="7130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6655" y="2566126"/>
            <a:ext cx="5366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Earl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3501" y="2566126"/>
            <a:ext cx="702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Descendant (transitive)</a:t>
            </a:r>
            <a:endParaRPr lang="en-US" dirty="0"/>
          </a:p>
        </p:txBody>
      </p:sp>
      <p:cxnSp>
        <p:nvCxnSpPr>
          <p:cNvPr id="10" name="Straight Arrow Connector 9"/>
          <p:cNvCxnSpPr/>
          <p:nvPr/>
        </p:nvCxnSpPr>
        <p:spPr>
          <a:xfrm flipH="1">
            <a:off x="1946655" y="1211161"/>
            <a:ext cx="607859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Arrow Connector 11"/>
          <p:cNvCxnSpPr>
            <a:endCxn id="7" idx="0"/>
          </p:cNvCxnSpPr>
          <p:nvPr/>
        </p:nvCxnSpPr>
        <p:spPr>
          <a:xfrm>
            <a:off x="3162373" y="1211161"/>
            <a:ext cx="445058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Arrow Connector 13"/>
          <p:cNvCxnSpPr>
            <a:stCxn id="5" idx="2"/>
            <a:endCxn id="6" idx="0"/>
          </p:cNvCxnSpPr>
          <p:nvPr/>
        </p:nvCxnSpPr>
        <p:spPr>
          <a:xfrm flipH="1">
            <a:off x="1037504" y="2022780"/>
            <a:ext cx="569795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endCxn id="8" idx="0"/>
          </p:cNvCxnSpPr>
          <p:nvPr/>
        </p:nvCxnSpPr>
        <p:spPr>
          <a:xfrm>
            <a:off x="1805651" y="2022780"/>
            <a:ext cx="409347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stCxn id="7" idx="2"/>
            <a:endCxn id="9" idx="0"/>
          </p:cNvCxnSpPr>
          <p:nvPr/>
        </p:nvCxnSpPr>
        <p:spPr>
          <a:xfrm>
            <a:off x="3607431" y="2022780"/>
            <a:ext cx="47320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2" name="TextBox 21"/>
          <p:cNvSpPr txBox="1"/>
          <p:nvPr/>
        </p:nvSpPr>
        <p:spPr>
          <a:xfrm>
            <a:off x="593593" y="3646756"/>
            <a:ext cx="5314660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Abel, </a:t>
            </a:r>
            <a:r>
              <a:rPr lang="en-US" dirty="0" err="1" smtClean="0"/>
              <a:t>targetMembers</a:t>
            </a:r>
            <a:r>
              <a:rPr lang="en-US" dirty="0" smtClean="0"/>
              <a:t>: [Betty, David]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Betty, </a:t>
            </a:r>
            <a:r>
              <a:rPr lang="en-US" dirty="0" err="1" smtClean="0"/>
              <a:t>targetMembers</a:t>
            </a:r>
            <a:r>
              <a:rPr lang="en-US" dirty="0" smtClean="0"/>
              <a:t>: [Calvin, Earl]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David, </a:t>
            </a:r>
            <a:r>
              <a:rPr lang="en-US" dirty="0" err="1" smtClean="0"/>
              <a:t>targetMembers</a:t>
            </a:r>
            <a:r>
              <a:rPr lang="en-US" dirty="0" smtClean="0"/>
              <a:t>: [Frank] }</a:t>
            </a:r>
          </a:p>
        </p:txBody>
      </p:sp>
      <p:sp>
        <p:nvSpPr>
          <p:cNvPr id="3" name="TextBox 2"/>
          <p:cNvSpPr txBox="1"/>
          <p:nvPr/>
        </p:nvSpPr>
        <p:spPr>
          <a:xfrm>
            <a:off x="1150538" y="3277424"/>
            <a:ext cx="280474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This description is adequate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5043" y="5102780"/>
            <a:ext cx="7082195" cy="92333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Abel, </a:t>
            </a:r>
            <a:r>
              <a:rPr lang="en-US" dirty="0" err="1" smtClean="0"/>
              <a:t>targetMembers</a:t>
            </a:r>
            <a:r>
              <a:rPr lang="en-US" dirty="0" smtClean="0"/>
              <a:t>: [Betty, David, </a:t>
            </a:r>
            <a:r>
              <a:rPr lang="en-US" dirty="0" smtClean="0">
                <a:solidFill>
                  <a:schemeClr val="accent2"/>
                </a:solidFill>
              </a:rPr>
              <a:t>Calvin, Earl, Frank</a:t>
            </a:r>
            <a:r>
              <a:rPr lang="en-US" dirty="0" smtClean="0"/>
              <a:t>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Betty, </a:t>
            </a:r>
            <a:r>
              <a:rPr lang="en-US" dirty="0" err="1" smtClean="0"/>
              <a:t>targetMembers</a:t>
            </a:r>
            <a:r>
              <a:rPr lang="en-US" dirty="0" smtClean="0"/>
              <a:t>: [Calvin, Earl]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David, </a:t>
            </a:r>
            <a:r>
              <a:rPr lang="en-US" dirty="0" err="1" smtClean="0"/>
              <a:t>targetMembers</a:t>
            </a:r>
            <a:r>
              <a:rPr lang="en-US" dirty="0" smtClean="0"/>
              <a:t>: [Frank] }</a:t>
            </a:r>
          </a:p>
        </p:txBody>
      </p:sp>
      <p:sp>
        <p:nvSpPr>
          <p:cNvPr id="19" name="TextBox 18"/>
          <p:cNvSpPr txBox="1"/>
          <p:nvPr/>
        </p:nvSpPr>
        <p:spPr>
          <a:xfrm>
            <a:off x="1061988" y="4733448"/>
            <a:ext cx="16439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Description</a:t>
            </a:r>
            <a:endParaRPr lang="en-US" dirty="0"/>
          </a:p>
        </p:txBody>
      </p:sp>
      <p:sp>
        <p:nvSpPr>
          <p:cNvPr id="20" name="TextBox 19"/>
          <p:cNvSpPr txBox="1"/>
          <p:nvPr/>
        </p:nvSpPr>
        <p:spPr>
          <a:xfrm>
            <a:off x="7431314" y="773238"/>
            <a:ext cx="607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Abel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6144743" y="1584857"/>
            <a:ext cx="678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5539041" y="2497535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8127723" y="1584857"/>
            <a:ext cx="7130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6823455" y="2497535"/>
            <a:ext cx="5437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="1" dirty="0" smtClean="0"/>
              <a:t>a</a:t>
            </a:r>
            <a:r>
              <a:rPr lang="en-US" dirty="0" smtClean="0"/>
              <a:t>rl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8180301" y="2497535"/>
            <a:ext cx="702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cxnSp>
        <p:nvCxnSpPr>
          <p:cNvPr id="27" name="Straight Arrow Connector 26"/>
          <p:cNvCxnSpPr/>
          <p:nvPr/>
        </p:nvCxnSpPr>
        <p:spPr>
          <a:xfrm flipH="1">
            <a:off x="6823455" y="1142570"/>
            <a:ext cx="607859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Arrow Connector 27"/>
          <p:cNvCxnSpPr>
            <a:endCxn id="24" idx="0"/>
          </p:cNvCxnSpPr>
          <p:nvPr/>
        </p:nvCxnSpPr>
        <p:spPr>
          <a:xfrm>
            <a:off x="8039173" y="1142570"/>
            <a:ext cx="445058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Arrow Connector 28"/>
          <p:cNvCxnSpPr>
            <a:stCxn id="21" idx="2"/>
            <a:endCxn id="23" idx="0"/>
          </p:cNvCxnSpPr>
          <p:nvPr/>
        </p:nvCxnSpPr>
        <p:spPr>
          <a:xfrm flipH="1">
            <a:off x="5914304" y="1954189"/>
            <a:ext cx="569795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endCxn id="25" idx="0"/>
          </p:cNvCxnSpPr>
          <p:nvPr/>
        </p:nvCxnSpPr>
        <p:spPr>
          <a:xfrm>
            <a:off x="6682451" y="1954189"/>
            <a:ext cx="412874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Arrow Connector 30"/>
          <p:cNvCxnSpPr>
            <a:stCxn id="24" idx="2"/>
            <a:endCxn id="26" idx="0"/>
          </p:cNvCxnSpPr>
          <p:nvPr/>
        </p:nvCxnSpPr>
        <p:spPr>
          <a:xfrm>
            <a:off x="8484231" y="1954189"/>
            <a:ext cx="47320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endCxn id="23" idx="3"/>
          </p:cNvCxnSpPr>
          <p:nvPr/>
        </p:nvCxnSpPr>
        <p:spPr>
          <a:xfrm flipH="1">
            <a:off x="6289567" y="1142570"/>
            <a:ext cx="1297671" cy="1539631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Arrow Connector 31"/>
          <p:cNvCxnSpPr>
            <a:stCxn id="20" idx="2"/>
            <a:endCxn id="25" idx="0"/>
          </p:cNvCxnSpPr>
          <p:nvPr/>
        </p:nvCxnSpPr>
        <p:spPr>
          <a:xfrm flipH="1">
            <a:off x="7095325" y="1142570"/>
            <a:ext cx="639919" cy="135496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Arrow Connector 33"/>
          <p:cNvCxnSpPr>
            <a:stCxn id="20" idx="2"/>
          </p:cNvCxnSpPr>
          <p:nvPr/>
        </p:nvCxnSpPr>
        <p:spPr>
          <a:xfrm>
            <a:off x="7735244" y="1142570"/>
            <a:ext cx="455894" cy="135496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56109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Ancestor (transitive)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505043" y="5102780"/>
            <a:ext cx="5354927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Calvin, </a:t>
            </a:r>
            <a:r>
              <a:rPr lang="en-US" dirty="0" err="1" smtClean="0"/>
              <a:t>targetMembers</a:t>
            </a:r>
            <a:r>
              <a:rPr lang="en-US" dirty="0" smtClean="0"/>
              <a:t>: [Betty, </a:t>
            </a:r>
            <a:r>
              <a:rPr lang="en-US" dirty="0" smtClean="0">
                <a:solidFill>
                  <a:schemeClr val="accent2"/>
                </a:solidFill>
              </a:rPr>
              <a:t>Abel</a:t>
            </a:r>
            <a:r>
              <a:rPr lang="en-US" dirty="0" smtClean="0"/>
              <a:t>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Earl, </a:t>
            </a:r>
            <a:r>
              <a:rPr lang="en-US" dirty="0" err="1" smtClean="0"/>
              <a:t>targetMembers</a:t>
            </a:r>
            <a:r>
              <a:rPr lang="en-US" dirty="0" smtClean="0"/>
              <a:t>: [Betty, </a:t>
            </a:r>
            <a:r>
              <a:rPr lang="en-US" dirty="0" smtClean="0">
                <a:solidFill>
                  <a:schemeClr val="accent2"/>
                </a:solidFill>
              </a:rPr>
              <a:t>Abel</a:t>
            </a:r>
            <a:r>
              <a:rPr lang="en-US" dirty="0" smtClean="0"/>
              <a:t>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Frank, </a:t>
            </a:r>
            <a:r>
              <a:rPr lang="en-US" dirty="0" err="1" smtClean="0"/>
              <a:t>targetMembers</a:t>
            </a:r>
            <a:r>
              <a:rPr lang="en-US" dirty="0" smtClean="0"/>
              <a:t>: [David, </a:t>
            </a:r>
            <a:r>
              <a:rPr lang="en-US" dirty="0" smtClean="0">
                <a:solidFill>
                  <a:schemeClr val="accent2"/>
                </a:solidFill>
              </a:rPr>
              <a:t>Abel</a:t>
            </a:r>
            <a:r>
              <a:rPr lang="en-US" dirty="0" smtClean="0"/>
              <a:t>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Betty, </a:t>
            </a:r>
            <a:r>
              <a:rPr lang="en-US" dirty="0" err="1" smtClean="0"/>
              <a:t>targetMembers</a:t>
            </a:r>
            <a:r>
              <a:rPr lang="en-US" dirty="0" smtClean="0"/>
              <a:t>: [Abel]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David, </a:t>
            </a:r>
            <a:r>
              <a:rPr lang="en-US" dirty="0" err="1" smtClean="0"/>
              <a:t>targetMembers</a:t>
            </a:r>
            <a:r>
              <a:rPr lang="en-US" dirty="0" smtClean="0"/>
              <a:t>: [Abel] }</a:t>
            </a:r>
          </a:p>
          <a:p>
            <a:endParaRPr lang="en-US" dirty="0" smtClean="0"/>
          </a:p>
        </p:txBody>
      </p:sp>
      <p:sp>
        <p:nvSpPr>
          <p:cNvPr id="19" name="TextBox 18"/>
          <p:cNvSpPr txBox="1"/>
          <p:nvPr/>
        </p:nvSpPr>
        <p:spPr>
          <a:xfrm>
            <a:off x="1061988" y="4733448"/>
            <a:ext cx="415639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Full </a:t>
            </a:r>
            <a:r>
              <a:rPr lang="en-US" dirty="0" smtClean="0"/>
              <a:t>Description   </a:t>
            </a:r>
            <a:r>
              <a:rPr lang="en-US" dirty="0" smtClean="0">
                <a:solidFill>
                  <a:schemeClr val="accent2"/>
                </a:solidFill>
              </a:rPr>
              <a:t>(tan links can be derived)</a:t>
            </a:r>
            <a:endParaRPr lang="en-US" dirty="0">
              <a:solidFill>
                <a:schemeClr val="accent2"/>
              </a:solidFill>
            </a:endParaRPr>
          </a:p>
        </p:txBody>
      </p:sp>
      <p:sp>
        <p:nvSpPr>
          <p:cNvPr id="20" name="TextBox 19"/>
          <p:cNvSpPr txBox="1"/>
          <p:nvPr/>
        </p:nvSpPr>
        <p:spPr>
          <a:xfrm>
            <a:off x="2859314" y="859735"/>
            <a:ext cx="607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Abel</a:t>
            </a:r>
            <a:endParaRPr lang="en-US" dirty="0"/>
          </a:p>
        </p:txBody>
      </p:sp>
      <p:sp>
        <p:nvSpPr>
          <p:cNvPr id="21" name="TextBox 20"/>
          <p:cNvSpPr txBox="1"/>
          <p:nvPr/>
        </p:nvSpPr>
        <p:spPr>
          <a:xfrm>
            <a:off x="1572743" y="1671354"/>
            <a:ext cx="678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967041" y="2584032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3555723" y="1671354"/>
            <a:ext cx="7130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25" name="TextBox 24"/>
          <p:cNvSpPr txBox="1"/>
          <p:nvPr/>
        </p:nvSpPr>
        <p:spPr>
          <a:xfrm>
            <a:off x="2251455" y="2584032"/>
            <a:ext cx="54373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</a:t>
            </a:r>
            <a:r>
              <a:rPr lang="en-US" b="1" dirty="0" smtClean="0"/>
              <a:t>a</a:t>
            </a:r>
            <a:r>
              <a:rPr lang="en-US" dirty="0" smtClean="0"/>
              <a:t>rl</a:t>
            </a:r>
            <a:endParaRPr lang="en-US" dirty="0"/>
          </a:p>
        </p:txBody>
      </p:sp>
      <p:sp>
        <p:nvSpPr>
          <p:cNvPr id="26" name="TextBox 25"/>
          <p:cNvSpPr txBox="1"/>
          <p:nvPr/>
        </p:nvSpPr>
        <p:spPr>
          <a:xfrm>
            <a:off x="3608301" y="2584032"/>
            <a:ext cx="702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cxnSp>
        <p:nvCxnSpPr>
          <p:cNvPr id="29" name="Straight Arrow Connector 28"/>
          <p:cNvCxnSpPr>
            <a:stCxn id="23" idx="0"/>
            <a:endCxn id="21" idx="2"/>
          </p:cNvCxnSpPr>
          <p:nvPr/>
        </p:nvCxnSpPr>
        <p:spPr>
          <a:xfrm flipV="1">
            <a:off x="1342304" y="2040686"/>
            <a:ext cx="569795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>
            <a:stCxn id="25" idx="0"/>
            <a:endCxn id="21" idx="2"/>
          </p:cNvCxnSpPr>
          <p:nvPr/>
        </p:nvCxnSpPr>
        <p:spPr>
          <a:xfrm flipH="1" flipV="1">
            <a:off x="1912099" y="2040686"/>
            <a:ext cx="611226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/>
          <p:nvPr/>
        </p:nvCxnSpPr>
        <p:spPr>
          <a:xfrm flipV="1">
            <a:off x="1724665" y="1178538"/>
            <a:ext cx="1166709" cy="1406453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Arrow Connector 41"/>
          <p:cNvCxnSpPr/>
          <p:nvPr/>
        </p:nvCxnSpPr>
        <p:spPr>
          <a:xfrm flipV="1">
            <a:off x="2534096" y="1229067"/>
            <a:ext cx="477183" cy="1354966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5" name="Straight Arrow Connector 44"/>
          <p:cNvCxnSpPr>
            <a:endCxn id="20" idx="2"/>
          </p:cNvCxnSpPr>
          <p:nvPr/>
        </p:nvCxnSpPr>
        <p:spPr>
          <a:xfrm flipH="1" flipV="1">
            <a:off x="3163244" y="1229067"/>
            <a:ext cx="445057" cy="1354965"/>
          </a:xfrm>
          <a:prstGeom prst="straightConnector1">
            <a:avLst/>
          </a:prstGeom>
          <a:ln>
            <a:solidFill>
              <a:schemeClr val="accent2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Arrow Connector 46"/>
          <p:cNvCxnSpPr>
            <a:stCxn id="26" idx="0"/>
            <a:endCxn id="24" idx="2"/>
          </p:cNvCxnSpPr>
          <p:nvPr/>
        </p:nvCxnSpPr>
        <p:spPr>
          <a:xfrm flipH="1" flipV="1">
            <a:off x="3912231" y="2040686"/>
            <a:ext cx="47320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Arrow Connector 48"/>
          <p:cNvCxnSpPr>
            <a:stCxn id="24" idx="0"/>
          </p:cNvCxnSpPr>
          <p:nvPr/>
        </p:nvCxnSpPr>
        <p:spPr>
          <a:xfrm flipH="1" flipV="1">
            <a:off x="3467173" y="1229067"/>
            <a:ext cx="445058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2" name="Straight Arrow Connector 51"/>
          <p:cNvCxnSpPr>
            <a:stCxn id="21" idx="0"/>
            <a:endCxn id="20" idx="1"/>
          </p:cNvCxnSpPr>
          <p:nvPr/>
        </p:nvCxnSpPr>
        <p:spPr>
          <a:xfrm flipV="1">
            <a:off x="1912099" y="1044401"/>
            <a:ext cx="947215" cy="626953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5036501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4514" y="841829"/>
            <a:ext cx="607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Abel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7943" y="1653448"/>
            <a:ext cx="678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241" y="2566126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50923" y="1653448"/>
            <a:ext cx="7130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6655" y="2566126"/>
            <a:ext cx="5366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Earl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3501" y="2566126"/>
            <a:ext cx="702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Birth Order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946655" y="1211161"/>
            <a:ext cx="607859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  <a:endCxn id="6" idx="0"/>
          </p:cNvCxnSpPr>
          <p:nvPr/>
        </p:nvCxnSpPr>
        <p:spPr>
          <a:xfrm flipH="1">
            <a:off x="1037504" y="2022780"/>
            <a:ext cx="569795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endCxn id="7" idx="1"/>
          </p:cNvCxnSpPr>
          <p:nvPr/>
        </p:nvCxnSpPr>
        <p:spPr>
          <a:xfrm flipV="1">
            <a:off x="1412767" y="1838114"/>
            <a:ext cx="1838156" cy="72801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Arrow Connector 16"/>
          <p:cNvCxnSpPr>
            <a:stCxn id="7" idx="2"/>
            <a:endCxn id="8" idx="0"/>
          </p:cNvCxnSpPr>
          <p:nvPr/>
        </p:nvCxnSpPr>
        <p:spPr>
          <a:xfrm flipH="1">
            <a:off x="2214998" y="2022780"/>
            <a:ext cx="1392433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Arrow Connector 19"/>
          <p:cNvCxnSpPr/>
          <p:nvPr/>
        </p:nvCxnSpPr>
        <p:spPr>
          <a:xfrm flipV="1">
            <a:off x="2214997" y="2753304"/>
            <a:ext cx="1082820" cy="22832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1" name="TextBox 20"/>
          <p:cNvSpPr txBox="1"/>
          <p:nvPr/>
        </p:nvSpPr>
        <p:spPr>
          <a:xfrm>
            <a:off x="321830" y="4005436"/>
            <a:ext cx="486915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Abel, </a:t>
            </a:r>
            <a:r>
              <a:rPr lang="en-US" dirty="0" err="1" smtClean="0"/>
              <a:t>targetMembers</a:t>
            </a:r>
            <a:r>
              <a:rPr lang="en-US" dirty="0" smtClean="0"/>
              <a:t>: [Betty]}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Betty, </a:t>
            </a:r>
            <a:r>
              <a:rPr lang="en-US" dirty="0" err="1" smtClean="0"/>
              <a:t>targetMembers</a:t>
            </a:r>
            <a:r>
              <a:rPr lang="en-US" dirty="0" smtClean="0"/>
              <a:t>: [Calvin]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Calvin, </a:t>
            </a:r>
            <a:r>
              <a:rPr lang="en-US" dirty="0" err="1" smtClean="0"/>
              <a:t>targetMembers</a:t>
            </a:r>
            <a:r>
              <a:rPr lang="en-US" dirty="0" smtClean="0"/>
              <a:t>: [David]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David, </a:t>
            </a:r>
            <a:r>
              <a:rPr lang="en-US" dirty="0" err="1" smtClean="0"/>
              <a:t>targetMembers</a:t>
            </a:r>
            <a:r>
              <a:rPr lang="en-US" dirty="0" smtClean="0"/>
              <a:t>: [Earl]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Earl, </a:t>
            </a:r>
            <a:r>
              <a:rPr lang="en-US" dirty="0" err="1" smtClean="0"/>
              <a:t>targetMembers</a:t>
            </a:r>
            <a:r>
              <a:rPr lang="en-US" dirty="0" smtClean="0"/>
              <a:t>: [Frank] }</a:t>
            </a:r>
          </a:p>
          <a:p>
            <a:endParaRPr lang="en-US" dirty="0" smtClean="0"/>
          </a:p>
        </p:txBody>
      </p:sp>
      <p:sp>
        <p:nvSpPr>
          <p:cNvPr id="22" name="TextBox 21"/>
          <p:cNvSpPr txBox="1"/>
          <p:nvPr/>
        </p:nvSpPr>
        <p:spPr>
          <a:xfrm>
            <a:off x="321830" y="3478804"/>
            <a:ext cx="249183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</a:t>
            </a:r>
            <a:r>
              <a:rPr lang="en-US" dirty="0" err="1"/>
              <a:t>R</a:t>
            </a:r>
            <a:r>
              <a:rPr lang="en-US" dirty="0" err="1" smtClean="0"/>
              <a:t>elationshipStructure</a:t>
            </a:r>
            <a:endParaRPr lang="en-US" dirty="0"/>
          </a:p>
        </p:txBody>
      </p:sp>
      <p:sp>
        <p:nvSpPr>
          <p:cNvPr id="23" name="TextBox 22"/>
          <p:cNvSpPr txBox="1"/>
          <p:nvPr/>
        </p:nvSpPr>
        <p:spPr>
          <a:xfrm>
            <a:off x="6163830" y="3377204"/>
            <a:ext cx="77521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As List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594870" y="3928098"/>
            <a:ext cx="3796489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[Abel, Betty, Calvin, David, Earl, Frank ]</a:t>
            </a:r>
          </a:p>
          <a:p>
            <a:endParaRPr lang="en-US" dirty="0" smtClean="0"/>
          </a:p>
        </p:txBody>
      </p:sp>
    </p:spTree>
    <p:extLst>
      <p:ext uri="{BB962C8B-B14F-4D97-AF65-F5344CB8AC3E}">
        <p14:creationId xmlns:p14="http://schemas.microsoft.com/office/powerpoint/2010/main" val="3701256416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4514" y="841829"/>
            <a:ext cx="607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Abel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7943" y="1653448"/>
            <a:ext cx="678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241" y="2566126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50923" y="1653448"/>
            <a:ext cx="7130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6655" y="2566126"/>
            <a:ext cx="5366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Earl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3501" y="2566126"/>
            <a:ext cx="702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Loaned Money To</a:t>
            </a:r>
            <a:endParaRPr lang="en-US" dirty="0"/>
          </a:p>
        </p:txBody>
      </p:sp>
      <p:cxnSp>
        <p:nvCxnSpPr>
          <p:cNvPr id="3" name="Straight Arrow Connector 2"/>
          <p:cNvCxnSpPr/>
          <p:nvPr/>
        </p:nvCxnSpPr>
        <p:spPr>
          <a:xfrm flipH="1">
            <a:off x="1946655" y="1211161"/>
            <a:ext cx="607859" cy="442287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Arrow Connector 12"/>
          <p:cNvCxnSpPr>
            <a:stCxn id="5" idx="2"/>
          </p:cNvCxnSpPr>
          <p:nvPr/>
        </p:nvCxnSpPr>
        <p:spPr>
          <a:xfrm>
            <a:off x="1607299" y="2022780"/>
            <a:ext cx="475501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Curved Connector 11"/>
          <p:cNvCxnSpPr>
            <a:stCxn id="6" idx="2"/>
            <a:endCxn id="9" idx="2"/>
          </p:cNvCxnSpPr>
          <p:nvPr/>
        </p:nvCxnSpPr>
        <p:spPr>
          <a:xfrm rot="16200000" flipH="1">
            <a:off x="2346127" y="1626834"/>
            <a:ext cx="12700" cy="261724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Arrow Connector 15"/>
          <p:cNvCxnSpPr>
            <a:stCxn id="4" idx="2"/>
            <a:endCxn id="8" idx="0"/>
          </p:cNvCxnSpPr>
          <p:nvPr/>
        </p:nvCxnSpPr>
        <p:spPr>
          <a:xfrm flipH="1">
            <a:off x="2214998" y="1211161"/>
            <a:ext cx="643446" cy="1354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Arrow Connector 22"/>
          <p:cNvCxnSpPr>
            <a:stCxn id="6" idx="3"/>
            <a:endCxn id="8" idx="1"/>
          </p:cNvCxnSpPr>
          <p:nvPr/>
        </p:nvCxnSpPr>
        <p:spPr>
          <a:xfrm>
            <a:off x="1412767" y="2750792"/>
            <a:ext cx="5338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4" name="TextBox 23"/>
          <p:cNvSpPr txBox="1"/>
          <p:nvPr/>
        </p:nvSpPr>
        <p:spPr>
          <a:xfrm>
            <a:off x="501740" y="3820770"/>
            <a:ext cx="5321265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Abel, </a:t>
            </a:r>
            <a:r>
              <a:rPr lang="en-US" dirty="0" err="1" smtClean="0"/>
              <a:t>targetMembers</a:t>
            </a:r>
            <a:r>
              <a:rPr lang="en-US" dirty="0" smtClean="0"/>
              <a:t>: [Betty, Earl]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Betty, </a:t>
            </a:r>
            <a:r>
              <a:rPr lang="en-US" dirty="0" err="1" smtClean="0"/>
              <a:t>targetMembers</a:t>
            </a:r>
            <a:r>
              <a:rPr lang="en-US" dirty="0" smtClean="0"/>
              <a:t>: [Earl]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Calvin, </a:t>
            </a:r>
            <a:r>
              <a:rPr lang="en-US" dirty="0" err="1" smtClean="0"/>
              <a:t>targetMembers</a:t>
            </a:r>
            <a:r>
              <a:rPr lang="en-US" dirty="0" smtClean="0"/>
              <a:t>: [Earl, Frank] }</a:t>
            </a:r>
          </a:p>
          <a:p>
            <a:r>
              <a:rPr lang="en-US" dirty="0" smtClean="0"/>
              <a:t>{</a:t>
            </a:r>
            <a:r>
              <a:rPr lang="en-US" dirty="0" err="1" smtClean="0">
                <a:solidFill>
                  <a:schemeClr val="accent2"/>
                </a:solidFill>
              </a:rPr>
              <a:t>SourceMember</a:t>
            </a:r>
            <a:r>
              <a:rPr lang="en-US" dirty="0" smtClean="0">
                <a:solidFill>
                  <a:schemeClr val="accent2"/>
                </a:solidFill>
              </a:rPr>
              <a:t>: David, </a:t>
            </a:r>
            <a:r>
              <a:rPr lang="en-US" dirty="0" err="1" smtClean="0">
                <a:solidFill>
                  <a:schemeClr val="accent2"/>
                </a:solidFill>
              </a:rPr>
              <a:t>targetMembers</a:t>
            </a:r>
            <a:r>
              <a:rPr lang="en-US" dirty="0" smtClean="0">
                <a:solidFill>
                  <a:schemeClr val="accent2"/>
                </a:solidFill>
              </a:rPr>
              <a:t>: [] }</a:t>
            </a:r>
          </a:p>
          <a:p>
            <a:r>
              <a:rPr lang="en-US" dirty="0" smtClean="0"/>
              <a:t>{</a:t>
            </a:r>
            <a:r>
              <a:rPr lang="en-US" dirty="0" err="1" smtClean="0">
                <a:solidFill>
                  <a:schemeClr val="accent2"/>
                </a:solidFill>
              </a:rPr>
              <a:t>SourceMember</a:t>
            </a:r>
            <a:r>
              <a:rPr lang="en-US" dirty="0" smtClean="0">
                <a:solidFill>
                  <a:schemeClr val="accent2"/>
                </a:solidFill>
              </a:rPr>
              <a:t>: Earl, </a:t>
            </a:r>
            <a:r>
              <a:rPr lang="en-US" dirty="0" err="1" smtClean="0">
                <a:solidFill>
                  <a:schemeClr val="accent2"/>
                </a:solidFill>
              </a:rPr>
              <a:t>targetMembers</a:t>
            </a:r>
            <a:r>
              <a:rPr lang="en-US" dirty="0" smtClean="0">
                <a:solidFill>
                  <a:schemeClr val="accent2"/>
                </a:solidFill>
              </a:rPr>
              <a:t>: [] }</a:t>
            </a:r>
          </a:p>
          <a:p>
            <a:r>
              <a:rPr lang="en-US" dirty="0" smtClean="0"/>
              <a:t>{</a:t>
            </a:r>
            <a:r>
              <a:rPr lang="en-US" dirty="0" err="1" smtClean="0">
                <a:solidFill>
                  <a:schemeClr val="accent2"/>
                </a:solidFill>
              </a:rPr>
              <a:t>SourceMember</a:t>
            </a:r>
            <a:r>
              <a:rPr lang="en-US" dirty="0" smtClean="0">
                <a:solidFill>
                  <a:schemeClr val="accent2"/>
                </a:solidFill>
              </a:rPr>
              <a:t>: Frank, </a:t>
            </a:r>
            <a:r>
              <a:rPr lang="en-US" dirty="0" err="1" smtClean="0">
                <a:solidFill>
                  <a:schemeClr val="accent2"/>
                </a:solidFill>
              </a:rPr>
              <a:t>targetMembers</a:t>
            </a:r>
            <a:r>
              <a:rPr lang="en-US" dirty="0" smtClean="0">
                <a:solidFill>
                  <a:schemeClr val="accent2"/>
                </a:solidFill>
              </a:rPr>
              <a:t>: [] }</a:t>
            </a:r>
          </a:p>
        </p:txBody>
      </p:sp>
    </p:spTree>
    <p:extLst>
      <p:ext uri="{BB962C8B-B14F-4D97-AF65-F5344CB8AC3E}">
        <p14:creationId xmlns:p14="http://schemas.microsoft.com/office/powerpoint/2010/main" val="204467229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554514" y="841829"/>
            <a:ext cx="607859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Abel</a:t>
            </a:r>
            <a:endParaRPr lang="en-US" dirty="0"/>
          </a:p>
        </p:txBody>
      </p:sp>
      <p:sp>
        <p:nvSpPr>
          <p:cNvPr id="5" name="TextBox 4"/>
          <p:cNvSpPr txBox="1"/>
          <p:nvPr/>
        </p:nvSpPr>
        <p:spPr>
          <a:xfrm>
            <a:off x="1267943" y="1653448"/>
            <a:ext cx="678712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Betty</a:t>
            </a:r>
            <a:endParaRPr lang="en-US" dirty="0"/>
          </a:p>
        </p:txBody>
      </p:sp>
      <p:sp>
        <p:nvSpPr>
          <p:cNvPr id="6" name="TextBox 5"/>
          <p:cNvSpPr txBox="1"/>
          <p:nvPr/>
        </p:nvSpPr>
        <p:spPr>
          <a:xfrm>
            <a:off x="662241" y="2566126"/>
            <a:ext cx="75052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Calvin</a:t>
            </a:r>
            <a:endParaRPr lang="en-US" dirty="0"/>
          </a:p>
        </p:txBody>
      </p:sp>
      <p:sp>
        <p:nvSpPr>
          <p:cNvPr id="7" name="TextBox 6"/>
          <p:cNvSpPr txBox="1"/>
          <p:nvPr/>
        </p:nvSpPr>
        <p:spPr>
          <a:xfrm>
            <a:off x="3250923" y="1653448"/>
            <a:ext cx="713016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David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1946655" y="2566126"/>
            <a:ext cx="536685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Earl</a:t>
            </a:r>
            <a:endParaRPr lang="en-US" dirty="0"/>
          </a:p>
        </p:txBody>
      </p:sp>
      <p:sp>
        <p:nvSpPr>
          <p:cNvPr id="9" name="TextBox 8"/>
          <p:cNvSpPr txBox="1"/>
          <p:nvPr/>
        </p:nvSpPr>
        <p:spPr>
          <a:xfrm>
            <a:off x="3303501" y="2566126"/>
            <a:ext cx="702500" cy="369332"/>
          </a:xfrm>
          <a:prstGeom prst="rect">
            <a:avLst/>
          </a:prstGeom>
          <a:noFill/>
          <a:ln>
            <a:solidFill>
              <a:schemeClr val="accent1"/>
            </a:solidFill>
          </a:ln>
        </p:spPr>
        <p:txBody>
          <a:bodyPr wrap="none" rtlCol="0">
            <a:spAutoFit/>
          </a:bodyPr>
          <a:lstStyle/>
          <a:p>
            <a:r>
              <a:rPr lang="en-US" dirty="0" smtClean="0"/>
              <a:t>Frank</a:t>
            </a:r>
            <a:endParaRPr lang="en-US" dirty="0"/>
          </a:p>
        </p:txBody>
      </p:sp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Borrowed From</a:t>
            </a:r>
            <a:endParaRPr lang="en-US" dirty="0"/>
          </a:p>
        </p:txBody>
      </p:sp>
      <p:sp>
        <p:nvSpPr>
          <p:cNvPr id="24" name="TextBox 23"/>
          <p:cNvSpPr txBox="1"/>
          <p:nvPr/>
        </p:nvSpPr>
        <p:spPr>
          <a:xfrm>
            <a:off x="501740" y="3820770"/>
            <a:ext cx="5886933" cy="175432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Betty, </a:t>
            </a:r>
            <a:r>
              <a:rPr lang="en-US" dirty="0" err="1" smtClean="0"/>
              <a:t>targetMembers</a:t>
            </a:r>
            <a:r>
              <a:rPr lang="en-US" dirty="0" smtClean="0"/>
              <a:t>: [Abel]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Earl, </a:t>
            </a:r>
            <a:r>
              <a:rPr lang="en-US" dirty="0" err="1" smtClean="0"/>
              <a:t>targetMembers</a:t>
            </a:r>
            <a:r>
              <a:rPr lang="en-US" dirty="0" smtClean="0"/>
              <a:t>: [Abel, Betty, Calvin] }</a:t>
            </a:r>
          </a:p>
          <a:p>
            <a:r>
              <a:rPr lang="en-US" dirty="0" smtClean="0"/>
              <a:t>{</a:t>
            </a:r>
            <a:r>
              <a:rPr lang="en-US" dirty="0" err="1" smtClean="0"/>
              <a:t>SourceMember</a:t>
            </a:r>
            <a:r>
              <a:rPr lang="en-US" dirty="0" smtClean="0"/>
              <a:t>: Frank, </a:t>
            </a:r>
            <a:r>
              <a:rPr lang="en-US" dirty="0" err="1" smtClean="0"/>
              <a:t>targetMembers</a:t>
            </a:r>
            <a:r>
              <a:rPr lang="en-US" dirty="0" smtClean="0"/>
              <a:t>: [Calvin] }</a:t>
            </a:r>
          </a:p>
          <a:p>
            <a:r>
              <a:rPr lang="en-US" dirty="0" smtClean="0"/>
              <a:t>{</a:t>
            </a:r>
            <a:r>
              <a:rPr lang="en-US" dirty="0" err="1" smtClean="0">
                <a:solidFill>
                  <a:schemeClr val="accent2"/>
                </a:solidFill>
              </a:rPr>
              <a:t>SourceMember</a:t>
            </a:r>
            <a:r>
              <a:rPr lang="en-US" dirty="0" smtClean="0">
                <a:solidFill>
                  <a:schemeClr val="accent2"/>
                </a:solidFill>
              </a:rPr>
              <a:t>: Abel, </a:t>
            </a:r>
            <a:r>
              <a:rPr lang="en-US" dirty="0" err="1" smtClean="0">
                <a:solidFill>
                  <a:schemeClr val="accent2"/>
                </a:solidFill>
              </a:rPr>
              <a:t>targetMembers</a:t>
            </a:r>
            <a:r>
              <a:rPr lang="en-US" dirty="0" smtClean="0">
                <a:solidFill>
                  <a:schemeClr val="accent2"/>
                </a:solidFill>
              </a:rPr>
              <a:t>: [] }</a:t>
            </a:r>
          </a:p>
          <a:p>
            <a:r>
              <a:rPr lang="en-US" dirty="0" smtClean="0"/>
              <a:t>{</a:t>
            </a:r>
            <a:r>
              <a:rPr lang="en-US" dirty="0" err="1" smtClean="0">
                <a:solidFill>
                  <a:schemeClr val="accent2"/>
                </a:solidFill>
              </a:rPr>
              <a:t>SourceMember</a:t>
            </a:r>
            <a:r>
              <a:rPr lang="en-US" dirty="0" smtClean="0">
                <a:solidFill>
                  <a:schemeClr val="accent2"/>
                </a:solidFill>
              </a:rPr>
              <a:t>: David, </a:t>
            </a:r>
            <a:r>
              <a:rPr lang="en-US" dirty="0" err="1" smtClean="0">
                <a:solidFill>
                  <a:schemeClr val="accent2"/>
                </a:solidFill>
              </a:rPr>
              <a:t>targetMembers</a:t>
            </a:r>
            <a:r>
              <a:rPr lang="en-US" dirty="0" smtClean="0">
                <a:solidFill>
                  <a:schemeClr val="accent2"/>
                </a:solidFill>
              </a:rPr>
              <a:t>: [] }</a:t>
            </a:r>
          </a:p>
          <a:p>
            <a:r>
              <a:rPr lang="en-US" dirty="0" smtClean="0"/>
              <a:t>{</a:t>
            </a:r>
            <a:r>
              <a:rPr lang="en-US" dirty="0" err="1" smtClean="0">
                <a:solidFill>
                  <a:schemeClr val="accent2"/>
                </a:solidFill>
              </a:rPr>
              <a:t>SourceMember</a:t>
            </a:r>
            <a:r>
              <a:rPr lang="en-US" dirty="0" smtClean="0">
                <a:solidFill>
                  <a:schemeClr val="accent2"/>
                </a:solidFill>
              </a:rPr>
              <a:t>: Calvin, </a:t>
            </a:r>
            <a:r>
              <a:rPr lang="en-US" dirty="0" err="1" smtClean="0">
                <a:solidFill>
                  <a:schemeClr val="accent2"/>
                </a:solidFill>
              </a:rPr>
              <a:t>targetMembers</a:t>
            </a:r>
            <a:r>
              <a:rPr lang="en-US" dirty="0" smtClean="0">
                <a:solidFill>
                  <a:schemeClr val="accent2"/>
                </a:solidFill>
              </a:rPr>
              <a:t>: [] }</a:t>
            </a:r>
          </a:p>
        </p:txBody>
      </p:sp>
      <p:cxnSp>
        <p:nvCxnSpPr>
          <p:cNvPr id="11" name="Straight Arrow Connector 10"/>
          <p:cNvCxnSpPr/>
          <p:nvPr/>
        </p:nvCxnSpPr>
        <p:spPr>
          <a:xfrm flipV="1">
            <a:off x="1946655" y="1211161"/>
            <a:ext cx="607859" cy="44228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Arrow Connector 14"/>
          <p:cNvCxnSpPr>
            <a:stCxn id="8" idx="0"/>
            <a:endCxn id="4" idx="2"/>
          </p:cNvCxnSpPr>
          <p:nvPr/>
        </p:nvCxnSpPr>
        <p:spPr>
          <a:xfrm flipV="1">
            <a:off x="2214998" y="1211161"/>
            <a:ext cx="643446" cy="1354965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Arrow Connector 17"/>
          <p:cNvCxnSpPr>
            <a:endCxn id="5" idx="2"/>
          </p:cNvCxnSpPr>
          <p:nvPr/>
        </p:nvCxnSpPr>
        <p:spPr>
          <a:xfrm flipH="1" flipV="1">
            <a:off x="1607299" y="2022780"/>
            <a:ext cx="452995" cy="543346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Arrow Connector 20"/>
          <p:cNvCxnSpPr>
            <a:stCxn id="8" idx="1"/>
            <a:endCxn id="6" idx="3"/>
          </p:cNvCxnSpPr>
          <p:nvPr/>
        </p:nvCxnSpPr>
        <p:spPr>
          <a:xfrm flipH="1">
            <a:off x="1412767" y="2750792"/>
            <a:ext cx="533888" cy="0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Curved Connector 24"/>
          <p:cNvCxnSpPr>
            <a:stCxn id="9" idx="2"/>
            <a:endCxn id="6" idx="2"/>
          </p:cNvCxnSpPr>
          <p:nvPr/>
        </p:nvCxnSpPr>
        <p:spPr>
          <a:xfrm rot="5400000">
            <a:off x="2346128" y="1626835"/>
            <a:ext cx="12700" cy="2617247"/>
          </a:xfrm>
          <a:prstGeom prst="curvedConnector3">
            <a:avLst>
              <a:gd name="adj1" fmla="val 1800000"/>
            </a:avLst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01417224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53</TotalTime>
  <Words>522</Words>
  <Application>Microsoft Office PowerPoint</Application>
  <PresentationFormat>Widescreen</PresentationFormat>
  <Paragraphs>99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Calibri</vt:lpstr>
      <vt:lpstr>Calibri Light</vt:lpstr>
      <vt:lpstr>Office Theme</vt:lpstr>
      <vt:lpstr>The Collection</vt:lpstr>
      <vt:lpstr>Parent Child, not transitive</vt:lpstr>
      <vt:lpstr>Descendant (transitive)</vt:lpstr>
      <vt:lpstr>Ancestor (transitive)</vt:lpstr>
      <vt:lpstr>Birth Order</vt:lpstr>
      <vt:lpstr>Loaned Money To</vt:lpstr>
      <vt:lpstr>Borrowed From</vt:lpstr>
    </vt:vector>
  </TitlesOfParts>
  <Company>Microsoft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Hoyle, Larry</dc:creator>
  <cp:lastModifiedBy>Hoyle, Larry</cp:lastModifiedBy>
  <cp:revision>8</cp:revision>
  <dcterms:created xsi:type="dcterms:W3CDTF">2017-09-12T14:16:12Z</dcterms:created>
  <dcterms:modified xsi:type="dcterms:W3CDTF">2017-09-12T15:11:11Z</dcterms:modified>
</cp:coreProperties>
</file>