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93"/>
  </p:notesMasterIdLst>
  <p:sldIdLst>
    <p:sldId id="256" r:id="rId2"/>
    <p:sldId id="434" r:id="rId3"/>
    <p:sldId id="441" r:id="rId4"/>
    <p:sldId id="401" r:id="rId5"/>
    <p:sldId id="408" r:id="rId6"/>
    <p:sldId id="409" r:id="rId7"/>
    <p:sldId id="361" r:id="rId8"/>
    <p:sldId id="411" r:id="rId9"/>
    <p:sldId id="359" r:id="rId10"/>
    <p:sldId id="453" r:id="rId11"/>
    <p:sldId id="452" r:id="rId12"/>
    <p:sldId id="422" r:id="rId13"/>
    <p:sldId id="423" r:id="rId14"/>
    <p:sldId id="442" r:id="rId15"/>
    <p:sldId id="268" r:id="rId16"/>
    <p:sldId id="269" r:id="rId17"/>
    <p:sldId id="259" r:id="rId18"/>
    <p:sldId id="350" r:id="rId19"/>
    <p:sldId id="351" r:id="rId20"/>
    <p:sldId id="400" r:id="rId21"/>
    <p:sldId id="443" r:id="rId22"/>
    <p:sldId id="286" r:id="rId23"/>
    <p:sldId id="417" r:id="rId24"/>
    <p:sldId id="456" r:id="rId25"/>
    <p:sldId id="346" r:id="rId26"/>
    <p:sldId id="347" r:id="rId27"/>
    <p:sldId id="352" r:id="rId28"/>
    <p:sldId id="326" r:id="rId29"/>
    <p:sldId id="362" r:id="rId30"/>
    <p:sldId id="418" r:id="rId31"/>
    <p:sldId id="421" r:id="rId32"/>
    <p:sldId id="444" r:id="rId33"/>
    <p:sldId id="369" r:id="rId34"/>
    <p:sldId id="413" r:id="rId35"/>
    <p:sldId id="414" r:id="rId36"/>
    <p:sldId id="446" r:id="rId37"/>
    <p:sldId id="451" r:id="rId38"/>
    <p:sldId id="314" r:id="rId39"/>
    <p:sldId id="278" r:id="rId40"/>
    <p:sldId id="316" r:id="rId41"/>
    <p:sldId id="279" r:id="rId42"/>
    <p:sldId id="416" r:id="rId43"/>
    <p:sldId id="280" r:id="rId44"/>
    <p:sldId id="455" r:id="rId45"/>
    <p:sldId id="392" r:id="rId46"/>
    <p:sldId id="393" r:id="rId47"/>
    <p:sldId id="325" r:id="rId48"/>
    <p:sldId id="447" r:id="rId49"/>
    <p:sldId id="291" r:id="rId50"/>
    <p:sldId id="264" r:id="rId51"/>
    <p:sldId id="399" r:id="rId52"/>
    <p:sldId id="457" r:id="rId53"/>
    <p:sldId id="458" r:id="rId54"/>
    <p:sldId id="448" r:id="rId55"/>
    <p:sldId id="365" r:id="rId56"/>
    <p:sldId id="276" r:id="rId57"/>
    <p:sldId id="384" r:id="rId58"/>
    <p:sldId id="366" r:id="rId59"/>
    <p:sldId id="321" r:id="rId60"/>
    <p:sldId id="367" r:id="rId61"/>
    <p:sldId id="385" r:id="rId62"/>
    <p:sldId id="387" r:id="rId63"/>
    <p:sldId id="272" r:id="rId64"/>
    <p:sldId id="432" r:id="rId65"/>
    <p:sldId id="433" r:id="rId66"/>
    <p:sldId id="341" r:id="rId67"/>
    <p:sldId id="428" r:id="rId68"/>
    <p:sldId id="395" r:id="rId69"/>
    <p:sldId id="429" r:id="rId70"/>
    <p:sldId id="312" r:id="rId71"/>
    <p:sldId id="425" r:id="rId72"/>
    <p:sldId id="426" r:id="rId73"/>
    <p:sldId id="396" r:id="rId74"/>
    <p:sldId id="305" r:id="rId75"/>
    <p:sldId id="304" r:id="rId76"/>
    <p:sldId id="320" r:id="rId77"/>
    <p:sldId id="319" r:id="rId78"/>
    <p:sldId id="449" r:id="rId79"/>
    <p:sldId id="265" r:id="rId80"/>
    <p:sldId id="371" r:id="rId81"/>
    <p:sldId id="266" r:id="rId82"/>
    <p:sldId id="450" r:id="rId83"/>
    <p:sldId id="386" r:id="rId84"/>
    <p:sldId id="368" r:id="rId85"/>
    <p:sldId id="427" r:id="rId86"/>
    <p:sldId id="460" r:id="rId87"/>
    <p:sldId id="461" r:id="rId88"/>
    <p:sldId id="430" r:id="rId89"/>
    <p:sldId id="431" r:id="rId90"/>
    <p:sldId id="459" r:id="rId91"/>
    <p:sldId id="315" r:id="rId92"/>
  </p:sldIdLst>
  <p:sldSz cx="9144000" cy="6858000" type="screen4x3"/>
  <p:notesSz cx="6797675" cy="992822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verview" id="{314D8A7D-05DB-4199-A5FB-884F8482BCAB}">
          <p14:sldIdLst>
            <p14:sldId id="256"/>
            <p14:sldId id="434"/>
          </p14:sldIdLst>
        </p14:section>
        <p14:section name="DDI-CDI - Features" id="{ED04D06F-38DD-4363-AA2F-8082B6E3F690}">
          <p14:sldIdLst>
            <p14:sldId id="441"/>
            <p14:sldId id="401"/>
            <p14:sldId id="408"/>
            <p14:sldId id="409"/>
            <p14:sldId id="361"/>
            <p14:sldId id="411"/>
            <p14:sldId id="359"/>
            <p14:sldId id="453"/>
            <p14:sldId id="452"/>
            <p14:sldId id="422"/>
            <p14:sldId id="423"/>
          </p14:sldIdLst>
        </p14:section>
        <p14:section name="Model-Driven Approach" id="{EA4A7697-495B-426E-A1C8-B7F6BB56E0EA}">
          <p14:sldIdLst>
            <p14:sldId id="442"/>
            <p14:sldId id="268"/>
            <p14:sldId id="269"/>
            <p14:sldId id="259"/>
            <p14:sldId id="350"/>
            <p14:sldId id="351"/>
            <p14:sldId id="400"/>
          </p14:sldIdLst>
        </p14:section>
        <p14:section name="Model-Driven Approach for DDI-CDI" id="{2AE5190E-8710-4BF5-AE07-E7D4E52DD3F0}">
          <p14:sldIdLst>
            <p14:sldId id="443"/>
            <p14:sldId id="286"/>
            <p14:sldId id="417"/>
            <p14:sldId id="456"/>
            <p14:sldId id="346"/>
            <p14:sldId id="347"/>
            <p14:sldId id="352"/>
            <p14:sldId id="326"/>
            <p14:sldId id="362"/>
            <p14:sldId id="418"/>
            <p14:sldId id="421"/>
          </p14:sldIdLst>
        </p14:section>
        <p14:section name="UML Subset for DDI-CDI" id="{C77F07CD-3478-46B4-B5CE-698A1709ACE8}">
          <p14:sldIdLst>
            <p14:sldId id="444"/>
            <p14:sldId id="369"/>
            <p14:sldId id="413"/>
            <p14:sldId id="414"/>
          </p14:sldIdLst>
        </p14:section>
        <p14:section name="Generation of Specific Representations: XSD, OWL, R" id="{C65E7D44-6BE6-4C8F-B512-A2435D2E8E6D}">
          <p14:sldIdLst>
            <p14:sldId id="446"/>
            <p14:sldId id="451"/>
            <p14:sldId id="314"/>
            <p14:sldId id="278"/>
            <p14:sldId id="316"/>
            <p14:sldId id="279"/>
            <p14:sldId id="416"/>
            <p14:sldId id="280"/>
            <p14:sldId id="455"/>
            <p14:sldId id="392"/>
            <p14:sldId id="393"/>
            <p14:sldId id="325"/>
          </p14:sldIdLst>
        </p14:section>
        <p14:section name="Generation of Any Syntax Representation" id="{08CBC516-2C6D-43FA-9712-3E4E432C1DCB}">
          <p14:sldIdLst>
            <p14:sldId id="447"/>
            <p14:sldId id="291"/>
            <p14:sldId id="264"/>
            <p14:sldId id="399"/>
            <p14:sldId id="457"/>
            <p14:sldId id="458"/>
          </p14:sldIdLst>
        </p14:section>
        <p14:section name="Eclipse Environment" id="{EB3391A1-9C0D-4257-BDCF-ADE3F6B97BDC}">
          <p14:sldIdLst>
            <p14:sldId id="448"/>
            <p14:sldId id="365"/>
            <p14:sldId id="276"/>
          </p14:sldIdLst>
        </p14:section>
        <p14:section name="Papyrus - UML Tool" id="{B396389E-1B7D-4FA9-85C8-6B8BF2005854}">
          <p14:sldIdLst>
            <p14:sldId id="384"/>
          </p14:sldIdLst>
        </p14:section>
        <p14:section name="QVTo - Model to model" id="{B7333C57-5FAA-42E1-B98B-019CCFA2CC4D}">
          <p14:sldIdLst>
            <p14:sldId id="366"/>
            <p14:sldId id="321"/>
            <p14:sldId id="367"/>
          </p14:sldIdLst>
        </p14:section>
        <p14:section name="Acceleo - Model to text" id="{2D786D83-91EC-46CE-B312-4E2270E2A4EA}">
          <p14:sldIdLst>
            <p14:sldId id="385"/>
            <p14:sldId id="387"/>
            <p14:sldId id="272"/>
            <p14:sldId id="432"/>
            <p14:sldId id="433"/>
            <p14:sldId id="341"/>
            <p14:sldId id="428"/>
            <p14:sldId id="395"/>
            <p14:sldId id="429"/>
            <p14:sldId id="312"/>
            <p14:sldId id="425"/>
            <p14:sldId id="426"/>
            <p14:sldId id="396"/>
            <p14:sldId id="305"/>
            <p14:sldId id="304"/>
            <p14:sldId id="320"/>
            <p14:sldId id="319"/>
          </p14:sldIdLst>
        </p14:section>
        <p14:section name="UML Primer" id="{9715A5A3-2EB3-4695-86C4-58B8278ED008}">
          <p14:sldIdLst>
            <p14:sldId id="449"/>
            <p14:sldId id="265"/>
            <p14:sldId id="371"/>
            <p14:sldId id="266"/>
          </p14:sldIdLst>
        </p14:section>
        <p14:section name="Exercises" id="{565BB232-D66C-4F37-82A8-72207AD646CB}">
          <p14:sldIdLst>
            <p14:sldId id="450"/>
            <p14:sldId id="386"/>
            <p14:sldId id="368"/>
            <p14:sldId id="427"/>
            <p14:sldId id="460"/>
            <p14:sldId id="461"/>
            <p14:sldId id="430"/>
            <p14:sldId id="431"/>
            <p14:sldId id="459"/>
          </p14:sldIdLst>
        </p14:section>
        <p14:section name="Credits, Community, and Contact" id="{F5F9366C-946A-4B3A-8C0F-22A8E09F4987}">
          <p14:sldIdLst>
            <p14:sldId id="31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FF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30039" autoAdjust="0"/>
    <p:restoredTop sz="86457" autoAdjust="0"/>
  </p:normalViewPr>
  <p:slideViewPr>
    <p:cSldViewPr>
      <p:cViewPr varScale="1">
        <p:scale>
          <a:sx n="99" d="100"/>
          <a:sy n="99" d="100"/>
        </p:scale>
        <p:origin x="413" y="77"/>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Lst>
  </p:outlineViewPr>
  <p:notesTextViewPr>
    <p:cViewPr>
      <p:scale>
        <a:sx n="1" d="1"/>
        <a:sy n="1" d="1"/>
      </p:scale>
      <p:origin x="0" y="0"/>
    </p:cViewPr>
  </p:notesTextViewPr>
  <p:sorterViewPr>
    <p:cViewPr>
      <p:scale>
        <a:sx n="90" d="100"/>
        <a:sy n="90" d="100"/>
      </p:scale>
      <p:origin x="0" y="-3167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_rels/viewProps.xml.rels><?xml version="1.0" encoding="UTF-8" standalone="yes"?>
<Relationships xmlns="http://schemas.openxmlformats.org/package/2006/relationships"><Relationship Id="rId8" Type="http://schemas.openxmlformats.org/officeDocument/2006/relationships/slide" Target="slides/slide19.xml"/><Relationship Id="rId13" Type="http://schemas.openxmlformats.org/officeDocument/2006/relationships/slide" Target="slides/slide28.xml"/><Relationship Id="rId18" Type="http://schemas.openxmlformats.org/officeDocument/2006/relationships/slide" Target="slides/slide39.xml"/><Relationship Id="rId26" Type="http://schemas.openxmlformats.org/officeDocument/2006/relationships/slide" Target="slides/slide51.xml"/><Relationship Id="rId39" Type="http://schemas.openxmlformats.org/officeDocument/2006/relationships/slide" Target="slides/slide75.xml"/><Relationship Id="rId3" Type="http://schemas.openxmlformats.org/officeDocument/2006/relationships/slide" Target="slides/slide9.xml"/><Relationship Id="rId21" Type="http://schemas.openxmlformats.org/officeDocument/2006/relationships/slide" Target="slides/slide43.xml"/><Relationship Id="rId34" Type="http://schemas.openxmlformats.org/officeDocument/2006/relationships/slide" Target="slides/slide66.xml"/><Relationship Id="rId42" Type="http://schemas.openxmlformats.org/officeDocument/2006/relationships/slide" Target="slides/slide79.xml"/><Relationship Id="rId47" Type="http://schemas.openxmlformats.org/officeDocument/2006/relationships/slide" Target="slides/slide91.xml"/><Relationship Id="rId7" Type="http://schemas.openxmlformats.org/officeDocument/2006/relationships/slide" Target="slides/slide18.xml"/><Relationship Id="rId12" Type="http://schemas.openxmlformats.org/officeDocument/2006/relationships/slide" Target="slides/slide27.xml"/><Relationship Id="rId17" Type="http://schemas.openxmlformats.org/officeDocument/2006/relationships/slide" Target="slides/slide38.xml"/><Relationship Id="rId25" Type="http://schemas.openxmlformats.org/officeDocument/2006/relationships/slide" Target="slides/slide50.xml"/><Relationship Id="rId33" Type="http://schemas.openxmlformats.org/officeDocument/2006/relationships/slide" Target="slides/slide63.xml"/><Relationship Id="rId38" Type="http://schemas.openxmlformats.org/officeDocument/2006/relationships/slide" Target="slides/slide74.xml"/><Relationship Id="rId46" Type="http://schemas.openxmlformats.org/officeDocument/2006/relationships/slide" Target="slides/slide86.xml"/><Relationship Id="rId2" Type="http://schemas.openxmlformats.org/officeDocument/2006/relationships/slide" Target="slides/slide7.xml"/><Relationship Id="rId16" Type="http://schemas.openxmlformats.org/officeDocument/2006/relationships/slide" Target="slides/slide34.xml"/><Relationship Id="rId20" Type="http://schemas.openxmlformats.org/officeDocument/2006/relationships/slide" Target="slides/slide41.xml"/><Relationship Id="rId29" Type="http://schemas.openxmlformats.org/officeDocument/2006/relationships/slide" Target="slides/slide58.xml"/><Relationship Id="rId41" Type="http://schemas.openxmlformats.org/officeDocument/2006/relationships/slide" Target="slides/slide77.xml"/><Relationship Id="rId1" Type="http://schemas.openxmlformats.org/officeDocument/2006/relationships/slide" Target="slides/slide1.xml"/><Relationship Id="rId6" Type="http://schemas.openxmlformats.org/officeDocument/2006/relationships/slide" Target="slides/slide17.xml"/><Relationship Id="rId11" Type="http://schemas.openxmlformats.org/officeDocument/2006/relationships/slide" Target="slides/slide26.xml"/><Relationship Id="rId24" Type="http://schemas.openxmlformats.org/officeDocument/2006/relationships/slide" Target="slides/slide49.xml"/><Relationship Id="rId32" Type="http://schemas.openxmlformats.org/officeDocument/2006/relationships/slide" Target="slides/slide62.xml"/><Relationship Id="rId37" Type="http://schemas.openxmlformats.org/officeDocument/2006/relationships/slide" Target="slides/slide73.xml"/><Relationship Id="rId40" Type="http://schemas.openxmlformats.org/officeDocument/2006/relationships/slide" Target="slides/slide76.xml"/><Relationship Id="rId45" Type="http://schemas.openxmlformats.org/officeDocument/2006/relationships/slide" Target="slides/slide84.xml"/><Relationship Id="rId5" Type="http://schemas.openxmlformats.org/officeDocument/2006/relationships/slide" Target="slides/slide16.xml"/><Relationship Id="rId15" Type="http://schemas.openxmlformats.org/officeDocument/2006/relationships/slide" Target="slides/slide33.xml"/><Relationship Id="rId23" Type="http://schemas.openxmlformats.org/officeDocument/2006/relationships/slide" Target="slides/slide47.xml"/><Relationship Id="rId28" Type="http://schemas.openxmlformats.org/officeDocument/2006/relationships/slide" Target="slides/slide56.xml"/><Relationship Id="rId36" Type="http://schemas.openxmlformats.org/officeDocument/2006/relationships/slide" Target="slides/slide70.xml"/><Relationship Id="rId10" Type="http://schemas.openxmlformats.org/officeDocument/2006/relationships/slide" Target="slides/slide25.xml"/><Relationship Id="rId19" Type="http://schemas.openxmlformats.org/officeDocument/2006/relationships/slide" Target="slides/slide40.xml"/><Relationship Id="rId31" Type="http://schemas.openxmlformats.org/officeDocument/2006/relationships/slide" Target="slides/slide60.xml"/><Relationship Id="rId44" Type="http://schemas.openxmlformats.org/officeDocument/2006/relationships/slide" Target="slides/slide81.xml"/><Relationship Id="rId4" Type="http://schemas.openxmlformats.org/officeDocument/2006/relationships/slide" Target="slides/slide15.xml"/><Relationship Id="rId9" Type="http://schemas.openxmlformats.org/officeDocument/2006/relationships/slide" Target="slides/slide22.xml"/><Relationship Id="rId14" Type="http://schemas.openxmlformats.org/officeDocument/2006/relationships/slide" Target="slides/slide29.xml"/><Relationship Id="rId22" Type="http://schemas.openxmlformats.org/officeDocument/2006/relationships/slide" Target="slides/slide45.xml"/><Relationship Id="rId27" Type="http://schemas.openxmlformats.org/officeDocument/2006/relationships/slide" Target="slides/slide55.xml"/><Relationship Id="rId30" Type="http://schemas.openxmlformats.org/officeDocument/2006/relationships/slide" Target="slides/slide59.xml"/><Relationship Id="rId35" Type="http://schemas.openxmlformats.org/officeDocument/2006/relationships/slide" Target="slides/slide68.xml"/><Relationship Id="rId43" Type="http://schemas.openxmlformats.org/officeDocument/2006/relationships/slide" Target="slides/slide8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2"/>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idx="1"/>
          </p:nvPr>
        </p:nvSpPr>
        <p:spPr>
          <a:xfrm>
            <a:off x="3850443" y="0"/>
            <a:ext cx="2945659" cy="496412"/>
          </a:xfrm>
          <a:prstGeom prst="rect">
            <a:avLst/>
          </a:prstGeom>
        </p:spPr>
        <p:txBody>
          <a:bodyPr vert="horz" lIns="91440" tIns="45720" rIns="91440" bIns="45720" rtlCol="0"/>
          <a:lstStyle>
            <a:lvl1pPr algn="r">
              <a:defRPr sz="1200"/>
            </a:lvl1pPr>
          </a:lstStyle>
          <a:p>
            <a:fld id="{63B4D0F7-D7EF-40F8-8150-75CC812E86F7}" type="datetimeFigureOut">
              <a:rPr lang="de-DE" smtClean="0"/>
              <a:t>29.11.2020</a:t>
            </a:fld>
            <a:endParaRPr lang="de-DE"/>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79768" y="4715907"/>
            <a:ext cx="5438140" cy="446770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6" name="Footer Placeholder 5"/>
          <p:cNvSpPr>
            <a:spLocks noGrp="1"/>
          </p:cNvSpPr>
          <p:nvPr>
            <p:ph type="ftr" sz="quarter" idx="4"/>
          </p:nvPr>
        </p:nvSpPr>
        <p:spPr>
          <a:xfrm>
            <a:off x="0" y="9430091"/>
            <a:ext cx="2945659" cy="496412"/>
          </a:xfrm>
          <a:prstGeom prst="rect">
            <a:avLst/>
          </a:prstGeom>
        </p:spPr>
        <p:txBody>
          <a:bodyPr vert="horz" lIns="91440" tIns="45720" rIns="91440" bIns="45720" rtlCol="0" anchor="b"/>
          <a:lstStyle>
            <a:lvl1pPr algn="l">
              <a:defRPr sz="1200"/>
            </a:lvl1pPr>
          </a:lstStyle>
          <a:p>
            <a:endParaRPr lang="de-DE"/>
          </a:p>
        </p:txBody>
      </p:sp>
      <p:sp>
        <p:nvSpPr>
          <p:cNvPr id="7" name="Slide Number Placeholder 6"/>
          <p:cNvSpPr>
            <a:spLocks noGrp="1"/>
          </p:cNvSpPr>
          <p:nvPr>
            <p:ph type="sldNum" sz="quarter" idx="5"/>
          </p:nvPr>
        </p:nvSpPr>
        <p:spPr>
          <a:xfrm>
            <a:off x="3850443" y="9430091"/>
            <a:ext cx="2945659" cy="496412"/>
          </a:xfrm>
          <a:prstGeom prst="rect">
            <a:avLst/>
          </a:prstGeom>
        </p:spPr>
        <p:txBody>
          <a:bodyPr vert="horz" lIns="91440" tIns="45720" rIns="91440" bIns="45720" rtlCol="0" anchor="b"/>
          <a:lstStyle>
            <a:lvl1pPr algn="r">
              <a:defRPr sz="1200"/>
            </a:lvl1pPr>
          </a:lstStyle>
          <a:p>
            <a:fld id="{019CE187-FBE3-497E-83BC-F03892E22575}" type="slidenum">
              <a:rPr lang="de-DE" smtClean="0"/>
              <a:t>‹#›</a:t>
            </a:fld>
            <a:endParaRPr lang="de-DE"/>
          </a:p>
        </p:txBody>
      </p:sp>
    </p:spTree>
    <p:extLst>
      <p:ext uri="{BB962C8B-B14F-4D97-AF65-F5344CB8AC3E}">
        <p14:creationId xmlns:p14="http://schemas.microsoft.com/office/powerpoint/2010/main" val="36220668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019CE187-FBE3-497E-83BC-F03892E22575}" type="slidenum">
              <a:rPr lang="de-DE" smtClean="0"/>
              <a:t>2</a:t>
            </a:fld>
            <a:endParaRPr lang="de-DE"/>
          </a:p>
        </p:txBody>
      </p:sp>
    </p:spTree>
    <p:extLst>
      <p:ext uri="{BB962C8B-B14F-4D97-AF65-F5344CB8AC3E}">
        <p14:creationId xmlns:p14="http://schemas.microsoft.com/office/powerpoint/2010/main" val="1452431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Tree>
    <p:extLst>
      <p:ext uri="{BB962C8B-B14F-4D97-AF65-F5344CB8AC3E}">
        <p14:creationId xmlns:p14="http://schemas.microsoft.com/office/powerpoint/2010/main" val="3065777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Tree>
    <p:extLst>
      <p:ext uri="{BB962C8B-B14F-4D97-AF65-F5344CB8AC3E}">
        <p14:creationId xmlns:p14="http://schemas.microsoft.com/office/powerpoint/2010/main" val="1205973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Tree>
    <p:extLst>
      <p:ext uri="{BB962C8B-B14F-4D97-AF65-F5344CB8AC3E}">
        <p14:creationId xmlns:p14="http://schemas.microsoft.com/office/powerpoint/2010/main" val="32705520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019CE187-FBE3-497E-83BC-F03892E22575}" type="slidenum">
              <a:rPr lang="de-DE" smtClean="0"/>
              <a:t>47</a:t>
            </a:fld>
            <a:endParaRPr lang="de-DE"/>
          </a:p>
        </p:txBody>
      </p:sp>
    </p:spTree>
    <p:extLst>
      <p:ext uri="{BB962C8B-B14F-4D97-AF65-F5344CB8AC3E}">
        <p14:creationId xmlns:p14="http://schemas.microsoft.com/office/powerpoint/2010/main" val="410742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019CE187-FBE3-497E-83BC-F03892E22575}" type="slidenum">
              <a:rPr lang="de-DE" smtClean="0"/>
              <a:t>67</a:t>
            </a:fld>
            <a:endParaRPr lang="de-DE"/>
          </a:p>
        </p:txBody>
      </p:sp>
    </p:spTree>
    <p:extLst>
      <p:ext uri="{BB962C8B-B14F-4D97-AF65-F5344CB8AC3E}">
        <p14:creationId xmlns:p14="http://schemas.microsoft.com/office/powerpoint/2010/main" val="1106974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endParaRPr lang="de-DE"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de-DE"/>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6A0426F-73ED-4149-831B-8EFF9DB969BE}" type="datetime1">
              <a:rPr lang="de-DE" smtClean="0"/>
              <a:t>29.11.2020</a:t>
            </a:fld>
            <a:endParaRPr lang="de-D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dirty="0"/>
              <a:t>title </a:t>
            </a:r>
            <a:r>
              <a:rPr lang="en-US" dirty="0" err="1"/>
              <a:t>title</a:t>
            </a:r>
            <a:r>
              <a:rPr lang="en-US" dirty="0"/>
              <a:t> </a:t>
            </a:r>
            <a:r>
              <a:rPr lang="en-US" dirty="0" err="1"/>
              <a:t>title</a:t>
            </a:r>
            <a:r>
              <a:rPr lang="en-US" dirty="0"/>
              <a:t> </a:t>
            </a:r>
            <a:r>
              <a:rPr lang="en-US" dirty="0" err="1"/>
              <a:t>title</a:t>
            </a:r>
            <a:r>
              <a:rPr lang="en-US" dirty="0"/>
              <a:t> </a:t>
            </a:r>
            <a:r>
              <a:rPr lang="en-US" dirty="0" err="1"/>
              <a:t>title</a:t>
            </a:r>
            <a:r>
              <a:rPr lang="en-US" dirty="0"/>
              <a:t> </a:t>
            </a:r>
            <a:r>
              <a:rPr lang="en-US" dirty="0" err="1"/>
              <a:t>title</a:t>
            </a:r>
            <a:r>
              <a:rPr lang="en-US" dirty="0"/>
              <a:t> </a:t>
            </a:r>
            <a:r>
              <a:rPr lang="en-US" dirty="0" err="1"/>
              <a:t>title</a:t>
            </a:r>
            <a:r>
              <a:rPr lang="en-US" dirty="0"/>
              <a:t> overview previous</a:t>
            </a:r>
            <a:endParaRPr lang="de-DE"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3E2ED65-A416-40DD-A826-BEB34A4CC3F6}" type="slidenum">
              <a:rPr lang="de-DE" smtClean="0"/>
              <a:t>‹#›</a:t>
            </a:fld>
            <a:endParaRPr lang="de-DE"/>
          </a:p>
        </p:txBody>
      </p:sp>
    </p:spTree>
    <p:extLst>
      <p:ext uri="{BB962C8B-B14F-4D97-AF65-F5344CB8AC3E}">
        <p14:creationId xmlns:p14="http://schemas.microsoft.com/office/powerpoint/2010/main" val="4246943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1AF12DC-C69A-48C0-B09E-C8ECC99EA231}" type="datetime1">
              <a:rPr lang="de-DE" smtClean="0"/>
              <a:t>29.11.2020</a:t>
            </a:fld>
            <a:endParaRPr lang="de-D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title title title title title title title overview previous</a:t>
            </a:r>
            <a:endParaRPr lang="de-DE"/>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3E2ED65-A416-40DD-A826-BEB34A4CC3F6}" type="slidenum">
              <a:rPr lang="de-DE" smtClean="0"/>
              <a:t>‹#›</a:t>
            </a:fld>
            <a:endParaRPr lang="de-DE"/>
          </a:p>
        </p:txBody>
      </p:sp>
    </p:spTree>
    <p:extLst>
      <p:ext uri="{BB962C8B-B14F-4D97-AF65-F5344CB8AC3E}">
        <p14:creationId xmlns:p14="http://schemas.microsoft.com/office/powerpoint/2010/main" val="326670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de-D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14F07D7-8888-4CF5-A5D1-8D734549E9D6}" type="datetime1">
              <a:rPr lang="de-DE" smtClean="0"/>
              <a:t>29.11.2020</a:t>
            </a:fld>
            <a:endParaRPr lang="de-D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title title title title title title title overview previous</a:t>
            </a:r>
            <a:endParaRPr lang="de-DE"/>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3E2ED65-A416-40DD-A826-BEB34A4CC3F6}" type="slidenum">
              <a:rPr lang="de-DE" smtClean="0"/>
              <a:t>‹#›</a:t>
            </a:fld>
            <a:endParaRPr lang="de-DE"/>
          </a:p>
        </p:txBody>
      </p:sp>
    </p:spTree>
    <p:extLst>
      <p:ext uri="{BB962C8B-B14F-4D97-AF65-F5344CB8AC3E}">
        <p14:creationId xmlns:p14="http://schemas.microsoft.com/office/powerpoint/2010/main" val="2704951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59C04EE-E8F6-47AC-826A-6778553BB705}" type="datetime1">
              <a:rPr lang="de-DE" smtClean="0"/>
              <a:t>29.11.2020</a:t>
            </a:fld>
            <a:endParaRPr lang="de-D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title title title title title title title overview previous</a:t>
            </a:r>
            <a:endParaRPr lang="de-DE"/>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3E2ED65-A416-40DD-A826-BEB34A4CC3F6}" type="slidenum">
              <a:rPr lang="de-DE" smtClean="0"/>
              <a:t>‹#›</a:t>
            </a:fld>
            <a:endParaRPr lang="de-DE"/>
          </a:p>
        </p:txBody>
      </p:sp>
    </p:spTree>
    <p:extLst>
      <p:ext uri="{BB962C8B-B14F-4D97-AF65-F5344CB8AC3E}">
        <p14:creationId xmlns:p14="http://schemas.microsoft.com/office/powerpoint/2010/main" val="622868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de-D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19B9AAF-DEE9-4EF8-84CF-18C81A7FFB08}" type="datetime1">
              <a:rPr lang="de-DE" smtClean="0"/>
              <a:t>29.11.2020</a:t>
            </a:fld>
            <a:endParaRPr lang="de-D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title title title title title title title overview previous</a:t>
            </a:r>
            <a:endParaRPr lang="de-DE"/>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3E2ED65-A416-40DD-A826-BEB34A4CC3F6}" type="slidenum">
              <a:rPr lang="de-DE" smtClean="0"/>
              <a:t>‹#›</a:t>
            </a:fld>
            <a:endParaRPr lang="de-DE"/>
          </a:p>
        </p:txBody>
      </p:sp>
    </p:spTree>
    <p:extLst>
      <p:ext uri="{BB962C8B-B14F-4D97-AF65-F5344CB8AC3E}">
        <p14:creationId xmlns:p14="http://schemas.microsoft.com/office/powerpoint/2010/main" val="2193000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49E1C5D-D74B-48EE-A059-C539F939A83D}" type="datetime1">
              <a:rPr lang="de-DE" smtClean="0"/>
              <a:t>29.11.2020</a:t>
            </a:fld>
            <a:endParaRPr lang="de-D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a:t>title title title title title title title overview previous</a:t>
            </a:r>
            <a:endParaRPr lang="de-DE"/>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3E2ED65-A416-40DD-A826-BEB34A4CC3F6}" type="slidenum">
              <a:rPr lang="de-DE" smtClean="0"/>
              <a:t>‹#›</a:t>
            </a:fld>
            <a:endParaRPr lang="de-DE"/>
          </a:p>
        </p:txBody>
      </p:sp>
    </p:spTree>
    <p:extLst>
      <p:ext uri="{BB962C8B-B14F-4D97-AF65-F5344CB8AC3E}">
        <p14:creationId xmlns:p14="http://schemas.microsoft.com/office/powerpoint/2010/main" val="2158943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de-D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3D9E9E13-D8ED-4B94-A60A-F64E1F17D126}" type="datetime1">
              <a:rPr lang="de-DE" smtClean="0"/>
              <a:t>29.11.2020</a:t>
            </a:fld>
            <a:endParaRPr lang="de-DE"/>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r>
              <a:rPr lang="en-US"/>
              <a:t>title title title title title title title overview previous</a:t>
            </a:r>
            <a:endParaRPr lang="de-DE"/>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3E2ED65-A416-40DD-A826-BEB34A4CC3F6}" type="slidenum">
              <a:rPr lang="de-DE" smtClean="0"/>
              <a:t>‹#›</a:t>
            </a:fld>
            <a:endParaRPr lang="de-DE"/>
          </a:p>
        </p:txBody>
      </p:sp>
    </p:spTree>
    <p:extLst>
      <p:ext uri="{BB962C8B-B14F-4D97-AF65-F5344CB8AC3E}">
        <p14:creationId xmlns:p14="http://schemas.microsoft.com/office/powerpoint/2010/main" val="1421844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D3FA617-8747-49B5-AB0E-81A293B14EA9}" type="datetime1">
              <a:rPr lang="de-DE" smtClean="0"/>
              <a:t>29.11.2020</a:t>
            </a:fld>
            <a:endParaRPr lang="de-DE"/>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r>
              <a:rPr lang="en-US"/>
              <a:t>title title title title title title title overview previous</a:t>
            </a:r>
            <a:endParaRPr lang="de-DE"/>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3E2ED65-A416-40DD-A826-BEB34A4CC3F6}" type="slidenum">
              <a:rPr lang="de-DE" smtClean="0"/>
              <a:t>‹#›</a:t>
            </a:fld>
            <a:endParaRPr lang="de-DE"/>
          </a:p>
        </p:txBody>
      </p:sp>
    </p:spTree>
    <p:extLst>
      <p:ext uri="{BB962C8B-B14F-4D97-AF65-F5344CB8AC3E}">
        <p14:creationId xmlns:p14="http://schemas.microsoft.com/office/powerpoint/2010/main" val="3937730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D8ADD52-9C6F-494C-9527-B6639233FBC3}" type="datetime1">
              <a:rPr lang="de-DE" smtClean="0"/>
              <a:t>29.11.2020</a:t>
            </a:fld>
            <a:endParaRPr lang="de-DE"/>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r>
              <a:rPr lang="en-US"/>
              <a:t>title title title title title title title overview previous</a:t>
            </a:r>
            <a:endParaRPr lang="de-DE"/>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3E2ED65-A416-40DD-A826-BEB34A4CC3F6}" type="slidenum">
              <a:rPr lang="de-DE" smtClean="0"/>
              <a:t>‹#›</a:t>
            </a:fld>
            <a:endParaRPr lang="de-DE"/>
          </a:p>
        </p:txBody>
      </p:sp>
    </p:spTree>
    <p:extLst>
      <p:ext uri="{BB962C8B-B14F-4D97-AF65-F5344CB8AC3E}">
        <p14:creationId xmlns:p14="http://schemas.microsoft.com/office/powerpoint/2010/main" val="996261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de-D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8936C1C-6215-49BD-8179-986975ABD97E}" type="datetime1">
              <a:rPr lang="de-DE" smtClean="0"/>
              <a:t>29.11.2020</a:t>
            </a:fld>
            <a:endParaRPr lang="de-D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a:t>title title title title title title title overview previous</a:t>
            </a:r>
            <a:endParaRPr lang="de-DE"/>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3E2ED65-A416-40DD-A826-BEB34A4CC3F6}" type="slidenum">
              <a:rPr lang="de-DE" smtClean="0"/>
              <a:t>‹#›</a:t>
            </a:fld>
            <a:endParaRPr lang="de-DE"/>
          </a:p>
        </p:txBody>
      </p:sp>
    </p:spTree>
    <p:extLst>
      <p:ext uri="{BB962C8B-B14F-4D97-AF65-F5344CB8AC3E}">
        <p14:creationId xmlns:p14="http://schemas.microsoft.com/office/powerpoint/2010/main" val="2940366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de-D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8C51B28-F0D3-480B-A505-3F96B182869B}" type="datetime1">
              <a:rPr lang="de-DE" smtClean="0"/>
              <a:t>29.11.2020</a:t>
            </a:fld>
            <a:endParaRPr lang="de-D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a:t>title title title title title title title overview previous</a:t>
            </a:r>
            <a:endParaRPr lang="de-DE"/>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3E2ED65-A416-40DD-A826-BEB34A4CC3F6}" type="slidenum">
              <a:rPr lang="de-DE" smtClean="0"/>
              <a:t>‹#›</a:t>
            </a:fld>
            <a:endParaRPr lang="de-DE"/>
          </a:p>
        </p:txBody>
      </p:sp>
    </p:spTree>
    <p:extLst>
      <p:ext uri="{BB962C8B-B14F-4D97-AF65-F5344CB8AC3E}">
        <p14:creationId xmlns:p14="http://schemas.microsoft.com/office/powerpoint/2010/main" val="1297053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 Target="../slides/slide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de-D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7" name="Title 1"/>
          <p:cNvSpPr txBox="1">
            <a:spLocks/>
          </p:cNvSpPr>
          <p:nvPr userDrawn="1"/>
        </p:nvSpPr>
        <p:spPr>
          <a:xfrm>
            <a:off x="387781" y="6627168"/>
            <a:ext cx="8451419" cy="230832"/>
          </a:xfrm>
          <a:prstGeom prst="rect">
            <a:avLst/>
          </a:prstGeom>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tabLst>
                <a:tab pos="8190000" algn="r"/>
              </a:tabLst>
            </a:pPr>
            <a:r>
              <a:rPr lang="en-US" sz="900" dirty="0"/>
              <a:t>Tutorial: Generating DDI - Cross-Domain Integration (DDI-CDI) in the Language of your Choice - Model Driven Architecture for Metadata Standards in Practice	</a:t>
            </a:r>
            <a:fld id="{809E71C3-B0E0-4974-A6D1-2238011F417F}" type="slidenum">
              <a:rPr lang="en-US" sz="900" smtClean="0"/>
              <a:pPr algn="l">
                <a:tabLst>
                  <a:tab pos="8190000" algn="r"/>
                </a:tabLst>
              </a:pPr>
              <a:t>‹#›</a:t>
            </a:fld>
            <a:r>
              <a:rPr lang="en-US" sz="900"/>
              <a:t>/91</a:t>
            </a:r>
            <a:endParaRPr lang="de-DE" sz="900" dirty="0"/>
          </a:p>
        </p:txBody>
      </p:sp>
      <p:sp>
        <p:nvSpPr>
          <p:cNvPr id="8" name="Isosceles Triangle 7">
            <a:hlinkClick r:id="rId13" action="ppaction://hlinksldjump"/>
          </p:cNvPr>
          <p:cNvSpPr>
            <a:spLocks noChangeAspect="1"/>
          </p:cNvSpPr>
          <p:nvPr userDrawn="1"/>
        </p:nvSpPr>
        <p:spPr>
          <a:xfrm>
            <a:off x="8907781" y="68581"/>
            <a:ext cx="145618" cy="145618"/>
          </a:xfrm>
          <a:prstGeom prst="triangle">
            <a:avLst/>
          </a:prstGeom>
          <a:no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Isosceles Triangle 8">
            <a:hlinkClick r:id="" action="ppaction://hlinkshowjump?jump=lastslideviewed"/>
          </p:cNvPr>
          <p:cNvSpPr>
            <a:spLocks noChangeAspect="1"/>
          </p:cNvSpPr>
          <p:nvPr userDrawn="1"/>
        </p:nvSpPr>
        <p:spPr>
          <a:xfrm rot="16200000">
            <a:off x="8686801" y="82981"/>
            <a:ext cx="145618" cy="145618"/>
          </a:xfrm>
          <a:prstGeom prst="triangle">
            <a:avLst/>
          </a:prstGeom>
          <a:no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277771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ddi-alliance.atlassian.net/wiki/spaces/DDI4/pages/1585184777/Tutorial+Generating+DDI+Cross-Domain+Integration+DDI-CDI+in+the+Language+of+your+Choice." TargetMode="External"/><Relationship Id="rId2" Type="http://schemas.openxmlformats.org/officeDocument/2006/relationships/hyperlink" Target="https://creativecommons.org/licenses/by/4.0/deed.en"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s://ddi-alliance.bitbucket.io/DDI-CDI/DDI-CDI_Public_Review_1/1_Specification_Documents/Part_2_DDI-CDI_Detailed_Model_PR_1.pdf" TargetMode="External"/><Relationship Id="rId13" Type="http://schemas.openxmlformats.org/officeDocument/2006/relationships/hyperlink" Target="https://ddi-alliance.bitbucket.io/DDI-CDI/DDI-CDI_Public_Review_1/2_Model/00ReadMe.txt" TargetMode="External"/><Relationship Id="rId18" Type="http://schemas.openxmlformats.org/officeDocument/2006/relationships/hyperlink" Target="https://ddi-alliance.bitbucket.io/DDI-CDI/DDI-CDI_Public_Review_1/2_Model/Supporting_Documents/DDI-CDI_PublicReviewRelease_1-0_UMLDiagrams.pdf" TargetMode="External"/><Relationship Id="rId26" Type="http://schemas.openxmlformats.org/officeDocument/2006/relationships/hyperlink" Target="https://ddi-alliance.bitbucket.io/DDI-CDI/DDI-CDI_Public_Review_1/4_Examples/00ReadMe.txt" TargetMode="External"/><Relationship Id="rId3" Type="http://schemas.openxmlformats.org/officeDocument/2006/relationships/hyperlink" Target="https://ddi-alliance.bitbucket.io/DDI-CDI/DDI-CDI_Public_Review_1/DDI-CDI_Futures_Open_Issues.pdf" TargetMode="External"/><Relationship Id="rId21" Type="http://schemas.openxmlformats.org/officeDocument/2006/relationships/hyperlink" Target="https://ddi-alliance.bitbucket.io/DDI-CDI/DDI-CDI_Public_Review_1/3_Syntax_Representation/XSD/Examples/00ReadMe.txt" TargetMode="External"/><Relationship Id="rId7" Type="http://schemas.openxmlformats.org/officeDocument/2006/relationships/hyperlink" Target="https://ddi-alliance.bitbucket.io/DDI-CDI/DDI-CDI_Public_Review_1/1_Specification_Documents/Part_1_DDI-CDI_Intro_PR_1.pdf" TargetMode="External"/><Relationship Id="rId12" Type="http://schemas.openxmlformats.org/officeDocument/2006/relationships/hyperlink" Target="https://ddi-alliance.bitbucket.io/DDI-CDI/DDI-CDI_Public_Review_1/1_Specification_Documents/Supporting_Documents/UML_Class_Diagram_-_Practitioner%E2%80%99s_Subset_for_Data_Modeling_-_Detailed_List_of_Items_0-9.html" TargetMode="External"/><Relationship Id="rId17" Type="http://schemas.openxmlformats.org/officeDocument/2006/relationships/hyperlink" Target="https://ddi-alliance.bitbucket.io/DDI-CDI/DDI-CDI_Public_Review_1/2_Model/Field-Level_Documentation/index.html" TargetMode="External"/><Relationship Id="rId25" Type="http://schemas.openxmlformats.org/officeDocument/2006/relationships/hyperlink" Target="https://ddi-alliance.bitbucket.io/DDI-CDI/DDI-CDI_Public_Review_1/3_Syntax_Representation/XSD/XSDDoc/index.html" TargetMode="External"/><Relationship Id="rId2" Type="http://schemas.openxmlformats.org/officeDocument/2006/relationships/hyperlink" Target="https://ddi-alliance.bitbucket.io/DDI-CDI/DDI-CDI_Public_Review_1/DDI-CDI_Credits_and_Licensing.pdf" TargetMode="External"/><Relationship Id="rId16" Type="http://schemas.openxmlformats.org/officeDocument/2006/relationships/hyperlink" Target="https://ddi-alliance.bitbucket.io/DDI-CDI/DDI-CDI_Public_Review_1/2_Model/DDI-CDI_PublicReviewRelease_1-0_UniqueAssociationNames.xmi" TargetMode="External"/><Relationship Id="rId20" Type="http://schemas.openxmlformats.org/officeDocument/2006/relationships/hyperlink" Target="https://ddi-alliance.bitbucket.io/DDI-CDI/DDI-CDI_Public_Review_1/3_Syntax_Representation/XSD/xml.xsd" TargetMode="External"/><Relationship Id="rId1" Type="http://schemas.openxmlformats.org/officeDocument/2006/relationships/slideLayout" Target="../slideLayouts/slideLayout2.xml"/><Relationship Id="rId6" Type="http://schemas.openxmlformats.org/officeDocument/2006/relationships/hyperlink" Target="https://ddi-alliance.bitbucket.io/DDI-CDI/DDI-CDI_Public_Review_1/index.html" TargetMode="External"/><Relationship Id="rId11" Type="http://schemas.openxmlformats.org/officeDocument/2006/relationships/hyperlink" Target="https://ddi-alliance.bitbucket.io/DDI-CDI/DDI-CDI_Public_Review_1/1_Specification_Documents/Supporting_Documents/UML_Class_Diagram_-_Practitioner's_Subset_for_Data_Modeling_0-9.pdf" TargetMode="External"/><Relationship Id="rId24" Type="http://schemas.openxmlformats.org/officeDocument/2006/relationships/hyperlink" Target="https://ddi-alliance.bitbucket.io/DDI-CDI/DDI-CDI_Public_Review_1/3_Syntax_Representation/XSD/Examples/the_hdss_event_history_data_workflow_example.xml" TargetMode="External"/><Relationship Id="rId5" Type="http://schemas.openxmlformats.org/officeDocument/2006/relationships/hyperlink" Target="https://ddi-alliance.bitbucket.io/DDI-CDI/DDI-CDI_Public_Review_1/index%20-%20Copy.html" TargetMode="External"/><Relationship Id="rId15" Type="http://schemas.openxmlformats.org/officeDocument/2006/relationships/hyperlink" Target="https://ddi-alliance.bitbucket.io/DDI-CDI/DDI-CDI_Public_Review_1/2_Model/DDI-CDI_PublicReviewRelease_1-0.xmi" TargetMode="External"/><Relationship Id="rId23" Type="http://schemas.openxmlformats.org/officeDocument/2006/relationships/hyperlink" Target="https://ddi-alliance.bitbucket.io/DDI-CDI/DDI-CDI_Public_Review_1/3_Syntax_Representation/XSD/Examples/metadata_workflow_example.xml" TargetMode="External"/><Relationship Id="rId10" Type="http://schemas.openxmlformats.org/officeDocument/2006/relationships/hyperlink" Target="https://ddi-alliance.bitbucket.io/DDI-CDI/DDI-CDI_Public_Review_1/1_Specification_Documents/Part_4_DDI-CDI_Examples_PR_1.pdf" TargetMode="External"/><Relationship Id="rId19" Type="http://schemas.openxmlformats.org/officeDocument/2006/relationships/hyperlink" Target="https://ddi-alliance.bitbucket.io/DDI-CDI/DDI-CDI_Public_Review_1/3_Syntax_Representation/XSD/DDI-CDI_PublicReviewRelease_1-0.xsd" TargetMode="External"/><Relationship Id="rId4" Type="http://schemas.openxmlformats.org/officeDocument/2006/relationships/hyperlink" Target="https://ddi-alliance.bitbucket.io/DDI-CDI/DDI-CDI_Public_Review_1/DDI-CDI_Package_Overview_PR_1.pdf" TargetMode="External"/><Relationship Id="rId9" Type="http://schemas.openxmlformats.org/officeDocument/2006/relationships/hyperlink" Target="https://ddi-alliance.bitbucket.io/DDI-CDI/DDI-CDI_Public_Review_1/1_Specification_Documents/Part_3_DDI-CDI_Architecture_PR_1.pdf" TargetMode="External"/><Relationship Id="rId14" Type="http://schemas.openxmlformats.org/officeDocument/2006/relationships/hyperlink" Target="https://ddi-alliance.bitbucket.io/DDI-CDI/DDI-CDI_Public_Review_1/2_Model/DDI-CDI_PublicReviewRelease_1-0.eap" TargetMode="External"/><Relationship Id="rId22" Type="http://schemas.openxmlformats.org/officeDocument/2006/relationships/hyperlink" Target="https://ddi-alliance.bitbucket.io/DDI-CDI/DDI-CDI_Public_Review_1/3_Syntax_Representation/XSD/Examples/hdss_event_history_data_description_example.xml"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ddi-alliance.atlassian.net/wiki/x/IQBPMw" TargetMode="External"/><Relationship Id="rId2" Type="http://schemas.openxmlformats.org/officeDocument/2006/relationships/hyperlink" Target="https://ddi-alliance.atlassian.net/wiki/download/attachments/860815393/Part_1_DDI-CDI_Intro_PR_1.pdf" TargetMode="External"/><Relationship Id="rId1" Type="http://schemas.openxmlformats.org/officeDocument/2006/relationships/slideLayout" Target="../slideLayouts/slideLayout2.xml"/><Relationship Id="rId6" Type="http://schemas.openxmlformats.org/officeDocument/2006/relationships/hyperlink" Target="https://codata.org/initiatives/strategic-programme/decadal-programme/ddi-cross-domain-integration-review-webinar-series/" TargetMode="External"/><Relationship Id="rId5" Type="http://schemas.openxmlformats.org/officeDocument/2006/relationships/hyperlink" Target="https://ddialliance.org/announcement/public-review-ddi-cross-domain-integration-ddi-cdi" TargetMode="External"/><Relationship Id="rId4" Type="http://schemas.openxmlformats.org/officeDocument/2006/relationships/hyperlink" Target="https://ddi-alliance.bitbucket.io/DDI-CDI/DDI-CDI_Public_Review_1.zip" TargetMode="External"/></Relationships>
</file>

<file path=ppt/slides/_rels/slide14.xml.rels><?xml version="1.0" encoding="UTF-8" standalone="yes"?>
<Relationships xmlns="http://schemas.openxmlformats.org/package/2006/relationships"><Relationship Id="rId8" Type="http://schemas.openxmlformats.org/officeDocument/2006/relationships/slide" Target="slide48.xml"/><Relationship Id="rId13" Type="http://schemas.openxmlformats.org/officeDocument/2006/relationships/slide" Target="slide78.xml"/><Relationship Id="rId3" Type="http://schemas.openxmlformats.org/officeDocument/2006/relationships/slide" Target="slide3.xml"/><Relationship Id="rId7" Type="http://schemas.openxmlformats.org/officeDocument/2006/relationships/slide" Target="slide36.xml"/><Relationship Id="rId12" Type="http://schemas.openxmlformats.org/officeDocument/2006/relationships/slide" Target="slide61.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32.xml"/><Relationship Id="rId11" Type="http://schemas.openxmlformats.org/officeDocument/2006/relationships/slide" Target="slide58.xml"/><Relationship Id="rId5" Type="http://schemas.openxmlformats.org/officeDocument/2006/relationships/slide" Target="slide21.xml"/><Relationship Id="rId15" Type="http://schemas.openxmlformats.org/officeDocument/2006/relationships/slide" Target="slide91.xml"/><Relationship Id="rId10" Type="http://schemas.openxmlformats.org/officeDocument/2006/relationships/slide" Target="slide57.xml"/><Relationship Id="rId4" Type="http://schemas.openxmlformats.org/officeDocument/2006/relationships/slide" Target="slide14.xml"/><Relationship Id="rId9" Type="http://schemas.openxmlformats.org/officeDocument/2006/relationships/slide" Target="slide54.xml"/><Relationship Id="rId14" Type="http://schemas.openxmlformats.org/officeDocument/2006/relationships/slide" Target="slide8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omg.or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omg.org/cwm" TargetMode="External"/><Relationship Id="rId2" Type="http://schemas.openxmlformats.org/officeDocument/2006/relationships/hyperlink" Target="https://www.omg.org/mof" TargetMode="External"/><Relationship Id="rId1" Type="http://schemas.openxmlformats.org/officeDocument/2006/relationships/slideLayout" Target="../slideLayouts/slideLayout2.xml"/><Relationship Id="rId4" Type="http://schemas.openxmlformats.org/officeDocument/2006/relationships/hyperlink" Target="https://www.omg.org/spec/XMI/"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cambridge.org/vi/academic/subjects/computer-science/software-engineering-and-development/object-primer-agile-model-driven-development-uml-20-3rd-edition?format=PB"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tomassetti.me/code-generation/"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36.xml"/><Relationship Id="rId13" Type="http://schemas.openxmlformats.org/officeDocument/2006/relationships/slide" Target="slide61.xml"/><Relationship Id="rId3" Type="http://schemas.openxmlformats.org/officeDocument/2006/relationships/slide" Target="slide2.xml"/><Relationship Id="rId7" Type="http://schemas.openxmlformats.org/officeDocument/2006/relationships/slide" Target="slide32.xml"/><Relationship Id="rId12" Type="http://schemas.openxmlformats.org/officeDocument/2006/relationships/slide" Target="slide58.xml"/><Relationship Id="rId2" Type="http://schemas.openxmlformats.org/officeDocument/2006/relationships/notesSlide" Target="../notesSlides/notesSlide1.xml"/><Relationship Id="rId16" Type="http://schemas.openxmlformats.org/officeDocument/2006/relationships/slide" Target="slide91.xml"/><Relationship Id="rId1" Type="http://schemas.openxmlformats.org/officeDocument/2006/relationships/slideLayout" Target="../slideLayouts/slideLayout2.xml"/><Relationship Id="rId6" Type="http://schemas.openxmlformats.org/officeDocument/2006/relationships/slide" Target="slide21.xml"/><Relationship Id="rId11" Type="http://schemas.openxmlformats.org/officeDocument/2006/relationships/slide" Target="slide57.xml"/><Relationship Id="rId5" Type="http://schemas.openxmlformats.org/officeDocument/2006/relationships/slide" Target="slide14.xml"/><Relationship Id="rId15" Type="http://schemas.openxmlformats.org/officeDocument/2006/relationships/slide" Target="slide82.xml"/><Relationship Id="rId10" Type="http://schemas.openxmlformats.org/officeDocument/2006/relationships/slide" Target="slide54.xml"/><Relationship Id="rId4" Type="http://schemas.openxmlformats.org/officeDocument/2006/relationships/slide" Target="slide3.xml"/><Relationship Id="rId9" Type="http://schemas.openxmlformats.org/officeDocument/2006/relationships/slide" Target="slide48.xml"/><Relationship Id="rId14" Type="http://schemas.openxmlformats.org/officeDocument/2006/relationships/slide" Target="slide78.xml"/></Relationships>
</file>

<file path=ppt/slides/_rels/slide20.xml.rels><?xml version="1.0" encoding="UTF-8" standalone="yes"?>
<Relationships xmlns="http://schemas.openxmlformats.org/package/2006/relationships"><Relationship Id="rId8" Type="http://schemas.openxmlformats.org/officeDocument/2006/relationships/hyperlink" Target="https://www.unece.org/cefact.html" TargetMode="External"/><Relationship Id="rId3" Type="http://schemas.openxmlformats.org/officeDocument/2006/relationships/hyperlink" Target="https://github.com/ISO-TC211/UML-Best-Practices/wiki/Best-practices-for-modelling" TargetMode="External"/><Relationship Id="rId7" Type="http://schemas.openxmlformats.org/officeDocument/2006/relationships/hyperlink" Target="https://statswiki.unece.org/display/clickablegsim" TargetMode="External"/><Relationship Id="rId2" Type="http://schemas.openxmlformats.org/officeDocument/2006/relationships/hyperlink" Target="https://www.isotc211.org/hmmg/HTML/ConceptualModels/index.htm?goto=1:29:1:8808" TargetMode="External"/><Relationship Id="rId1" Type="http://schemas.openxmlformats.org/officeDocument/2006/relationships/slideLayout" Target="../slideLayouts/slideLayout2.xml"/><Relationship Id="rId6" Type="http://schemas.openxmlformats.org/officeDocument/2006/relationships/hyperlink" Target="http://sdmx.org/wp-content/uploads/SDMX_2-1-1_SECTION_2_InformationModel_201108.pdf" TargetMode="External"/><Relationship Id="rId5" Type="http://schemas.openxmlformats.org/officeDocument/2006/relationships/hyperlink" Target="https://sdmx.org/" TargetMode="External"/><Relationship Id="rId4" Type="http://schemas.openxmlformats.org/officeDocument/2006/relationships/hyperlink" Target="https://www.hl7.org/fhir/overview.html" TargetMode="External"/><Relationship Id="rId9" Type="http://schemas.openxmlformats.org/officeDocument/2006/relationships/hyperlink" Target="https://en.wikipedia.org/wiki/UN/CEFACT%27s_Modeling_Methodology" TargetMode="External"/></Relationships>
</file>

<file path=ppt/slides/_rels/slide21.xml.rels><?xml version="1.0" encoding="UTF-8" standalone="yes"?>
<Relationships xmlns="http://schemas.openxmlformats.org/package/2006/relationships"><Relationship Id="rId8" Type="http://schemas.openxmlformats.org/officeDocument/2006/relationships/slide" Target="slide48.xml"/><Relationship Id="rId13" Type="http://schemas.openxmlformats.org/officeDocument/2006/relationships/slide" Target="slide78.xml"/><Relationship Id="rId3" Type="http://schemas.openxmlformats.org/officeDocument/2006/relationships/slide" Target="slide3.xml"/><Relationship Id="rId7" Type="http://schemas.openxmlformats.org/officeDocument/2006/relationships/slide" Target="slide36.xml"/><Relationship Id="rId12" Type="http://schemas.openxmlformats.org/officeDocument/2006/relationships/slide" Target="slide61.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32.xml"/><Relationship Id="rId11" Type="http://schemas.openxmlformats.org/officeDocument/2006/relationships/slide" Target="slide58.xml"/><Relationship Id="rId5" Type="http://schemas.openxmlformats.org/officeDocument/2006/relationships/slide" Target="slide21.xml"/><Relationship Id="rId15" Type="http://schemas.openxmlformats.org/officeDocument/2006/relationships/slide" Target="slide91.xml"/><Relationship Id="rId10" Type="http://schemas.openxmlformats.org/officeDocument/2006/relationships/slide" Target="slide57.xml"/><Relationship Id="rId4" Type="http://schemas.openxmlformats.org/officeDocument/2006/relationships/slide" Target="slide14.xml"/><Relationship Id="rId9" Type="http://schemas.openxmlformats.org/officeDocument/2006/relationships/slide" Target="slide54.xml"/><Relationship Id="rId14" Type="http://schemas.openxmlformats.org/officeDocument/2006/relationships/slide" Target="slide82.xml"/></Relationships>
</file>

<file path=ppt/slides/_rels/slide22.xml.rels><?xml version="1.0" encoding="UTF-8" standalone="yes"?>
<Relationships xmlns="http://schemas.openxmlformats.org/package/2006/relationships"><Relationship Id="rId3" Type="http://schemas.openxmlformats.org/officeDocument/2006/relationships/hyperlink" Target="https://ddi-alliance.bitbucket.io/DDI-CDI/DDI-CDI_Public_Review_1/2_Model/DDI-CDI_PublicReviewRelease_1-0.eap" TargetMode="External"/><Relationship Id="rId2" Type="http://schemas.openxmlformats.org/officeDocument/2006/relationships/hyperlink" Target="https://sparxsystems.com/products/ea/" TargetMode="External"/><Relationship Id="rId1" Type="http://schemas.openxmlformats.org/officeDocument/2006/relationships/slideLayout" Target="../slideLayouts/slideLayout2.xml"/><Relationship Id="rId5" Type="http://schemas.openxmlformats.org/officeDocument/2006/relationships/hyperlink" Target="https://sparxsystems.com/products/ea/downloads.html" TargetMode="External"/><Relationship Id="rId4" Type="http://schemas.openxmlformats.org/officeDocument/2006/relationships/hyperlink" Target="https://sparxsystems.com/enterprise_architect_user_guide/15.0/product_information/ea_lite.html"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www.omg.org/spec/XMI/2.5.1/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 Target="slide48.xml"/><Relationship Id="rId13" Type="http://schemas.openxmlformats.org/officeDocument/2006/relationships/slide" Target="slide78.xml"/><Relationship Id="rId3" Type="http://schemas.openxmlformats.org/officeDocument/2006/relationships/slide" Target="slide3.xml"/><Relationship Id="rId7" Type="http://schemas.openxmlformats.org/officeDocument/2006/relationships/slide" Target="slide36.xml"/><Relationship Id="rId12" Type="http://schemas.openxmlformats.org/officeDocument/2006/relationships/slide" Target="slide61.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32.xml"/><Relationship Id="rId11" Type="http://schemas.openxmlformats.org/officeDocument/2006/relationships/slide" Target="slide58.xml"/><Relationship Id="rId5" Type="http://schemas.openxmlformats.org/officeDocument/2006/relationships/slide" Target="slide21.xml"/><Relationship Id="rId15" Type="http://schemas.openxmlformats.org/officeDocument/2006/relationships/slide" Target="slide91.xml"/><Relationship Id="rId10" Type="http://schemas.openxmlformats.org/officeDocument/2006/relationships/slide" Target="slide57.xml"/><Relationship Id="rId4" Type="http://schemas.openxmlformats.org/officeDocument/2006/relationships/slide" Target="slide14.xml"/><Relationship Id="rId9" Type="http://schemas.openxmlformats.org/officeDocument/2006/relationships/slide" Target="slide54.xml"/><Relationship Id="rId14" Type="http://schemas.openxmlformats.org/officeDocument/2006/relationships/slide" Target="slide82.xml"/></Relationships>
</file>

<file path=ppt/slides/_rels/slide30.xml.rels><?xml version="1.0" encoding="UTF-8" standalone="yes"?>
<Relationships xmlns="http://schemas.openxmlformats.org/package/2006/relationships"><Relationship Id="rId8" Type="http://schemas.openxmlformats.org/officeDocument/2006/relationships/hyperlink" Target="https://www.eclipse.org/papyrus/" TargetMode="External"/><Relationship Id="rId3" Type="http://schemas.openxmlformats.org/officeDocument/2006/relationships/hyperlink" Target="https://www.ibm.com/products/systems-design-rhapsody" TargetMode="External"/><Relationship Id="rId7" Type="http://schemas.openxmlformats.org/officeDocument/2006/relationships/hyperlink" Target="https://www.sdmetrics.com/OpenCore.html" TargetMode="External"/><Relationship Id="rId2" Type="http://schemas.openxmlformats.org/officeDocument/2006/relationships/hyperlink" Target="https://sparxsystems.com/products/ea/" TargetMode="External"/><Relationship Id="rId1" Type="http://schemas.openxmlformats.org/officeDocument/2006/relationships/slideLayout" Target="../slideLayouts/slideLayout2.xml"/><Relationship Id="rId6" Type="http://schemas.openxmlformats.org/officeDocument/2006/relationships/hyperlink" Target="https://www.nomagic.com/products/magicdraw" TargetMode="External"/><Relationship Id="rId11" Type="http://schemas.openxmlformats.org/officeDocument/2006/relationships/hyperlink" Target="https://www.modelio.org/" TargetMode="External"/><Relationship Id="rId5" Type="http://schemas.openxmlformats.org/officeDocument/2006/relationships/hyperlink" Target="https://www.altova.com/umodel" TargetMode="External"/><Relationship Id="rId10" Type="http://schemas.openxmlformats.org/officeDocument/2006/relationships/hyperlink" Target="https://www.eclipse.org/acceleo/" TargetMode="External"/><Relationship Id="rId4" Type="http://schemas.openxmlformats.org/officeDocument/2006/relationships/hyperlink" Target="https://www.visual-paradigm.com/" TargetMode="External"/><Relationship Id="rId9" Type="http://schemas.openxmlformats.org/officeDocument/2006/relationships/hyperlink" Target="https://projects.eclipse.org/projects/modeling.mmt.qvt-oml"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8" Type="http://schemas.openxmlformats.org/officeDocument/2006/relationships/slide" Target="slide48.xml"/><Relationship Id="rId13" Type="http://schemas.openxmlformats.org/officeDocument/2006/relationships/slide" Target="slide78.xml"/><Relationship Id="rId3" Type="http://schemas.openxmlformats.org/officeDocument/2006/relationships/slide" Target="slide3.xml"/><Relationship Id="rId7" Type="http://schemas.openxmlformats.org/officeDocument/2006/relationships/slide" Target="slide36.xml"/><Relationship Id="rId12" Type="http://schemas.openxmlformats.org/officeDocument/2006/relationships/slide" Target="slide61.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32.xml"/><Relationship Id="rId11" Type="http://schemas.openxmlformats.org/officeDocument/2006/relationships/slide" Target="slide58.xml"/><Relationship Id="rId5" Type="http://schemas.openxmlformats.org/officeDocument/2006/relationships/slide" Target="slide21.xml"/><Relationship Id="rId15" Type="http://schemas.openxmlformats.org/officeDocument/2006/relationships/slide" Target="slide91.xml"/><Relationship Id="rId10" Type="http://schemas.openxmlformats.org/officeDocument/2006/relationships/slide" Target="slide57.xml"/><Relationship Id="rId4" Type="http://schemas.openxmlformats.org/officeDocument/2006/relationships/slide" Target="slide14.xml"/><Relationship Id="rId9" Type="http://schemas.openxmlformats.org/officeDocument/2006/relationships/slide" Target="slide54.xml"/><Relationship Id="rId14" Type="http://schemas.openxmlformats.org/officeDocument/2006/relationships/slide" Target="slide82.xml"/></Relationships>
</file>

<file path=ppt/slides/_rels/slide33.xml.rels><?xml version="1.0" encoding="UTF-8" standalone="yes"?>
<Relationships xmlns="http://schemas.openxmlformats.org/package/2006/relationships"><Relationship Id="rId3" Type="http://schemas.openxmlformats.org/officeDocument/2006/relationships/hyperlink" Target="https://ddi-alliance.bitbucket.io/DDI-CDI/DDI-CDI_Public_Review_1/1_Specification_Documents/Supporting_Documents/UML_Class_Diagram_-_Practitioner%E2%80%99s_Subset_for_Data_Modeling_-_Detailed_List_of_Items_0-9.html" TargetMode="External"/><Relationship Id="rId2" Type="http://schemas.openxmlformats.org/officeDocument/2006/relationships/hyperlink" Target="https://ddi-alliance.bitbucket.io/DDI-CDI/DDI-CDI_Public_Review_1/1_Specification_Documents/Supporting_Documents/UML_Class_Diagram_-_Practitioner's_Subset_for_Data_Modeling_0-9.pdf"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hyperlink" Target="http://validator.omg.org/se-interop/class-view?class=type*UML%202.4.1*DataType" TargetMode="External"/><Relationship Id="rId13" Type="http://schemas.openxmlformats.org/officeDocument/2006/relationships/hyperlink" Target="http://validator.omg.org/se-interop/class-view?class=type*UML%202.4.1*PrimitiveType" TargetMode="External"/><Relationship Id="rId3" Type="http://schemas.openxmlformats.org/officeDocument/2006/relationships/hyperlink" Target="http://validator.omg.org/se-interop/class-view?class=type*UML%202.4.1*Package" TargetMode="External"/><Relationship Id="rId7" Type="http://schemas.openxmlformats.org/officeDocument/2006/relationships/hyperlink" Target="http://validator.omg.org/se-interop/class-view?class=type*UML%202.4.1*Generalization" TargetMode="External"/><Relationship Id="rId12" Type="http://schemas.openxmlformats.org/officeDocument/2006/relationships/hyperlink" Target="http://validator.omg.org/se-interop/class-view?class=type*UML%202.4.1*LiteralUnlimitedNatural" TargetMode="External"/><Relationship Id="rId2" Type="http://schemas.openxmlformats.org/officeDocument/2006/relationships/hyperlink" Target="http://validator.omg.org/se-interop/class-view?class=type*UML%202.4.1*Model" TargetMode="External"/><Relationship Id="rId1" Type="http://schemas.openxmlformats.org/officeDocument/2006/relationships/slideLayout" Target="../slideLayouts/slideLayout2.xml"/><Relationship Id="rId6" Type="http://schemas.openxmlformats.org/officeDocument/2006/relationships/hyperlink" Target="http://validator.omg.org/se-interop/class-view?class=type*UML%202.4.1*Association" TargetMode="External"/><Relationship Id="rId11" Type="http://schemas.openxmlformats.org/officeDocument/2006/relationships/hyperlink" Target="http://validator.omg.org/se-interop/class-view?class=type*UML%202.4.1*LiteralInteger" TargetMode="External"/><Relationship Id="rId5" Type="http://schemas.openxmlformats.org/officeDocument/2006/relationships/hyperlink" Target="http://validator.omg.org/se-interop/class-view?class=type*UML%202.4.1*Property" TargetMode="External"/><Relationship Id="rId15" Type="http://schemas.openxmlformats.org/officeDocument/2006/relationships/hyperlink" Target="https://www.uml-diagrams.org/index-references.html" TargetMode="External"/><Relationship Id="rId10" Type="http://schemas.openxmlformats.org/officeDocument/2006/relationships/hyperlink" Target="http://validator.omg.org/se-interop/class-view?class=type*UML%202.4.1*EnumerationLiteral" TargetMode="External"/><Relationship Id="rId4" Type="http://schemas.openxmlformats.org/officeDocument/2006/relationships/hyperlink" Target="http://validator.omg.org/se-interop/class-view?class=type*UML%202.4.1*Class" TargetMode="External"/><Relationship Id="rId9" Type="http://schemas.openxmlformats.org/officeDocument/2006/relationships/hyperlink" Target="http://validator.omg.org/se-interop/class-view?class=type*UML%202.4.1*Enumeration" TargetMode="External"/><Relationship Id="rId14" Type="http://schemas.openxmlformats.org/officeDocument/2006/relationships/hyperlink" Target="http://validator.omg.org/se-interop/class-view?class=type*UML%202.4.1*Comment"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ddi-alliance.bitbucket.io/DDI-CDI/DDI-CDI_Public_Review_1/1_Specification_Documents/Supporting_Documents/UML_Class_Diagram_-_Practitioner&#8217;s_Subset_for_Data_Modeling_-_Detailed_List_of_Items_0-9.html" TargetMode="Externa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8" Type="http://schemas.openxmlformats.org/officeDocument/2006/relationships/slide" Target="slide48.xml"/><Relationship Id="rId13" Type="http://schemas.openxmlformats.org/officeDocument/2006/relationships/slide" Target="slide78.xml"/><Relationship Id="rId3" Type="http://schemas.openxmlformats.org/officeDocument/2006/relationships/slide" Target="slide3.xml"/><Relationship Id="rId7" Type="http://schemas.openxmlformats.org/officeDocument/2006/relationships/slide" Target="slide36.xml"/><Relationship Id="rId12" Type="http://schemas.openxmlformats.org/officeDocument/2006/relationships/slide" Target="slide61.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32.xml"/><Relationship Id="rId11" Type="http://schemas.openxmlformats.org/officeDocument/2006/relationships/slide" Target="slide58.xml"/><Relationship Id="rId5" Type="http://schemas.openxmlformats.org/officeDocument/2006/relationships/slide" Target="slide21.xml"/><Relationship Id="rId15" Type="http://schemas.openxmlformats.org/officeDocument/2006/relationships/slide" Target="slide91.xml"/><Relationship Id="rId10" Type="http://schemas.openxmlformats.org/officeDocument/2006/relationships/slide" Target="slide57.xml"/><Relationship Id="rId4" Type="http://schemas.openxmlformats.org/officeDocument/2006/relationships/slide" Target="slide14.xml"/><Relationship Id="rId9" Type="http://schemas.openxmlformats.org/officeDocument/2006/relationships/slide" Target="slide54.xml"/><Relationship Id="rId14" Type="http://schemas.openxmlformats.org/officeDocument/2006/relationships/slide" Target="slide82.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hyperlink" Target="https://bitbucket.org/ddi-alliance/ddi-views-production/src/master/transform/" TargetMode="External"/><Relationship Id="rId2" Type="http://schemas.openxmlformats.org/officeDocument/2006/relationships/hyperlink" Target="https://bitbucket.org/ddi-alliance/ddi-views-production/src/master/transform/XML%20Binding%20from%20the%20DDI%20Model.docx" TargetMode="External"/><Relationship Id="rId1" Type="http://schemas.openxmlformats.org/officeDocument/2006/relationships/slideLayout" Target="../slideLayouts/slideLayout2.xml"/><Relationship Id="rId5" Type="http://schemas.openxmlformats.org/officeDocument/2006/relationships/hyperlink" Target="https://bitbucket.org/ddi-alliance/ddi-views-production/src/master/transform/XMLSchema/xmi2xsd.xsl" TargetMode="External"/><Relationship Id="rId4" Type="http://schemas.openxmlformats.org/officeDocument/2006/relationships/hyperlink" Target="https://bitbucket.org/ddi-alliance/ddi-views-production/src/master/transform/PlatformSpecificModels/xmi2xmi4xsd.xs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hyperlink" Target="https://htmlpreview.github.io/?https://github.com/ericprud/XMItoRDF/blob/modular/doc/process.html"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hyperlink" Target="https://bitbucket.org/wackerow/ddi4r_repository/src/master/"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graphviz.org/" TargetMode="External"/><Relationship Id="rId2" Type="http://schemas.openxmlformats.org/officeDocument/2006/relationships/hyperlink" Target="https://en.wikipedia.org/wiki/Sphinx_(documentation_generator)" TargetMode="External"/><Relationship Id="rId1" Type="http://schemas.openxmlformats.org/officeDocument/2006/relationships/slideLayout" Target="../slideLayouts/slideLayout2.xml"/><Relationship Id="rId4" Type="http://schemas.openxmlformats.org/officeDocument/2006/relationships/hyperlink" Target="https://bitbucket.org/ddi-alliance/ddi-views-production/src/master/transform/reStructuredText/"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www.sdmetrics.com/OpenCore.html"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48.xml.rels><?xml version="1.0" encoding="UTF-8" standalone="yes"?>
<Relationships xmlns="http://schemas.openxmlformats.org/package/2006/relationships"><Relationship Id="rId8" Type="http://schemas.openxmlformats.org/officeDocument/2006/relationships/slide" Target="slide48.xml"/><Relationship Id="rId13" Type="http://schemas.openxmlformats.org/officeDocument/2006/relationships/slide" Target="slide78.xml"/><Relationship Id="rId3" Type="http://schemas.openxmlformats.org/officeDocument/2006/relationships/slide" Target="slide3.xml"/><Relationship Id="rId7" Type="http://schemas.openxmlformats.org/officeDocument/2006/relationships/slide" Target="slide36.xml"/><Relationship Id="rId12" Type="http://schemas.openxmlformats.org/officeDocument/2006/relationships/slide" Target="slide61.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32.xml"/><Relationship Id="rId11" Type="http://schemas.openxmlformats.org/officeDocument/2006/relationships/slide" Target="slide58.xml"/><Relationship Id="rId5" Type="http://schemas.openxmlformats.org/officeDocument/2006/relationships/slide" Target="slide21.xml"/><Relationship Id="rId15" Type="http://schemas.openxmlformats.org/officeDocument/2006/relationships/slide" Target="slide91.xml"/><Relationship Id="rId10" Type="http://schemas.openxmlformats.org/officeDocument/2006/relationships/slide" Target="slide57.xml"/><Relationship Id="rId4" Type="http://schemas.openxmlformats.org/officeDocument/2006/relationships/slide" Target="slide14.xml"/><Relationship Id="rId9" Type="http://schemas.openxmlformats.org/officeDocument/2006/relationships/slide" Target="slide54.xml"/><Relationship Id="rId14" Type="http://schemas.openxmlformats.org/officeDocument/2006/relationships/slide" Target="slide82.xml"/></Relationships>
</file>

<file path=ppt/slides/_rels/slide49.xml.rels><?xml version="1.0" encoding="UTF-8" standalone="yes"?>
<Relationships xmlns="http://schemas.openxmlformats.org/package/2006/relationships"><Relationship Id="rId8" Type="http://schemas.openxmlformats.org/officeDocument/2006/relationships/hyperlink" Target="https://www.omg.org/spec/OCL/" TargetMode="External"/><Relationship Id="rId3" Type="http://schemas.openxmlformats.org/officeDocument/2006/relationships/hyperlink" Target="https://www.omg.org/spec/UML/2.5.1/PDF" TargetMode="External"/><Relationship Id="rId7" Type="http://schemas.openxmlformats.org/officeDocument/2006/relationships/hyperlink" Target="https://www.omg.org/spec/MOFM2T/" TargetMode="External"/><Relationship Id="rId2" Type="http://schemas.openxmlformats.org/officeDocument/2006/relationships/hyperlink" Target="https://www.omg.org/spec/UML/2.4.1" TargetMode="External"/><Relationship Id="rId1" Type="http://schemas.openxmlformats.org/officeDocument/2006/relationships/slideLayout" Target="../slideLayouts/slideLayout2.xml"/><Relationship Id="rId6" Type="http://schemas.openxmlformats.org/officeDocument/2006/relationships/hyperlink" Target="https://www.omg.org/spec/QVT/" TargetMode="External"/><Relationship Id="rId5" Type="http://schemas.openxmlformats.org/officeDocument/2006/relationships/hyperlink" Target="https://www.omg.org/spec/XMI/2.5.1/PDF" TargetMode="External"/><Relationship Id="rId4" Type="http://schemas.openxmlformats.org/officeDocument/2006/relationships/hyperlink" Target="https://www.omg.org/spec/XMI/2.4.1"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s://en.wikipedia.org/wiki/MOF_Model_to_Text_Transformation_Language"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8" Type="http://schemas.openxmlformats.org/officeDocument/2006/relationships/slide" Target="slide48.xml"/><Relationship Id="rId13" Type="http://schemas.openxmlformats.org/officeDocument/2006/relationships/slide" Target="slide78.xml"/><Relationship Id="rId3" Type="http://schemas.openxmlformats.org/officeDocument/2006/relationships/slide" Target="slide3.xml"/><Relationship Id="rId7" Type="http://schemas.openxmlformats.org/officeDocument/2006/relationships/slide" Target="slide36.xml"/><Relationship Id="rId12" Type="http://schemas.openxmlformats.org/officeDocument/2006/relationships/slide" Target="slide61.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32.xml"/><Relationship Id="rId11" Type="http://schemas.openxmlformats.org/officeDocument/2006/relationships/slide" Target="slide58.xml"/><Relationship Id="rId5" Type="http://schemas.openxmlformats.org/officeDocument/2006/relationships/slide" Target="slide21.xml"/><Relationship Id="rId15" Type="http://schemas.openxmlformats.org/officeDocument/2006/relationships/slide" Target="slide91.xml"/><Relationship Id="rId10" Type="http://schemas.openxmlformats.org/officeDocument/2006/relationships/slide" Target="slide57.xml"/><Relationship Id="rId4" Type="http://schemas.openxmlformats.org/officeDocument/2006/relationships/slide" Target="slide14.xml"/><Relationship Id="rId9" Type="http://schemas.openxmlformats.org/officeDocument/2006/relationships/slide" Target="slide54.xml"/><Relationship Id="rId14" Type="http://schemas.openxmlformats.org/officeDocument/2006/relationships/slide" Target="slide8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projects.eclipse.org/projects/modeling.mmt.qvt-oml" TargetMode="External"/><Relationship Id="rId2" Type="http://schemas.openxmlformats.org/officeDocument/2006/relationships/hyperlink" Target="https://www.eclipse.org/papyrus/" TargetMode="External"/><Relationship Id="rId1" Type="http://schemas.openxmlformats.org/officeDocument/2006/relationships/slideLayout" Target="../slideLayouts/slideLayout2.xml"/><Relationship Id="rId6" Type="http://schemas.openxmlformats.org/officeDocument/2006/relationships/hyperlink" Target="https://www.omg.org/spec/MOFM2T/" TargetMode="External"/><Relationship Id="rId5" Type="http://schemas.openxmlformats.org/officeDocument/2006/relationships/hyperlink" Target="https://www.eclipse.org/acceleo/" TargetMode="External"/><Relationship Id="rId4" Type="http://schemas.openxmlformats.org/officeDocument/2006/relationships/hyperlink" Target="https://www.omg.org/spec/QVT/"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theo.cs.ovgu.de/lehre/lehre16s/modelling/slides19.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hyperlink" Target="https://wiki.eclipse.org/images/e/ee/QVTO_EclipseCon_2009_Presentation.pdf" TargetMode="External"/><Relationship Id="rId3" Type="http://schemas.openxmlformats.org/officeDocument/2006/relationships/hyperlink" Target="https://projects.eclipse.org/projects/modeling.mmt.qvt-oml" TargetMode="External"/><Relationship Id="rId7" Type="http://schemas.openxmlformats.org/officeDocument/2006/relationships/hyperlink" Target="https://help.eclipse.org/kepler/topic/org.eclipse.m2m.qvt.oml.doc/references/M2M-QVTO.pdf" TargetMode="External"/><Relationship Id="rId2" Type="http://schemas.openxmlformats.org/officeDocument/2006/relationships/hyperlink" Target="https://wiki.eclipse.org/QVTo" TargetMode="External"/><Relationship Id="rId1" Type="http://schemas.openxmlformats.org/officeDocument/2006/relationships/slideLayout" Target="../slideLayouts/slideLayout2.xml"/><Relationship Id="rId6" Type="http://schemas.openxmlformats.org/officeDocument/2006/relationships/hyperlink" Target="https://profesores.virtual.uniandes.edu.co/~isis4712/dokuwiki/lib/exe/fetch.php?media=01-model_transformation-_qvt-operational.pdf" TargetMode="External"/><Relationship Id="rId5" Type="http://schemas.openxmlformats.org/officeDocument/2006/relationships/hyperlink" Target="https://www.youtube.com/watch?v=-fHZvt0hUQg" TargetMode="External"/><Relationship Id="rId4" Type="http://schemas.openxmlformats.org/officeDocument/2006/relationships/hyperlink" Target="https://www.youtube.com/watch?v=69HQb1u1C-E" TargetMode="External"/></Relationships>
</file>

<file path=ppt/slides/_rels/slide61.xml.rels><?xml version="1.0" encoding="UTF-8" standalone="yes"?>
<Relationships xmlns="http://schemas.openxmlformats.org/package/2006/relationships"><Relationship Id="rId2" Type="http://schemas.openxmlformats.org/officeDocument/2006/relationships/hyperlink" Target="https://www.omg.org/spec/MOFM2T/"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8" Type="http://schemas.openxmlformats.org/officeDocument/2006/relationships/hyperlink" Target="https://help.eclipse.org/2020-09/index.jsp?topic=/org.eclipse.acceleo.doc/pages/index.html&amp;cp=5" TargetMode="External"/><Relationship Id="rId13" Type="http://schemas.openxmlformats.org/officeDocument/2006/relationships/hyperlink" Target="https://www.eclipse.org/forums/index.php/f/24/" TargetMode="External"/><Relationship Id="rId18" Type="http://schemas.openxmlformats.org/officeDocument/2006/relationships/hyperlink" Target="https://www.eclipse.org/acceleo/documentation/" TargetMode="External"/><Relationship Id="rId3" Type="http://schemas.openxmlformats.org/officeDocument/2006/relationships/hyperlink" Target="https://wiki.eclipse.org/Acceleo/Getting_Started" TargetMode="External"/><Relationship Id="rId7" Type="http://schemas.openxmlformats.org/officeDocument/2006/relationships/hyperlink" Target="https://www.obeo.fr/en/acceleo-best-practices" TargetMode="External"/><Relationship Id="rId12" Type="http://schemas.openxmlformats.org/officeDocument/2006/relationships/hyperlink" Target="https://www.youtube.com/watch?v=42jkrOWA9RE" TargetMode="External"/><Relationship Id="rId17" Type="http://schemas.openxmlformats.org/officeDocument/2006/relationships/hyperlink" Target="https://wiki.eclipse.org/Acceleo/Maven" TargetMode="External"/><Relationship Id="rId2" Type="http://schemas.openxmlformats.org/officeDocument/2006/relationships/hyperlink" Target="https://www.eclipse.org/acceleo/" TargetMode="External"/><Relationship Id="rId16" Type="http://schemas.openxmlformats.org/officeDocument/2006/relationships/hyperlink" Target="https://www.eclipse.org/forums/index.php/t/1096322/" TargetMode="External"/><Relationship Id="rId1" Type="http://schemas.openxmlformats.org/officeDocument/2006/relationships/slideLayout" Target="../slideLayouts/slideLayout2.xml"/><Relationship Id="rId6" Type="http://schemas.openxmlformats.org/officeDocument/2006/relationships/hyperlink" Target="https://wiki.eclipse.org/Acceleo/FAQ" TargetMode="External"/><Relationship Id="rId11" Type="http://schemas.openxmlformats.org/officeDocument/2006/relationships/hyperlink" Target="https://www.youtube.com/watch?v=2xprNizrFSU" TargetMode="External"/><Relationship Id="rId5" Type="http://schemas.openxmlformats.org/officeDocument/2006/relationships/hyperlink" Target="https://wiki.eclipse.org/Acceleo/User_Guide" TargetMode="External"/><Relationship Id="rId15" Type="http://schemas.openxmlformats.org/officeDocument/2006/relationships/hyperlink" Target="https://help.eclipse.org/2019-09/index.jsp?topic=/org.eclipse.acceleo.doc/pages/reference/standalone.html" TargetMode="External"/><Relationship Id="rId10" Type="http://schemas.openxmlformats.org/officeDocument/2006/relationships/hyperlink" Target="https://wiki.eclipse.org/Acceleo/OCL_Operations_Reference" TargetMode="External"/><Relationship Id="rId4" Type="http://schemas.openxmlformats.org/officeDocument/2006/relationships/hyperlink" Target="https://www.eclipse.org/acceleo/download.html" TargetMode="External"/><Relationship Id="rId9" Type="http://schemas.openxmlformats.org/officeDocument/2006/relationships/hyperlink" Target="https://wiki.eclipse.org/Acceleo/Acceleo_Operations_Reference" TargetMode="External"/><Relationship Id="rId14" Type="http://schemas.openxmlformats.org/officeDocument/2006/relationships/hyperlink" Target="https://stackoverflow.com/questions/tagged/acceleo?page=1&amp;sort=Votes&amp;pageSize=50" TargetMode="External"/></Relationships>
</file>

<file path=ppt/slides/_rels/slide6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iki.eclipse.org/Acceleo/Acceleo_Operations_Reference" TargetMode="Externa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iki.eclipse.org/Acceleo/OCL_Operations_Reference" TargetMode="Externa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hyperlink" Target="https://www.obeo.fr/en/acceleo-best-practices#C" TargetMode="External"/><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29.emf"/></Relationships>
</file>

<file path=ppt/slides/_rels/slide7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8" Type="http://schemas.openxmlformats.org/officeDocument/2006/relationships/slide" Target="slide48.xml"/><Relationship Id="rId13" Type="http://schemas.openxmlformats.org/officeDocument/2006/relationships/slide" Target="slide78.xml"/><Relationship Id="rId3" Type="http://schemas.openxmlformats.org/officeDocument/2006/relationships/slide" Target="slide3.xml"/><Relationship Id="rId7" Type="http://schemas.openxmlformats.org/officeDocument/2006/relationships/slide" Target="slide36.xml"/><Relationship Id="rId12" Type="http://schemas.openxmlformats.org/officeDocument/2006/relationships/slide" Target="slide61.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32.xml"/><Relationship Id="rId11" Type="http://schemas.openxmlformats.org/officeDocument/2006/relationships/slide" Target="slide58.xml"/><Relationship Id="rId5" Type="http://schemas.openxmlformats.org/officeDocument/2006/relationships/slide" Target="slide21.xml"/><Relationship Id="rId15" Type="http://schemas.openxmlformats.org/officeDocument/2006/relationships/slide" Target="slide91.xml"/><Relationship Id="rId10" Type="http://schemas.openxmlformats.org/officeDocument/2006/relationships/slide" Target="slide57.xml"/><Relationship Id="rId4" Type="http://schemas.openxmlformats.org/officeDocument/2006/relationships/slide" Target="slide14.xml"/><Relationship Id="rId9" Type="http://schemas.openxmlformats.org/officeDocument/2006/relationships/slide" Target="slide54.xml"/><Relationship Id="rId14" Type="http://schemas.openxmlformats.org/officeDocument/2006/relationships/slide" Target="slide82.xml"/></Relationships>
</file>

<file path=ppt/slides/_rels/slide7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hyperlink" Target="https://www.uml-diagrams.org/index-references.html" TargetMode="External"/><Relationship Id="rId7" Type="http://schemas.openxmlformats.org/officeDocument/2006/relationships/image" Target="../media/image34.png"/><Relationship Id="rId2" Type="http://schemas.openxmlformats.org/officeDocument/2006/relationships/hyperlink" Target="UML%20Class%20and%20Object%20Diagrams%20Overview" TargetMode="Externa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hyperlink" Target="https://www.omg.org/spec/UML/2.5.1/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dl.acm.org/citation.cfm?id=993859"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8" Type="http://schemas.openxmlformats.org/officeDocument/2006/relationships/slide" Target="slide48.xml"/><Relationship Id="rId13" Type="http://schemas.openxmlformats.org/officeDocument/2006/relationships/slide" Target="slide78.xml"/><Relationship Id="rId3" Type="http://schemas.openxmlformats.org/officeDocument/2006/relationships/slide" Target="slide3.xml"/><Relationship Id="rId7" Type="http://schemas.openxmlformats.org/officeDocument/2006/relationships/slide" Target="slide36.xml"/><Relationship Id="rId12" Type="http://schemas.openxmlformats.org/officeDocument/2006/relationships/slide" Target="slide61.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32.xml"/><Relationship Id="rId11" Type="http://schemas.openxmlformats.org/officeDocument/2006/relationships/slide" Target="slide58.xml"/><Relationship Id="rId5" Type="http://schemas.openxmlformats.org/officeDocument/2006/relationships/slide" Target="slide21.xml"/><Relationship Id="rId15" Type="http://schemas.openxmlformats.org/officeDocument/2006/relationships/slide" Target="slide91.xml"/><Relationship Id="rId10" Type="http://schemas.openxmlformats.org/officeDocument/2006/relationships/slide" Target="slide57.xml"/><Relationship Id="rId4" Type="http://schemas.openxmlformats.org/officeDocument/2006/relationships/slide" Target="slide14.xml"/><Relationship Id="rId9" Type="http://schemas.openxmlformats.org/officeDocument/2006/relationships/slide" Target="slide54.xml"/><Relationship Id="rId14" Type="http://schemas.openxmlformats.org/officeDocument/2006/relationships/slide" Target="slide82.xml"/></Relationships>
</file>

<file path=ppt/slides/_rels/slide83.xml.rels><?xml version="1.0" encoding="UTF-8" standalone="yes"?>
<Relationships xmlns="http://schemas.openxmlformats.org/package/2006/relationships"><Relationship Id="rId2" Type="http://schemas.openxmlformats.org/officeDocument/2006/relationships/hyperlink" Target="https://ddi-alliance.atlassian.net/wiki/download/attachments/733675521/UMLSubsetMapping.xlsx?version=1&amp;modificationDate=1575278672808&amp;cacheVersion=1&amp;api=v2" TargetMode="Externa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8" Type="http://schemas.openxmlformats.org/officeDocument/2006/relationships/hyperlink" Target="http://validator.omg.org/se-interop/class-view?class=type*UML%202.4.1*DataType" TargetMode="External"/><Relationship Id="rId13" Type="http://schemas.openxmlformats.org/officeDocument/2006/relationships/hyperlink" Target="http://validator.omg.org/se-interop/class-view?class=type*UML%202.4.1*PrimitiveType" TargetMode="External"/><Relationship Id="rId3" Type="http://schemas.openxmlformats.org/officeDocument/2006/relationships/hyperlink" Target="http://validator.omg.org/se-interop/class-view?class=type*UML%202.4.1*Package" TargetMode="External"/><Relationship Id="rId7" Type="http://schemas.openxmlformats.org/officeDocument/2006/relationships/hyperlink" Target="http://validator.omg.org/se-interop/class-view?class=type*UML%202.4.1*Generalization" TargetMode="External"/><Relationship Id="rId12" Type="http://schemas.openxmlformats.org/officeDocument/2006/relationships/hyperlink" Target="http://validator.omg.org/se-interop/class-view?class=type*UML%202.4.1*LiteralUnlimitedNatural" TargetMode="External"/><Relationship Id="rId2" Type="http://schemas.openxmlformats.org/officeDocument/2006/relationships/hyperlink" Target="http://validator.omg.org/se-interop/class-view?class=type*UML%202.4.1*Model" TargetMode="External"/><Relationship Id="rId1" Type="http://schemas.openxmlformats.org/officeDocument/2006/relationships/slideLayout" Target="../slideLayouts/slideLayout2.xml"/><Relationship Id="rId6" Type="http://schemas.openxmlformats.org/officeDocument/2006/relationships/hyperlink" Target="http://validator.omg.org/se-interop/class-view?class=type*UML%202.4.1*Association" TargetMode="External"/><Relationship Id="rId11" Type="http://schemas.openxmlformats.org/officeDocument/2006/relationships/hyperlink" Target="http://validator.omg.org/se-interop/class-view?class=type*UML%202.4.1*LiteralInteger" TargetMode="External"/><Relationship Id="rId5" Type="http://schemas.openxmlformats.org/officeDocument/2006/relationships/hyperlink" Target="http://validator.omg.org/se-interop/class-view?class=type*UML%202.4.1*Property" TargetMode="External"/><Relationship Id="rId15" Type="http://schemas.openxmlformats.org/officeDocument/2006/relationships/hyperlink" Target="https://www.uml-diagrams.org/index-references.html" TargetMode="External"/><Relationship Id="rId10" Type="http://schemas.openxmlformats.org/officeDocument/2006/relationships/hyperlink" Target="http://validator.omg.org/se-interop/class-view?class=type*UML%202.4.1*EnumerationLiteral" TargetMode="External"/><Relationship Id="rId4" Type="http://schemas.openxmlformats.org/officeDocument/2006/relationships/hyperlink" Target="http://validator.omg.org/se-interop/class-view?class=type*UML%202.4.1*Class" TargetMode="External"/><Relationship Id="rId9" Type="http://schemas.openxmlformats.org/officeDocument/2006/relationships/hyperlink" Target="http://validator.omg.org/se-interop/class-view?class=type*UML%202.4.1*Enumeration" TargetMode="External"/><Relationship Id="rId14" Type="http://schemas.openxmlformats.org/officeDocument/2006/relationships/hyperlink" Target="http://validator.omg.org/se-interop/class-view?class=type*UML%202.4.1*Comment" TargetMode="External"/></Relationships>
</file>

<file path=ppt/slides/_rels/slide8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ddi-alliance.bitbucket.io/DDI-CDI/DDI-CDI_Public_Review_1/1_Specification_Documents/Supporting_Documents/UML_Class_Diagram_-_Practitioner&#8217;s_Subset_for_Data_Modeling_-_Detailed_List_of_Items_0-9.html" TargetMode="Externa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3" Type="http://schemas.openxmlformats.org/officeDocument/2006/relationships/hyperlink" Target="https://ddi-alliance.atlassian.net/wiki/spaces/DDI4/pages/1585184777/Tutorial+Generating+DDI+Cross-Domain+Integration+DDI-CDI+in+the+Language+of+your+Choice." TargetMode="External"/><Relationship Id="rId2" Type="http://schemas.openxmlformats.org/officeDocument/2006/relationships/hyperlink" Target="mailto:joachim.wackerow@gesis.or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772400" cy="1927225"/>
          </a:xfrm>
        </p:spPr>
        <p:txBody>
          <a:bodyPr>
            <a:normAutofit fontScale="90000"/>
          </a:bodyPr>
          <a:lstStyle/>
          <a:p>
            <a:r>
              <a:rPr lang="en-US" dirty="0"/>
              <a:t>Generating</a:t>
            </a:r>
            <a:br>
              <a:rPr lang="en-US" dirty="0"/>
            </a:br>
            <a:r>
              <a:rPr lang="de-DE" dirty="0"/>
              <a:t>DDI - Cross-Domain Integration</a:t>
            </a:r>
            <a:br>
              <a:rPr lang="de-DE" dirty="0"/>
            </a:br>
            <a:r>
              <a:rPr lang="de-DE" dirty="0"/>
              <a:t>(DDI-CDI)</a:t>
            </a:r>
            <a:br>
              <a:rPr lang="de-DE" dirty="0"/>
            </a:br>
            <a:r>
              <a:rPr lang="en-US" dirty="0"/>
              <a:t> in the Language of your Choice</a:t>
            </a:r>
            <a:endParaRPr lang="de-DE" dirty="0"/>
          </a:p>
        </p:txBody>
      </p:sp>
      <p:sp>
        <p:nvSpPr>
          <p:cNvPr id="3" name="Subtitle 2"/>
          <p:cNvSpPr>
            <a:spLocks noGrp="1"/>
          </p:cNvSpPr>
          <p:nvPr>
            <p:ph type="subTitle" idx="1"/>
          </p:nvPr>
        </p:nvSpPr>
        <p:spPr>
          <a:xfrm>
            <a:off x="1371600" y="3127375"/>
            <a:ext cx="6400800" cy="1219200"/>
          </a:xfrm>
        </p:spPr>
        <p:txBody>
          <a:bodyPr>
            <a:normAutofit/>
          </a:bodyPr>
          <a:lstStyle/>
          <a:p>
            <a:r>
              <a:rPr lang="en-US" dirty="0"/>
              <a:t>Model Driven Architecture for Metadata Standards in Practice</a:t>
            </a:r>
          </a:p>
        </p:txBody>
      </p:sp>
      <p:sp>
        <p:nvSpPr>
          <p:cNvPr id="4" name="Subtitle 2"/>
          <p:cNvSpPr txBox="1">
            <a:spLocks/>
          </p:cNvSpPr>
          <p:nvPr/>
        </p:nvSpPr>
        <p:spPr>
          <a:xfrm>
            <a:off x="1219200" y="4648200"/>
            <a:ext cx="6705600" cy="990600"/>
          </a:xfrm>
          <a:prstGeom prst="rect">
            <a:avLst/>
          </a:prstGeom>
        </p:spPr>
        <p:txBody>
          <a:bodyPr vert="horz" lIns="91440" tIns="45720" rIns="91440" bIns="45720" rtlCol="0">
            <a:normAutofit fontScale="55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dirty="0"/>
              <a:t>Tutorial at EDDI20, the 12th Annual European DDI User Conference</a:t>
            </a:r>
          </a:p>
          <a:p>
            <a:r>
              <a:rPr lang="de-DE" dirty="0"/>
              <a:t>November 30, 2020 (virtual)</a:t>
            </a:r>
            <a:endParaRPr lang="en-US" dirty="0"/>
          </a:p>
          <a:p>
            <a:r>
              <a:rPr lang="en-US" dirty="0"/>
              <a:t>Joachim </a:t>
            </a:r>
            <a:r>
              <a:rPr lang="en-US" dirty="0" err="1"/>
              <a:t>Wackerow</a:t>
            </a:r>
            <a:r>
              <a:rPr lang="en-US" dirty="0"/>
              <a:t>, GESIS – Leibniz Institute for the Social Sciences</a:t>
            </a:r>
          </a:p>
        </p:txBody>
      </p:sp>
      <p:sp>
        <p:nvSpPr>
          <p:cNvPr id="5" name="Subtitle 2"/>
          <p:cNvSpPr txBox="1">
            <a:spLocks/>
          </p:cNvSpPr>
          <p:nvPr/>
        </p:nvSpPr>
        <p:spPr>
          <a:xfrm>
            <a:off x="990600" y="6248400"/>
            <a:ext cx="7239000" cy="304800"/>
          </a:xfrm>
          <a:prstGeom prst="rect">
            <a:avLst/>
          </a:prstGeom>
        </p:spPr>
        <p:txBody>
          <a:bodyPr vert="horz" wrap="none"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de-DE" sz="1000" dirty="0"/>
              <a:t>License </a:t>
            </a:r>
            <a:r>
              <a:rPr lang="de-DE" sz="1000" dirty="0">
                <a:hlinkClick r:id="rId2"/>
              </a:rPr>
              <a:t>Creative Commons Attribution 4.0 International (CC BY 4.0)</a:t>
            </a:r>
            <a:r>
              <a:rPr lang="de-DE" sz="1000" dirty="0"/>
              <a:t>, </a:t>
            </a:r>
            <a:r>
              <a:rPr lang="de-DE" sz="1000" dirty="0">
                <a:hlinkClick r:id="rId3"/>
              </a:rPr>
              <a:t>Web </a:t>
            </a:r>
            <a:r>
              <a:rPr lang="de-DE" sz="1000" dirty="0" err="1">
                <a:hlinkClick r:id="rId3"/>
              </a:rPr>
              <a:t>page</a:t>
            </a:r>
            <a:r>
              <a:rPr lang="de-DE" sz="1000" dirty="0"/>
              <a:t> </a:t>
            </a:r>
            <a:r>
              <a:rPr lang="de-DE" sz="1000" dirty="0" err="1"/>
              <a:t>of</a:t>
            </a:r>
            <a:r>
              <a:rPr lang="de-DE" sz="1000" dirty="0"/>
              <a:t> </a:t>
            </a:r>
            <a:r>
              <a:rPr lang="de-DE" sz="1000" dirty="0" err="1"/>
              <a:t>the</a:t>
            </a:r>
            <a:r>
              <a:rPr lang="de-DE" sz="1000" dirty="0"/>
              <a:t> </a:t>
            </a:r>
            <a:r>
              <a:rPr lang="de-DE" sz="1000" dirty="0" err="1"/>
              <a:t>tutorial</a:t>
            </a:r>
            <a:endParaRPr lang="en-US" sz="1000" dirty="0"/>
          </a:p>
        </p:txBody>
      </p:sp>
    </p:spTree>
    <p:extLst>
      <p:ext uri="{BB962C8B-B14F-4D97-AF65-F5344CB8AC3E}">
        <p14:creationId xmlns:p14="http://schemas.microsoft.com/office/powerpoint/2010/main" val="2281893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B95C3-97B0-4961-853D-541570A36F64}"/>
              </a:ext>
            </a:extLst>
          </p:cNvPr>
          <p:cNvSpPr>
            <a:spLocks noGrp="1"/>
          </p:cNvSpPr>
          <p:nvPr>
            <p:ph type="title"/>
          </p:nvPr>
        </p:nvSpPr>
        <p:spPr/>
        <p:txBody>
          <a:bodyPr/>
          <a:lstStyle/>
          <a:p>
            <a:r>
              <a:rPr lang="en-US" dirty="0"/>
              <a:t>Alignment with Other Standards</a:t>
            </a:r>
            <a:endParaRPr lang="de-DE" dirty="0"/>
          </a:p>
        </p:txBody>
      </p:sp>
      <p:sp>
        <p:nvSpPr>
          <p:cNvPr id="3" name="Content Placeholder 2">
            <a:extLst>
              <a:ext uri="{FF2B5EF4-FFF2-40B4-BE49-F238E27FC236}">
                <a16:creationId xmlns:a16="http://schemas.microsoft.com/office/drawing/2014/main" id="{DA5B40ED-0787-4612-99F6-6C4300F53F0B}"/>
              </a:ext>
            </a:extLst>
          </p:cNvPr>
          <p:cNvSpPr>
            <a:spLocks noGrp="1"/>
          </p:cNvSpPr>
          <p:nvPr>
            <p:ph idx="1"/>
          </p:nvPr>
        </p:nvSpPr>
        <p:spPr/>
        <p:txBody>
          <a:bodyPr>
            <a:normAutofit fontScale="70000" lnSpcReduction="20000"/>
          </a:bodyPr>
          <a:lstStyle/>
          <a:p>
            <a:r>
              <a:rPr lang="en-US" dirty="0"/>
              <a:t>DDI-CDI attempts to align with a number of other standards</a:t>
            </a:r>
          </a:p>
          <a:p>
            <a:r>
              <a:rPr lang="en-US" dirty="0"/>
              <a:t>For process description:</a:t>
            </a:r>
          </a:p>
          <a:p>
            <a:pPr lvl="1"/>
            <a:r>
              <a:rPr lang="en-US" dirty="0"/>
              <a:t>PROV-O (and PROV-ONE) . Directly implements these</a:t>
            </a:r>
          </a:p>
          <a:p>
            <a:pPr lvl="1"/>
            <a:r>
              <a:rPr lang="en-US" dirty="0"/>
              <a:t>SDTL/VTL – provides for combined use</a:t>
            </a:r>
          </a:p>
          <a:p>
            <a:pPr lvl="1"/>
            <a:r>
              <a:rPr lang="en-US" dirty="0"/>
              <a:t>BPMN – formal alignment</a:t>
            </a:r>
          </a:p>
          <a:p>
            <a:r>
              <a:rPr lang="en-US" dirty="0"/>
              <a:t>For discovery:</a:t>
            </a:r>
          </a:p>
          <a:p>
            <a:pPr lvl="1"/>
            <a:r>
              <a:rPr lang="en-US" dirty="0"/>
              <a:t>Schema.org</a:t>
            </a:r>
          </a:p>
          <a:p>
            <a:pPr lvl="1"/>
            <a:r>
              <a:rPr lang="en-US" dirty="0"/>
              <a:t>DCAT (in progress)</a:t>
            </a:r>
          </a:p>
          <a:p>
            <a:r>
              <a:rPr lang="en-US" dirty="0"/>
              <a:t>For data description:</a:t>
            </a:r>
          </a:p>
          <a:p>
            <a:pPr lvl="1"/>
            <a:r>
              <a:rPr lang="en-US" dirty="0"/>
              <a:t>DDI Codebook, DDI Lifecycle</a:t>
            </a:r>
          </a:p>
          <a:p>
            <a:pPr lvl="1"/>
            <a:r>
              <a:rPr lang="en-US" dirty="0"/>
              <a:t>GSIM</a:t>
            </a:r>
          </a:p>
          <a:p>
            <a:pPr lvl="1"/>
            <a:r>
              <a:rPr lang="en-US" dirty="0"/>
              <a:t>SDMX/Data Cube</a:t>
            </a:r>
          </a:p>
          <a:p>
            <a:r>
              <a:rPr lang="en-US" dirty="0"/>
              <a:t>Others (see documentation)</a:t>
            </a:r>
          </a:p>
          <a:p>
            <a:endParaRPr lang="de-DE" dirty="0"/>
          </a:p>
        </p:txBody>
      </p:sp>
      <p:sp>
        <p:nvSpPr>
          <p:cNvPr id="4" name="Rectangle: Rounded Corners 3">
            <a:extLst>
              <a:ext uri="{FF2B5EF4-FFF2-40B4-BE49-F238E27FC236}">
                <a16:creationId xmlns:a16="http://schemas.microsoft.com/office/drawing/2014/main" id="{8DA7F0BA-DBDA-4B52-97EE-9008772EAB47}"/>
              </a:ext>
            </a:extLst>
          </p:cNvPr>
          <p:cNvSpPr/>
          <p:nvPr/>
        </p:nvSpPr>
        <p:spPr>
          <a:xfrm rot="16200000">
            <a:off x="-235200" y="374400"/>
            <a:ext cx="1080000" cy="457200"/>
          </a:xfrm>
          <a:prstGeom prst="roundRect">
            <a:avLst/>
          </a:prstGeom>
          <a:solidFill>
            <a:schemeClr val="accent6">
              <a:lumMod val="7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Detail</a:t>
            </a:r>
          </a:p>
        </p:txBody>
      </p:sp>
    </p:spTree>
    <p:extLst>
      <p:ext uri="{BB962C8B-B14F-4D97-AF65-F5344CB8AC3E}">
        <p14:creationId xmlns:p14="http://schemas.microsoft.com/office/powerpoint/2010/main" val="24510543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46543-46C6-4CDF-8096-1DC08CBAD090}"/>
              </a:ext>
            </a:extLst>
          </p:cNvPr>
          <p:cNvSpPr>
            <a:spLocks noGrp="1"/>
          </p:cNvSpPr>
          <p:nvPr>
            <p:ph type="title"/>
          </p:nvPr>
        </p:nvSpPr>
        <p:spPr/>
        <p:txBody>
          <a:bodyPr/>
          <a:lstStyle/>
          <a:p>
            <a:r>
              <a:rPr lang="en-US" dirty="0"/>
              <a:t>What’s in the Specification?</a:t>
            </a:r>
            <a:endParaRPr lang="de-DE" dirty="0"/>
          </a:p>
        </p:txBody>
      </p:sp>
      <p:sp>
        <p:nvSpPr>
          <p:cNvPr id="3" name="Content Placeholder 2">
            <a:extLst>
              <a:ext uri="{FF2B5EF4-FFF2-40B4-BE49-F238E27FC236}">
                <a16:creationId xmlns:a16="http://schemas.microsoft.com/office/drawing/2014/main" id="{F19773A1-B635-477A-99F1-8B05D89F7782}"/>
              </a:ext>
            </a:extLst>
          </p:cNvPr>
          <p:cNvSpPr>
            <a:spLocks noGrp="1"/>
          </p:cNvSpPr>
          <p:nvPr>
            <p:ph idx="1"/>
          </p:nvPr>
        </p:nvSpPr>
        <p:spPr>
          <a:xfrm>
            <a:off x="457200" y="1600200"/>
            <a:ext cx="8229600" cy="4724400"/>
          </a:xfrm>
        </p:spPr>
        <p:txBody>
          <a:bodyPr>
            <a:normAutofit fontScale="70000" lnSpcReduction="20000"/>
          </a:bodyPr>
          <a:lstStyle/>
          <a:p>
            <a:r>
              <a:rPr lang="en-US" dirty="0"/>
              <a:t>DDI-CDI is a formal UML class model (as Canonical XMI)</a:t>
            </a:r>
          </a:p>
          <a:p>
            <a:r>
              <a:rPr lang="en-US" dirty="0"/>
              <a:t>UML can be easily implemented across technology platforms</a:t>
            </a:r>
          </a:p>
          <a:p>
            <a:pPr lvl="1"/>
            <a:r>
              <a:rPr lang="en-US" dirty="0"/>
              <a:t>Generation of syntax bindings</a:t>
            </a:r>
          </a:p>
          <a:p>
            <a:pPr lvl="1"/>
            <a:r>
              <a:rPr lang="en-US" dirty="0"/>
              <a:t>Familiar to many developers</a:t>
            </a:r>
          </a:p>
          <a:p>
            <a:r>
              <a:rPr lang="en-US" dirty="0"/>
              <a:t>UML “future-proofs” the specification</a:t>
            </a:r>
          </a:p>
          <a:p>
            <a:pPr lvl="1"/>
            <a:r>
              <a:rPr lang="en-US" dirty="0"/>
              <a:t>Emerging technology platforms can be supported</a:t>
            </a:r>
          </a:p>
          <a:p>
            <a:pPr lvl="1"/>
            <a:r>
              <a:rPr lang="en-US" dirty="0"/>
              <a:t>Content of model is extensible </a:t>
            </a:r>
          </a:p>
          <a:p>
            <a:r>
              <a:rPr lang="en-US" dirty="0"/>
              <a:t>An XML Schema representation is provided</a:t>
            </a:r>
          </a:p>
          <a:p>
            <a:pPr lvl="1"/>
            <a:r>
              <a:rPr lang="en-US" dirty="0"/>
              <a:t>Other representations (e.g., RDF, JSON) are being considered</a:t>
            </a:r>
          </a:p>
          <a:p>
            <a:r>
              <a:rPr lang="en-US" dirty="0"/>
              <a:t>Documentation of model and schemas</a:t>
            </a:r>
          </a:p>
          <a:p>
            <a:r>
              <a:rPr lang="en-US" dirty="0"/>
              <a:t>Architecture and design documentation</a:t>
            </a:r>
          </a:p>
          <a:p>
            <a:r>
              <a:rPr lang="en-US" dirty="0"/>
              <a:t>Examples of use</a:t>
            </a:r>
          </a:p>
          <a:p>
            <a:r>
              <a:rPr lang="de-DE" i="1" dirty="0"/>
              <a:t>Final Release in 2021 Q2</a:t>
            </a:r>
          </a:p>
        </p:txBody>
      </p:sp>
    </p:spTree>
    <p:extLst>
      <p:ext uri="{BB962C8B-B14F-4D97-AF65-F5344CB8AC3E}">
        <p14:creationId xmlns:p14="http://schemas.microsoft.com/office/powerpoint/2010/main" val="18757711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5F47F-C92F-41F2-A4BC-F5B32235F6A8}"/>
              </a:ext>
            </a:extLst>
          </p:cNvPr>
          <p:cNvSpPr>
            <a:spLocks noGrp="1"/>
          </p:cNvSpPr>
          <p:nvPr>
            <p:ph type="title"/>
          </p:nvPr>
        </p:nvSpPr>
        <p:spPr>
          <a:xfrm rot="16200000">
            <a:off x="-3009901" y="2781300"/>
            <a:ext cx="8229600" cy="1143000"/>
          </a:xfrm>
        </p:spPr>
        <p:txBody>
          <a:bodyPr>
            <a:normAutofit fontScale="90000"/>
          </a:bodyPr>
          <a:lstStyle/>
          <a:p>
            <a:r>
              <a:rPr lang="de-DE" dirty="0"/>
              <a:t>DDI-CDI Download Package</a:t>
            </a:r>
            <a:br>
              <a:rPr lang="de-DE" dirty="0"/>
            </a:br>
            <a:r>
              <a:rPr lang="de-DE" dirty="0"/>
              <a:t>Contents</a:t>
            </a:r>
          </a:p>
        </p:txBody>
      </p:sp>
      <p:graphicFrame>
        <p:nvGraphicFramePr>
          <p:cNvPr id="5" name="Content Placeholder 4">
            <a:extLst>
              <a:ext uri="{FF2B5EF4-FFF2-40B4-BE49-F238E27FC236}">
                <a16:creationId xmlns:a16="http://schemas.microsoft.com/office/drawing/2014/main" id="{492C64E6-BD87-4DB9-9B9C-1FB83EE763A9}"/>
              </a:ext>
            </a:extLst>
          </p:cNvPr>
          <p:cNvGraphicFramePr>
            <a:graphicFrameLocks noGrp="1"/>
          </p:cNvGraphicFramePr>
          <p:nvPr>
            <p:ph idx="1"/>
          </p:nvPr>
        </p:nvGraphicFramePr>
        <p:xfrm>
          <a:off x="2819400" y="0"/>
          <a:ext cx="5181600" cy="6666160"/>
        </p:xfrm>
        <a:graphic>
          <a:graphicData uri="http://schemas.openxmlformats.org/drawingml/2006/table">
            <a:tbl>
              <a:tblPr/>
              <a:tblGrid>
                <a:gridCol w="5181600">
                  <a:extLst>
                    <a:ext uri="{9D8B030D-6E8A-4147-A177-3AD203B41FA5}">
                      <a16:colId xmlns:a16="http://schemas.microsoft.com/office/drawing/2014/main" val="3022000465"/>
                    </a:ext>
                  </a:extLst>
                </a:gridCol>
              </a:tblGrid>
              <a:tr h="178568">
                <a:tc>
                  <a:txBody>
                    <a:bodyPr/>
                    <a:lstStyle/>
                    <a:p>
                      <a:pPr algn="ctr"/>
                      <a:r>
                        <a:rPr lang="de-DE" sz="1100" b="1" dirty="0">
                          <a:solidFill>
                            <a:srgbClr val="FFFFFF"/>
                          </a:solidFill>
                          <a:effectLst/>
                        </a:rPr>
                        <a:t>DDI-CDI_Public_Review_1</a:t>
                      </a:r>
                    </a:p>
                  </a:txBody>
                  <a:tcPr marL="9016" marR="15026" marT="9016" marB="9016"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006699"/>
                    </a:solidFill>
                  </a:tcPr>
                </a:tc>
                <a:extLst>
                  <a:ext uri="{0D108BD9-81ED-4DB2-BD59-A6C34878D82A}">
                    <a16:rowId xmlns:a16="http://schemas.microsoft.com/office/drawing/2014/main" val="50215521"/>
                  </a:ext>
                </a:extLst>
              </a:tr>
              <a:tr h="178568">
                <a:tc>
                  <a:txBody>
                    <a:bodyPr/>
                    <a:lstStyle/>
                    <a:p>
                      <a:pPr algn="l"/>
                      <a:r>
                        <a:rPr lang="en-US" sz="1100" u="none" strike="noStrike">
                          <a:effectLst/>
                          <a:hlinkClick r:id="rId2"/>
                        </a:rPr>
                        <a:t>DDI-CDI_Credits_and_Licensing.pdf</a:t>
                      </a:r>
                      <a:r>
                        <a:rPr lang="en-US" sz="1100">
                          <a:effectLst/>
                        </a:rPr>
                        <a:t> </a:t>
                      </a:r>
                    </a:p>
                  </a:txBody>
                  <a:tcPr marL="9016" marR="15026" marT="9016" marB="9016"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DFDFDF"/>
                    </a:solidFill>
                  </a:tcPr>
                </a:tc>
                <a:extLst>
                  <a:ext uri="{0D108BD9-81ED-4DB2-BD59-A6C34878D82A}">
                    <a16:rowId xmlns:a16="http://schemas.microsoft.com/office/drawing/2014/main" val="3805087050"/>
                  </a:ext>
                </a:extLst>
              </a:tr>
              <a:tr h="178568">
                <a:tc>
                  <a:txBody>
                    <a:bodyPr/>
                    <a:lstStyle/>
                    <a:p>
                      <a:pPr algn="l"/>
                      <a:r>
                        <a:rPr lang="en-US" sz="1100" u="none" strike="noStrike">
                          <a:effectLst/>
                          <a:hlinkClick r:id="rId3"/>
                        </a:rPr>
                        <a:t>DDI-CDI_Futures_Open_Issues.pdf</a:t>
                      </a:r>
                      <a:r>
                        <a:rPr lang="en-US" sz="1100">
                          <a:effectLst/>
                        </a:rPr>
                        <a:t> </a:t>
                      </a:r>
                    </a:p>
                  </a:txBody>
                  <a:tcPr marL="9016" marR="15026" marT="9016" marB="9016"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D3D3E1"/>
                    </a:solidFill>
                  </a:tcPr>
                </a:tc>
                <a:extLst>
                  <a:ext uri="{0D108BD9-81ED-4DB2-BD59-A6C34878D82A}">
                    <a16:rowId xmlns:a16="http://schemas.microsoft.com/office/drawing/2014/main" val="198971352"/>
                  </a:ext>
                </a:extLst>
              </a:tr>
              <a:tr h="178568">
                <a:tc>
                  <a:txBody>
                    <a:bodyPr/>
                    <a:lstStyle/>
                    <a:p>
                      <a:pPr algn="l"/>
                      <a:r>
                        <a:rPr lang="da-DK" sz="1100" u="none" strike="noStrike" dirty="0">
                          <a:effectLst/>
                          <a:hlinkClick r:id="rId4"/>
                        </a:rPr>
                        <a:t>DDI-CDI_Package_Overview_PR_1.pdf</a:t>
                      </a:r>
                      <a:r>
                        <a:rPr lang="da-DK" sz="1100" dirty="0">
                          <a:effectLst/>
                        </a:rPr>
                        <a:t> </a:t>
                      </a:r>
                    </a:p>
                  </a:txBody>
                  <a:tcPr marL="9016" marR="15026" marT="9016" marB="9016"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DFDFDF"/>
                    </a:solidFill>
                  </a:tcPr>
                </a:tc>
                <a:extLst>
                  <a:ext uri="{0D108BD9-81ED-4DB2-BD59-A6C34878D82A}">
                    <a16:rowId xmlns:a16="http://schemas.microsoft.com/office/drawing/2014/main" val="3518391942"/>
                  </a:ext>
                </a:extLst>
              </a:tr>
              <a:tr h="178568">
                <a:tc>
                  <a:txBody>
                    <a:bodyPr/>
                    <a:lstStyle/>
                    <a:p>
                      <a:pPr algn="l"/>
                      <a:r>
                        <a:rPr lang="de-DE" sz="1100" u="none" strike="noStrike">
                          <a:effectLst/>
                          <a:hlinkClick r:id="rId5"/>
                        </a:rPr>
                        <a:t>index - Copy.html</a:t>
                      </a:r>
                      <a:r>
                        <a:rPr lang="de-DE" sz="1100">
                          <a:effectLst/>
                        </a:rPr>
                        <a:t> </a:t>
                      </a:r>
                    </a:p>
                  </a:txBody>
                  <a:tcPr marL="9016" marR="15026" marT="9016" marB="9016"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D3D3E1"/>
                    </a:solidFill>
                  </a:tcPr>
                </a:tc>
                <a:extLst>
                  <a:ext uri="{0D108BD9-81ED-4DB2-BD59-A6C34878D82A}">
                    <a16:rowId xmlns:a16="http://schemas.microsoft.com/office/drawing/2014/main" val="2425246703"/>
                  </a:ext>
                </a:extLst>
              </a:tr>
              <a:tr h="178568">
                <a:tc>
                  <a:txBody>
                    <a:bodyPr/>
                    <a:lstStyle/>
                    <a:p>
                      <a:pPr algn="l"/>
                      <a:r>
                        <a:rPr lang="de-DE" sz="1100" u="none" strike="noStrike">
                          <a:effectLst/>
                          <a:hlinkClick r:id="rId6"/>
                        </a:rPr>
                        <a:t>index.html</a:t>
                      </a:r>
                      <a:r>
                        <a:rPr lang="de-DE" sz="1100">
                          <a:effectLst/>
                        </a:rPr>
                        <a:t> </a:t>
                      </a:r>
                    </a:p>
                  </a:txBody>
                  <a:tcPr marL="9016" marR="15026" marT="9016" marB="9016"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DFDFDF"/>
                    </a:solidFill>
                  </a:tcPr>
                </a:tc>
                <a:extLst>
                  <a:ext uri="{0D108BD9-81ED-4DB2-BD59-A6C34878D82A}">
                    <a16:rowId xmlns:a16="http://schemas.microsoft.com/office/drawing/2014/main" val="4180823173"/>
                  </a:ext>
                </a:extLst>
              </a:tr>
              <a:tr h="178568">
                <a:tc>
                  <a:txBody>
                    <a:bodyPr/>
                    <a:lstStyle/>
                    <a:p>
                      <a:pPr algn="ctr"/>
                      <a:r>
                        <a:rPr lang="de-DE" sz="1100" b="1">
                          <a:solidFill>
                            <a:srgbClr val="FFFFFF"/>
                          </a:solidFill>
                          <a:effectLst/>
                        </a:rPr>
                        <a:t>1_Specification_Documents</a:t>
                      </a:r>
                    </a:p>
                  </a:txBody>
                  <a:tcPr marL="9016" marR="15026" marT="9016" marB="9016"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006699"/>
                    </a:solidFill>
                  </a:tcPr>
                </a:tc>
                <a:extLst>
                  <a:ext uri="{0D108BD9-81ED-4DB2-BD59-A6C34878D82A}">
                    <a16:rowId xmlns:a16="http://schemas.microsoft.com/office/drawing/2014/main" val="2534380636"/>
                  </a:ext>
                </a:extLst>
              </a:tr>
              <a:tr h="178568">
                <a:tc>
                  <a:txBody>
                    <a:bodyPr/>
                    <a:lstStyle/>
                    <a:p>
                      <a:pPr algn="l"/>
                      <a:r>
                        <a:rPr lang="de-DE" sz="1100" u="none" strike="noStrike">
                          <a:effectLst/>
                          <a:hlinkClick r:id="rId7"/>
                        </a:rPr>
                        <a:t>Part_1_DDI-CDI_Intro_PR_1.pdf</a:t>
                      </a:r>
                      <a:r>
                        <a:rPr lang="de-DE" sz="1100">
                          <a:effectLst/>
                        </a:rPr>
                        <a:t> </a:t>
                      </a:r>
                    </a:p>
                  </a:txBody>
                  <a:tcPr marL="9016" marR="15026" marT="9016" marB="9016"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DFDFDF"/>
                    </a:solidFill>
                  </a:tcPr>
                </a:tc>
                <a:extLst>
                  <a:ext uri="{0D108BD9-81ED-4DB2-BD59-A6C34878D82A}">
                    <a16:rowId xmlns:a16="http://schemas.microsoft.com/office/drawing/2014/main" val="762338515"/>
                  </a:ext>
                </a:extLst>
              </a:tr>
              <a:tr h="178568">
                <a:tc>
                  <a:txBody>
                    <a:bodyPr/>
                    <a:lstStyle/>
                    <a:p>
                      <a:pPr algn="l"/>
                      <a:r>
                        <a:rPr lang="de-DE" sz="1100" u="none" strike="noStrike" dirty="0">
                          <a:effectLst/>
                          <a:hlinkClick r:id="rId8"/>
                        </a:rPr>
                        <a:t>Part_2_DDI-CDI_Detailed_Model_PR_1.pdf</a:t>
                      </a:r>
                      <a:r>
                        <a:rPr lang="de-DE" sz="1100" dirty="0">
                          <a:effectLst/>
                        </a:rPr>
                        <a:t> </a:t>
                      </a:r>
                    </a:p>
                  </a:txBody>
                  <a:tcPr marL="9016" marR="15026" marT="9016" marB="9016"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D3D3E1"/>
                    </a:solidFill>
                  </a:tcPr>
                </a:tc>
                <a:extLst>
                  <a:ext uri="{0D108BD9-81ED-4DB2-BD59-A6C34878D82A}">
                    <a16:rowId xmlns:a16="http://schemas.microsoft.com/office/drawing/2014/main" val="3161301175"/>
                  </a:ext>
                </a:extLst>
              </a:tr>
              <a:tr h="178568">
                <a:tc>
                  <a:txBody>
                    <a:bodyPr/>
                    <a:lstStyle/>
                    <a:p>
                      <a:pPr algn="l"/>
                      <a:r>
                        <a:rPr lang="de-DE" sz="1100" u="none" strike="noStrike">
                          <a:effectLst/>
                          <a:hlinkClick r:id="rId9"/>
                        </a:rPr>
                        <a:t>Part_3_DDI-CDI_Architecture_PR_1.pdf</a:t>
                      </a:r>
                      <a:r>
                        <a:rPr lang="de-DE" sz="1100">
                          <a:effectLst/>
                        </a:rPr>
                        <a:t> </a:t>
                      </a:r>
                    </a:p>
                  </a:txBody>
                  <a:tcPr marL="9016" marR="15026" marT="9016" marB="9016"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DFDFDF"/>
                    </a:solidFill>
                  </a:tcPr>
                </a:tc>
                <a:extLst>
                  <a:ext uri="{0D108BD9-81ED-4DB2-BD59-A6C34878D82A}">
                    <a16:rowId xmlns:a16="http://schemas.microsoft.com/office/drawing/2014/main" val="1064145237"/>
                  </a:ext>
                </a:extLst>
              </a:tr>
              <a:tr h="178568">
                <a:tc>
                  <a:txBody>
                    <a:bodyPr/>
                    <a:lstStyle/>
                    <a:p>
                      <a:pPr algn="l"/>
                      <a:r>
                        <a:rPr lang="fr-FR" sz="1100" u="none" strike="noStrike">
                          <a:effectLst/>
                          <a:hlinkClick r:id="rId10"/>
                        </a:rPr>
                        <a:t>Part_4_DDI-CDI_Examples_PR_1.pdf</a:t>
                      </a:r>
                      <a:r>
                        <a:rPr lang="fr-FR" sz="1100">
                          <a:effectLst/>
                        </a:rPr>
                        <a:t> </a:t>
                      </a:r>
                    </a:p>
                  </a:txBody>
                  <a:tcPr marL="9016" marR="15026" marT="9016" marB="9016"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D3D3E1"/>
                    </a:solidFill>
                  </a:tcPr>
                </a:tc>
                <a:extLst>
                  <a:ext uri="{0D108BD9-81ED-4DB2-BD59-A6C34878D82A}">
                    <a16:rowId xmlns:a16="http://schemas.microsoft.com/office/drawing/2014/main" val="3978090931"/>
                  </a:ext>
                </a:extLst>
              </a:tr>
              <a:tr h="178568">
                <a:tc>
                  <a:txBody>
                    <a:bodyPr/>
                    <a:lstStyle/>
                    <a:p>
                      <a:pPr algn="ctr"/>
                      <a:r>
                        <a:rPr lang="fr-FR" sz="1100" b="1">
                          <a:solidFill>
                            <a:srgbClr val="FFFFFF"/>
                          </a:solidFill>
                          <a:effectLst/>
                        </a:rPr>
                        <a:t>1_Specification_Documents/Supporting_Documents</a:t>
                      </a:r>
                    </a:p>
                  </a:txBody>
                  <a:tcPr marL="9016" marR="15026" marT="9016" marB="9016"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006699"/>
                    </a:solidFill>
                  </a:tcPr>
                </a:tc>
                <a:extLst>
                  <a:ext uri="{0D108BD9-81ED-4DB2-BD59-A6C34878D82A}">
                    <a16:rowId xmlns:a16="http://schemas.microsoft.com/office/drawing/2014/main" val="539697784"/>
                  </a:ext>
                </a:extLst>
              </a:tr>
              <a:tr h="178568">
                <a:tc>
                  <a:txBody>
                    <a:bodyPr/>
                    <a:lstStyle/>
                    <a:p>
                      <a:pPr algn="l"/>
                      <a:r>
                        <a:rPr lang="en-US" sz="1100" u="none" strike="noStrike" dirty="0">
                          <a:effectLst/>
                          <a:hlinkClick r:id="rId11"/>
                        </a:rPr>
                        <a:t>UML_Class_Diagram_-_Practitioner's_Subset_for_Data_Modeling_0-9.pdf</a:t>
                      </a:r>
                      <a:r>
                        <a:rPr lang="en-US" sz="1100" dirty="0">
                          <a:effectLst/>
                        </a:rPr>
                        <a:t> </a:t>
                      </a:r>
                    </a:p>
                  </a:txBody>
                  <a:tcPr marL="9016" marR="15026" marT="9016" marB="9016"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DFDFDF"/>
                    </a:solidFill>
                  </a:tcPr>
                </a:tc>
                <a:extLst>
                  <a:ext uri="{0D108BD9-81ED-4DB2-BD59-A6C34878D82A}">
                    <a16:rowId xmlns:a16="http://schemas.microsoft.com/office/drawing/2014/main" val="3515689498"/>
                  </a:ext>
                </a:extLst>
              </a:tr>
              <a:tr h="331626">
                <a:tc>
                  <a:txBody>
                    <a:bodyPr/>
                    <a:lstStyle/>
                    <a:p>
                      <a:pPr algn="l"/>
                      <a:r>
                        <a:rPr lang="en-US" sz="1100" u="none" strike="noStrike">
                          <a:effectLst/>
                          <a:hlinkClick r:id="rId12"/>
                        </a:rPr>
                        <a:t>UML_Class_Diagram_-_Practitioner’s_Subset_for_Data_Modeling_-_Detailed_List_of_Items_0-9.html</a:t>
                      </a:r>
                      <a:r>
                        <a:rPr lang="en-US" sz="1100">
                          <a:effectLst/>
                        </a:rPr>
                        <a:t> </a:t>
                      </a:r>
                    </a:p>
                  </a:txBody>
                  <a:tcPr marL="9016" marR="15026" marT="9016" marB="9016"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D3D3E1"/>
                    </a:solidFill>
                  </a:tcPr>
                </a:tc>
                <a:extLst>
                  <a:ext uri="{0D108BD9-81ED-4DB2-BD59-A6C34878D82A}">
                    <a16:rowId xmlns:a16="http://schemas.microsoft.com/office/drawing/2014/main" val="4111083924"/>
                  </a:ext>
                </a:extLst>
              </a:tr>
              <a:tr h="178568">
                <a:tc>
                  <a:txBody>
                    <a:bodyPr/>
                    <a:lstStyle/>
                    <a:p>
                      <a:pPr algn="ctr"/>
                      <a:r>
                        <a:rPr lang="de-DE" sz="1100" b="1">
                          <a:solidFill>
                            <a:srgbClr val="FFFFFF"/>
                          </a:solidFill>
                          <a:effectLst/>
                        </a:rPr>
                        <a:t>2_Model</a:t>
                      </a:r>
                    </a:p>
                  </a:txBody>
                  <a:tcPr marL="9016" marR="15026" marT="9016" marB="9016"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006699"/>
                    </a:solidFill>
                  </a:tcPr>
                </a:tc>
                <a:extLst>
                  <a:ext uri="{0D108BD9-81ED-4DB2-BD59-A6C34878D82A}">
                    <a16:rowId xmlns:a16="http://schemas.microsoft.com/office/drawing/2014/main" val="3749208566"/>
                  </a:ext>
                </a:extLst>
              </a:tr>
              <a:tr h="178568">
                <a:tc>
                  <a:txBody>
                    <a:bodyPr/>
                    <a:lstStyle/>
                    <a:p>
                      <a:pPr algn="l"/>
                      <a:r>
                        <a:rPr lang="de-DE" sz="1100" u="none" strike="noStrike">
                          <a:effectLst/>
                          <a:hlinkClick r:id="rId13"/>
                        </a:rPr>
                        <a:t>00ReadMe.txt</a:t>
                      </a:r>
                      <a:r>
                        <a:rPr lang="de-DE" sz="1100">
                          <a:effectLst/>
                        </a:rPr>
                        <a:t> </a:t>
                      </a:r>
                    </a:p>
                  </a:txBody>
                  <a:tcPr marL="9016" marR="15026" marT="9016" marB="9016"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DFDFDF"/>
                    </a:solidFill>
                  </a:tcPr>
                </a:tc>
                <a:extLst>
                  <a:ext uri="{0D108BD9-81ED-4DB2-BD59-A6C34878D82A}">
                    <a16:rowId xmlns:a16="http://schemas.microsoft.com/office/drawing/2014/main" val="468185666"/>
                  </a:ext>
                </a:extLst>
              </a:tr>
              <a:tr h="178568">
                <a:tc>
                  <a:txBody>
                    <a:bodyPr/>
                    <a:lstStyle/>
                    <a:p>
                      <a:pPr algn="l"/>
                      <a:r>
                        <a:rPr lang="de-DE" sz="1100" u="none" strike="noStrike">
                          <a:effectLst/>
                          <a:hlinkClick r:id="rId14"/>
                        </a:rPr>
                        <a:t>DDI-CDI_PublicReviewRelease_1-0.eap</a:t>
                      </a:r>
                      <a:r>
                        <a:rPr lang="de-DE" sz="1100">
                          <a:effectLst/>
                        </a:rPr>
                        <a:t> </a:t>
                      </a:r>
                    </a:p>
                  </a:txBody>
                  <a:tcPr marL="9016" marR="15026" marT="9016" marB="9016"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D3D3E1"/>
                    </a:solidFill>
                  </a:tcPr>
                </a:tc>
                <a:extLst>
                  <a:ext uri="{0D108BD9-81ED-4DB2-BD59-A6C34878D82A}">
                    <a16:rowId xmlns:a16="http://schemas.microsoft.com/office/drawing/2014/main" val="2688404860"/>
                  </a:ext>
                </a:extLst>
              </a:tr>
              <a:tr h="178568">
                <a:tc>
                  <a:txBody>
                    <a:bodyPr/>
                    <a:lstStyle/>
                    <a:p>
                      <a:pPr algn="l"/>
                      <a:r>
                        <a:rPr lang="de-DE" sz="1100" u="none" strike="noStrike">
                          <a:effectLst/>
                          <a:hlinkClick r:id="rId15"/>
                        </a:rPr>
                        <a:t>DDI-CDI_PublicReviewRelease_1-0.xmi</a:t>
                      </a:r>
                      <a:r>
                        <a:rPr lang="de-DE" sz="1100">
                          <a:effectLst/>
                        </a:rPr>
                        <a:t> </a:t>
                      </a:r>
                    </a:p>
                  </a:txBody>
                  <a:tcPr marL="9016" marR="15026" marT="9016" marB="9016"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DFDFDF"/>
                    </a:solidFill>
                  </a:tcPr>
                </a:tc>
                <a:extLst>
                  <a:ext uri="{0D108BD9-81ED-4DB2-BD59-A6C34878D82A}">
                    <a16:rowId xmlns:a16="http://schemas.microsoft.com/office/drawing/2014/main" val="2854945673"/>
                  </a:ext>
                </a:extLst>
              </a:tr>
              <a:tr h="178568">
                <a:tc>
                  <a:txBody>
                    <a:bodyPr/>
                    <a:lstStyle/>
                    <a:p>
                      <a:pPr algn="l"/>
                      <a:r>
                        <a:rPr lang="de-DE" sz="1100" u="none" strike="noStrike">
                          <a:effectLst/>
                          <a:hlinkClick r:id="rId16"/>
                        </a:rPr>
                        <a:t>DDI-CDI_PublicReviewRelease_1-0_UniqueAssociationNames.xmi</a:t>
                      </a:r>
                      <a:r>
                        <a:rPr lang="de-DE" sz="1100">
                          <a:effectLst/>
                        </a:rPr>
                        <a:t> </a:t>
                      </a:r>
                    </a:p>
                  </a:txBody>
                  <a:tcPr marL="9016" marR="15026" marT="9016" marB="9016"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D3D3E1"/>
                    </a:solidFill>
                  </a:tcPr>
                </a:tc>
                <a:extLst>
                  <a:ext uri="{0D108BD9-81ED-4DB2-BD59-A6C34878D82A}">
                    <a16:rowId xmlns:a16="http://schemas.microsoft.com/office/drawing/2014/main" val="2804300781"/>
                  </a:ext>
                </a:extLst>
              </a:tr>
              <a:tr h="176433">
                <a:tc>
                  <a:txBody>
                    <a:bodyPr/>
                    <a:lstStyle/>
                    <a:p>
                      <a:pPr algn="ctr"/>
                      <a:r>
                        <a:rPr lang="de-DE" sz="1100" b="1">
                          <a:solidFill>
                            <a:srgbClr val="FFFFFF"/>
                          </a:solidFill>
                          <a:effectLst/>
                        </a:rPr>
                        <a:t>2_Model/Field-Level_Documentation</a:t>
                      </a:r>
                    </a:p>
                  </a:txBody>
                  <a:tcPr marL="9016" marR="15026" marT="9016" marB="9016"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006699"/>
                    </a:solidFill>
                  </a:tcPr>
                </a:tc>
                <a:extLst>
                  <a:ext uri="{0D108BD9-81ED-4DB2-BD59-A6C34878D82A}">
                    <a16:rowId xmlns:a16="http://schemas.microsoft.com/office/drawing/2014/main" val="3633632923"/>
                  </a:ext>
                </a:extLst>
              </a:tr>
              <a:tr h="178568">
                <a:tc>
                  <a:txBody>
                    <a:bodyPr/>
                    <a:lstStyle/>
                    <a:p>
                      <a:pPr algn="l"/>
                      <a:r>
                        <a:rPr lang="de-DE" sz="1100" u="none" strike="noStrike">
                          <a:effectLst/>
                          <a:hlinkClick r:id="rId17"/>
                        </a:rPr>
                        <a:t>index.html</a:t>
                      </a:r>
                      <a:r>
                        <a:rPr lang="de-DE" sz="1100">
                          <a:effectLst/>
                        </a:rPr>
                        <a:t> </a:t>
                      </a:r>
                    </a:p>
                  </a:txBody>
                  <a:tcPr marL="9016" marR="15026" marT="9016" marB="9016"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DFDFDF"/>
                    </a:solidFill>
                  </a:tcPr>
                </a:tc>
                <a:extLst>
                  <a:ext uri="{0D108BD9-81ED-4DB2-BD59-A6C34878D82A}">
                    <a16:rowId xmlns:a16="http://schemas.microsoft.com/office/drawing/2014/main" val="1621408136"/>
                  </a:ext>
                </a:extLst>
              </a:tr>
              <a:tr h="178568">
                <a:tc>
                  <a:txBody>
                    <a:bodyPr/>
                    <a:lstStyle/>
                    <a:p>
                      <a:pPr algn="ctr"/>
                      <a:r>
                        <a:rPr lang="de-DE" sz="1100" b="1">
                          <a:solidFill>
                            <a:srgbClr val="FFFFFF"/>
                          </a:solidFill>
                          <a:effectLst/>
                        </a:rPr>
                        <a:t>2_Model/Supporting_Documents</a:t>
                      </a:r>
                    </a:p>
                  </a:txBody>
                  <a:tcPr marL="9016" marR="15026" marT="9016" marB="9016"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006699"/>
                    </a:solidFill>
                  </a:tcPr>
                </a:tc>
                <a:extLst>
                  <a:ext uri="{0D108BD9-81ED-4DB2-BD59-A6C34878D82A}">
                    <a16:rowId xmlns:a16="http://schemas.microsoft.com/office/drawing/2014/main" val="290892913"/>
                  </a:ext>
                </a:extLst>
              </a:tr>
              <a:tr h="178568">
                <a:tc>
                  <a:txBody>
                    <a:bodyPr/>
                    <a:lstStyle/>
                    <a:p>
                      <a:pPr algn="l"/>
                      <a:r>
                        <a:rPr lang="en-US" sz="1100" u="none" strike="noStrike">
                          <a:effectLst/>
                          <a:hlinkClick r:id="rId18"/>
                        </a:rPr>
                        <a:t>DDI-CDI_PublicReviewRelease_1-0_UMLDiagrams.pdf</a:t>
                      </a:r>
                      <a:r>
                        <a:rPr lang="en-US" sz="1100">
                          <a:effectLst/>
                        </a:rPr>
                        <a:t> </a:t>
                      </a:r>
                    </a:p>
                  </a:txBody>
                  <a:tcPr marL="9016" marR="15026" marT="9016" marB="9016"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DFDFDF"/>
                    </a:solidFill>
                  </a:tcPr>
                </a:tc>
                <a:extLst>
                  <a:ext uri="{0D108BD9-81ED-4DB2-BD59-A6C34878D82A}">
                    <a16:rowId xmlns:a16="http://schemas.microsoft.com/office/drawing/2014/main" val="4125500246"/>
                  </a:ext>
                </a:extLst>
              </a:tr>
              <a:tr h="178568">
                <a:tc>
                  <a:txBody>
                    <a:bodyPr/>
                    <a:lstStyle/>
                    <a:p>
                      <a:pPr algn="ctr"/>
                      <a:r>
                        <a:rPr lang="de-DE" sz="1100" b="1">
                          <a:solidFill>
                            <a:srgbClr val="FFFFFF"/>
                          </a:solidFill>
                          <a:effectLst/>
                        </a:rPr>
                        <a:t>3_Syntax_Representation/XSD</a:t>
                      </a:r>
                    </a:p>
                  </a:txBody>
                  <a:tcPr marL="9016" marR="15026" marT="9016" marB="9016"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006699"/>
                    </a:solidFill>
                  </a:tcPr>
                </a:tc>
                <a:extLst>
                  <a:ext uri="{0D108BD9-81ED-4DB2-BD59-A6C34878D82A}">
                    <a16:rowId xmlns:a16="http://schemas.microsoft.com/office/drawing/2014/main" val="1460240664"/>
                  </a:ext>
                </a:extLst>
              </a:tr>
              <a:tr h="178568">
                <a:tc>
                  <a:txBody>
                    <a:bodyPr/>
                    <a:lstStyle/>
                    <a:p>
                      <a:pPr algn="l"/>
                      <a:r>
                        <a:rPr lang="de-DE" sz="1100" u="none" strike="noStrike">
                          <a:effectLst/>
                          <a:hlinkClick r:id="rId19"/>
                        </a:rPr>
                        <a:t>DDI-CDI_PublicReviewRelease_1-0.xsd</a:t>
                      </a:r>
                      <a:r>
                        <a:rPr lang="de-DE" sz="1100">
                          <a:effectLst/>
                        </a:rPr>
                        <a:t> </a:t>
                      </a:r>
                    </a:p>
                  </a:txBody>
                  <a:tcPr marL="9016" marR="15026" marT="9016" marB="9016"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DFDFDF"/>
                    </a:solidFill>
                  </a:tcPr>
                </a:tc>
                <a:extLst>
                  <a:ext uri="{0D108BD9-81ED-4DB2-BD59-A6C34878D82A}">
                    <a16:rowId xmlns:a16="http://schemas.microsoft.com/office/drawing/2014/main" val="2635234868"/>
                  </a:ext>
                </a:extLst>
              </a:tr>
              <a:tr h="178568">
                <a:tc>
                  <a:txBody>
                    <a:bodyPr/>
                    <a:lstStyle/>
                    <a:p>
                      <a:pPr algn="l"/>
                      <a:r>
                        <a:rPr lang="de-DE" sz="1100" u="none" strike="noStrike">
                          <a:effectLst/>
                          <a:hlinkClick r:id="rId20"/>
                        </a:rPr>
                        <a:t>xml.xsd</a:t>
                      </a:r>
                      <a:r>
                        <a:rPr lang="de-DE" sz="1100">
                          <a:effectLst/>
                        </a:rPr>
                        <a:t> </a:t>
                      </a:r>
                    </a:p>
                  </a:txBody>
                  <a:tcPr marL="9016" marR="15026" marT="9016" marB="9016"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D3D3E1"/>
                    </a:solidFill>
                  </a:tcPr>
                </a:tc>
                <a:extLst>
                  <a:ext uri="{0D108BD9-81ED-4DB2-BD59-A6C34878D82A}">
                    <a16:rowId xmlns:a16="http://schemas.microsoft.com/office/drawing/2014/main" val="3693344528"/>
                  </a:ext>
                </a:extLst>
              </a:tr>
              <a:tr h="178568">
                <a:tc>
                  <a:txBody>
                    <a:bodyPr/>
                    <a:lstStyle/>
                    <a:p>
                      <a:pPr algn="ctr"/>
                      <a:r>
                        <a:rPr lang="de-DE" sz="1100" b="1">
                          <a:solidFill>
                            <a:srgbClr val="FFFFFF"/>
                          </a:solidFill>
                          <a:effectLst/>
                        </a:rPr>
                        <a:t>3_Syntax_Representation/XSD/Examples</a:t>
                      </a:r>
                    </a:p>
                  </a:txBody>
                  <a:tcPr marL="9016" marR="15026" marT="9016" marB="9016"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006699"/>
                    </a:solidFill>
                  </a:tcPr>
                </a:tc>
                <a:extLst>
                  <a:ext uri="{0D108BD9-81ED-4DB2-BD59-A6C34878D82A}">
                    <a16:rowId xmlns:a16="http://schemas.microsoft.com/office/drawing/2014/main" val="3706965263"/>
                  </a:ext>
                </a:extLst>
              </a:tr>
              <a:tr h="178568">
                <a:tc>
                  <a:txBody>
                    <a:bodyPr/>
                    <a:lstStyle/>
                    <a:p>
                      <a:pPr algn="l"/>
                      <a:r>
                        <a:rPr lang="de-DE" sz="1100" u="none" strike="noStrike">
                          <a:effectLst/>
                          <a:hlinkClick r:id="rId21"/>
                        </a:rPr>
                        <a:t>00ReadMe.txt</a:t>
                      </a:r>
                      <a:r>
                        <a:rPr lang="de-DE" sz="1100">
                          <a:effectLst/>
                        </a:rPr>
                        <a:t> </a:t>
                      </a:r>
                    </a:p>
                  </a:txBody>
                  <a:tcPr marL="9016" marR="15026" marT="9016" marB="9016"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DFDFDF"/>
                    </a:solidFill>
                  </a:tcPr>
                </a:tc>
                <a:extLst>
                  <a:ext uri="{0D108BD9-81ED-4DB2-BD59-A6C34878D82A}">
                    <a16:rowId xmlns:a16="http://schemas.microsoft.com/office/drawing/2014/main" val="2877021564"/>
                  </a:ext>
                </a:extLst>
              </a:tr>
              <a:tr h="178568">
                <a:tc>
                  <a:txBody>
                    <a:bodyPr/>
                    <a:lstStyle/>
                    <a:p>
                      <a:pPr algn="l"/>
                      <a:r>
                        <a:rPr lang="en-US" sz="1100" u="none" strike="noStrike">
                          <a:effectLst/>
                          <a:hlinkClick r:id="rId22"/>
                        </a:rPr>
                        <a:t>hdss_event_history_data_description_example.xml</a:t>
                      </a:r>
                      <a:r>
                        <a:rPr lang="en-US" sz="1100">
                          <a:effectLst/>
                        </a:rPr>
                        <a:t> </a:t>
                      </a:r>
                    </a:p>
                  </a:txBody>
                  <a:tcPr marL="9016" marR="15026" marT="9016" marB="9016"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D3D3E1"/>
                    </a:solidFill>
                  </a:tcPr>
                </a:tc>
                <a:extLst>
                  <a:ext uri="{0D108BD9-81ED-4DB2-BD59-A6C34878D82A}">
                    <a16:rowId xmlns:a16="http://schemas.microsoft.com/office/drawing/2014/main" val="3970812196"/>
                  </a:ext>
                </a:extLst>
              </a:tr>
              <a:tr h="178568">
                <a:tc>
                  <a:txBody>
                    <a:bodyPr/>
                    <a:lstStyle/>
                    <a:p>
                      <a:pPr algn="l"/>
                      <a:r>
                        <a:rPr lang="de-DE" sz="1100" u="none" strike="noStrike">
                          <a:effectLst/>
                          <a:hlinkClick r:id="rId23"/>
                        </a:rPr>
                        <a:t>metadata_workflow_example.xml</a:t>
                      </a:r>
                      <a:r>
                        <a:rPr lang="de-DE" sz="1100">
                          <a:effectLst/>
                        </a:rPr>
                        <a:t> </a:t>
                      </a:r>
                    </a:p>
                  </a:txBody>
                  <a:tcPr marL="9016" marR="15026" marT="9016" marB="9016"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DFDFDF"/>
                    </a:solidFill>
                  </a:tcPr>
                </a:tc>
                <a:extLst>
                  <a:ext uri="{0D108BD9-81ED-4DB2-BD59-A6C34878D82A}">
                    <a16:rowId xmlns:a16="http://schemas.microsoft.com/office/drawing/2014/main" val="690693643"/>
                  </a:ext>
                </a:extLst>
              </a:tr>
              <a:tr h="178568">
                <a:tc>
                  <a:txBody>
                    <a:bodyPr/>
                    <a:lstStyle/>
                    <a:p>
                      <a:pPr algn="l"/>
                      <a:r>
                        <a:rPr lang="en-US" sz="1100" u="none" strike="noStrike">
                          <a:effectLst/>
                          <a:hlinkClick r:id="rId24"/>
                        </a:rPr>
                        <a:t>the_hdss_event_history_data_workflow_example.xml</a:t>
                      </a:r>
                      <a:r>
                        <a:rPr lang="en-US" sz="1100">
                          <a:effectLst/>
                        </a:rPr>
                        <a:t> </a:t>
                      </a:r>
                    </a:p>
                  </a:txBody>
                  <a:tcPr marL="9016" marR="15026" marT="9016" marB="9016"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D3D3E1"/>
                    </a:solidFill>
                  </a:tcPr>
                </a:tc>
                <a:extLst>
                  <a:ext uri="{0D108BD9-81ED-4DB2-BD59-A6C34878D82A}">
                    <a16:rowId xmlns:a16="http://schemas.microsoft.com/office/drawing/2014/main" val="3714373668"/>
                  </a:ext>
                </a:extLst>
              </a:tr>
              <a:tr h="178568">
                <a:tc>
                  <a:txBody>
                    <a:bodyPr/>
                    <a:lstStyle/>
                    <a:p>
                      <a:pPr algn="ctr"/>
                      <a:r>
                        <a:rPr lang="fr-FR" sz="1100" b="1">
                          <a:solidFill>
                            <a:srgbClr val="FFFFFF"/>
                          </a:solidFill>
                          <a:effectLst/>
                        </a:rPr>
                        <a:t>3_Syntax_Representation/XSD/XSDDoc</a:t>
                      </a:r>
                    </a:p>
                  </a:txBody>
                  <a:tcPr marL="9016" marR="15026" marT="9016" marB="9016"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006699"/>
                    </a:solidFill>
                  </a:tcPr>
                </a:tc>
                <a:extLst>
                  <a:ext uri="{0D108BD9-81ED-4DB2-BD59-A6C34878D82A}">
                    <a16:rowId xmlns:a16="http://schemas.microsoft.com/office/drawing/2014/main" val="2609192918"/>
                  </a:ext>
                </a:extLst>
              </a:tr>
              <a:tr h="178568">
                <a:tc>
                  <a:txBody>
                    <a:bodyPr/>
                    <a:lstStyle/>
                    <a:p>
                      <a:pPr algn="l"/>
                      <a:r>
                        <a:rPr lang="de-DE" sz="1100" u="none" strike="noStrike">
                          <a:effectLst/>
                          <a:hlinkClick r:id="rId25"/>
                        </a:rPr>
                        <a:t>index.html</a:t>
                      </a:r>
                      <a:r>
                        <a:rPr lang="de-DE" sz="1100">
                          <a:effectLst/>
                        </a:rPr>
                        <a:t> </a:t>
                      </a:r>
                    </a:p>
                  </a:txBody>
                  <a:tcPr marL="9016" marR="15026" marT="9016" marB="9016"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DFDFDF"/>
                    </a:solidFill>
                  </a:tcPr>
                </a:tc>
                <a:extLst>
                  <a:ext uri="{0D108BD9-81ED-4DB2-BD59-A6C34878D82A}">
                    <a16:rowId xmlns:a16="http://schemas.microsoft.com/office/drawing/2014/main" val="2049858247"/>
                  </a:ext>
                </a:extLst>
              </a:tr>
              <a:tr h="178568">
                <a:tc>
                  <a:txBody>
                    <a:bodyPr/>
                    <a:lstStyle/>
                    <a:p>
                      <a:pPr algn="ctr"/>
                      <a:r>
                        <a:rPr lang="de-DE" sz="1100" b="1">
                          <a:solidFill>
                            <a:srgbClr val="FFFFFF"/>
                          </a:solidFill>
                          <a:effectLst/>
                        </a:rPr>
                        <a:t>4_Examples</a:t>
                      </a:r>
                    </a:p>
                  </a:txBody>
                  <a:tcPr marL="9016" marR="15026" marT="9016" marB="9016"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006699"/>
                    </a:solidFill>
                  </a:tcPr>
                </a:tc>
                <a:extLst>
                  <a:ext uri="{0D108BD9-81ED-4DB2-BD59-A6C34878D82A}">
                    <a16:rowId xmlns:a16="http://schemas.microsoft.com/office/drawing/2014/main" val="1001562802"/>
                  </a:ext>
                </a:extLst>
              </a:tr>
              <a:tr h="178568">
                <a:tc>
                  <a:txBody>
                    <a:bodyPr/>
                    <a:lstStyle/>
                    <a:p>
                      <a:pPr algn="l"/>
                      <a:r>
                        <a:rPr lang="de-DE" sz="1100" u="none" strike="noStrike" dirty="0">
                          <a:effectLst/>
                          <a:hlinkClick r:id="rId26"/>
                        </a:rPr>
                        <a:t>00ReadMe.txt</a:t>
                      </a:r>
                      <a:r>
                        <a:rPr lang="de-DE" sz="1100" dirty="0">
                          <a:effectLst/>
                        </a:rPr>
                        <a:t> </a:t>
                      </a:r>
                    </a:p>
                  </a:txBody>
                  <a:tcPr marL="9016" marR="15026" marT="9016" marB="9016"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DFDFDF"/>
                    </a:solidFill>
                  </a:tcPr>
                </a:tc>
                <a:extLst>
                  <a:ext uri="{0D108BD9-81ED-4DB2-BD59-A6C34878D82A}">
                    <a16:rowId xmlns:a16="http://schemas.microsoft.com/office/drawing/2014/main" val="3871894887"/>
                  </a:ext>
                </a:extLst>
              </a:tr>
            </a:tbl>
          </a:graphicData>
        </a:graphic>
      </p:graphicFrame>
      <p:sp>
        <p:nvSpPr>
          <p:cNvPr id="3" name="Arrow: Right 2">
            <a:extLst>
              <a:ext uri="{FF2B5EF4-FFF2-40B4-BE49-F238E27FC236}">
                <a16:creationId xmlns:a16="http://schemas.microsoft.com/office/drawing/2014/main" id="{31D1D631-B69D-431B-B69C-12C809C72E88}"/>
              </a:ext>
            </a:extLst>
          </p:cNvPr>
          <p:cNvSpPr/>
          <p:nvPr/>
        </p:nvSpPr>
        <p:spPr>
          <a:xfrm rot="830525">
            <a:off x="2044336" y="1232536"/>
            <a:ext cx="767482" cy="1565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Arrow: Right 5">
            <a:extLst>
              <a:ext uri="{FF2B5EF4-FFF2-40B4-BE49-F238E27FC236}">
                <a16:creationId xmlns:a16="http://schemas.microsoft.com/office/drawing/2014/main" id="{4156C13E-532C-47D6-9E82-094A2A5BDF0A}"/>
              </a:ext>
            </a:extLst>
          </p:cNvPr>
          <p:cNvSpPr/>
          <p:nvPr/>
        </p:nvSpPr>
        <p:spPr>
          <a:xfrm rot="830525">
            <a:off x="2044335" y="3411520"/>
            <a:ext cx="767482" cy="1565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Arrow: Right 6">
            <a:extLst>
              <a:ext uri="{FF2B5EF4-FFF2-40B4-BE49-F238E27FC236}">
                <a16:creationId xmlns:a16="http://schemas.microsoft.com/office/drawing/2014/main" id="{43291CD8-0ACD-4002-B84A-55CBBEA510DB}"/>
              </a:ext>
            </a:extLst>
          </p:cNvPr>
          <p:cNvSpPr/>
          <p:nvPr/>
        </p:nvSpPr>
        <p:spPr>
          <a:xfrm rot="830525">
            <a:off x="2044335" y="3792520"/>
            <a:ext cx="767482" cy="1565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73539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0E8B9-206B-4944-B41D-85774595BAA9}"/>
              </a:ext>
            </a:extLst>
          </p:cNvPr>
          <p:cNvSpPr>
            <a:spLocks noGrp="1"/>
          </p:cNvSpPr>
          <p:nvPr>
            <p:ph type="title"/>
          </p:nvPr>
        </p:nvSpPr>
        <p:spPr/>
        <p:txBody>
          <a:bodyPr/>
          <a:lstStyle/>
          <a:p>
            <a:r>
              <a:rPr lang="de-DE" dirty="0"/>
              <a:t>DDI-CDI Resources</a:t>
            </a:r>
          </a:p>
        </p:txBody>
      </p:sp>
      <p:sp>
        <p:nvSpPr>
          <p:cNvPr id="3" name="Content Placeholder 2">
            <a:extLst>
              <a:ext uri="{FF2B5EF4-FFF2-40B4-BE49-F238E27FC236}">
                <a16:creationId xmlns:a16="http://schemas.microsoft.com/office/drawing/2014/main" id="{96E6491C-1184-4B89-ACFD-50792B828245}"/>
              </a:ext>
            </a:extLst>
          </p:cNvPr>
          <p:cNvSpPr>
            <a:spLocks noGrp="1"/>
          </p:cNvSpPr>
          <p:nvPr>
            <p:ph idx="1"/>
          </p:nvPr>
        </p:nvSpPr>
        <p:spPr/>
        <p:txBody>
          <a:bodyPr/>
          <a:lstStyle/>
          <a:p>
            <a:pPr lvl="0"/>
            <a:r>
              <a:rPr lang="en-US" b="1" u="sng" dirty="0">
                <a:hlinkClick r:id="rId2"/>
              </a:rPr>
              <a:t>Introduction</a:t>
            </a:r>
            <a:r>
              <a:rPr lang="en-US" b="1" u="sng" dirty="0"/>
              <a:t> </a:t>
            </a:r>
            <a:r>
              <a:rPr lang="en-US" sz="2400" u="sng" dirty="0"/>
              <a:t>(5 pages summary)</a:t>
            </a:r>
            <a:endParaRPr lang="de-DE" dirty="0"/>
          </a:p>
          <a:p>
            <a:pPr lvl="0"/>
            <a:r>
              <a:rPr lang="en-US" u="sng" dirty="0">
                <a:hlinkClick r:id="rId3"/>
              </a:rPr>
              <a:t>Public review page</a:t>
            </a:r>
            <a:endParaRPr lang="de-DE" dirty="0"/>
          </a:p>
          <a:p>
            <a:pPr lvl="0"/>
            <a:r>
              <a:rPr lang="en-US" u="sng" dirty="0">
                <a:hlinkClick r:id="rId4"/>
              </a:rPr>
              <a:t>Complete download package</a:t>
            </a:r>
            <a:endParaRPr lang="de-DE" dirty="0"/>
          </a:p>
          <a:p>
            <a:pPr lvl="0"/>
            <a:r>
              <a:rPr lang="en-US" u="sng" dirty="0">
                <a:hlinkClick r:id="rId5"/>
              </a:rPr>
              <a:t>Announcement at DDI Alliance website</a:t>
            </a:r>
            <a:endParaRPr lang="de-DE" dirty="0"/>
          </a:p>
          <a:p>
            <a:pPr lvl="0"/>
            <a:r>
              <a:rPr lang="en-US" b="1" u="sng" dirty="0">
                <a:hlinkClick r:id="rId6"/>
              </a:rPr>
              <a:t>Presentations and recordings of introduction webinars</a:t>
            </a:r>
            <a:endParaRPr lang="de-DE" dirty="0"/>
          </a:p>
          <a:p>
            <a:endParaRPr lang="de-DE" dirty="0"/>
          </a:p>
        </p:txBody>
      </p:sp>
      <p:sp>
        <p:nvSpPr>
          <p:cNvPr id="4" name="TextBox 3">
            <a:extLst>
              <a:ext uri="{FF2B5EF4-FFF2-40B4-BE49-F238E27FC236}">
                <a16:creationId xmlns:a16="http://schemas.microsoft.com/office/drawing/2014/main" id="{53822234-6751-4A6B-9314-665196CCCE3B}"/>
              </a:ext>
            </a:extLst>
          </p:cNvPr>
          <p:cNvSpPr txBox="1"/>
          <p:nvPr/>
        </p:nvSpPr>
        <p:spPr>
          <a:xfrm rot="649406">
            <a:off x="6878412" y="1415533"/>
            <a:ext cx="1603772" cy="369332"/>
          </a:xfrm>
          <a:prstGeom prst="rect">
            <a:avLst/>
          </a:prstGeom>
          <a:solidFill>
            <a:schemeClr val="accent6">
              <a:lumMod val="75000"/>
            </a:schemeClr>
          </a:solidFill>
        </p:spPr>
        <p:txBody>
          <a:bodyPr wrap="none" rtlCol="0">
            <a:spAutoFit/>
          </a:bodyPr>
          <a:lstStyle/>
          <a:p>
            <a:r>
              <a:rPr lang="de-DE" dirty="0"/>
              <a:t>Recommended</a:t>
            </a:r>
          </a:p>
        </p:txBody>
      </p:sp>
      <p:cxnSp>
        <p:nvCxnSpPr>
          <p:cNvPr id="6" name="Straight Arrow Connector 5">
            <a:extLst>
              <a:ext uri="{FF2B5EF4-FFF2-40B4-BE49-F238E27FC236}">
                <a16:creationId xmlns:a16="http://schemas.microsoft.com/office/drawing/2014/main" id="{683D4B9D-151A-443B-A142-D7F174E0FC60}"/>
              </a:ext>
            </a:extLst>
          </p:cNvPr>
          <p:cNvCxnSpPr>
            <a:cxnSpLocks/>
          </p:cNvCxnSpPr>
          <p:nvPr/>
        </p:nvCxnSpPr>
        <p:spPr>
          <a:xfrm flipH="1">
            <a:off x="5486400" y="1828800"/>
            <a:ext cx="2209800" cy="103361"/>
          </a:xfrm>
          <a:prstGeom prst="straightConnector1">
            <a:avLst/>
          </a:prstGeom>
          <a:ln w="19050">
            <a:tailEnd type="triangle" w="lg" len="lg"/>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222955C2-07F2-4E91-BF8E-7E4F8D2F492A}"/>
              </a:ext>
            </a:extLst>
          </p:cNvPr>
          <p:cNvCxnSpPr>
            <a:cxnSpLocks/>
          </p:cNvCxnSpPr>
          <p:nvPr/>
        </p:nvCxnSpPr>
        <p:spPr>
          <a:xfrm flipH="1">
            <a:off x="7696200" y="1905000"/>
            <a:ext cx="152400" cy="2133600"/>
          </a:xfrm>
          <a:prstGeom prst="straightConnector1">
            <a:avLst/>
          </a:prstGeom>
          <a:ln w="19050">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44474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04105-4091-4253-974C-D56F36A2F18D}"/>
              </a:ext>
            </a:extLst>
          </p:cNvPr>
          <p:cNvSpPr>
            <a:spLocks noGrp="1"/>
          </p:cNvSpPr>
          <p:nvPr>
            <p:ph type="title"/>
          </p:nvPr>
        </p:nvSpPr>
        <p:spPr/>
        <p:txBody>
          <a:bodyPr/>
          <a:lstStyle/>
          <a:p>
            <a:r>
              <a:rPr lang="de-DE" dirty="0"/>
              <a:t>Model-Driven Approach</a:t>
            </a:r>
          </a:p>
        </p:txBody>
      </p:sp>
      <p:sp>
        <p:nvSpPr>
          <p:cNvPr id="3" name="Content Placeholder 2">
            <a:extLst>
              <a:ext uri="{FF2B5EF4-FFF2-40B4-BE49-F238E27FC236}">
                <a16:creationId xmlns:a16="http://schemas.microsoft.com/office/drawing/2014/main" id="{2F4B3A12-122E-4C55-81FA-CFF226526B2E}"/>
              </a:ext>
            </a:extLst>
          </p:cNvPr>
          <p:cNvSpPr>
            <a:spLocks noGrp="1"/>
          </p:cNvSpPr>
          <p:nvPr>
            <p:ph idx="1"/>
          </p:nvPr>
        </p:nvSpPr>
        <p:spPr/>
        <p:txBody>
          <a:bodyPr>
            <a:normAutofit fontScale="62500" lnSpcReduction="20000"/>
          </a:bodyPr>
          <a:lstStyle/>
          <a:p>
            <a:r>
              <a:rPr lang="de-DE" dirty="0"/>
              <a:t>Part I</a:t>
            </a:r>
          </a:p>
          <a:p>
            <a:pPr lvl="1"/>
            <a:r>
              <a:rPr lang="de-DE" dirty="0" err="1">
                <a:hlinkClick r:id="rId2" action="ppaction://hlinksldjump"/>
              </a:rPr>
              <a:t>Overview</a:t>
            </a:r>
            <a:endParaRPr lang="de-DE" dirty="0"/>
          </a:p>
          <a:p>
            <a:pPr lvl="1"/>
            <a:r>
              <a:rPr lang="de-DE" dirty="0">
                <a:hlinkClick r:id="rId3" action="ppaction://hlinksldjump"/>
              </a:rPr>
              <a:t>DDI-CDI - Features</a:t>
            </a:r>
            <a:endParaRPr lang="de-DE" dirty="0"/>
          </a:p>
          <a:p>
            <a:pPr lvl="1"/>
            <a:r>
              <a:rPr lang="de-DE" sz="4400" b="1" dirty="0">
                <a:hlinkClick r:id="rId4" action="ppaction://hlinksldjump"/>
              </a:rPr>
              <a:t>Model-Driven Approach</a:t>
            </a:r>
            <a:endParaRPr lang="de-DE" sz="4400" b="1" dirty="0"/>
          </a:p>
          <a:p>
            <a:pPr lvl="1"/>
            <a:r>
              <a:rPr lang="de-DE" dirty="0">
                <a:hlinkClick r:id="rId5" action="ppaction://hlinksldjump"/>
              </a:rPr>
              <a:t>Model-Driven Approach </a:t>
            </a:r>
            <a:r>
              <a:rPr lang="de-DE" dirty="0" err="1">
                <a:hlinkClick r:id="rId5" action="ppaction://hlinksldjump"/>
              </a:rPr>
              <a:t>for</a:t>
            </a:r>
            <a:r>
              <a:rPr lang="de-DE" dirty="0">
                <a:hlinkClick r:id="rId5" action="ppaction://hlinksldjump"/>
              </a:rPr>
              <a:t> DDI-CDI</a:t>
            </a:r>
            <a:endParaRPr lang="de-DE" dirty="0"/>
          </a:p>
          <a:p>
            <a:pPr lvl="1"/>
            <a:r>
              <a:rPr lang="de-DE" dirty="0">
                <a:hlinkClick r:id="rId6" action="ppaction://hlinksldjump"/>
              </a:rPr>
              <a:t>UML </a:t>
            </a:r>
            <a:r>
              <a:rPr lang="de-DE" dirty="0" err="1">
                <a:hlinkClick r:id="rId6" action="ppaction://hlinksldjump"/>
              </a:rPr>
              <a:t>Subset</a:t>
            </a:r>
            <a:r>
              <a:rPr lang="de-DE" dirty="0">
                <a:hlinkClick r:id="rId6" action="ppaction://hlinksldjump"/>
              </a:rPr>
              <a:t> </a:t>
            </a:r>
            <a:r>
              <a:rPr lang="de-DE" dirty="0" err="1">
                <a:hlinkClick r:id="rId6" action="ppaction://hlinksldjump"/>
              </a:rPr>
              <a:t>for</a:t>
            </a:r>
            <a:r>
              <a:rPr lang="de-DE" dirty="0">
                <a:hlinkClick r:id="rId6" action="ppaction://hlinksldjump"/>
              </a:rPr>
              <a:t> DDI-CDI</a:t>
            </a:r>
            <a:endParaRPr lang="de-DE" dirty="0"/>
          </a:p>
          <a:p>
            <a:pPr lvl="1"/>
            <a:r>
              <a:rPr lang="de-DE" dirty="0">
                <a:hlinkClick r:id="rId7" action="ppaction://hlinksldjump"/>
              </a:rPr>
              <a:t>Generation </a:t>
            </a:r>
            <a:r>
              <a:rPr lang="de-DE" dirty="0" err="1">
                <a:hlinkClick r:id="rId7" action="ppaction://hlinksldjump"/>
              </a:rPr>
              <a:t>of</a:t>
            </a:r>
            <a:r>
              <a:rPr lang="de-DE" dirty="0">
                <a:hlinkClick r:id="rId7" action="ppaction://hlinksldjump"/>
              </a:rPr>
              <a:t> </a:t>
            </a:r>
            <a:r>
              <a:rPr lang="en-US" dirty="0">
                <a:hlinkClick r:id="rId7" action="ppaction://hlinksldjump"/>
              </a:rPr>
              <a:t>Specific Representations XSD, OWL, R, </a:t>
            </a:r>
            <a:r>
              <a:rPr lang="en-US" dirty="0" err="1">
                <a:hlinkClick r:id="rId7" action="ppaction://hlinksldjump"/>
              </a:rPr>
              <a:t>reST</a:t>
            </a:r>
            <a:r>
              <a:rPr lang="en-US" dirty="0">
                <a:hlinkClick r:id="rId7" action="ppaction://hlinksldjump"/>
              </a:rPr>
              <a:t>, and DOT</a:t>
            </a:r>
            <a:endParaRPr lang="de-DE" dirty="0"/>
          </a:p>
          <a:p>
            <a:pPr lvl="1"/>
            <a:r>
              <a:rPr lang="de-DE" dirty="0">
                <a:hlinkClick r:id="rId8" action="ppaction://hlinksldjump"/>
              </a:rPr>
              <a:t>Generation </a:t>
            </a:r>
            <a:r>
              <a:rPr lang="de-DE" dirty="0" err="1">
                <a:hlinkClick r:id="rId8" action="ppaction://hlinksldjump"/>
              </a:rPr>
              <a:t>of</a:t>
            </a:r>
            <a:r>
              <a:rPr lang="de-DE" dirty="0">
                <a:hlinkClick r:id="rId8" action="ppaction://hlinksldjump"/>
              </a:rPr>
              <a:t> Any Syntax </a:t>
            </a:r>
            <a:r>
              <a:rPr lang="de-DE" dirty="0" err="1">
                <a:hlinkClick r:id="rId8" action="ppaction://hlinksldjump"/>
              </a:rPr>
              <a:t>Representation</a:t>
            </a:r>
            <a:r>
              <a:rPr lang="de-DE" dirty="0">
                <a:hlinkClick r:id="rId8" action="ppaction://hlinksldjump"/>
              </a:rPr>
              <a:t> </a:t>
            </a:r>
            <a:endParaRPr lang="de-DE" dirty="0"/>
          </a:p>
          <a:p>
            <a:r>
              <a:rPr lang="de-DE" dirty="0"/>
              <a:t>Part II</a:t>
            </a:r>
          </a:p>
          <a:p>
            <a:pPr lvl="1"/>
            <a:r>
              <a:rPr lang="de-DE" dirty="0" err="1">
                <a:hlinkClick r:id="rId9" action="ppaction://hlinksldjump"/>
              </a:rPr>
              <a:t>Eclipse</a:t>
            </a:r>
            <a:r>
              <a:rPr lang="de-DE" dirty="0">
                <a:hlinkClick r:id="rId9" action="ppaction://hlinksldjump"/>
              </a:rPr>
              <a:t> Environment</a:t>
            </a:r>
            <a:endParaRPr lang="de-DE" dirty="0"/>
          </a:p>
          <a:p>
            <a:pPr lvl="2"/>
            <a:r>
              <a:rPr lang="de-DE" dirty="0">
                <a:hlinkClick r:id="rId10" action="ppaction://hlinksldjump"/>
              </a:rPr>
              <a:t>Papyrus - UML Tool</a:t>
            </a:r>
            <a:endParaRPr lang="de-DE" dirty="0"/>
          </a:p>
          <a:p>
            <a:pPr lvl="2"/>
            <a:r>
              <a:rPr lang="de-DE" dirty="0" err="1">
                <a:hlinkClick r:id="rId11" action="ppaction://hlinksldjump"/>
              </a:rPr>
              <a:t>QVTo</a:t>
            </a:r>
            <a:r>
              <a:rPr lang="de-DE" dirty="0">
                <a:hlinkClick r:id="rId11" action="ppaction://hlinksldjump"/>
              </a:rPr>
              <a:t> - Model </a:t>
            </a:r>
            <a:r>
              <a:rPr lang="de-DE" dirty="0" err="1">
                <a:hlinkClick r:id="rId11" action="ppaction://hlinksldjump"/>
              </a:rPr>
              <a:t>to</a:t>
            </a:r>
            <a:r>
              <a:rPr lang="de-DE" dirty="0">
                <a:hlinkClick r:id="rId11" action="ppaction://hlinksldjump"/>
              </a:rPr>
              <a:t> Model</a:t>
            </a:r>
            <a:endParaRPr lang="de-DE" dirty="0"/>
          </a:p>
          <a:p>
            <a:pPr lvl="2"/>
            <a:r>
              <a:rPr lang="de-DE" dirty="0" err="1">
                <a:hlinkClick r:id="rId12" action="ppaction://hlinksldjump"/>
              </a:rPr>
              <a:t>Acceleo</a:t>
            </a:r>
            <a:r>
              <a:rPr lang="de-DE" dirty="0">
                <a:hlinkClick r:id="rId12" action="ppaction://hlinksldjump"/>
              </a:rPr>
              <a:t> - Model </a:t>
            </a:r>
            <a:r>
              <a:rPr lang="de-DE" dirty="0" err="1">
                <a:hlinkClick r:id="rId12" action="ppaction://hlinksldjump"/>
              </a:rPr>
              <a:t>to</a:t>
            </a:r>
            <a:r>
              <a:rPr lang="de-DE" dirty="0">
                <a:hlinkClick r:id="rId12" action="ppaction://hlinksldjump"/>
              </a:rPr>
              <a:t> Text</a:t>
            </a:r>
            <a:endParaRPr lang="de-DE" dirty="0"/>
          </a:p>
          <a:p>
            <a:pPr lvl="1"/>
            <a:r>
              <a:rPr lang="de-DE" dirty="0">
                <a:hlinkClick r:id="rId13" action="ppaction://hlinksldjump"/>
              </a:rPr>
              <a:t>UML Class </a:t>
            </a:r>
            <a:r>
              <a:rPr lang="de-DE" dirty="0" err="1">
                <a:hlinkClick r:id="rId13" action="ppaction://hlinksldjump"/>
              </a:rPr>
              <a:t>Diagram</a:t>
            </a:r>
            <a:r>
              <a:rPr lang="de-DE" dirty="0">
                <a:hlinkClick r:id="rId13" action="ppaction://hlinksldjump"/>
              </a:rPr>
              <a:t> Primer</a:t>
            </a:r>
            <a:endParaRPr lang="de-DE" dirty="0"/>
          </a:p>
          <a:p>
            <a:pPr lvl="1"/>
            <a:r>
              <a:rPr lang="de-DE" dirty="0" err="1">
                <a:hlinkClick r:id="rId14" action="ppaction://hlinksldjump"/>
              </a:rPr>
              <a:t>Exercises</a:t>
            </a:r>
            <a:endParaRPr lang="de-DE" dirty="0"/>
          </a:p>
          <a:p>
            <a:pPr lvl="1"/>
            <a:r>
              <a:rPr lang="de-DE" dirty="0" err="1">
                <a:hlinkClick r:id="rId15" action="ppaction://hlinksldjump"/>
              </a:rPr>
              <a:t>Credits</a:t>
            </a:r>
            <a:r>
              <a:rPr lang="de-DE" dirty="0">
                <a:hlinkClick r:id="rId15" action="ppaction://hlinksldjump"/>
              </a:rPr>
              <a:t>, Community, and Contact</a:t>
            </a:r>
            <a:endParaRPr lang="de-DE" dirty="0"/>
          </a:p>
        </p:txBody>
      </p:sp>
    </p:spTree>
    <p:extLst>
      <p:ext uri="{BB962C8B-B14F-4D97-AF65-F5344CB8AC3E}">
        <p14:creationId xmlns:p14="http://schemas.microsoft.com/office/powerpoint/2010/main" val="11043992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 Driven Architecture - MDA</a:t>
            </a:r>
            <a:endParaRPr lang="de-DE" dirty="0"/>
          </a:p>
        </p:txBody>
      </p:sp>
      <p:sp>
        <p:nvSpPr>
          <p:cNvPr id="3" name="Content Placeholder 2"/>
          <p:cNvSpPr>
            <a:spLocks noGrp="1"/>
          </p:cNvSpPr>
          <p:nvPr>
            <p:ph idx="1"/>
          </p:nvPr>
        </p:nvSpPr>
        <p:spPr/>
        <p:txBody>
          <a:bodyPr/>
          <a:lstStyle/>
          <a:p>
            <a:r>
              <a:rPr lang="en-US" dirty="0"/>
              <a:t>Model Driven Architecture® (MDA®) is an approach to software design, development and implementation spearheaded by the OMG</a:t>
            </a:r>
          </a:p>
          <a:p>
            <a:pPr lvl="1"/>
            <a:r>
              <a:rPr lang="en-US" dirty="0"/>
              <a:t>The </a:t>
            </a:r>
            <a:r>
              <a:rPr lang="en-US" dirty="0">
                <a:hlinkClick r:id="rId2"/>
              </a:rPr>
              <a:t>Object Management Group</a:t>
            </a:r>
            <a:r>
              <a:rPr lang="en-US" dirty="0"/>
              <a:t> (OMG) is a computer industry standards consortium.</a:t>
            </a:r>
          </a:p>
        </p:txBody>
      </p:sp>
      <p:pic>
        <p:nvPicPr>
          <p:cNvPr id="21506" name="Picture 2">
            <a:extLst>
              <a:ext uri="{FF2B5EF4-FFF2-40B4-BE49-F238E27FC236}">
                <a16:creationId xmlns:a16="http://schemas.microsoft.com/office/drawing/2014/main" id="{DF0AACF1-D41F-4AD4-B340-F5D3199678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1300" y="4724400"/>
            <a:ext cx="2095500" cy="87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11419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a:t>OMG‘s</a:t>
            </a:r>
            <a:r>
              <a:rPr lang="de-DE" dirty="0"/>
              <a:t> Description </a:t>
            </a:r>
            <a:r>
              <a:rPr lang="de-DE" dirty="0" err="1"/>
              <a:t>of</a:t>
            </a:r>
            <a:r>
              <a:rPr lang="de-DE" dirty="0"/>
              <a:t> MDA</a:t>
            </a:r>
          </a:p>
        </p:txBody>
      </p:sp>
      <p:sp>
        <p:nvSpPr>
          <p:cNvPr id="3" name="Content Placeholder 2"/>
          <p:cNvSpPr>
            <a:spLocks noGrp="1"/>
          </p:cNvSpPr>
          <p:nvPr>
            <p:ph idx="1"/>
          </p:nvPr>
        </p:nvSpPr>
        <p:spPr/>
        <p:txBody>
          <a:bodyPr>
            <a:normAutofit fontScale="62500" lnSpcReduction="20000"/>
          </a:bodyPr>
          <a:lstStyle/>
          <a:p>
            <a:pPr lvl="0"/>
            <a:r>
              <a:rPr lang="en-US" dirty="0"/>
              <a:t>Software development in the MDA starts with a Platform-Independent Model (PIM) of an application's business functionality and behavior</a:t>
            </a:r>
            <a:endParaRPr lang="de-DE" dirty="0"/>
          </a:p>
          <a:p>
            <a:pPr lvl="1"/>
            <a:r>
              <a:rPr lang="en-US" dirty="0"/>
              <a:t>constructed using a modeling language based on OMG's </a:t>
            </a:r>
            <a:r>
              <a:rPr lang="en-US" u="sng" dirty="0">
                <a:hlinkClick r:id="rId2"/>
              </a:rPr>
              <a:t>Meta Object Facility (MOF)</a:t>
            </a:r>
            <a:r>
              <a:rPr lang="en-US" dirty="0"/>
              <a:t>.</a:t>
            </a:r>
            <a:endParaRPr lang="de-DE" dirty="0"/>
          </a:p>
          <a:p>
            <a:pPr lvl="0"/>
            <a:r>
              <a:rPr lang="en-US" dirty="0"/>
              <a:t>This model remains stable as technology evolves, extending and thereby maximizing software ROI (return on investment).</a:t>
            </a:r>
            <a:endParaRPr lang="de-DE" dirty="0"/>
          </a:p>
          <a:p>
            <a:pPr lvl="0"/>
            <a:r>
              <a:rPr lang="en-US" dirty="0"/>
              <a:t>MDA development tools, available now from many vendors, convert the PIM first to a Platform-Specific Model (PSM) and then to a working implementation on virtually any middleware platform.</a:t>
            </a:r>
            <a:endParaRPr lang="de-DE" dirty="0"/>
          </a:p>
          <a:p>
            <a:pPr lvl="0"/>
            <a:r>
              <a:rPr lang="en-US" dirty="0"/>
              <a:t>Web Services, XML/SOAP, EJB, C#/</a:t>
            </a:r>
            <a:r>
              <a:rPr lang="en-US" dirty="0" err="1"/>
              <a:t>.Net</a:t>
            </a:r>
            <a:r>
              <a:rPr lang="en-US" dirty="0"/>
              <a:t>, OMG's own CORBA, or others.</a:t>
            </a:r>
            <a:endParaRPr lang="de-DE" dirty="0"/>
          </a:p>
          <a:p>
            <a:pPr lvl="0"/>
            <a:r>
              <a:rPr lang="en-US" dirty="0"/>
              <a:t>Portability and interoperability are built into the architecture.</a:t>
            </a:r>
            <a:endParaRPr lang="de-DE" dirty="0"/>
          </a:p>
          <a:p>
            <a:r>
              <a:rPr lang="en-US" dirty="0"/>
              <a:t>OMG's industry-standard modeling specifications support the MDA: The </a:t>
            </a:r>
            <a:r>
              <a:rPr lang="en-US" u="sng" dirty="0"/>
              <a:t>MOF</a:t>
            </a:r>
            <a:r>
              <a:rPr lang="en-US" dirty="0"/>
              <a:t>; </a:t>
            </a:r>
            <a:r>
              <a:rPr lang="en-US" u="sng" dirty="0"/>
              <a:t>UML</a:t>
            </a:r>
            <a:r>
              <a:rPr lang="en-US" dirty="0"/>
              <a:t>; the </a:t>
            </a:r>
            <a:r>
              <a:rPr lang="en-US" u="sng" dirty="0">
                <a:hlinkClick r:id="rId3"/>
              </a:rPr>
              <a:t>Common Warehouse </a:t>
            </a:r>
            <a:r>
              <a:rPr lang="en-US" u="sng" dirty="0" err="1">
                <a:hlinkClick r:id="rId3"/>
              </a:rPr>
              <a:t>Metamodel</a:t>
            </a:r>
            <a:r>
              <a:rPr lang="en-US" u="sng" dirty="0">
                <a:hlinkClick r:id="rId3"/>
              </a:rPr>
              <a:t> (CWM)</a:t>
            </a:r>
            <a:r>
              <a:rPr lang="en-US" dirty="0"/>
              <a:t>; and </a:t>
            </a:r>
            <a:r>
              <a:rPr lang="en-US" u="sng" dirty="0">
                <a:hlinkClick r:id="rId4"/>
              </a:rPr>
              <a:t>XML Metadata Interchange (XMI)</a:t>
            </a:r>
            <a:r>
              <a:rPr lang="en-US" dirty="0"/>
              <a:t>.</a:t>
            </a:r>
            <a:endParaRPr lang="de-DE" dirty="0"/>
          </a:p>
        </p:txBody>
      </p:sp>
    </p:spTree>
    <p:extLst>
      <p:ext uri="{BB962C8B-B14F-4D97-AF65-F5344CB8AC3E}">
        <p14:creationId xmlns:p14="http://schemas.microsoft.com/office/powerpoint/2010/main" val="29999218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Purpose </a:t>
            </a:r>
            <a:r>
              <a:rPr lang="de-DE" dirty="0" err="1"/>
              <a:t>of</a:t>
            </a:r>
            <a:r>
              <a:rPr lang="de-DE" dirty="0"/>
              <a:t> Model-Driven Approach</a:t>
            </a:r>
          </a:p>
        </p:txBody>
      </p:sp>
      <p:sp>
        <p:nvSpPr>
          <p:cNvPr id="3" name="Content Placeholder 2"/>
          <p:cNvSpPr>
            <a:spLocks noGrp="1"/>
          </p:cNvSpPr>
          <p:nvPr>
            <p:ph idx="1"/>
          </p:nvPr>
        </p:nvSpPr>
        <p:spPr/>
        <p:txBody>
          <a:bodyPr>
            <a:normAutofit fontScale="85000" lnSpcReduction="20000"/>
          </a:bodyPr>
          <a:lstStyle/>
          <a:p>
            <a:r>
              <a:rPr lang="de-DE" dirty="0"/>
              <a:t>High </a:t>
            </a:r>
            <a:r>
              <a:rPr lang="de-DE" dirty="0" err="1"/>
              <a:t>quality</a:t>
            </a:r>
            <a:endParaRPr lang="de-DE" dirty="0"/>
          </a:p>
          <a:p>
            <a:r>
              <a:rPr lang="de-DE" dirty="0" err="1"/>
              <a:t>Consistency</a:t>
            </a:r>
            <a:endParaRPr lang="de-DE" dirty="0"/>
          </a:p>
          <a:p>
            <a:r>
              <a:rPr lang="de-DE" dirty="0"/>
              <a:t>Code </a:t>
            </a:r>
            <a:r>
              <a:rPr lang="de-DE" dirty="0" err="1"/>
              <a:t>generation</a:t>
            </a:r>
            <a:r>
              <a:rPr lang="de-DE" dirty="0"/>
              <a:t> on </a:t>
            </a:r>
            <a:r>
              <a:rPr lang="de-DE" dirty="0" err="1"/>
              <a:t>basis</a:t>
            </a:r>
            <a:r>
              <a:rPr lang="de-DE" dirty="0"/>
              <a:t> </a:t>
            </a:r>
            <a:r>
              <a:rPr lang="de-DE" dirty="0" err="1"/>
              <a:t>of</a:t>
            </a:r>
            <a:r>
              <a:rPr lang="de-DE" dirty="0"/>
              <a:t> </a:t>
            </a:r>
            <a:r>
              <a:rPr lang="de-DE" dirty="0" err="1"/>
              <a:t>the</a:t>
            </a:r>
            <a:r>
              <a:rPr lang="de-DE" dirty="0"/>
              <a:t> </a:t>
            </a:r>
            <a:r>
              <a:rPr lang="de-DE" dirty="0" err="1"/>
              <a:t>model</a:t>
            </a:r>
            <a:endParaRPr lang="de-DE" dirty="0"/>
          </a:p>
          <a:p>
            <a:r>
              <a:rPr lang="de-DE" dirty="0" err="1"/>
              <a:t>Changes</a:t>
            </a:r>
            <a:r>
              <a:rPr lang="de-DE" dirty="0"/>
              <a:t> in </a:t>
            </a:r>
            <a:r>
              <a:rPr lang="de-DE" dirty="0" err="1"/>
              <a:t>the</a:t>
            </a:r>
            <a:r>
              <a:rPr lang="de-DE" dirty="0"/>
              <a:t> </a:t>
            </a:r>
            <a:r>
              <a:rPr lang="de-DE" dirty="0" err="1"/>
              <a:t>model</a:t>
            </a:r>
            <a:r>
              <a:rPr lang="de-DE" dirty="0"/>
              <a:t> will </a:t>
            </a:r>
            <a:r>
              <a:rPr lang="de-DE" dirty="0" err="1"/>
              <a:t>automatically</a:t>
            </a:r>
            <a:r>
              <a:rPr lang="de-DE" dirty="0"/>
              <a:t> </a:t>
            </a:r>
            <a:r>
              <a:rPr lang="de-DE" dirty="0" err="1"/>
              <a:t>be</a:t>
            </a:r>
            <a:r>
              <a:rPr lang="de-DE" dirty="0"/>
              <a:t> </a:t>
            </a:r>
            <a:r>
              <a:rPr lang="de-DE" dirty="0" err="1"/>
              <a:t>reflected</a:t>
            </a:r>
            <a:r>
              <a:rPr lang="de-DE" dirty="0"/>
              <a:t> </a:t>
            </a:r>
            <a:r>
              <a:rPr lang="de-DE" dirty="0" err="1"/>
              <a:t>the</a:t>
            </a:r>
            <a:r>
              <a:rPr lang="de-DE" dirty="0"/>
              <a:t> </a:t>
            </a:r>
            <a:r>
              <a:rPr lang="de-DE" dirty="0" err="1"/>
              <a:t>next</a:t>
            </a:r>
            <a:r>
              <a:rPr lang="de-DE" dirty="0"/>
              <a:t> time </a:t>
            </a:r>
            <a:r>
              <a:rPr lang="de-DE" dirty="0" err="1"/>
              <a:t>the</a:t>
            </a:r>
            <a:r>
              <a:rPr lang="de-DE" dirty="0"/>
              <a:t> code </a:t>
            </a:r>
            <a:r>
              <a:rPr lang="de-DE" dirty="0" err="1"/>
              <a:t>is</a:t>
            </a:r>
            <a:r>
              <a:rPr lang="de-DE" dirty="0"/>
              <a:t> </a:t>
            </a:r>
            <a:r>
              <a:rPr lang="de-DE" dirty="0" err="1"/>
              <a:t>generated</a:t>
            </a:r>
            <a:endParaRPr lang="de-DE" dirty="0"/>
          </a:p>
          <a:p>
            <a:r>
              <a:rPr lang="de-DE" dirty="0"/>
              <a:t>Life </a:t>
            </a:r>
            <a:r>
              <a:rPr lang="de-DE" dirty="0" err="1"/>
              <a:t>cycle</a:t>
            </a:r>
            <a:r>
              <a:rPr lang="de-DE" dirty="0"/>
              <a:t> </a:t>
            </a:r>
            <a:r>
              <a:rPr lang="de-DE" dirty="0" err="1"/>
              <a:t>development</a:t>
            </a:r>
            <a:r>
              <a:rPr lang="de-DE" dirty="0"/>
              <a:t> </a:t>
            </a:r>
            <a:r>
              <a:rPr lang="de-DE" dirty="0" err="1"/>
              <a:t>is</a:t>
            </a:r>
            <a:r>
              <a:rPr lang="de-DE" dirty="0"/>
              <a:t> </a:t>
            </a:r>
            <a:r>
              <a:rPr lang="de-DE" dirty="0" err="1"/>
              <a:t>faster</a:t>
            </a:r>
            <a:endParaRPr lang="de-DE" dirty="0"/>
          </a:p>
          <a:p>
            <a:r>
              <a:rPr lang="de-DE" dirty="0"/>
              <a:t>Information </a:t>
            </a:r>
            <a:r>
              <a:rPr lang="de-DE" dirty="0" err="1"/>
              <a:t>living</a:t>
            </a:r>
            <a:r>
              <a:rPr lang="de-DE" dirty="0"/>
              <a:t> in </a:t>
            </a:r>
            <a:r>
              <a:rPr lang="de-DE" dirty="0" err="1"/>
              <a:t>the</a:t>
            </a:r>
            <a:r>
              <a:rPr lang="de-DE" dirty="0"/>
              <a:t> </a:t>
            </a:r>
            <a:r>
              <a:rPr lang="de-DE" dirty="0" err="1"/>
              <a:t>model</a:t>
            </a:r>
            <a:r>
              <a:rPr lang="de-DE" dirty="0"/>
              <a:t> not in </a:t>
            </a:r>
            <a:r>
              <a:rPr lang="de-DE" dirty="0" err="1"/>
              <a:t>documents</a:t>
            </a:r>
            <a:endParaRPr lang="de-DE" dirty="0"/>
          </a:p>
          <a:p>
            <a:r>
              <a:rPr lang="de-DE" dirty="0"/>
              <a:t>Models (</a:t>
            </a:r>
            <a:r>
              <a:rPr lang="de-DE" dirty="0" err="1"/>
              <a:t>graphical</a:t>
            </a:r>
            <a:r>
              <a:rPr lang="de-DE" dirty="0"/>
              <a:t> </a:t>
            </a:r>
            <a:r>
              <a:rPr lang="de-DE" dirty="0" err="1"/>
              <a:t>representation</a:t>
            </a:r>
            <a:r>
              <a:rPr lang="de-DE" dirty="0"/>
              <a:t>) </a:t>
            </a:r>
            <a:r>
              <a:rPr lang="de-DE" dirty="0" err="1"/>
              <a:t>are</a:t>
            </a:r>
            <a:r>
              <a:rPr lang="de-DE" dirty="0"/>
              <a:t> </a:t>
            </a:r>
            <a:r>
              <a:rPr lang="de-DE" dirty="0" err="1"/>
              <a:t>good</a:t>
            </a:r>
            <a:r>
              <a:rPr lang="de-DE" dirty="0"/>
              <a:t> </a:t>
            </a:r>
            <a:r>
              <a:rPr lang="de-DE" dirty="0" err="1"/>
              <a:t>for</a:t>
            </a:r>
            <a:r>
              <a:rPr lang="de-DE" dirty="0"/>
              <a:t> </a:t>
            </a:r>
            <a:r>
              <a:rPr lang="de-DE" dirty="0" err="1"/>
              <a:t>sharing</a:t>
            </a:r>
            <a:r>
              <a:rPr lang="de-DE" dirty="0"/>
              <a:t> </a:t>
            </a:r>
            <a:r>
              <a:rPr lang="de-DE" dirty="0" err="1"/>
              <a:t>information</a:t>
            </a:r>
            <a:r>
              <a:rPr lang="de-DE" dirty="0"/>
              <a:t> </a:t>
            </a:r>
            <a:r>
              <a:rPr lang="de-DE" dirty="0" err="1"/>
              <a:t>with</a:t>
            </a:r>
            <a:r>
              <a:rPr lang="de-DE" dirty="0"/>
              <a:t> </a:t>
            </a:r>
            <a:r>
              <a:rPr lang="de-DE" dirty="0" err="1"/>
              <a:t>both</a:t>
            </a:r>
            <a:r>
              <a:rPr lang="de-DE" dirty="0"/>
              <a:t> „</a:t>
            </a:r>
            <a:r>
              <a:rPr lang="de-DE" dirty="0" err="1"/>
              <a:t>business</a:t>
            </a:r>
            <a:r>
              <a:rPr lang="de-DE" dirty="0"/>
              <a:t> </a:t>
            </a:r>
            <a:r>
              <a:rPr lang="de-DE" dirty="0" err="1"/>
              <a:t>people</a:t>
            </a:r>
            <a:r>
              <a:rPr lang="de-DE" dirty="0"/>
              <a:t>“ </a:t>
            </a:r>
            <a:r>
              <a:rPr lang="de-DE" dirty="0" err="1"/>
              <a:t>and</a:t>
            </a:r>
            <a:r>
              <a:rPr lang="de-DE" dirty="0"/>
              <a:t> „</a:t>
            </a:r>
            <a:r>
              <a:rPr lang="de-DE" dirty="0" err="1"/>
              <a:t>technical</a:t>
            </a:r>
            <a:r>
              <a:rPr lang="de-DE" dirty="0"/>
              <a:t> </a:t>
            </a:r>
            <a:r>
              <a:rPr lang="de-DE" dirty="0" err="1"/>
              <a:t>people</a:t>
            </a:r>
            <a:r>
              <a:rPr lang="de-DE" dirty="0"/>
              <a:t>“</a:t>
            </a:r>
          </a:p>
          <a:p>
            <a:r>
              <a:rPr lang="de-DE" dirty="0"/>
              <a:t>Model </a:t>
            </a:r>
            <a:r>
              <a:rPr lang="de-DE" dirty="0" err="1"/>
              <a:t>is</a:t>
            </a:r>
            <a:r>
              <a:rPr lang="de-DE" dirty="0"/>
              <a:t> </a:t>
            </a:r>
            <a:r>
              <a:rPr lang="de-DE" dirty="0" err="1"/>
              <a:t>center</a:t>
            </a:r>
            <a:r>
              <a:rPr lang="de-DE" dirty="0"/>
              <a:t> </a:t>
            </a:r>
            <a:r>
              <a:rPr lang="de-DE" dirty="0" err="1"/>
              <a:t>of</a:t>
            </a:r>
            <a:r>
              <a:rPr lang="de-DE" dirty="0"/>
              <a:t> „</a:t>
            </a:r>
            <a:r>
              <a:rPr lang="de-DE" dirty="0" err="1"/>
              <a:t>truth</a:t>
            </a:r>
            <a:r>
              <a:rPr lang="de-DE" dirty="0"/>
              <a:t>“</a:t>
            </a:r>
          </a:p>
          <a:p>
            <a:endParaRPr lang="de-DE" dirty="0"/>
          </a:p>
        </p:txBody>
      </p:sp>
    </p:spTree>
    <p:extLst>
      <p:ext uri="{BB962C8B-B14F-4D97-AF65-F5344CB8AC3E}">
        <p14:creationId xmlns:p14="http://schemas.microsoft.com/office/powerpoint/2010/main" val="34535085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PIM, PSM, </a:t>
            </a:r>
            <a:r>
              <a:rPr lang="de-DE" dirty="0" err="1"/>
              <a:t>and</a:t>
            </a:r>
            <a:r>
              <a:rPr lang="de-DE" dirty="0"/>
              <a:t> Code</a:t>
            </a:r>
          </a:p>
        </p:txBody>
      </p:sp>
      <p:sp>
        <p:nvSpPr>
          <p:cNvPr id="3" name="Content Placeholder 2"/>
          <p:cNvSpPr>
            <a:spLocks noGrp="1"/>
          </p:cNvSpPr>
          <p:nvPr>
            <p:ph idx="1"/>
          </p:nvPr>
        </p:nvSpPr>
        <p:spPr/>
        <p:txBody>
          <a:bodyPr>
            <a:normAutofit fontScale="92500" lnSpcReduction="10000"/>
          </a:bodyPr>
          <a:lstStyle/>
          <a:p>
            <a:r>
              <a:rPr lang="de-DE" dirty="0" err="1"/>
              <a:t>Platform</a:t>
            </a:r>
            <a:r>
              <a:rPr lang="de-DE" dirty="0"/>
              <a:t>-independent </a:t>
            </a:r>
            <a:r>
              <a:rPr lang="de-DE" dirty="0" err="1"/>
              <a:t>model</a:t>
            </a:r>
            <a:r>
              <a:rPr lang="de-DE" dirty="0"/>
              <a:t> (PIM)</a:t>
            </a:r>
          </a:p>
          <a:p>
            <a:pPr lvl="1"/>
            <a:r>
              <a:rPr lang="de-DE" dirty="0"/>
              <a:t>„A </a:t>
            </a:r>
            <a:r>
              <a:rPr lang="de-DE" dirty="0" err="1"/>
              <a:t>model</a:t>
            </a:r>
            <a:r>
              <a:rPr lang="de-DE" dirty="0"/>
              <a:t> </a:t>
            </a:r>
            <a:r>
              <a:rPr lang="de-DE" dirty="0" err="1"/>
              <a:t>that</a:t>
            </a:r>
            <a:r>
              <a:rPr lang="de-DE" dirty="0"/>
              <a:t> </a:t>
            </a:r>
            <a:r>
              <a:rPr lang="de-DE" dirty="0" err="1"/>
              <a:t>is</a:t>
            </a:r>
            <a:r>
              <a:rPr lang="de-DE" dirty="0"/>
              <a:t> </a:t>
            </a:r>
            <a:r>
              <a:rPr lang="de-DE" dirty="0" err="1"/>
              <a:t>independent</a:t>
            </a:r>
            <a:r>
              <a:rPr lang="de-DE" dirty="0"/>
              <a:t> </a:t>
            </a:r>
            <a:r>
              <a:rPr lang="de-DE" dirty="0" err="1"/>
              <a:t>of</a:t>
            </a:r>
            <a:r>
              <a:rPr lang="de-DE" dirty="0"/>
              <a:t> </a:t>
            </a:r>
            <a:r>
              <a:rPr lang="de-DE" dirty="0" err="1"/>
              <a:t>implementation</a:t>
            </a:r>
            <a:r>
              <a:rPr lang="de-DE" dirty="0"/>
              <a:t> </a:t>
            </a:r>
            <a:r>
              <a:rPr lang="de-DE" dirty="0" err="1"/>
              <a:t>technology</a:t>
            </a:r>
            <a:r>
              <a:rPr lang="de-DE" dirty="0"/>
              <a:t> </a:t>
            </a:r>
            <a:r>
              <a:rPr lang="de-DE" dirty="0" err="1"/>
              <a:t>that</a:t>
            </a:r>
            <a:r>
              <a:rPr lang="de-DE" dirty="0"/>
              <a:t> </a:t>
            </a:r>
            <a:r>
              <a:rPr lang="de-DE" dirty="0" err="1"/>
              <a:t>is</a:t>
            </a:r>
            <a:r>
              <a:rPr lang="de-DE" dirty="0"/>
              <a:t> also at a high </a:t>
            </a:r>
            <a:r>
              <a:rPr lang="de-DE" dirty="0" err="1"/>
              <a:t>level</a:t>
            </a:r>
            <a:r>
              <a:rPr lang="de-DE" dirty="0"/>
              <a:t> </a:t>
            </a:r>
            <a:r>
              <a:rPr lang="de-DE" dirty="0" err="1"/>
              <a:t>of</a:t>
            </a:r>
            <a:r>
              <a:rPr lang="de-DE" dirty="0"/>
              <a:t> </a:t>
            </a:r>
            <a:r>
              <a:rPr lang="de-DE" dirty="0" err="1"/>
              <a:t>complexity</a:t>
            </a:r>
            <a:r>
              <a:rPr lang="de-DE" dirty="0"/>
              <a:t>.“</a:t>
            </a:r>
          </a:p>
          <a:p>
            <a:r>
              <a:rPr lang="de-DE" dirty="0" err="1"/>
              <a:t>Platform-specific</a:t>
            </a:r>
            <a:r>
              <a:rPr lang="de-DE" dirty="0"/>
              <a:t> </a:t>
            </a:r>
            <a:r>
              <a:rPr lang="de-DE" dirty="0" err="1"/>
              <a:t>model</a:t>
            </a:r>
            <a:r>
              <a:rPr lang="de-DE" dirty="0"/>
              <a:t> (PSM)</a:t>
            </a:r>
          </a:p>
          <a:p>
            <a:pPr lvl="1"/>
            <a:r>
              <a:rPr lang="de-DE" dirty="0"/>
              <a:t>„A </a:t>
            </a:r>
            <a:r>
              <a:rPr lang="de-DE" dirty="0" err="1"/>
              <a:t>model</a:t>
            </a:r>
            <a:r>
              <a:rPr lang="de-DE" dirty="0"/>
              <a:t> </a:t>
            </a:r>
            <a:r>
              <a:rPr lang="de-DE" dirty="0" err="1"/>
              <a:t>created</a:t>
            </a:r>
            <a:r>
              <a:rPr lang="de-DE" dirty="0"/>
              <a:t> </a:t>
            </a:r>
            <a:r>
              <a:rPr lang="de-DE" dirty="0" err="1"/>
              <a:t>by</a:t>
            </a:r>
            <a:r>
              <a:rPr lang="de-DE" dirty="0"/>
              <a:t> </a:t>
            </a:r>
            <a:r>
              <a:rPr lang="de-DE" dirty="0" err="1"/>
              <a:t>transforming</a:t>
            </a:r>
            <a:r>
              <a:rPr lang="de-DE" dirty="0"/>
              <a:t> a PIM </a:t>
            </a:r>
            <a:r>
              <a:rPr lang="de-DE" dirty="0" err="1"/>
              <a:t>tailored</a:t>
            </a:r>
            <a:r>
              <a:rPr lang="de-DE" dirty="0"/>
              <a:t> </a:t>
            </a:r>
            <a:r>
              <a:rPr lang="de-DE" dirty="0" err="1"/>
              <a:t>to</a:t>
            </a:r>
            <a:r>
              <a:rPr lang="de-DE" dirty="0"/>
              <a:t> </a:t>
            </a:r>
            <a:r>
              <a:rPr lang="de-DE" dirty="0" err="1"/>
              <a:t>specify</a:t>
            </a:r>
            <a:r>
              <a:rPr lang="de-DE" dirty="0"/>
              <a:t> </a:t>
            </a:r>
            <a:r>
              <a:rPr lang="de-DE" dirty="0" err="1"/>
              <a:t>your</a:t>
            </a:r>
            <a:r>
              <a:rPr lang="de-DE" dirty="0"/>
              <a:t> </a:t>
            </a:r>
            <a:r>
              <a:rPr lang="de-DE" dirty="0" err="1"/>
              <a:t>system</a:t>
            </a:r>
            <a:r>
              <a:rPr lang="de-DE" dirty="0"/>
              <a:t> in </a:t>
            </a:r>
            <a:r>
              <a:rPr lang="de-DE" dirty="0" err="1"/>
              <a:t>terms</a:t>
            </a:r>
            <a:r>
              <a:rPr lang="de-DE" dirty="0"/>
              <a:t> </a:t>
            </a:r>
            <a:r>
              <a:rPr lang="de-DE" dirty="0" err="1"/>
              <a:t>of</a:t>
            </a:r>
            <a:r>
              <a:rPr lang="de-DE" dirty="0"/>
              <a:t> </a:t>
            </a:r>
            <a:r>
              <a:rPr lang="de-DE" dirty="0" err="1"/>
              <a:t>implementation</a:t>
            </a:r>
            <a:r>
              <a:rPr lang="de-DE" dirty="0"/>
              <a:t> </a:t>
            </a:r>
            <a:r>
              <a:rPr lang="de-DE" dirty="0" err="1"/>
              <a:t>constructs</a:t>
            </a:r>
            <a:r>
              <a:rPr lang="de-DE" dirty="0"/>
              <a:t> </a:t>
            </a:r>
            <a:r>
              <a:rPr lang="de-DE" dirty="0" err="1"/>
              <a:t>available</a:t>
            </a:r>
            <a:r>
              <a:rPr lang="de-DE" dirty="0"/>
              <a:t> in </a:t>
            </a:r>
            <a:r>
              <a:rPr lang="de-DE" dirty="0" err="1"/>
              <a:t>one</a:t>
            </a:r>
            <a:r>
              <a:rPr lang="de-DE" dirty="0"/>
              <a:t> </a:t>
            </a:r>
            <a:r>
              <a:rPr lang="de-DE" dirty="0" err="1"/>
              <a:t>specific</a:t>
            </a:r>
            <a:r>
              <a:rPr lang="de-DE" dirty="0"/>
              <a:t> </a:t>
            </a:r>
            <a:r>
              <a:rPr lang="de-DE" dirty="0" err="1"/>
              <a:t>technology</a:t>
            </a:r>
            <a:r>
              <a:rPr lang="de-DE" dirty="0"/>
              <a:t>.“</a:t>
            </a:r>
          </a:p>
          <a:p>
            <a:r>
              <a:rPr lang="de-DE" dirty="0"/>
              <a:t>Code</a:t>
            </a:r>
          </a:p>
          <a:p>
            <a:pPr lvl="1"/>
            <a:r>
              <a:rPr lang="de-DE" dirty="0"/>
              <a:t>„Code </a:t>
            </a:r>
            <a:r>
              <a:rPr lang="de-DE" dirty="0" err="1"/>
              <a:t>is</a:t>
            </a:r>
            <a:r>
              <a:rPr lang="de-DE" dirty="0"/>
              <a:t> </a:t>
            </a:r>
            <a:r>
              <a:rPr lang="de-DE" dirty="0" err="1"/>
              <a:t>generated</a:t>
            </a:r>
            <a:r>
              <a:rPr lang="de-DE" dirty="0"/>
              <a:t> </a:t>
            </a:r>
            <a:r>
              <a:rPr lang="de-DE" dirty="0" err="1"/>
              <a:t>by</a:t>
            </a:r>
            <a:r>
              <a:rPr lang="de-DE" dirty="0"/>
              <a:t> </a:t>
            </a:r>
            <a:r>
              <a:rPr lang="de-DE" dirty="0" err="1"/>
              <a:t>the</a:t>
            </a:r>
            <a:r>
              <a:rPr lang="de-DE" dirty="0"/>
              <a:t> </a:t>
            </a:r>
            <a:r>
              <a:rPr lang="de-DE" dirty="0" err="1"/>
              <a:t>transformation</a:t>
            </a:r>
            <a:r>
              <a:rPr lang="de-DE" dirty="0"/>
              <a:t> </a:t>
            </a:r>
            <a:r>
              <a:rPr lang="de-DE" dirty="0" err="1"/>
              <a:t>of</a:t>
            </a:r>
            <a:r>
              <a:rPr lang="de-DE" dirty="0"/>
              <a:t> PSMs.“</a:t>
            </a:r>
          </a:p>
          <a:p>
            <a:pPr marL="0" indent="0">
              <a:buNone/>
            </a:pPr>
            <a:endParaRPr lang="de-DE" sz="1500" dirty="0"/>
          </a:p>
          <a:p>
            <a:pPr marL="0" indent="0">
              <a:buNone/>
            </a:pPr>
            <a:r>
              <a:rPr lang="de-DE" sz="1500" dirty="0" err="1"/>
              <a:t>Citations</a:t>
            </a:r>
            <a:r>
              <a:rPr lang="de-DE" sz="1500" dirty="0"/>
              <a:t> </a:t>
            </a:r>
            <a:r>
              <a:rPr lang="de-DE" sz="1500" dirty="0" err="1"/>
              <a:t>from</a:t>
            </a:r>
            <a:r>
              <a:rPr lang="de-DE" sz="1500" dirty="0"/>
              <a:t>: </a:t>
            </a:r>
            <a:r>
              <a:rPr lang="en-US" sz="1500" dirty="0">
                <a:hlinkClick r:id="rId2"/>
              </a:rPr>
              <a:t>The Object Primer. Agile Model-Driven Development with UML 2.0. Scott W. Ambler</a:t>
            </a:r>
            <a:r>
              <a:rPr lang="en-US" sz="1500" dirty="0"/>
              <a:t>.</a:t>
            </a:r>
            <a:endParaRPr lang="de-DE" sz="1500" dirty="0"/>
          </a:p>
        </p:txBody>
      </p:sp>
    </p:spTree>
    <p:extLst>
      <p:ext uri="{BB962C8B-B14F-4D97-AF65-F5344CB8AC3E}">
        <p14:creationId xmlns:p14="http://schemas.microsoft.com/office/powerpoint/2010/main" val="41899223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Code Generation</a:t>
            </a:r>
          </a:p>
        </p:txBody>
      </p:sp>
      <p:sp>
        <p:nvSpPr>
          <p:cNvPr id="3" name="Content Placeholder 2"/>
          <p:cNvSpPr>
            <a:spLocks noGrp="1"/>
          </p:cNvSpPr>
          <p:nvPr>
            <p:ph idx="1"/>
          </p:nvPr>
        </p:nvSpPr>
        <p:spPr/>
        <p:txBody>
          <a:bodyPr>
            <a:normAutofit fontScale="92500" lnSpcReduction="10000"/>
          </a:bodyPr>
          <a:lstStyle/>
          <a:p>
            <a:r>
              <a:rPr lang="en-US" dirty="0"/>
              <a:t>Why to Use Code Generation</a:t>
            </a:r>
          </a:p>
          <a:p>
            <a:pPr lvl="1"/>
            <a:r>
              <a:rPr lang="de-DE" dirty="0" err="1"/>
              <a:t>Productivity</a:t>
            </a:r>
            <a:r>
              <a:rPr lang="de-DE" dirty="0"/>
              <a:t>: </a:t>
            </a:r>
            <a:r>
              <a:rPr lang="de-DE" dirty="0" err="1"/>
              <a:t>write</a:t>
            </a:r>
            <a:r>
              <a:rPr lang="de-DE" dirty="0"/>
              <a:t> </a:t>
            </a:r>
            <a:r>
              <a:rPr lang="de-DE" dirty="0" err="1"/>
              <a:t>the</a:t>
            </a:r>
            <a:r>
              <a:rPr lang="de-DE" dirty="0"/>
              <a:t> </a:t>
            </a:r>
            <a:r>
              <a:rPr lang="de-DE" dirty="0" err="1"/>
              <a:t>generator</a:t>
            </a:r>
            <a:r>
              <a:rPr lang="de-DE" dirty="0"/>
              <a:t> </a:t>
            </a:r>
            <a:r>
              <a:rPr lang="de-DE" dirty="0" err="1"/>
              <a:t>once</a:t>
            </a:r>
            <a:endParaRPr lang="de-DE" dirty="0"/>
          </a:p>
          <a:p>
            <a:pPr lvl="1"/>
            <a:r>
              <a:rPr lang="de-DE" dirty="0" err="1"/>
              <a:t>Simplification</a:t>
            </a:r>
            <a:r>
              <a:rPr lang="de-DE" dirty="0"/>
              <a:t>: </a:t>
            </a:r>
            <a:r>
              <a:rPr lang="en-US" dirty="0"/>
              <a:t>generate your code from some  abstract description</a:t>
            </a:r>
            <a:endParaRPr lang="de-DE" dirty="0"/>
          </a:p>
          <a:p>
            <a:pPr lvl="1"/>
            <a:r>
              <a:rPr lang="de-DE" dirty="0" err="1"/>
              <a:t>Portability</a:t>
            </a:r>
            <a:r>
              <a:rPr lang="de-DE" dirty="0"/>
              <a:t>: </a:t>
            </a:r>
            <a:r>
              <a:rPr lang="en-US" dirty="0"/>
              <a:t>target a different language or framework</a:t>
            </a:r>
            <a:endParaRPr lang="de-DE" dirty="0"/>
          </a:p>
          <a:p>
            <a:pPr lvl="1"/>
            <a:r>
              <a:rPr lang="de-DE" dirty="0" err="1"/>
              <a:t>Consistency</a:t>
            </a:r>
            <a:r>
              <a:rPr lang="de-DE" dirty="0"/>
              <a:t>: </a:t>
            </a:r>
            <a:r>
              <a:rPr lang="en-US" dirty="0"/>
              <a:t>get always the code you expect</a:t>
            </a:r>
            <a:endParaRPr lang="de-DE" dirty="0"/>
          </a:p>
          <a:p>
            <a:r>
              <a:rPr lang="en-US" dirty="0"/>
              <a:t>Why Not to Use Code Generation</a:t>
            </a:r>
          </a:p>
          <a:p>
            <a:pPr lvl="1"/>
            <a:r>
              <a:rPr lang="de-DE" dirty="0"/>
              <a:t>Maintenance: </a:t>
            </a:r>
            <a:r>
              <a:rPr lang="de-DE" dirty="0" err="1"/>
              <a:t>dependency</a:t>
            </a:r>
            <a:r>
              <a:rPr lang="de-DE" dirty="0"/>
              <a:t> on </a:t>
            </a:r>
            <a:r>
              <a:rPr lang="de-DE" dirty="0" err="1"/>
              <a:t>tools</a:t>
            </a:r>
            <a:endParaRPr lang="de-DE" dirty="0"/>
          </a:p>
          <a:p>
            <a:pPr lvl="1"/>
            <a:r>
              <a:rPr lang="de-DE" dirty="0" err="1"/>
              <a:t>Complexity</a:t>
            </a:r>
            <a:r>
              <a:rPr lang="de-DE" dirty="0"/>
              <a:t>: </a:t>
            </a:r>
            <a:r>
              <a:rPr lang="en-US" dirty="0"/>
              <a:t> tend to be more complex than code written by hand</a:t>
            </a:r>
            <a:endParaRPr lang="de-DE" dirty="0"/>
          </a:p>
        </p:txBody>
      </p:sp>
      <p:sp>
        <p:nvSpPr>
          <p:cNvPr id="4" name="Content Placeholder 2"/>
          <p:cNvSpPr txBox="1">
            <a:spLocks/>
          </p:cNvSpPr>
          <p:nvPr/>
        </p:nvSpPr>
        <p:spPr>
          <a:xfrm>
            <a:off x="609600" y="6324600"/>
            <a:ext cx="8229600" cy="258763"/>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a:t>Source: </a:t>
            </a:r>
            <a:r>
              <a:rPr lang="en-US" dirty="0">
                <a:hlinkClick r:id="rId2"/>
              </a:rPr>
              <a:t>A Guide to Code Generation</a:t>
            </a:r>
            <a:r>
              <a:rPr lang="en-US" dirty="0"/>
              <a:t>, May 9, 2018/in Code processing, Domain specific languages, Model driven development, Software Engineering /by Gabriele </a:t>
            </a:r>
            <a:r>
              <a:rPr lang="en-US" dirty="0" err="1"/>
              <a:t>Tomassetti</a:t>
            </a:r>
            <a:endParaRPr lang="de-DE" dirty="0"/>
          </a:p>
        </p:txBody>
      </p:sp>
    </p:spTree>
    <p:extLst>
      <p:ext uri="{BB962C8B-B14F-4D97-AF65-F5344CB8AC3E}">
        <p14:creationId xmlns:p14="http://schemas.microsoft.com/office/powerpoint/2010/main" val="2480057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04105-4091-4253-974C-D56F36A2F18D}"/>
              </a:ext>
            </a:extLst>
          </p:cNvPr>
          <p:cNvSpPr>
            <a:spLocks noGrp="1"/>
          </p:cNvSpPr>
          <p:nvPr>
            <p:ph type="title"/>
          </p:nvPr>
        </p:nvSpPr>
        <p:spPr/>
        <p:txBody>
          <a:bodyPr/>
          <a:lstStyle/>
          <a:p>
            <a:r>
              <a:rPr lang="de-DE" dirty="0" err="1"/>
              <a:t>Overview</a:t>
            </a:r>
            <a:endParaRPr lang="de-DE" dirty="0"/>
          </a:p>
        </p:txBody>
      </p:sp>
      <p:sp>
        <p:nvSpPr>
          <p:cNvPr id="3" name="Content Placeholder 2">
            <a:extLst>
              <a:ext uri="{FF2B5EF4-FFF2-40B4-BE49-F238E27FC236}">
                <a16:creationId xmlns:a16="http://schemas.microsoft.com/office/drawing/2014/main" id="{2F4B3A12-122E-4C55-81FA-CFF226526B2E}"/>
              </a:ext>
            </a:extLst>
          </p:cNvPr>
          <p:cNvSpPr>
            <a:spLocks noGrp="1"/>
          </p:cNvSpPr>
          <p:nvPr>
            <p:ph idx="1"/>
          </p:nvPr>
        </p:nvSpPr>
        <p:spPr/>
        <p:txBody>
          <a:bodyPr>
            <a:normAutofit fontScale="62500" lnSpcReduction="20000"/>
          </a:bodyPr>
          <a:lstStyle/>
          <a:p>
            <a:r>
              <a:rPr lang="de-DE" dirty="0"/>
              <a:t>Part I</a:t>
            </a:r>
          </a:p>
          <a:p>
            <a:pPr lvl="1"/>
            <a:r>
              <a:rPr lang="de-DE" sz="4400" b="1" dirty="0" err="1">
                <a:hlinkClick r:id="rId3" action="ppaction://hlinksldjump"/>
              </a:rPr>
              <a:t>Overview</a:t>
            </a:r>
            <a:endParaRPr lang="de-DE" b="1" dirty="0"/>
          </a:p>
          <a:p>
            <a:pPr lvl="1"/>
            <a:r>
              <a:rPr lang="de-DE" dirty="0">
                <a:hlinkClick r:id="rId4" action="ppaction://hlinksldjump"/>
              </a:rPr>
              <a:t>DDI-CDI - Features</a:t>
            </a:r>
            <a:endParaRPr lang="de-DE" dirty="0"/>
          </a:p>
          <a:p>
            <a:pPr lvl="1"/>
            <a:r>
              <a:rPr lang="de-DE" dirty="0">
                <a:hlinkClick r:id="rId5" action="ppaction://hlinksldjump"/>
              </a:rPr>
              <a:t>Model-Driven Approach</a:t>
            </a:r>
            <a:endParaRPr lang="de-DE" dirty="0"/>
          </a:p>
          <a:p>
            <a:pPr lvl="1"/>
            <a:r>
              <a:rPr lang="de-DE" dirty="0">
                <a:hlinkClick r:id="rId6" action="ppaction://hlinksldjump"/>
              </a:rPr>
              <a:t>Model-Driven Approach </a:t>
            </a:r>
            <a:r>
              <a:rPr lang="de-DE" dirty="0" err="1">
                <a:hlinkClick r:id="rId6" action="ppaction://hlinksldjump"/>
              </a:rPr>
              <a:t>for</a:t>
            </a:r>
            <a:r>
              <a:rPr lang="de-DE" dirty="0">
                <a:hlinkClick r:id="rId6" action="ppaction://hlinksldjump"/>
              </a:rPr>
              <a:t> DDI-CDI</a:t>
            </a:r>
            <a:endParaRPr lang="de-DE" dirty="0"/>
          </a:p>
          <a:p>
            <a:pPr lvl="1"/>
            <a:r>
              <a:rPr lang="de-DE" dirty="0">
                <a:hlinkClick r:id="rId7" action="ppaction://hlinksldjump"/>
              </a:rPr>
              <a:t>UML </a:t>
            </a:r>
            <a:r>
              <a:rPr lang="de-DE" dirty="0" err="1">
                <a:hlinkClick r:id="rId7" action="ppaction://hlinksldjump"/>
              </a:rPr>
              <a:t>Subset</a:t>
            </a:r>
            <a:r>
              <a:rPr lang="de-DE" dirty="0">
                <a:hlinkClick r:id="rId7" action="ppaction://hlinksldjump"/>
              </a:rPr>
              <a:t> </a:t>
            </a:r>
            <a:r>
              <a:rPr lang="de-DE" dirty="0" err="1">
                <a:hlinkClick r:id="rId7" action="ppaction://hlinksldjump"/>
              </a:rPr>
              <a:t>for</a:t>
            </a:r>
            <a:r>
              <a:rPr lang="de-DE" dirty="0">
                <a:hlinkClick r:id="rId7" action="ppaction://hlinksldjump"/>
              </a:rPr>
              <a:t> DDI-CDI</a:t>
            </a:r>
            <a:endParaRPr lang="de-DE" dirty="0"/>
          </a:p>
          <a:p>
            <a:pPr lvl="1"/>
            <a:r>
              <a:rPr lang="de-DE" dirty="0">
                <a:hlinkClick r:id="rId8" action="ppaction://hlinksldjump"/>
              </a:rPr>
              <a:t>Generation </a:t>
            </a:r>
            <a:r>
              <a:rPr lang="de-DE" dirty="0" err="1">
                <a:hlinkClick r:id="rId8" action="ppaction://hlinksldjump"/>
              </a:rPr>
              <a:t>of</a:t>
            </a:r>
            <a:r>
              <a:rPr lang="de-DE" dirty="0">
                <a:hlinkClick r:id="rId8" action="ppaction://hlinksldjump"/>
              </a:rPr>
              <a:t> </a:t>
            </a:r>
            <a:r>
              <a:rPr lang="en-US" dirty="0">
                <a:hlinkClick r:id="rId8" action="ppaction://hlinksldjump"/>
              </a:rPr>
              <a:t>Specific Representations XSD, OWL, R, </a:t>
            </a:r>
            <a:r>
              <a:rPr lang="en-US" dirty="0" err="1">
                <a:hlinkClick r:id="rId8" action="ppaction://hlinksldjump"/>
              </a:rPr>
              <a:t>reST</a:t>
            </a:r>
            <a:r>
              <a:rPr lang="en-US" dirty="0">
                <a:hlinkClick r:id="rId8" action="ppaction://hlinksldjump"/>
              </a:rPr>
              <a:t>, and DOT</a:t>
            </a:r>
            <a:endParaRPr lang="de-DE" dirty="0"/>
          </a:p>
          <a:p>
            <a:pPr lvl="1"/>
            <a:r>
              <a:rPr lang="de-DE" dirty="0">
                <a:hlinkClick r:id="rId9" action="ppaction://hlinksldjump"/>
              </a:rPr>
              <a:t>Generation </a:t>
            </a:r>
            <a:r>
              <a:rPr lang="de-DE" dirty="0" err="1">
                <a:hlinkClick r:id="rId9" action="ppaction://hlinksldjump"/>
              </a:rPr>
              <a:t>of</a:t>
            </a:r>
            <a:r>
              <a:rPr lang="de-DE" dirty="0">
                <a:hlinkClick r:id="rId9" action="ppaction://hlinksldjump"/>
              </a:rPr>
              <a:t> Any Syntax </a:t>
            </a:r>
            <a:r>
              <a:rPr lang="de-DE" dirty="0" err="1">
                <a:hlinkClick r:id="rId9" action="ppaction://hlinksldjump"/>
              </a:rPr>
              <a:t>Representation</a:t>
            </a:r>
            <a:r>
              <a:rPr lang="de-DE" dirty="0">
                <a:hlinkClick r:id="rId9" action="ppaction://hlinksldjump"/>
              </a:rPr>
              <a:t> </a:t>
            </a:r>
            <a:endParaRPr lang="de-DE" dirty="0"/>
          </a:p>
          <a:p>
            <a:r>
              <a:rPr lang="de-DE" dirty="0"/>
              <a:t>Part II</a:t>
            </a:r>
          </a:p>
          <a:p>
            <a:pPr lvl="1"/>
            <a:r>
              <a:rPr lang="de-DE" dirty="0" err="1">
                <a:hlinkClick r:id="rId10" action="ppaction://hlinksldjump"/>
              </a:rPr>
              <a:t>Eclipse</a:t>
            </a:r>
            <a:r>
              <a:rPr lang="de-DE" dirty="0">
                <a:hlinkClick r:id="rId10" action="ppaction://hlinksldjump"/>
              </a:rPr>
              <a:t> Environment</a:t>
            </a:r>
            <a:endParaRPr lang="de-DE" dirty="0"/>
          </a:p>
          <a:p>
            <a:pPr lvl="2"/>
            <a:r>
              <a:rPr lang="de-DE" dirty="0">
                <a:hlinkClick r:id="rId11" action="ppaction://hlinksldjump"/>
              </a:rPr>
              <a:t>Papyrus - UML Tool</a:t>
            </a:r>
            <a:endParaRPr lang="de-DE" dirty="0"/>
          </a:p>
          <a:p>
            <a:pPr lvl="2"/>
            <a:r>
              <a:rPr lang="de-DE" dirty="0" err="1">
                <a:hlinkClick r:id="rId12" action="ppaction://hlinksldjump"/>
              </a:rPr>
              <a:t>QVTo</a:t>
            </a:r>
            <a:r>
              <a:rPr lang="de-DE" dirty="0">
                <a:hlinkClick r:id="rId12" action="ppaction://hlinksldjump"/>
              </a:rPr>
              <a:t> - Model </a:t>
            </a:r>
            <a:r>
              <a:rPr lang="de-DE" dirty="0" err="1">
                <a:hlinkClick r:id="rId12" action="ppaction://hlinksldjump"/>
              </a:rPr>
              <a:t>to</a:t>
            </a:r>
            <a:r>
              <a:rPr lang="de-DE" dirty="0">
                <a:hlinkClick r:id="rId12" action="ppaction://hlinksldjump"/>
              </a:rPr>
              <a:t> Model</a:t>
            </a:r>
            <a:endParaRPr lang="de-DE" dirty="0"/>
          </a:p>
          <a:p>
            <a:pPr lvl="2"/>
            <a:r>
              <a:rPr lang="de-DE" dirty="0" err="1">
                <a:hlinkClick r:id="rId13" action="ppaction://hlinksldjump"/>
              </a:rPr>
              <a:t>Acceleo</a:t>
            </a:r>
            <a:r>
              <a:rPr lang="de-DE" dirty="0">
                <a:hlinkClick r:id="rId13" action="ppaction://hlinksldjump"/>
              </a:rPr>
              <a:t> - Model </a:t>
            </a:r>
            <a:r>
              <a:rPr lang="de-DE" dirty="0" err="1">
                <a:hlinkClick r:id="rId13" action="ppaction://hlinksldjump"/>
              </a:rPr>
              <a:t>to</a:t>
            </a:r>
            <a:r>
              <a:rPr lang="de-DE" dirty="0">
                <a:hlinkClick r:id="rId13" action="ppaction://hlinksldjump"/>
              </a:rPr>
              <a:t> Text</a:t>
            </a:r>
            <a:endParaRPr lang="de-DE" dirty="0"/>
          </a:p>
          <a:p>
            <a:pPr lvl="1"/>
            <a:r>
              <a:rPr lang="de-DE" dirty="0">
                <a:hlinkClick r:id="rId14" action="ppaction://hlinksldjump"/>
              </a:rPr>
              <a:t>UML Class </a:t>
            </a:r>
            <a:r>
              <a:rPr lang="de-DE" dirty="0" err="1">
                <a:hlinkClick r:id="rId14" action="ppaction://hlinksldjump"/>
              </a:rPr>
              <a:t>Diagram</a:t>
            </a:r>
            <a:r>
              <a:rPr lang="de-DE" dirty="0">
                <a:hlinkClick r:id="rId14" action="ppaction://hlinksldjump"/>
              </a:rPr>
              <a:t> Primer</a:t>
            </a:r>
            <a:endParaRPr lang="de-DE" dirty="0"/>
          </a:p>
          <a:p>
            <a:pPr lvl="1"/>
            <a:r>
              <a:rPr lang="de-DE" dirty="0" err="1">
                <a:hlinkClick r:id="rId15" action="ppaction://hlinksldjump"/>
              </a:rPr>
              <a:t>Exercises</a:t>
            </a:r>
            <a:endParaRPr lang="de-DE" dirty="0"/>
          </a:p>
          <a:p>
            <a:pPr lvl="1"/>
            <a:r>
              <a:rPr lang="de-DE" dirty="0" err="1">
                <a:hlinkClick r:id="rId16" action="ppaction://hlinksldjump"/>
              </a:rPr>
              <a:t>Credits</a:t>
            </a:r>
            <a:r>
              <a:rPr lang="de-DE" dirty="0">
                <a:hlinkClick r:id="rId16" action="ppaction://hlinksldjump"/>
              </a:rPr>
              <a:t>, Community, and Contact</a:t>
            </a:r>
            <a:endParaRPr lang="de-DE" dirty="0"/>
          </a:p>
        </p:txBody>
      </p:sp>
      <p:sp>
        <p:nvSpPr>
          <p:cNvPr id="4" name="TextBox 3">
            <a:extLst>
              <a:ext uri="{FF2B5EF4-FFF2-40B4-BE49-F238E27FC236}">
                <a16:creationId xmlns:a16="http://schemas.microsoft.com/office/drawing/2014/main" id="{546FE527-8CF6-43A8-8214-9C79F4231BC2}"/>
              </a:ext>
            </a:extLst>
          </p:cNvPr>
          <p:cNvSpPr txBox="1"/>
          <p:nvPr/>
        </p:nvSpPr>
        <p:spPr>
          <a:xfrm rot="1766062">
            <a:off x="5024516" y="2255618"/>
            <a:ext cx="4525200" cy="1169551"/>
          </a:xfrm>
          <a:prstGeom prst="rect">
            <a:avLst/>
          </a:prstGeom>
          <a:noFill/>
        </p:spPr>
        <p:txBody>
          <a:bodyPr wrap="square" rtlCol="0">
            <a:spAutoFit/>
          </a:bodyPr>
          <a:lstStyle/>
          <a:p>
            <a:r>
              <a:rPr lang="de-DE" sz="1400" i="1" dirty="0" err="1">
                <a:solidFill>
                  <a:srgbClr val="FF0000"/>
                </a:solidFill>
              </a:rPr>
              <a:t>Warning</a:t>
            </a:r>
            <a:r>
              <a:rPr lang="de-DE" sz="1400" i="1" dirty="0">
                <a:solidFill>
                  <a:srgbClr val="FF0000"/>
                </a:solidFill>
              </a:rPr>
              <a:t>: </a:t>
            </a:r>
            <a:r>
              <a:rPr lang="de-DE" sz="1400" i="1" dirty="0" err="1">
                <a:solidFill>
                  <a:srgbClr val="FF0000"/>
                </a:solidFill>
              </a:rPr>
              <a:t>work</a:t>
            </a:r>
            <a:r>
              <a:rPr lang="de-DE" sz="1400" i="1" dirty="0">
                <a:solidFill>
                  <a:srgbClr val="FF0000"/>
                </a:solidFill>
              </a:rPr>
              <a:t> in </a:t>
            </a:r>
            <a:r>
              <a:rPr lang="de-DE" sz="1400" i="1" dirty="0" err="1">
                <a:solidFill>
                  <a:srgbClr val="FF0000"/>
                </a:solidFill>
              </a:rPr>
              <a:t>progress</a:t>
            </a:r>
            <a:endParaRPr lang="de-DE" sz="1400" i="1" dirty="0">
              <a:solidFill>
                <a:srgbClr val="FF0000"/>
              </a:solidFill>
            </a:endParaRPr>
          </a:p>
          <a:p>
            <a:pPr marL="285750" indent="-285750">
              <a:buFont typeface="Symbol" panose="05050102010706020507" pitchFamily="18" charset="2"/>
              <a:buChar char="-"/>
            </a:pPr>
            <a:r>
              <a:rPr lang="de-DE" sz="1400" i="1" dirty="0">
                <a:solidFill>
                  <a:srgbClr val="FF0000"/>
                </a:solidFill>
              </a:rPr>
              <a:t>DDI-CDI </a:t>
            </a:r>
            <a:r>
              <a:rPr lang="de-DE" sz="1400" i="1" dirty="0" err="1">
                <a:solidFill>
                  <a:srgbClr val="FF0000"/>
                </a:solidFill>
              </a:rPr>
              <a:t>model</a:t>
            </a:r>
            <a:r>
              <a:rPr lang="de-DE" sz="1400" i="1" dirty="0">
                <a:solidFill>
                  <a:srgbClr val="FF0000"/>
                </a:solidFill>
              </a:rPr>
              <a:t> </a:t>
            </a:r>
            <a:r>
              <a:rPr lang="de-DE" sz="1400" i="1" dirty="0" err="1">
                <a:solidFill>
                  <a:srgbClr val="FF0000"/>
                </a:solidFill>
              </a:rPr>
              <a:t>can</a:t>
            </a:r>
            <a:r>
              <a:rPr lang="de-DE" sz="1400" i="1" dirty="0">
                <a:solidFill>
                  <a:srgbClr val="FF0000"/>
                </a:solidFill>
              </a:rPr>
              <a:t> </a:t>
            </a:r>
            <a:r>
              <a:rPr lang="de-DE" sz="1400" i="1" dirty="0" err="1">
                <a:solidFill>
                  <a:srgbClr val="FF0000"/>
                </a:solidFill>
              </a:rPr>
              <a:t>change</a:t>
            </a:r>
            <a:r>
              <a:rPr lang="de-DE" sz="1400" i="1" dirty="0">
                <a:solidFill>
                  <a:srgbClr val="FF0000"/>
                </a:solidFill>
              </a:rPr>
              <a:t> </a:t>
            </a:r>
            <a:r>
              <a:rPr lang="de-DE" sz="1400" i="1" dirty="0" err="1">
                <a:solidFill>
                  <a:srgbClr val="FF0000"/>
                </a:solidFill>
              </a:rPr>
              <a:t>prior</a:t>
            </a:r>
            <a:r>
              <a:rPr lang="de-DE" sz="1400" i="1" dirty="0">
                <a:solidFill>
                  <a:srgbClr val="FF0000"/>
                </a:solidFill>
              </a:rPr>
              <a:t> </a:t>
            </a:r>
            <a:r>
              <a:rPr lang="de-DE" sz="1400" i="1" dirty="0" err="1">
                <a:solidFill>
                  <a:srgbClr val="FF0000"/>
                </a:solidFill>
              </a:rPr>
              <a:t>to</a:t>
            </a:r>
            <a:r>
              <a:rPr lang="de-DE" sz="1400" i="1" dirty="0">
                <a:solidFill>
                  <a:srgbClr val="FF0000"/>
                </a:solidFill>
              </a:rPr>
              <a:t> </a:t>
            </a:r>
            <a:r>
              <a:rPr lang="de-DE" sz="1400" i="1" dirty="0" err="1">
                <a:solidFill>
                  <a:srgbClr val="FF0000"/>
                </a:solidFill>
              </a:rPr>
              <a:t>publication</a:t>
            </a:r>
            <a:endParaRPr lang="de-DE" sz="1400" i="1" dirty="0">
              <a:solidFill>
                <a:srgbClr val="FF0000"/>
              </a:solidFill>
            </a:endParaRPr>
          </a:p>
          <a:p>
            <a:pPr marL="285750" indent="-285750">
              <a:buFont typeface="Symbol" panose="05050102010706020507" pitchFamily="18" charset="2"/>
              <a:buChar char="-"/>
            </a:pPr>
            <a:r>
              <a:rPr lang="de-DE" sz="1400" i="1" dirty="0">
                <a:solidFill>
                  <a:srgbClr val="FF0000"/>
                </a:solidFill>
              </a:rPr>
              <a:t>This </a:t>
            </a:r>
            <a:r>
              <a:rPr lang="de-DE" sz="1400" i="1" dirty="0" err="1">
                <a:solidFill>
                  <a:srgbClr val="FF0000"/>
                </a:solidFill>
              </a:rPr>
              <a:t>approach</a:t>
            </a:r>
            <a:r>
              <a:rPr lang="de-DE" sz="1400" i="1" dirty="0">
                <a:solidFill>
                  <a:srgbClr val="FF0000"/>
                </a:solidFill>
              </a:rPr>
              <a:t> </a:t>
            </a:r>
            <a:r>
              <a:rPr lang="de-DE" sz="1400" i="1" dirty="0" err="1">
                <a:solidFill>
                  <a:srgbClr val="FF0000"/>
                </a:solidFill>
              </a:rPr>
              <a:t>using</a:t>
            </a:r>
            <a:r>
              <a:rPr lang="de-DE" sz="1400" i="1" dirty="0">
                <a:solidFill>
                  <a:srgbClr val="FF0000"/>
                </a:solidFill>
              </a:rPr>
              <a:t> </a:t>
            </a:r>
            <a:r>
              <a:rPr lang="de-DE" sz="1400" i="1" dirty="0" err="1">
                <a:solidFill>
                  <a:srgbClr val="FF0000"/>
                </a:solidFill>
              </a:rPr>
              <a:t>Eclipse</a:t>
            </a:r>
            <a:r>
              <a:rPr lang="de-DE" sz="1400" i="1" dirty="0">
                <a:solidFill>
                  <a:srgbClr val="FF0000"/>
                </a:solidFill>
              </a:rPr>
              <a:t> </a:t>
            </a:r>
            <a:r>
              <a:rPr lang="de-DE" sz="1400" i="1" dirty="0" err="1">
                <a:solidFill>
                  <a:srgbClr val="FF0000"/>
                </a:solidFill>
              </a:rPr>
              <a:t>tools</a:t>
            </a:r>
            <a:r>
              <a:rPr lang="de-DE" sz="1400" i="1" dirty="0">
                <a:solidFill>
                  <a:srgbClr val="FF0000"/>
                </a:solidFill>
              </a:rPr>
              <a:t> </a:t>
            </a:r>
            <a:r>
              <a:rPr lang="de-DE" sz="1400" i="1" dirty="0" err="1">
                <a:solidFill>
                  <a:srgbClr val="FF0000"/>
                </a:solidFill>
              </a:rPr>
              <a:t>is</a:t>
            </a:r>
            <a:r>
              <a:rPr lang="de-DE" sz="1400" i="1" dirty="0">
                <a:solidFill>
                  <a:srgbClr val="FF0000"/>
                </a:solidFill>
              </a:rPr>
              <a:t> explorative</a:t>
            </a:r>
          </a:p>
          <a:p>
            <a:pPr marL="285750" indent="-285750">
              <a:buFont typeface="Symbol" panose="05050102010706020507" pitchFamily="18" charset="2"/>
              <a:buChar char="-"/>
            </a:pPr>
            <a:r>
              <a:rPr lang="de-DE" sz="1400" i="1" dirty="0">
                <a:solidFill>
                  <a:srgbClr val="FF0000"/>
                </a:solidFill>
              </a:rPr>
              <a:t>Multiple </a:t>
            </a:r>
            <a:r>
              <a:rPr lang="de-DE" sz="1400" i="1" dirty="0" err="1">
                <a:solidFill>
                  <a:srgbClr val="FF0000"/>
                </a:solidFill>
              </a:rPr>
              <a:t>approaches</a:t>
            </a:r>
            <a:r>
              <a:rPr lang="de-DE" sz="1400" i="1" dirty="0">
                <a:solidFill>
                  <a:srgbClr val="FF0000"/>
                </a:solidFill>
              </a:rPr>
              <a:t> </a:t>
            </a:r>
            <a:r>
              <a:rPr lang="de-DE" sz="1400" i="1" dirty="0" err="1">
                <a:solidFill>
                  <a:srgbClr val="FF0000"/>
                </a:solidFill>
              </a:rPr>
              <a:t>for</a:t>
            </a:r>
            <a:r>
              <a:rPr lang="de-DE" sz="1400" i="1" dirty="0">
                <a:solidFill>
                  <a:srgbClr val="FF0000"/>
                </a:solidFill>
              </a:rPr>
              <a:t> code </a:t>
            </a:r>
            <a:r>
              <a:rPr lang="de-DE" sz="1400" i="1" dirty="0" err="1">
                <a:solidFill>
                  <a:srgbClr val="FF0000"/>
                </a:solidFill>
              </a:rPr>
              <a:t>generating</a:t>
            </a:r>
            <a:r>
              <a:rPr lang="de-DE" sz="1400" i="1" dirty="0">
                <a:solidFill>
                  <a:srgbClr val="FF0000"/>
                </a:solidFill>
              </a:rPr>
              <a:t> </a:t>
            </a:r>
            <a:r>
              <a:rPr lang="de-DE" sz="1400" i="1" dirty="0" err="1">
                <a:solidFill>
                  <a:srgbClr val="FF0000"/>
                </a:solidFill>
              </a:rPr>
              <a:t>currently</a:t>
            </a:r>
            <a:r>
              <a:rPr lang="de-DE" sz="1400" i="1" dirty="0">
                <a:solidFill>
                  <a:srgbClr val="FF0000"/>
                </a:solidFill>
              </a:rPr>
              <a:t> </a:t>
            </a:r>
            <a:r>
              <a:rPr lang="de-DE" sz="1400" i="1" dirty="0" err="1">
                <a:solidFill>
                  <a:srgbClr val="FF0000"/>
                </a:solidFill>
              </a:rPr>
              <a:t>used</a:t>
            </a:r>
            <a:r>
              <a:rPr lang="de-DE" sz="1400" i="1" dirty="0">
                <a:solidFill>
                  <a:srgbClr val="FF0000"/>
                </a:solidFill>
              </a:rPr>
              <a:t> </a:t>
            </a:r>
            <a:r>
              <a:rPr lang="de-DE" sz="1400" i="1" dirty="0" err="1">
                <a:solidFill>
                  <a:srgbClr val="FF0000"/>
                </a:solidFill>
              </a:rPr>
              <a:t>for</a:t>
            </a:r>
            <a:r>
              <a:rPr lang="de-DE" sz="1400" i="1" dirty="0">
                <a:solidFill>
                  <a:srgbClr val="FF0000"/>
                </a:solidFill>
              </a:rPr>
              <a:t> DDI-CDI</a:t>
            </a:r>
            <a:endParaRPr lang="de-DE" sz="1400" dirty="0"/>
          </a:p>
        </p:txBody>
      </p:sp>
    </p:spTree>
    <p:extLst>
      <p:ext uri="{BB962C8B-B14F-4D97-AF65-F5344CB8AC3E}">
        <p14:creationId xmlns:p14="http://schemas.microsoft.com/office/powerpoint/2010/main" val="34594314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de-DE" dirty="0"/>
              <a:t>Model-</a:t>
            </a:r>
            <a:r>
              <a:rPr lang="de-DE" dirty="0" err="1"/>
              <a:t>Driven</a:t>
            </a:r>
            <a:r>
              <a:rPr lang="de-DE" dirty="0"/>
              <a:t> Approach</a:t>
            </a:r>
            <a:br>
              <a:rPr lang="de-DE" dirty="0"/>
            </a:br>
            <a:r>
              <a:rPr lang="de-DE" dirty="0"/>
              <a:t>Other </a:t>
            </a:r>
            <a:r>
              <a:rPr lang="de-DE" dirty="0" err="1"/>
              <a:t>Metadata</a:t>
            </a:r>
            <a:r>
              <a:rPr lang="de-DE" dirty="0"/>
              <a:t> Standards</a:t>
            </a:r>
          </a:p>
        </p:txBody>
      </p:sp>
      <p:sp>
        <p:nvSpPr>
          <p:cNvPr id="3" name="Content Placeholder 2"/>
          <p:cNvSpPr>
            <a:spLocks noGrp="1"/>
          </p:cNvSpPr>
          <p:nvPr>
            <p:ph idx="1"/>
          </p:nvPr>
        </p:nvSpPr>
        <p:spPr>
          <a:xfrm>
            <a:off x="457200" y="1600200"/>
            <a:ext cx="8229600" cy="4953000"/>
          </a:xfrm>
        </p:spPr>
        <p:txBody>
          <a:bodyPr>
            <a:normAutofit fontScale="62500" lnSpcReduction="20000"/>
          </a:bodyPr>
          <a:lstStyle/>
          <a:p>
            <a:r>
              <a:rPr lang="en-US" dirty="0"/>
              <a:t>ISO 19136-1 Geography Markup Language (GML)</a:t>
            </a:r>
          </a:p>
          <a:p>
            <a:pPr lvl="1"/>
            <a:r>
              <a:rPr lang="en-US" dirty="0"/>
              <a:t>Uses UML in Enterprise Architect</a:t>
            </a:r>
          </a:p>
          <a:p>
            <a:pPr lvl="1"/>
            <a:r>
              <a:rPr lang="en-US" dirty="0"/>
              <a:t>Representation in XSD</a:t>
            </a:r>
            <a:endParaRPr lang="en-US" dirty="0">
              <a:hlinkClick r:id="rId2"/>
            </a:endParaRPr>
          </a:p>
          <a:p>
            <a:pPr lvl="1"/>
            <a:r>
              <a:rPr lang="en-US" dirty="0">
                <a:hlinkClick r:id="rId2"/>
              </a:rPr>
              <a:t>Example documentation</a:t>
            </a:r>
            <a:endParaRPr lang="en-US" dirty="0"/>
          </a:p>
          <a:p>
            <a:pPr lvl="1"/>
            <a:r>
              <a:rPr lang="en-US" dirty="0">
                <a:hlinkClick r:id="rId3"/>
              </a:rPr>
              <a:t>Best practices for modelling</a:t>
            </a:r>
            <a:endParaRPr lang="en-US" dirty="0"/>
          </a:p>
          <a:p>
            <a:r>
              <a:rPr lang="de-DE" dirty="0"/>
              <a:t>Fast </a:t>
            </a:r>
            <a:r>
              <a:rPr lang="de-DE" dirty="0" err="1"/>
              <a:t>Healthcare</a:t>
            </a:r>
            <a:r>
              <a:rPr lang="de-DE" dirty="0"/>
              <a:t> </a:t>
            </a:r>
            <a:r>
              <a:rPr lang="de-DE" dirty="0" err="1"/>
              <a:t>Interoperability</a:t>
            </a:r>
            <a:r>
              <a:rPr lang="de-DE" dirty="0"/>
              <a:t> Resources (</a:t>
            </a:r>
            <a:r>
              <a:rPr lang="de-DE" dirty="0">
                <a:hlinkClick r:id="rId4"/>
              </a:rPr>
              <a:t>FHIR</a:t>
            </a:r>
            <a:r>
              <a:rPr lang="de-DE" dirty="0"/>
              <a:t>)</a:t>
            </a:r>
          </a:p>
          <a:p>
            <a:pPr lvl="1"/>
            <a:r>
              <a:rPr lang="de-DE" dirty="0" err="1"/>
              <a:t>Uses</a:t>
            </a:r>
            <a:r>
              <a:rPr lang="de-DE" dirty="0"/>
              <a:t> </a:t>
            </a:r>
            <a:r>
              <a:rPr lang="de-DE" dirty="0" err="1"/>
              <a:t>own</a:t>
            </a:r>
            <a:r>
              <a:rPr lang="de-DE" dirty="0"/>
              <a:t> </a:t>
            </a:r>
            <a:r>
              <a:rPr lang="de-DE" dirty="0" err="1"/>
              <a:t>modeling</a:t>
            </a:r>
            <a:r>
              <a:rPr lang="de-DE" dirty="0"/>
              <a:t> </a:t>
            </a:r>
            <a:r>
              <a:rPr lang="de-DE" dirty="0" err="1"/>
              <a:t>language</a:t>
            </a:r>
            <a:endParaRPr lang="de-DE" dirty="0"/>
          </a:p>
          <a:p>
            <a:pPr lvl="1"/>
            <a:r>
              <a:rPr lang="de-DE" dirty="0" err="1"/>
              <a:t>Representations</a:t>
            </a:r>
            <a:r>
              <a:rPr lang="de-DE" dirty="0"/>
              <a:t> in UML </a:t>
            </a:r>
            <a:r>
              <a:rPr lang="de-DE" dirty="0" err="1"/>
              <a:t>diagrams</a:t>
            </a:r>
            <a:r>
              <a:rPr lang="de-DE" dirty="0"/>
              <a:t>, XML, JSON, Turtle</a:t>
            </a:r>
          </a:p>
          <a:p>
            <a:r>
              <a:rPr lang="de-DE" dirty="0"/>
              <a:t>Statistical Data </a:t>
            </a:r>
            <a:r>
              <a:rPr lang="de-DE" dirty="0" err="1"/>
              <a:t>and</a:t>
            </a:r>
            <a:r>
              <a:rPr lang="de-DE" dirty="0"/>
              <a:t> </a:t>
            </a:r>
            <a:r>
              <a:rPr lang="de-DE" dirty="0" err="1"/>
              <a:t>Metadata</a:t>
            </a:r>
            <a:r>
              <a:rPr lang="de-DE" dirty="0"/>
              <a:t> </a:t>
            </a:r>
            <a:r>
              <a:rPr lang="de-DE" dirty="0" err="1"/>
              <a:t>eXchange</a:t>
            </a:r>
            <a:r>
              <a:rPr lang="de-DE" dirty="0"/>
              <a:t> (</a:t>
            </a:r>
            <a:r>
              <a:rPr lang="de-DE" dirty="0">
                <a:hlinkClick r:id="rId5"/>
              </a:rPr>
              <a:t>SDMX</a:t>
            </a:r>
            <a:r>
              <a:rPr lang="de-DE" dirty="0"/>
              <a:t>)</a:t>
            </a:r>
          </a:p>
          <a:p>
            <a:pPr lvl="1"/>
            <a:r>
              <a:rPr lang="de-DE" dirty="0" err="1"/>
              <a:t>Uses</a:t>
            </a:r>
            <a:r>
              <a:rPr lang="de-DE" dirty="0"/>
              <a:t> </a:t>
            </a:r>
            <a:r>
              <a:rPr lang="de-DE" dirty="0">
                <a:hlinkClick r:id="rId6"/>
              </a:rPr>
              <a:t>UML in a PDF </a:t>
            </a:r>
            <a:r>
              <a:rPr lang="de-DE" dirty="0" err="1">
                <a:hlinkClick r:id="rId6"/>
              </a:rPr>
              <a:t>document</a:t>
            </a:r>
            <a:endParaRPr lang="de-DE" dirty="0"/>
          </a:p>
          <a:p>
            <a:pPr lvl="1"/>
            <a:r>
              <a:rPr lang="de-DE" dirty="0" err="1"/>
              <a:t>Representations</a:t>
            </a:r>
            <a:r>
              <a:rPr lang="de-DE" dirty="0"/>
              <a:t> in XSD, JSON, CSV</a:t>
            </a:r>
          </a:p>
          <a:p>
            <a:r>
              <a:rPr lang="de-DE" dirty="0" err="1"/>
              <a:t>Generic</a:t>
            </a:r>
            <a:r>
              <a:rPr lang="de-DE" dirty="0"/>
              <a:t> Statistical Information Model (</a:t>
            </a:r>
            <a:r>
              <a:rPr lang="de-DE" dirty="0">
                <a:hlinkClick r:id="rId7"/>
              </a:rPr>
              <a:t>GSIM</a:t>
            </a:r>
            <a:r>
              <a:rPr lang="de-DE" dirty="0"/>
              <a:t>), </a:t>
            </a:r>
            <a:r>
              <a:rPr lang="de-DE" dirty="0" err="1"/>
              <a:t>reference</a:t>
            </a:r>
            <a:r>
              <a:rPr lang="de-DE" dirty="0"/>
              <a:t> </a:t>
            </a:r>
            <a:r>
              <a:rPr lang="de-DE" dirty="0" err="1"/>
              <a:t>model</a:t>
            </a:r>
            <a:endParaRPr lang="de-DE" dirty="0"/>
          </a:p>
          <a:p>
            <a:pPr lvl="1"/>
            <a:r>
              <a:rPr lang="de-DE" dirty="0" err="1"/>
              <a:t>Uses</a:t>
            </a:r>
            <a:r>
              <a:rPr lang="de-DE" dirty="0"/>
              <a:t> UML in Enterprise </a:t>
            </a:r>
            <a:r>
              <a:rPr lang="de-DE" dirty="0" err="1"/>
              <a:t>Architect</a:t>
            </a:r>
            <a:endParaRPr lang="de-DE" dirty="0"/>
          </a:p>
          <a:p>
            <a:r>
              <a:rPr lang="en-US" dirty="0"/>
              <a:t>United Nations Centre for Trade Facilitation and Electronic Business (</a:t>
            </a:r>
            <a:r>
              <a:rPr lang="en-US" dirty="0">
                <a:hlinkClick r:id="rId8"/>
              </a:rPr>
              <a:t>UN/CEFACT</a:t>
            </a:r>
            <a:r>
              <a:rPr lang="en-US" dirty="0"/>
              <a:t>)</a:t>
            </a:r>
          </a:p>
          <a:p>
            <a:pPr lvl="1"/>
            <a:r>
              <a:rPr lang="en-US" dirty="0"/>
              <a:t>Uses own modeling language </a:t>
            </a:r>
            <a:r>
              <a:rPr lang="en-US" dirty="0">
                <a:hlinkClick r:id="rId9"/>
              </a:rPr>
              <a:t>UMM</a:t>
            </a:r>
            <a:endParaRPr lang="en-US" dirty="0"/>
          </a:p>
          <a:p>
            <a:pPr lvl="1"/>
            <a:r>
              <a:rPr lang="en-US" dirty="0"/>
              <a:t>Representation in XSD</a:t>
            </a:r>
            <a:endParaRPr lang="de-DE" dirty="0"/>
          </a:p>
          <a:p>
            <a:pPr lvl="1"/>
            <a:endParaRPr lang="de-DE" dirty="0"/>
          </a:p>
        </p:txBody>
      </p:sp>
      <p:sp>
        <p:nvSpPr>
          <p:cNvPr id="4" name="Rectangle: Rounded Corners 3">
            <a:extLst>
              <a:ext uri="{FF2B5EF4-FFF2-40B4-BE49-F238E27FC236}">
                <a16:creationId xmlns:a16="http://schemas.microsoft.com/office/drawing/2014/main" id="{CDC5F1B8-523B-479F-A7BF-5E92849EB6CA}"/>
              </a:ext>
            </a:extLst>
          </p:cNvPr>
          <p:cNvSpPr/>
          <p:nvPr/>
        </p:nvSpPr>
        <p:spPr>
          <a:xfrm rot="16200000">
            <a:off x="-235200" y="374400"/>
            <a:ext cx="1080000" cy="457200"/>
          </a:xfrm>
          <a:prstGeom prst="roundRect">
            <a:avLst/>
          </a:prstGeom>
          <a:solidFill>
            <a:schemeClr val="accent6">
              <a:lumMod val="7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Detail</a:t>
            </a:r>
          </a:p>
        </p:txBody>
      </p:sp>
    </p:spTree>
    <p:extLst>
      <p:ext uri="{BB962C8B-B14F-4D97-AF65-F5344CB8AC3E}">
        <p14:creationId xmlns:p14="http://schemas.microsoft.com/office/powerpoint/2010/main" val="34382338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04105-4091-4253-974C-D56F36A2F18D}"/>
              </a:ext>
            </a:extLst>
          </p:cNvPr>
          <p:cNvSpPr>
            <a:spLocks noGrp="1"/>
          </p:cNvSpPr>
          <p:nvPr>
            <p:ph type="title"/>
          </p:nvPr>
        </p:nvSpPr>
        <p:spPr/>
        <p:txBody>
          <a:bodyPr>
            <a:normAutofit fontScale="90000"/>
          </a:bodyPr>
          <a:lstStyle/>
          <a:p>
            <a:r>
              <a:rPr lang="de-DE" dirty="0"/>
              <a:t>Model-Driven Approach </a:t>
            </a:r>
            <a:r>
              <a:rPr lang="de-DE" dirty="0" err="1"/>
              <a:t>for</a:t>
            </a:r>
            <a:r>
              <a:rPr lang="de-DE" dirty="0"/>
              <a:t> DDI-CDI</a:t>
            </a:r>
          </a:p>
        </p:txBody>
      </p:sp>
      <p:sp>
        <p:nvSpPr>
          <p:cNvPr id="3" name="Content Placeholder 2">
            <a:extLst>
              <a:ext uri="{FF2B5EF4-FFF2-40B4-BE49-F238E27FC236}">
                <a16:creationId xmlns:a16="http://schemas.microsoft.com/office/drawing/2014/main" id="{2F4B3A12-122E-4C55-81FA-CFF226526B2E}"/>
              </a:ext>
            </a:extLst>
          </p:cNvPr>
          <p:cNvSpPr>
            <a:spLocks noGrp="1"/>
          </p:cNvSpPr>
          <p:nvPr>
            <p:ph idx="1"/>
          </p:nvPr>
        </p:nvSpPr>
        <p:spPr/>
        <p:txBody>
          <a:bodyPr>
            <a:normAutofit fontScale="62500" lnSpcReduction="20000"/>
          </a:bodyPr>
          <a:lstStyle/>
          <a:p>
            <a:r>
              <a:rPr lang="de-DE" dirty="0"/>
              <a:t>Part I</a:t>
            </a:r>
          </a:p>
          <a:p>
            <a:pPr lvl="1"/>
            <a:r>
              <a:rPr lang="de-DE" dirty="0" err="1">
                <a:hlinkClick r:id="rId2" action="ppaction://hlinksldjump"/>
              </a:rPr>
              <a:t>Overview</a:t>
            </a:r>
            <a:endParaRPr lang="de-DE" dirty="0"/>
          </a:p>
          <a:p>
            <a:pPr lvl="1"/>
            <a:r>
              <a:rPr lang="de-DE" dirty="0">
                <a:hlinkClick r:id="rId3" action="ppaction://hlinksldjump"/>
              </a:rPr>
              <a:t>DDI-CDI - Features</a:t>
            </a:r>
            <a:endParaRPr lang="de-DE" dirty="0"/>
          </a:p>
          <a:p>
            <a:pPr lvl="1"/>
            <a:r>
              <a:rPr lang="de-DE" dirty="0">
                <a:hlinkClick r:id="rId4" action="ppaction://hlinksldjump"/>
              </a:rPr>
              <a:t>Model-Driven Approach</a:t>
            </a:r>
            <a:endParaRPr lang="de-DE" dirty="0"/>
          </a:p>
          <a:p>
            <a:pPr lvl="1"/>
            <a:r>
              <a:rPr lang="de-DE" sz="4400" b="1" dirty="0">
                <a:hlinkClick r:id="rId5" action="ppaction://hlinksldjump"/>
              </a:rPr>
              <a:t>Model-Driven Approach </a:t>
            </a:r>
            <a:r>
              <a:rPr lang="de-DE" sz="4400" b="1" dirty="0" err="1">
                <a:hlinkClick r:id="rId5" action="ppaction://hlinksldjump"/>
              </a:rPr>
              <a:t>for</a:t>
            </a:r>
            <a:r>
              <a:rPr lang="de-DE" sz="4400" b="1" dirty="0">
                <a:hlinkClick r:id="rId5" action="ppaction://hlinksldjump"/>
              </a:rPr>
              <a:t> DDI-CDI</a:t>
            </a:r>
            <a:endParaRPr lang="de-DE" sz="4400" b="1" dirty="0"/>
          </a:p>
          <a:p>
            <a:pPr lvl="1"/>
            <a:r>
              <a:rPr lang="de-DE" dirty="0">
                <a:hlinkClick r:id="rId6" action="ppaction://hlinksldjump"/>
              </a:rPr>
              <a:t>UML </a:t>
            </a:r>
            <a:r>
              <a:rPr lang="de-DE" dirty="0" err="1">
                <a:hlinkClick r:id="rId6" action="ppaction://hlinksldjump"/>
              </a:rPr>
              <a:t>Subset</a:t>
            </a:r>
            <a:r>
              <a:rPr lang="de-DE" dirty="0">
                <a:hlinkClick r:id="rId6" action="ppaction://hlinksldjump"/>
              </a:rPr>
              <a:t> </a:t>
            </a:r>
            <a:r>
              <a:rPr lang="de-DE" dirty="0" err="1">
                <a:hlinkClick r:id="rId6" action="ppaction://hlinksldjump"/>
              </a:rPr>
              <a:t>for</a:t>
            </a:r>
            <a:r>
              <a:rPr lang="de-DE" dirty="0">
                <a:hlinkClick r:id="rId6" action="ppaction://hlinksldjump"/>
              </a:rPr>
              <a:t> DDI-CDI</a:t>
            </a:r>
            <a:endParaRPr lang="de-DE" dirty="0"/>
          </a:p>
          <a:p>
            <a:pPr lvl="1"/>
            <a:r>
              <a:rPr lang="de-DE" dirty="0">
                <a:hlinkClick r:id="rId7" action="ppaction://hlinksldjump"/>
              </a:rPr>
              <a:t>Generation </a:t>
            </a:r>
            <a:r>
              <a:rPr lang="de-DE" dirty="0" err="1">
                <a:hlinkClick r:id="rId7" action="ppaction://hlinksldjump"/>
              </a:rPr>
              <a:t>of</a:t>
            </a:r>
            <a:r>
              <a:rPr lang="de-DE" dirty="0">
                <a:hlinkClick r:id="rId7" action="ppaction://hlinksldjump"/>
              </a:rPr>
              <a:t> </a:t>
            </a:r>
            <a:r>
              <a:rPr lang="en-US" dirty="0">
                <a:hlinkClick r:id="rId7" action="ppaction://hlinksldjump"/>
              </a:rPr>
              <a:t>Specific Representations XSD, OWL, R, </a:t>
            </a:r>
            <a:r>
              <a:rPr lang="en-US" dirty="0" err="1">
                <a:hlinkClick r:id="rId7" action="ppaction://hlinksldjump"/>
              </a:rPr>
              <a:t>reST</a:t>
            </a:r>
            <a:r>
              <a:rPr lang="en-US" dirty="0">
                <a:hlinkClick r:id="rId7" action="ppaction://hlinksldjump"/>
              </a:rPr>
              <a:t>, and DOT</a:t>
            </a:r>
            <a:endParaRPr lang="de-DE" dirty="0"/>
          </a:p>
          <a:p>
            <a:pPr lvl="1"/>
            <a:r>
              <a:rPr lang="de-DE" dirty="0">
                <a:hlinkClick r:id="rId8" action="ppaction://hlinksldjump"/>
              </a:rPr>
              <a:t>Generation </a:t>
            </a:r>
            <a:r>
              <a:rPr lang="de-DE" dirty="0" err="1">
                <a:hlinkClick r:id="rId8" action="ppaction://hlinksldjump"/>
              </a:rPr>
              <a:t>of</a:t>
            </a:r>
            <a:r>
              <a:rPr lang="de-DE" dirty="0">
                <a:hlinkClick r:id="rId8" action="ppaction://hlinksldjump"/>
              </a:rPr>
              <a:t> Any Syntax </a:t>
            </a:r>
            <a:r>
              <a:rPr lang="de-DE" dirty="0" err="1">
                <a:hlinkClick r:id="rId8" action="ppaction://hlinksldjump"/>
              </a:rPr>
              <a:t>Representation</a:t>
            </a:r>
            <a:r>
              <a:rPr lang="de-DE" dirty="0">
                <a:hlinkClick r:id="rId8" action="ppaction://hlinksldjump"/>
              </a:rPr>
              <a:t> </a:t>
            </a:r>
            <a:endParaRPr lang="de-DE" dirty="0"/>
          </a:p>
          <a:p>
            <a:r>
              <a:rPr lang="de-DE" dirty="0"/>
              <a:t>Part II</a:t>
            </a:r>
          </a:p>
          <a:p>
            <a:pPr lvl="1"/>
            <a:r>
              <a:rPr lang="de-DE" dirty="0" err="1">
                <a:hlinkClick r:id="rId9" action="ppaction://hlinksldjump"/>
              </a:rPr>
              <a:t>Eclipse</a:t>
            </a:r>
            <a:r>
              <a:rPr lang="de-DE" dirty="0">
                <a:hlinkClick r:id="rId9" action="ppaction://hlinksldjump"/>
              </a:rPr>
              <a:t> Environment</a:t>
            </a:r>
            <a:endParaRPr lang="de-DE" dirty="0"/>
          </a:p>
          <a:p>
            <a:pPr lvl="2"/>
            <a:r>
              <a:rPr lang="de-DE" dirty="0">
                <a:hlinkClick r:id="rId10" action="ppaction://hlinksldjump"/>
              </a:rPr>
              <a:t>Papyrus - UML Tool</a:t>
            </a:r>
            <a:endParaRPr lang="de-DE" dirty="0"/>
          </a:p>
          <a:p>
            <a:pPr lvl="2"/>
            <a:r>
              <a:rPr lang="de-DE" dirty="0" err="1">
                <a:hlinkClick r:id="rId11" action="ppaction://hlinksldjump"/>
              </a:rPr>
              <a:t>QVTo</a:t>
            </a:r>
            <a:r>
              <a:rPr lang="de-DE" dirty="0">
                <a:hlinkClick r:id="rId11" action="ppaction://hlinksldjump"/>
              </a:rPr>
              <a:t> - Model </a:t>
            </a:r>
            <a:r>
              <a:rPr lang="de-DE" dirty="0" err="1">
                <a:hlinkClick r:id="rId11" action="ppaction://hlinksldjump"/>
              </a:rPr>
              <a:t>to</a:t>
            </a:r>
            <a:r>
              <a:rPr lang="de-DE" dirty="0">
                <a:hlinkClick r:id="rId11" action="ppaction://hlinksldjump"/>
              </a:rPr>
              <a:t> Model</a:t>
            </a:r>
            <a:endParaRPr lang="de-DE" dirty="0"/>
          </a:p>
          <a:p>
            <a:pPr lvl="2"/>
            <a:r>
              <a:rPr lang="de-DE" dirty="0" err="1">
                <a:hlinkClick r:id="rId12" action="ppaction://hlinksldjump"/>
              </a:rPr>
              <a:t>Acceleo</a:t>
            </a:r>
            <a:r>
              <a:rPr lang="de-DE" dirty="0">
                <a:hlinkClick r:id="rId12" action="ppaction://hlinksldjump"/>
              </a:rPr>
              <a:t> - Model </a:t>
            </a:r>
            <a:r>
              <a:rPr lang="de-DE" dirty="0" err="1">
                <a:hlinkClick r:id="rId12" action="ppaction://hlinksldjump"/>
              </a:rPr>
              <a:t>to</a:t>
            </a:r>
            <a:r>
              <a:rPr lang="de-DE" dirty="0">
                <a:hlinkClick r:id="rId12" action="ppaction://hlinksldjump"/>
              </a:rPr>
              <a:t> Text</a:t>
            </a:r>
            <a:endParaRPr lang="de-DE" dirty="0"/>
          </a:p>
          <a:p>
            <a:pPr lvl="1"/>
            <a:r>
              <a:rPr lang="de-DE" dirty="0">
                <a:hlinkClick r:id="rId13" action="ppaction://hlinksldjump"/>
              </a:rPr>
              <a:t>UML Class </a:t>
            </a:r>
            <a:r>
              <a:rPr lang="de-DE" dirty="0" err="1">
                <a:hlinkClick r:id="rId13" action="ppaction://hlinksldjump"/>
              </a:rPr>
              <a:t>Diagram</a:t>
            </a:r>
            <a:r>
              <a:rPr lang="de-DE" dirty="0">
                <a:hlinkClick r:id="rId13" action="ppaction://hlinksldjump"/>
              </a:rPr>
              <a:t> Primer</a:t>
            </a:r>
            <a:endParaRPr lang="de-DE" dirty="0"/>
          </a:p>
          <a:p>
            <a:pPr lvl="1"/>
            <a:r>
              <a:rPr lang="de-DE" dirty="0" err="1">
                <a:hlinkClick r:id="rId14" action="ppaction://hlinksldjump"/>
              </a:rPr>
              <a:t>Exercises</a:t>
            </a:r>
            <a:endParaRPr lang="de-DE" dirty="0"/>
          </a:p>
          <a:p>
            <a:pPr lvl="1"/>
            <a:r>
              <a:rPr lang="de-DE" dirty="0" err="1">
                <a:hlinkClick r:id="rId15" action="ppaction://hlinksldjump"/>
              </a:rPr>
              <a:t>Credits</a:t>
            </a:r>
            <a:r>
              <a:rPr lang="de-DE" dirty="0">
                <a:hlinkClick r:id="rId15" action="ppaction://hlinksldjump"/>
              </a:rPr>
              <a:t>, Community, and Contact</a:t>
            </a:r>
            <a:endParaRPr lang="de-DE" dirty="0"/>
          </a:p>
        </p:txBody>
      </p:sp>
    </p:spTree>
    <p:extLst>
      <p:ext uri="{BB962C8B-B14F-4D97-AF65-F5344CB8AC3E}">
        <p14:creationId xmlns:p14="http://schemas.microsoft.com/office/powerpoint/2010/main" val="40832748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Enterprise </a:t>
            </a:r>
            <a:r>
              <a:rPr lang="de-DE" dirty="0" err="1"/>
              <a:t>Architect</a:t>
            </a:r>
            <a:r>
              <a:rPr lang="de-DE" dirty="0"/>
              <a:t> Model</a:t>
            </a:r>
          </a:p>
        </p:txBody>
      </p:sp>
      <p:sp>
        <p:nvSpPr>
          <p:cNvPr id="3" name="Content Placeholder 2"/>
          <p:cNvSpPr>
            <a:spLocks noGrp="1"/>
          </p:cNvSpPr>
          <p:nvPr>
            <p:ph idx="1"/>
          </p:nvPr>
        </p:nvSpPr>
        <p:spPr/>
        <p:txBody>
          <a:bodyPr>
            <a:normAutofit/>
          </a:bodyPr>
          <a:lstStyle/>
          <a:p>
            <a:r>
              <a:rPr lang="de-DE" dirty="0"/>
              <a:t>DDI-CDI </a:t>
            </a:r>
            <a:r>
              <a:rPr lang="de-DE" dirty="0" err="1"/>
              <a:t>is</a:t>
            </a:r>
            <a:r>
              <a:rPr lang="de-DE" dirty="0"/>
              <a:t> </a:t>
            </a:r>
            <a:r>
              <a:rPr lang="de-DE" dirty="0" err="1"/>
              <a:t>realized</a:t>
            </a:r>
            <a:r>
              <a:rPr lang="de-DE" dirty="0"/>
              <a:t> in </a:t>
            </a:r>
            <a:r>
              <a:rPr lang="de-DE" dirty="0" err="1"/>
              <a:t>the</a:t>
            </a:r>
            <a:r>
              <a:rPr lang="de-DE" dirty="0"/>
              <a:t> </a:t>
            </a:r>
            <a:r>
              <a:rPr lang="de-DE" dirty="0" err="1"/>
              <a:t>commercial</a:t>
            </a:r>
            <a:r>
              <a:rPr lang="de-DE" dirty="0"/>
              <a:t> UML </a:t>
            </a:r>
            <a:r>
              <a:rPr lang="de-DE" dirty="0" err="1"/>
              <a:t>software</a:t>
            </a:r>
            <a:r>
              <a:rPr lang="de-DE" dirty="0"/>
              <a:t> </a:t>
            </a:r>
            <a:r>
              <a:rPr lang="de-DE" dirty="0">
                <a:hlinkClick r:id="rId2"/>
              </a:rPr>
              <a:t>Enterprise </a:t>
            </a:r>
            <a:r>
              <a:rPr lang="de-DE" dirty="0" err="1">
                <a:hlinkClick r:id="rId2"/>
              </a:rPr>
              <a:t>Architect</a:t>
            </a:r>
            <a:endParaRPr lang="de-DE" dirty="0"/>
          </a:p>
          <a:p>
            <a:pPr lvl="1"/>
            <a:r>
              <a:rPr lang="de-DE" dirty="0" err="1"/>
              <a:t>Available</a:t>
            </a:r>
            <a:r>
              <a:rPr lang="de-DE" dirty="0"/>
              <a:t> </a:t>
            </a:r>
            <a:r>
              <a:rPr lang="de-DE" dirty="0" err="1"/>
              <a:t>as</a:t>
            </a:r>
            <a:r>
              <a:rPr lang="de-DE" dirty="0"/>
              <a:t> </a:t>
            </a:r>
            <a:r>
              <a:rPr lang="de-DE" dirty="0">
                <a:hlinkClick r:id="rId3"/>
              </a:rPr>
              <a:t>Enterprise </a:t>
            </a:r>
            <a:r>
              <a:rPr lang="de-DE" dirty="0" err="1">
                <a:hlinkClick r:id="rId3"/>
              </a:rPr>
              <a:t>Architect</a:t>
            </a:r>
            <a:r>
              <a:rPr lang="de-DE" dirty="0">
                <a:hlinkClick r:id="rId3"/>
              </a:rPr>
              <a:t> </a:t>
            </a:r>
            <a:r>
              <a:rPr lang="de-DE" dirty="0" err="1">
                <a:hlinkClick r:id="rId3"/>
              </a:rPr>
              <a:t>file</a:t>
            </a:r>
            <a:endParaRPr lang="de-DE" dirty="0"/>
          </a:p>
          <a:p>
            <a:pPr lvl="1"/>
            <a:r>
              <a:rPr lang="de-DE" dirty="0"/>
              <a:t>Can </a:t>
            </a:r>
            <a:r>
              <a:rPr lang="de-DE" dirty="0" err="1"/>
              <a:t>be</a:t>
            </a:r>
            <a:r>
              <a:rPr lang="de-DE" dirty="0"/>
              <a:t> </a:t>
            </a:r>
            <a:r>
              <a:rPr lang="de-DE" dirty="0" err="1"/>
              <a:t>viewed</a:t>
            </a:r>
            <a:r>
              <a:rPr lang="de-DE" dirty="0"/>
              <a:t> in </a:t>
            </a:r>
            <a:r>
              <a:rPr lang="de-DE" dirty="0" err="1"/>
              <a:t>the</a:t>
            </a:r>
            <a:r>
              <a:rPr lang="de-DE" dirty="0"/>
              <a:t> </a:t>
            </a:r>
            <a:r>
              <a:rPr lang="de-DE" dirty="0" err="1"/>
              <a:t>free</a:t>
            </a:r>
            <a:r>
              <a:rPr lang="de-DE" dirty="0"/>
              <a:t> Enterprise </a:t>
            </a:r>
            <a:r>
              <a:rPr lang="de-DE" dirty="0" err="1"/>
              <a:t>Architect</a:t>
            </a:r>
            <a:r>
              <a:rPr lang="de-DE" dirty="0"/>
              <a:t> Viewer, </a:t>
            </a:r>
            <a:r>
              <a:rPr lang="de-DE" dirty="0" err="1"/>
              <a:t>read-only</a:t>
            </a:r>
            <a:r>
              <a:rPr lang="de-DE" dirty="0"/>
              <a:t> 'Lite' Edition: </a:t>
            </a:r>
            <a:r>
              <a:rPr lang="de-DE" dirty="0" err="1">
                <a:hlinkClick r:id="rId4"/>
              </a:rPr>
              <a:t>description</a:t>
            </a:r>
            <a:r>
              <a:rPr lang="de-DE" dirty="0"/>
              <a:t>, </a:t>
            </a:r>
            <a:r>
              <a:rPr lang="de-DE" dirty="0" err="1">
                <a:hlinkClick r:id="rId5"/>
              </a:rPr>
              <a:t>download</a:t>
            </a:r>
            <a:endParaRPr lang="de-DE" dirty="0">
              <a:hlinkClick r:id="rId5"/>
            </a:endParaRPr>
          </a:p>
          <a:p>
            <a:r>
              <a:rPr lang="de-DE" dirty="0" err="1"/>
              <a:t>Exported</a:t>
            </a:r>
            <a:r>
              <a:rPr lang="de-DE" dirty="0"/>
              <a:t> </a:t>
            </a:r>
            <a:r>
              <a:rPr lang="de-DE" dirty="0" err="1"/>
              <a:t>to</a:t>
            </a:r>
            <a:r>
              <a:rPr lang="de-DE" dirty="0"/>
              <a:t> Enterprise </a:t>
            </a:r>
            <a:r>
              <a:rPr lang="de-DE" dirty="0" err="1"/>
              <a:t>Architect</a:t>
            </a:r>
            <a:r>
              <a:rPr lang="de-DE" dirty="0"/>
              <a:t> XMI </a:t>
            </a:r>
            <a:r>
              <a:rPr lang="de-DE" dirty="0" err="1"/>
              <a:t>flavor</a:t>
            </a:r>
            <a:r>
              <a:rPr lang="de-DE" dirty="0"/>
              <a:t> and </a:t>
            </a:r>
            <a:r>
              <a:rPr lang="de-DE" dirty="0" err="1"/>
              <a:t>transformed</a:t>
            </a:r>
            <a:r>
              <a:rPr lang="de-DE" dirty="0"/>
              <a:t> </a:t>
            </a:r>
            <a:r>
              <a:rPr lang="de-DE" dirty="0" err="1"/>
              <a:t>by</a:t>
            </a:r>
            <a:r>
              <a:rPr lang="de-DE" dirty="0"/>
              <a:t> </a:t>
            </a:r>
            <a:r>
              <a:rPr lang="de-DE" dirty="0" err="1"/>
              <a:t>custom</a:t>
            </a:r>
            <a:r>
              <a:rPr lang="de-DE" dirty="0"/>
              <a:t> XSLT </a:t>
            </a:r>
            <a:r>
              <a:rPr lang="de-DE" dirty="0" err="1"/>
              <a:t>to</a:t>
            </a:r>
            <a:r>
              <a:rPr lang="de-DE" dirty="0"/>
              <a:t> </a:t>
            </a:r>
            <a:r>
              <a:rPr lang="de-DE" b="1" dirty="0" err="1"/>
              <a:t>Canonical</a:t>
            </a:r>
            <a:r>
              <a:rPr lang="de-DE" b="1" dirty="0"/>
              <a:t> XMI</a:t>
            </a:r>
          </a:p>
        </p:txBody>
      </p:sp>
    </p:spTree>
    <p:extLst>
      <p:ext uri="{BB962C8B-B14F-4D97-AF65-F5344CB8AC3E}">
        <p14:creationId xmlns:p14="http://schemas.microsoft.com/office/powerpoint/2010/main" val="10460423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60D42-9205-4BCC-9324-28CE33C867B3}"/>
              </a:ext>
            </a:extLst>
          </p:cNvPr>
          <p:cNvSpPr>
            <a:spLocks noGrp="1"/>
          </p:cNvSpPr>
          <p:nvPr>
            <p:ph type="title"/>
          </p:nvPr>
        </p:nvSpPr>
        <p:spPr/>
        <p:txBody>
          <a:bodyPr>
            <a:normAutofit fontScale="90000"/>
          </a:bodyPr>
          <a:lstStyle/>
          <a:p>
            <a:r>
              <a:rPr lang="de-DE" dirty="0" err="1"/>
              <a:t>Structure</a:t>
            </a:r>
            <a:r>
              <a:rPr lang="de-DE" dirty="0"/>
              <a:t> </a:t>
            </a:r>
            <a:r>
              <a:rPr lang="de-DE" dirty="0" err="1"/>
              <a:t>of</a:t>
            </a:r>
            <a:r>
              <a:rPr lang="de-DE" dirty="0"/>
              <a:t> </a:t>
            </a:r>
            <a:r>
              <a:rPr lang="de-DE" dirty="0" err="1"/>
              <a:t>the</a:t>
            </a:r>
            <a:br>
              <a:rPr lang="de-DE" dirty="0"/>
            </a:br>
            <a:r>
              <a:rPr lang="de-DE" dirty="0"/>
              <a:t>Enterprise </a:t>
            </a:r>
            <a:r>
              <a:rPr lang="de-DE" dirty="0" err="1"/>
              <a:t>Architect</a:t>
            </a:r>
            <a:r>
              <a:rPr lang="de-DE" dirty="0"/>
              <a:t> Model</a:t>
            </a:r>
          </a:p>
        </p:txBody>
      </p:sp>
      <p:pic>
        <p:nvPicPr>
          <p:cNvPr id="3" name="Picture 2">
            <a:extLst>
              <a:ext uri="{FF2B5EF4-FFF2-40B4-BE49-F238E27FC236}">
                <a16:creationId xmlns:a16="http://schemas.microsoft.com/office/drawing/2014/main" id="{95A77211-7AFA-465C-821A-FA85942DBBCD}"/>
              </a:ext>
            </a:extLst>
          </p:cNvPr>
          <p:cNvPicPr>
            <a:picLocks noChangeAspect="1"/>
          </p:cNvPicPr>
          <p:nvPr/>
        </p:nvPicPr>
        <p:blipFill>
          <a:blip r:embed="rId2"/>
          <a:stretch>
            <a:fillRect/>
          </a:stretch>
        </p:blipFill>
        <p:spPr>
          <a:xfrm>
            <a:off x="2971800" y="1524000"/>
            <a:ext cx="3175475" cy="4953000"/>
          </a:xfrm>
          <a:prstGeom prst="rect">
            <a:avLst/>
          </a:prstGeom>
          <a:ln>
            <a:solidFill>
              <a:schemeClr val="tx1"/>
            </a:solidFill>
          </a:ln>
        </p:spPr>
      </p:pic>
      <p:sp>
        <p:nvSpPr>
          <p:cNvPr id="4" name="Rectangle: Rounded Corners 3">
            <a:extLst>
              <a:ext uri="{FF2B5EF4-FFF2-40B4-BE49-F238E27FC236}">
                <a16:creationId xmlns:a16="http://schemas.microsoft.com/office/drawing/2014/main" id="{BBF04F30-C26D-4833-ACFE-87A8EC4F3199}"/>
              </a:ext>
            </a:extLst>
          </p:cNvPr>
          <p:cNvSpPr/>
          <p:nvPr/>
        </p:nvSpPr>
        <p:spPr>
          <a:xfrm rot="16200000">
            <a:off x="-235200" y="374400"/>
            <a:ext cx="1080000" cy="457200"/>
          </a:xfrm>
          <a:prstGeom prst="roundRect">
            <a:avLst/>
          </a:prstGeom>
          <a:solidFill>
            <a:schemeClr val="accent6">
              <a:lumMod val="7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Detail</a:t>
            </a:r>
          </a:p>
        </p:txBody>
      </p:sp>
    </p:spTree>
    <p:extLst>
      <p:ext uri="{BB962C8B-B14F-4D97-AF65-F5344CB8AC3E}">
        <p14:creationId xmlns:p14="http://schemas.microsoft.com/office/powerpoint/2010/main" val="21879117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FF485-5E01-4459-B33B-6FE10B5B5E88}"/>
              </a:ext>
            </a:extLst>
          </p:cNvPr>
          <p:cNvSpPr>
            <a:spLocks noGrp="1"/>
          </p:cNvSpPr>
          <p:nvPr>
            <p:ph type="title"/>
          </p:nvPr>
        </p:nvSpPr>
        <p:spPr/>
        <p:txBody>
          <a:bodyPr/>
          <a:lstStyle/>
          <a:p>
            <a:r>
              <a:rPr lang="de-DE" dirty="0"/>
              <a:t>Model-Driven Approach</a:t>
            </a:r>
          </a:p>
        </p:txBody>
      </p:sp>
      <p:sp>
        <p:nvSpPr>
          <p:cNvPr id="3" name="Rectangle 2">
            <a:extLst>
              <a:ext uri="{FF2B5EF4-FFF2-40B4-BE49-F238E27FC236}">
                <a16:creationId xmlns:a16="http://schemas.microsoft.com/office/drawing/2014/main" id="{55F406EF-94A0-4549-988C-E1A86A3BECE4}"/>
              </a:ext>
            </a:extLst>
          </p:cNvPr>
          <p:cNvSpPr/>
          <p:nvPr/>
        </p:nvSpPr>
        <p:spPr>
          <a:xfrm>
            <a:off x="76200" y="3162000"/>
            <a:ext cx="1800000" cy="648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a:t>DDICDILibrary</a:t>
            </a:r>
            <a:r>
              <a:rPr lang="de-DE" dirty="0"/>
              <a:t> </a:t>
            </a:r>
            <a:endParaRPr lang="en-US" dirty="0"/>
          </a:p>
        </p:txBody>
      </p:sp>
      <p:sp>
        <p:nvSpPr>
          <p:cNvPr id="4" name="TextBox 3">
            <a:extLst>
              <a:ext uri="{FF2B5EF4-FFF2-40B4-BE49-F238E27FC236}">
                <a16:creationId xmlns:a16="http://schemas.microsoft.com/office/drawing/2014/main" id="{E079FC65-794F-45BE-BE90-78DF95323414}"/>
              </a:ext>
            </a:extLst>
          </p:cNvPr>
          <p:cNvSpPr txBox="1"/>
          <p:nvPr/>
        </p:nvSpPr>
        <p:spPr>
          <a:xfrm>
            <a:off x="152400" y="1676400"/>
            <a:ext cx="1656000" cy="369332"/>
          </a:xfrm>
          <a:prstGeom prst="rect">
            <a:avLst/>
          </a:prstGeom>
          <a:noFill/>
          <a:ln>
            <a:noFill/>
          </a:ln>
        </p:spPr>
        <p:txBody>
          <a:bodyPr wrap="none" rtlCol="0">
            <a:normAutofit/>
          </a:bodyPr>
          <a:lstStyle/>
          <a:p>
            <a:pPr algn="ctr"/>
            <a:r>
              <a:rPr lang="de-DE" u="sng" dirty="0"/>
              <a:t>PIM </a:t>
            </a:r>
            <a:r>
              <a:rPr lang="de-DE" u="sng" dirty="0" err="1"/>
              <a:t>as</a:t>
            </a:r>
            <a:r>
              <a:rPr lang="de-DE" u="sng" dirty="0"/>
              <a:t> XMI</a:t>
            </a:r>
          </a:p>
        </p:txBody>
      </p:sp>
      <p:sp>
        <p:nvSpPr>
          <p:cNvPr id="5" name="TextBox 4">
            <a:extLst>
              <a:ext uri="{FF2B5EF4-FFF2-40B4-BE49-F238E27FC236}">
                <a16:creationId xmlns:a16="http://schemas.microsoft.com/office/drawing/2014/main" id="{A18AF9C3-DF58-462A-950A-98FCC246B853}"/>
              </a:ext>
            </a:extLst>
          </p:cNvPr>
          <p:cNvSpPr txBox="1"/>
          <p:nvPr/>
        </p:nvSpPr>
        <p:spPr>
          <a:xfrm>
            <a:off x="2362200" y="1676400"/>
            <a:ext cx="1656000" cy="369332"/>
          </a:xfrm>
          <a:prstGeom prst="rect">
            <a:avLst/>
          </a:prstGeom>
          <a:noFill/>
          <a:ln>
            <a:noFill/>
          </a:ln>
        </p:spPr>
        <p:txBody>
          <a:bodyPr wrap="none" rtlCol="0">
            <a:normAutofit/>
          </a:bodyPr>
          <a:lstStyle/>
          <a:p>
            <a:pPr algn="ctr"/>
            <a:r>
              <a:rPr lang="de-DE" u="sng" dirty="0"/>
              <a:t>PSM </a:t>
            </a:r>
            <a:r>
              <a:rPr lang="de-DE" u="sng" dirty="0" err="1"/>
              <a:t>as</a:t>
            </a:r>
            <a:r>
              <a:rPr lang="de-DE" u="sng" dirty="0"/>
              <a:t> XMI</a:t>
            </a:r>
          </a:p>
        </p:txBody>
      </p:sp>
      <p:sp>
        <p:nvSpPr>
          <p:cNvPr id="6" name="TextBox 5">
            <a:extLst>
              <a:ext uri="{FF2B5EF4-FFF2-40B4-BE49-F238E27FC236}">
                <a16:creationId xmlns:a16="http://schemas.microsoft.com/office/drawing/2014/main" id="{50CBB4F0-198F-48DC-9C42-D34F4B5D2863}"/>
              </a:ext>
            </a:extLst>
          </p:cNvPr>
          <p:cNvSpPr txBox="1"/>
          <p:nvPr/>
        </p:nvSpPr>
        <p:spPr>
          <a:xfrm>
            <a:off x="4784332" y="1524000"/>
            <a:ext cx="1656000" cy="646331"/>
          </a:xfrm>
          <a:prstGeom prst="rect">
            <a:avLst/>
          </a:prstGeom>
          <a:noFill/>
          <a:ln>
            <a:noFill/>
          </a:ln>
        </p:spPr>
        <p:txBody>
          <a:bodyPr wrap="none" rtlCol="0">
            <a:normAutofit/>
          </a:bodyPr>
          <a:lstStyle/>
          <a:p>
            <a:r>
              <a:rPr lang="de-DE" u="sng" dirty="0" err="1"/>
              <a:t>Representation</a:t>
            </a:r>
            <a:endParaRPr lang="de-DE" u="sng" dirty="0"/>
          </a:p>
          <a:p>
            <a:pPr algn="ctr"/>
            <a:r>
              <a:rPr lang="de-DE" u="sng" dirty="0"/>
              <a:t>Encoding</a:t>
            </a:r>
          </a:p>
        </p:txBody>
      </p:sp>
      <p:sp>
        <p:nvSpPr>
          <p:cNvPr id="7" name="TextBox 6">
            <a:extLst>
              <a:ext uri="{FF2B5EF4-FFF2-40B4-BE49-F238E27FC236}">
                <a16:creationId xmlns:a16="http://schemas.microsoft.com/office/drawing/2014/main" id="{39E4DCA6-21E4-413A-8E4B-1C2C13E1194B}"/>
              </a:ext>
            </a:extLst>
          </p:cNvPr>
          <p:cNvSpPr txBox="1"/>
          <p:nvPr/>
        </p:nvSpPr>
        <p:spPr>
          <a:xfrm>
            <a:off x="7162800" y="1676400"/>
            <a:ext cx="1656000" cy="369332"/>
          </a:xfrm>
          <a:prstGeom prst="rect">
            <a:avLst/>
          </a:prstGeom>
          <a:noFill/>
          <a:ln>
            <a:noFill/>
          </a:ln>
        </p:spPr>
        <p:txBody>
          <a:bodyPr wrap="none" rtlCol="0">
            <a:normAutofit/>
          </a:bodyPr>
          <a:lstStyle/>
          <a:p>
            <a:pPr algn="ctr"/>
            <a:r>
              <a:rPr lang="de-DE" u="sng" dirty="0"/>
              <a:t>Instance</a:t>
            </a:r>
          </a:p>
        </p:txBody>
      </p:sp>
      <p:sp>
        <p:nvSpPr>
          <p:cNvPr id="8" name="Rectangle 7">
            <a:extLst>
              <a:ext uri="{FF2B5EF4-FFF2-40B4-BE49-F238E27FC236}">
                <a16:creationId xmlns:a16="http://schemas.microsoft.com/office/drawing/2014/main" id="{EED63A15-A64E-4EB4-A848-F947BC66178D}"/>
              </a:ext>
            </a:extLst>
          </p:cNvPr>
          <p:cNvSpPr/>
          <p:nvPr/>
        </p:nvSpPr>
        <p:spPr>
          <a:xfrm>
            <a:off x="2286000" y="2362200"/>
            <a:ext cx="1800000" cy="64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a:t>DDICDILibrary</a:t>
            </a:r>
            <a:r>
              <a:rPr lang="de-DE" dirty="0"/>
              <a:t> </a:t>
            </a:r>
            <a:r>
              <a:rPr lang="de-DE" dirty="0" err="1"/>
              <a:t>for</a:t>
            </a:r>
            <a:r>
              <a:rPr lang="de-DE" dirty="0"/>
              <a:t> XSD</a:t>
            </a:r>
            <a:endParaRPr lang="en-US" dirty="0"/>
          </a:p>
        </p:txBody>
      </p:sp>
      <p:sp>
        <p:nvSpPr>
          <p:cNvPr id="9" name="Rectangle 8">
            <a:extLst>
              <a:ext uri="{FF2B5EF4-FFF2-40B4-BE49-F238E27FC236}">
                <a16:creationId xmlns:a16="http://schemas.microsoft.com/office/drawing/2014/main" id="{A2ABB8B0-8AE7-48CD-978C-3B5FEBF4FCE7}"/>
              </a:ext>
            </a:extLst>
          </p:cNvPr>
          <p:cNvSpPr/>
          <p:nvPr/>
        </p:nvSpPr>
        <p:spPr>
          <a:xfrm>
            <a:off x="2286000" y="3315000"/>
            <a:ext cx="1800000" cy="64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a:t>DDICDILibrary</a:t>
            </a:r>
            <a:r>
              <a:rPr lang="de-DE" dirty="0"/>
              <a:t> </a:t>
            </a:r>
            <a:r>
              <a:rPr lang="de-DE" dirty="0" err="1"/>
              <a:t>for</a:t>
            </a:r>
            <a:r>
              <a:rPr lang="de-DE" dirty="0"/>
              <a:t> OWL</a:t>
            </a:r>
            <a:endParaRPr lang="en-US" dirty="0"/>
          </a:p>
        </p:txBody>
      </p:sp>
      <p:sp>
        <p:nvSpPr>
          <p:cNvPr id="10" name="Rectangle 9">
            <a:extLst>
              <a:ext uri="{FF2B5EF4-FFF2-40B4-BE49-F238E27FC236}">
                <a16:creationId xmlns:a16="http://schemas.microsoft.com/office/drawing/2014/main" id="{FD87A68A-9ABB-451B-86B5-08D4042C757B}"/>
              </a:ext>
            </a:extLst>
          </p:cNvPr>
          <p:cNvSpPr/>
          <p:nvPr/>
        </p:nvSpPr>
        <p:spPr>
          <a:xfrm>
            <a:off x="2286000" y="4229400"/>
            <a:ext cx="1800000" cy="64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a:t>DDICDILibrary</a:t>
            </a:r>
            <a:r>
              <a:rPr lang="de-DE" dirty="0"/>
              <a:t> </a:t>
            </a:r>
            <a:r>
              <a:rPr lang="de-DE" dirty="0" err="1"/>
              <a:t>for</a:t>
            </a:r>
            <a:r>
              <a:rPr lang="de-DE" dirty="0"/>
              <a:t> </a:t>
            </a:r>
          </a:p>
          <a:p>
            <a:pPr algn="ctr"/>
            <a:r>
              <a:rPr lang="de-DE" dirty="0"/>
              <a:t>Java …</a:t>
            </a:r>
            <a:endParaRPr lang="en-US" dirty="0"/>
          </a:p>
        </p:txBody>
      </p:sp>
      <p:sp>
        <p:nvSpPr>
          <p:cNvPr id="11" name="Rectangle 10">
            <a:extLst>
              <a:ext uri="{FF2B5EF4-FFF2-40B4-BE49-F238E27FC236}">
                <a16:creationId xmlns:a16="http://schemas.microsoft.com/office/drawing/2014/main" id="{0A8FACDA-3E79-4E2D-9494-F19F0BAA4DC9}"/>
              </a:ext>
            </a:extLst>
          </p:cNvPr>
          <p:cNvSpPr/>
          <p:nvPr/>
        </p:nvSpPr>
        <p:spPr>
          <a:xfrm>
            <a:off x="2286000" y="5181600"/>
            <a:ext cx="1800000" cy="64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a:t>DDICDILibrary</a:t>
            </a:r>
            <a:r>
              <a:rPr lang="de-DE" dirty="0"/>
              <a:t> </a:t>
            </a:r>
            <a:r>
              <a:rPr lang="de-DE" dirty="0" err="1"/>
              <a:t>for</a:t>
            </a:r>
            <a:r>
              <a:rPr lang="de-DE" dirty="0"/>
              <a:t> </a:t>
            </a:r>
          </a:p>
          <a:p>
            <a:pPr algn="ctr"/>
            <a:r>
              <a:rPr lang="de-DE" dirty="0"/>
              <a:t>‚</a:t>
            </a:r>
            <a:r>
              <a:rPr lang="de-DE" dirty="0" err="1"/>
              <a:t>future</a:t>
            </a:r>
            <a:r>
              <a:rPr lang="de-DE" dirty="0"/>
              <a:t>‘ </a:t>
            </a:r>
            <a:r>
              <a:rPr lang="de-DE" dirty="0" err="1"/>
              <a:t>language</a:t>
            </a:r>
            <a:endParaRPr lang="en-US" dirty="0"/>
          </a:p>
        </p:txBody>
      </p:sp>
      <p:sp>
        <p:nvSpPr>
          <p:cNvPr id="12" name="Rectangle 11">
            <a:extLst>
              <a:ext uri="{FF2B5EF4-FFF2-40B4-BE49-F238E27FC236}">
                <a16:creationId xmlns:a16="http://schemas.microsoft.com/office/drawing/2014/main" id="{74A2AE5B-51F1-4B6B-8D5B-A64C9CD8B76B}"/>
              </a:ext>
            </a:extLst>
          </p:cNvPr>
          <p:cNvSpPr/>
          <p:nvPr/>
        </p:nvSpPr>
        <p:spPr>
          <a:xfrm>
            <a:off x="4677000" y="2362200"/>
            <a:ext cx="1800000" cy="6480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XML Schema</a:t>
            </a:r>
            <a:endParaRPr lang="en-US" dirty="0"/>
          </a:p>
        </p:txBody>
      </p:sp>
      <p:sp>
        <p:nvSpPr>
          <p:cNvPr id="13" name="Rectangle 12">
            <a:extLst>
              <a:ext uri="{FF2B5EF4-FFF2-40B4-BE49-F238E27FC236}">
                <a16:creationId xmlns:a16="http://schemas.microsoft.com/office/drawing/2014/main" id="{CB327351-BC0E-4052-A83E-9C6CC3C83230}"/>
              </a:ext>
            </a:extLst>
          </p:cNvPr>
          <p:cNvSpPr/>
          <p:nvPr/>
        </p:nvSpPr>
        <p:spPr>
          <a:xfrm>
            <a:off x="4677000" y="3315000"/>
            <a:ext cx="1800000" cy="6480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OWL/RDF-S</a:t>
            </a:r>
            <a:endParaRPr lang="en-US" dirty="0"/>
          </a:p>
        </p:txBody>
      </p:sp>
      <p:sp>
        <p:nvSpPr>
          <p:cNvPr id="14" name="Rectangle 13">
            <a:extLst>
              <a:ext uri="{FF2B5EF4-FFF2-40B4-BE49-F238E27FC236}">
                <a16:creationId xmlns:a16="http://schemas.microsoft.com/office/drawing/2014/main" id="{355DA8FB-EF42-4F01-9FE7-3FA1A679661F}"/>
              </a:ext>
            </a:extLst>
          </p:cNvPr>
          <p:cNvSpPr/>
          <p:nvPr/>
        </p:nvSpPr>
        <p:spPr>
          <a:xfrm>
            <a:off x="4677000" y="4224918"/>
            <a:ext cx="1800000" cy="6480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Java Library</a:t>
            </a:r>
            <a:endParaRPr lang="en-US" dirty="0"/>
          </a:p>
        </p:txBody>
      </p:sp>
      <p:sp>
        <p:nvSpPr>
          <p:cNvPr id="15" name="Rectangle 14">
            <a:extLst>
              <a:ext uri="{FF2B5EF4-FFF2-40B4-BE49-F238E27FC236}">
                <a16:creationId xmlns:a16="http://schemas.microsoft.com/office/drawing/2014/main" id="{794D0931-79E5-4A31-8B14-02463E77E4D7}"/>
              </a:ext>
            </a:extLst>
          </p:cNvPr>
          <p:cNvSpPr/>
          <p:nvPr/>
        </p:nvSpPr>
        <p:spPr>
          <a:xfrm>
            <a:off x="7086600" y="2362200"/>
            <a:ext cx="1800000" cy="648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XML</a:t>
            </a:r>
            <a:endParaRPr lang="en-US" dirty="0"/>
          </a:p>
        </p:txBody>
      </p:sp>
      <p:sp>
        <p:nvSpPr>
          <p:cNvPr id="16" name="Rectangle 15">
            <a:extLst>
              <a:ext uri="{FF2B5EF4-FFF2-40B4-BE49-F238E27FC236}">
                <a16:creationId xmlns:a16="http://schemas.microsoft.com/office/drawing/2014/main" id="{95008101-F374-46DC-B9C5-11582FD4414F}"/>
              </a:ext>
            </a:extLst>
          </p:cNvPr>
          <p:cNvSpPr/>
          <p:nvPr/>
        </p:nvSpPr>
        <p:spPr>
          <a:xfrm>
            <a:off x="7086600" y="3315000"/>
            <a:ext cx="1800000" cy="648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RDF</a:t>
            </a:r>
            <a:endParaRPr lang="en-US" dirty="0"/>
          </a:p>
        </p:txBody>
      </p:sp>
      <p:sp>
        <p:nvSpPr>
          <p:cNvPr id="17" name="Rectangle 16">
            <a:extLst>
              <a:ext uri="{FF2B5EF4-FFF2-40B4-BE49-F238E27FC236}">
                <a16:creationId xmlns:a16="http://schemas.microsoft.com/office/drawing/2014/main" id="{479F2EF6-02C2-4E48-9DD8-70E681A3F91A}"/>
              </a:ext>
            </a:extLst>
          </p:cNvPr>
          <p:cNvSpPr/>
          <p:nvPr/>
        </p:nvSpPr>
        <p:spPr>
          <a:xfrm>
            <a:off x="7086600" y="4224918"/>
            <a:ext cx="1800000" cy="648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Java </a:t>
            </a:r>
            <a:r>
              <a:rPr lang="de-DE" dirty="0" err="1"/>
              <a:t>Program</a:t>
            </a:r>
            <a:endParaRPr lang="en-US" dirty="0"/>
          </a:p>
        </p:txBody>
      </p:sp>
      <p:cxnSp>
        <p:nvCxnSpPr>
          <p:cNvPr id="19" name="Straight Connector 18">
            <a:extLst>
              <a:ext uri="{FF2B5EF4-FFF2-40B4-BE49-F238E27FC236}">
                <a16:creationId xmlns:a16="http://schemas.microsoft.com/office/drawing/2014/main" id="{C053DC7A-4DB9-4982-A6C2-511CF5F8073D}"/>
              </a:ext>
            </a:extLst>
          </p:cNvPr>
          <p:cNvCxnSpPr/>
          <p:nvPr/>
        </p:nvCxnSpPr>
        <p:spPr>
          <a:xfrm>
            <a:off x="3186000" y="6019800"/>
            <a:ext cx="0" cy="45720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B05593E6-B7AB-4BB6-B4EF-272F94212A3E}"/>
              </a:ext>
            </a:extLst>
          </p:cNvPr>
          <p:cNvCxnSpPr>
            <a:stCxn id="8" idx="3"/>
            <a:endCxn id="12" idx="1"/>
          </p:cNvCxnSpPr>
          <p:nvPr/>
        </p:nvCxnSpPr>
        <p:spPr>
          <a:xfrm>
            <a:off x="4086000" y="2686200"/>
            <a:ext cx="591000" cy="0"/>
          </a:xfrm>
          <a:prstGeom prst="straightConnector1">
            <a:avLst/>
          </a:prstGeom>
          <a:ln w="19050">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813CA231-260E-496C-95B1-41F4FDE44EFD}"/>
              </a:ext>
            </a:extLst>
          </p:cNvPr>
          <p:cNvCxnSpPr/>
          <p:nvPr/>
        </p:nvCxnSpPr>
        <p:spPr>
          <a:xfrm>
            <a:off x="4086000" y="3639000"/>
            <a:ext cx="591000" cy="0"/>
          </a:xfrm>
          <a:prstGeom prst="straightConnector1">
            <a:avLst/>
          </a:prstGeom>
          <a:ln w="19050">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2FDE433E-6251-4C0A-BD41-E3739039A486}"/>
              </a:ext>
            </a:extLst>
          </p:cNvPr>
          <p:cNvCxnSpPr>
            <a:cxnSpLocks/>
            <a:stCxn id="12" idx="3"/>
            <a:endCxn id="15" idx="1"/>
          </p:cNvCxnSpPr>
          <p:nvPr/>
        </p:nvCxnSpPr>
        <p:spPr>
          <a:xfrm>
            <a:off x="6477000" y="2686200"/>
            <a:ext cx="609600" cy="0"/>
          </a:xfrm>
          <a:prstGeom prst="straightConnector1">
            <a:avLst/>
          </a:prstGeom>
          <a:ln w="19050">
            <a:tailEnd type="triangle"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B82A210C-F8D2-4F06-AEEB-87126D9E339E}"/>
              </a:ext>
            </a:extLst>
          </p:cNvPr>
          <p:cNvCxnSpPr>
            <a:cxnSpLocks/>
          </p:cNvCxnSpPr>
          <p:nvPr/>
        </p:nvCxnSpPr>
        <p:spPr>
          <a:xfrm>
            <a:off x="6477000" y="3639000"/>
            <a:ext cx="609600" cy="0"/>
          </a:xfrm>
          <a:prstGeom prst="straightConnector1">
            <a:avLst/>
          </a:prstGeom>
          <a:ln w="19050">
            <a:tailEnd type="triangle"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636F43B3-A7E9-4371-A68F-C0965EE94304}"/>
              </a:ext>
            </a:extLst>
          </p:cNvPr>
          <p:cNvCxnSpPr>
            <a:cxnSpLocks/>
          </p:cNvCxnSpPr>
          <p:nvPr/>
        </p:nvCxnSpPr>
        <p:spPr>
          <a:xfrm>
            <a:off x="6477000" y="4548247"/>
            <a:ext cx="609600" cy="0"/>
          </a:xfrm>
          <a:prstGeom prst="straightConnector1">
            <a:avLst/>
          </a:prstGeom>
          <a:ln w="19050">
            <a:tailEnd type="triangle"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6AB2A1ED-A378-4A17-99AA-44268C0CDF56}"/>
              </a:ext>
            </a:extLst>
          </p:cNvPr>
          <p:cNvCxnSpPr/>
          <p:nvPr/>
        </p:nvCxnSpPr>
        <p:spPr>
          <a:xfrm>
            <a:off x="4086000" y="4548247"/>
            <a:ext cx="591000" cy="0"/>
          </a:xfrm>
          <a:prstGeom prst="straightConnector1">
            <a:avLst/>
          </a:prstGeom>
          <a:ln w="19050">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24D56C33-3B7A-40E9-A206-9A04169AF6C0}"/>
              </a:ext>
            </a:extLst>
          </p:cNvPr>
          <p:cNvCxnSpPr>
            <a:cxnSpLocks/>
            <a:stCxn id="3" idx="3"/>
            <a:endCxn id="8" idx="1"/>
          </p:cNvCxnSpPr>
          <p:nvPr/>
        </p:nvCxnSpPr>
        <p:spPr>
          <a:xfrm flipV="1">
            <a:off x="1876200" y="2686200"/>
            <a:ext cx="409800" cy="799800"/>
          </a:xfrm>
          <a:prstGeom prst="straightConnector1">
            <a:avLst/>
          </a:prstGeom>
          <a:ln w="19050">
            <a:tailEnd type="triangle"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12BB8EAA-F938-4E90-AC02-DEEA9423F28A}"/>
              </a:ext>
            </a:extLst>
          </p:cNvPr>
          <p:cNvCxnSpPr>
            <a:cxnSpLocks/>
            <a:stCxn id="3" idx="3"/>
            <a:endCxn id="9" idx="1"/>
          </p:cNvCxnSpPr>
          <p:nvPr/>
        </p:nvCxnSpPr>
        <p:spPr>
          <a:xfrm>
            <a:off x="1876200" y="3486000"/>
            <a:ext cx="409800" cy="153000"/>
          </a:xfrm>
          <a:prstGeom prst="straightConnector1">
            <a:avLst/>
          </a:prstGeom>
          <a:ln w="19050">
            <a:tailEnd type="triangle"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604ED365-9F1F-43FE-90FA-5CE8E5FDE30E}"/>
              </a:ext>
            </a:extLst>
          </p:cNvPr>
          <p:cNvCxnSpPr>
            <a:cxnSpLocks/>
            <a:stCxn id="3" idx="3"/>
            <a:endCxn id="10" idx="1"/>
          </p:cNvCxnSpPr>
          <p:nvPr/>
        </p:nvCxnSpPr>
        <p:spPr>
          <a:xfrm>
            <a:off x="1876200" y="3486000"/>
            <a:ext cx="409800" cy="1067400"/>
          </a:xfrm>
          <a:prstGeom prst="straightConnector1">
            <a:avLst/>
          </a:prstGeom>
          <a:ln w="19050">
            <a:tailEnd type="triangle"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1A77CCBF-6B0A-4C4D-80B7-F765E95C9D9B}"/>
              </a:ext>
            </a:extLst>
          </p:cNvPr>
          <p:cNvCxnSpPr>
            <a:cxnSpLocks/>
            <a:stCxn id="3" idx="3"/>
            <a:endCxn id="11" idx="1"/>
          </p:cNvCxnSpPr>
          <p:nvPr/>
        </p:nvCxnSpPr>
        <p:spPr>
          <a:xfrm>
            <a:off x="1876200" y="3486000"/>
            <a:ext cx="409800" cy="2019600"/>
          </a:xfrm>
          <a:prstGeom prst="straightConnector1">
            <a:avLst/>
          </a:prstGeom>
          <a:ln w="19050">
            <a:tailEnd type="triangle" w="lg" len="lg"/>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12DF866-0A67-4AA5-804B-ED69E81EC063}"/>
              </a:ext>
            </a:extLst>
          </p:cNvPr>
          <p:cNvCxnSpPr>
            <a:cxnSpLocks/>
          </p:cNvCxnSpPr>
          <p:nvPr/>
        </p:nvCxnSpPr>
        <p:spPr>
          <a:xfrm>
            <a:off x="4191000" y="5505600"/>
            <a:ext cx="3866763" cy="0"/>
          </a:xfrm>
          <a:prstGeom prst="line">
            <a:avLst/>
          </a:prstGeom>
          <a:ln w="19050">
            <a:prstDash val="sysDash"/>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18797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Levels </a:t>
            </a:r>
            <a:r>
              <a:rPr lang="de-DE" dirty="0" err="1"/>
              <a:t>of</a:t>
            </a:r>
            <a:r>
              <a:rPr lang="de-DE" dirty="0"/>
              <a:t> DDI-CDI MDA</a:t>
            </a:r>
          </a:p>
        </p:txBody>
      </p:sp>
      <p:graphicFrame>
        <p:nvGraphicFramePr>
          <p:cNvPr id="3" name="Table 2"/>
          <p:cNvGraphicFramePr>
            <a:graphicFrameLocks noGrp="1"/>
          </p:cNvGraphicFramePr>
          <p:nvPr>
            <p:extLst>
              <p:ext uri="{D42A27DB-BD31-4B8C-83A1-F6EECF244321}">
                <p14:modId xmlns:p14="http://schemas.microsoft.com/office/powerpoint/2010/main" val="1300156802"/>
              </p:ext>
            </p:extLst>
          </p:nvPr>
        </p:nvGraphicFramePr>
        <p:xfrm>
          <a:off x="304800" y="1272540"/>
          <a:ext cx="8534400" cy="5311140"/>
        </p:xfrm>
        <a:graphic>
          <a:graphicData uri="http://schemas.openxmlformats.org/drawingml/2006/table">
            <a:tbl>
              <a:tblPr firstRow="1" bandRow="1">
                <a:tableStyleId>{5C22544A-7EE6-4342-B048-85BDC9FD1C3A}</a:tableStyleId>
              </a:tblPr>
              <a:tblGrid>
                <a:gridCol w="36576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366486">
                <a:tc>
                  <a:txBody>
                    <a:bodyPr/>
                    <a:lstStyle/>
                    <a:p>
                      <a:r>
                        <a:rPr lang="de-DE" sz="1400" dirty="0"/>
                        <a:t>Description</a:t>
                      </a:r>
                    </a:p>
                  </a:txBody>
                  <a:tcPr/>
                </a:tc>
                <a:tc>
                  <a:txBody>
                    <a:bodyPr/>
                    <a:lstStyle/>
                    <a:p>
                      <a:pPr algn="ctr"/>
                      <a:r>
                        <a:rPr lang="de-DE" sz="1400" dirty="0"/>
                        <a:t>Format</a:t>
                      </a:r>
                    </a:p>
                  </a:txBody>
                  <a:tcPr/>
                </a:tc>
                <a:tc>
                  <a:txBody>
                    <a:bodyPr/>
                    <a:lstStyle/>
                    <a:p>
                      <a:r>
                        <a:rPr lang="de-DE" sz="1400" dirty="0" err="1"/>
                        <a:t>Purpose</a:t>
                      </a:r>
                      <a:endParaRPr lang="de-DE" sz="1400" dirty="0"/>
                    </a:p>
                  </a:txBody>
                  <a:tcPr/>
                </a:tc>
                <a:extLst>
                  <a:ext uri="{0D108BD9-81ED-4DB2-BD59-A6C34878D82A}">
                    <a16:rowId xmlns:a16="http://schemas.microsoft.com/office/drawing/2014/main" val="10000"/>
                  </a:ext>
                </a:extLst>
              </a:tr>
              <a:tr h="366486">
                <a:tc>
                  <a:txBody>
                    <a:bodyPr/>
                    <a:lstStyle/>
                    <a:p>
                      <a:r>
                        <a:rPr lang="de-DE" sz="1200" dirty="0" err="1"/>
                        <a:t>Complete</a:t>
                      </a:r>
                      <a:r>
                        <a:rPr lang="de-DE" sz="1200" dirty="0"/>
                        <a:t> UML </a:t>
                      </a:r>
                      <a:r>
                        <a:rPr lang="de-DE" sz="1200" dirty="0" err="1"/>
                        <a:t>model</a:t>
                      </a:r>
                      <a:br>
                        <a:rPr lang="de-DE" sz="1200" dirty="0"/>
                      </a:br>
                      <a:r>
                        <a:rPr lang="de-DE" sz="1200" dirty="0"/>
                        <a:t>(</a:t>
                      </a:r>
                      <a:r>
                        <a:rPr lang="de-DE" sz="1200" dirty="0" err="1"/>
                        <a:t>DDICDILibrary</a:t>
                      </a:r>
                      <a:r>
                        <a:rPr lang="de-DE" sz="1200" dirty="0"/>
                        <a:t>) </a:t>
                      </a:r>
                      <a:r>
                        <a:rPr lang="de-DE" sz="1200" dirty="0" err="1"/>
                        <a:t>with</a:t>
                      </a:r>
                      <a:r>
                        <a:rPr lang="de-DE" sz="1200" dirty="0"/>
                        <a:t> </a:t>
                      </a:r>
                      <a:r>
                        <a:rPr lang="de-DE" sz="1200" baseline="0" dirty="0"/>
                        <a:t>design </a:t>
                      </a:r>
                      <a:r>
                        <a:rPr lang="de-DE" sz="1200" baseline="0" dirty="0" err="1"/>
                        <a:t>patterns</a:t>
                      </a:r>
                      <a:br>
                        <a:rPr lang="de-DE" sz="1200" baseline="0" dirty="0"/>
                      </a:br>
                      <a:r>
                        <a:rPr lang="de-DE" sz="1200" baseline="0" dirty="0"/>
                        <a:t>and </a:t>
                      </a:r>
                      <a:r>
                        <a:rPr lang="de-DE" sz="1200" baseline="0" dirty="0" err="1"/>
                        <a:t>diagrams</a:t>
                      </a:r>
                      <a:endParaRPr lang="de-DE" sz="1200" baseline="0" dirty="0"/>
                    </a:p>
                    <a:p>
                      <a:endParaRPr lang="de-DE" sz="1200" baseline="0" dirty="0"/>
                    </a:p>
                    <a:p>
                      <a:endParaRPr lang="de-DE" sz="1200" baseline="0" dirty="0"/>
                    </a:p>
                    <a:p>
                      <a:endParaRPr lang="de-DE" sz="1200" baseline="0" dirty="0"/>
                    </a:p>
                    <a:p>
                      <a:endParaRPr lang="de-DE" sz="1200" baseline="0" dirty="0"/>
                    </a:p>
                    <a:p>
                      <a:endParaRPr lang="de-DE" sz="1200" dirty="0"/>
                    </a:p>
                    <a:p>
                      <a:endParaRPr lang="de-DE" sz="1200" dirty="0"/>
                    </a:p>
                  </a:txBody>
                  <a:tcPr/>
                </a:tc>
                <a:tc>
                  <a:txBody>
                    <a:bodyPr/>
                    <a:lstStyle/>
                    <a:p>
                      <a:r>
                        <a:rPr lang="de-DE" sz="1200" dirty="0"/>
                        <a:t>UML</a:t>
                      </a:r>
                      <a:r>
                        <a:rPr lang="de-DE" sz="1200" baseline="0" dirty="0"/>
                        <a:t> </a:t>
                      </a:r>
                      <a:r>
                        <a:rPr lang="de-DE" sz="1200" baseline="0" dirty="0" err="1"/>
                        <a:t>as</a:t>
                      </a:r>
                      <a:r>
                        <a:rPr lang="de-DE" sz="1200" baseline="0" dirty="0"/>
                        <a:t> </a:t>
                      </a:r>
                      <a:r>
                        <a:rPr lang="de-DE" sz="1200" dirty="0"/>
                        <a:t>Enterprise</a:t>
                      </a:r>
                      <a:r>
                        <a:rPr lang="de-DE" sz="1200" baseline="0" dirty="0"/>
                        <a:t> </a:t>
                      </a:r>
                      <a:r>
                        <a:rPr lang="de-DE" sz="1200" baseline="0" dirty="0" err="1"/>
                        <a:t>Architect</a:t>
                      </a:r>
                      <a:r>
                        <a:rPr lang="de-DE" sz="1200" baseline="0" dirty="0"/>
                        <a:t> </a:t>
                      </a:r>
                      <a:r>
                        <a:rPr lang="de-DE" sz="1200" baseline="0" dirty="0" err="1"/>
                        <a:t>format</a:t>
                      </a:r>
                      <a:r>
                        <a:rPr lang="de-DE" sz="1200" baseline="0" dirty="0"/>
                        <a:t> (EAP)</a:t>
                      </a:r>
                      <a:endParaRPr lang="de-DE"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dirty="0"/>
                        <a:t>Development, </a:t>
                      </a:r>
                      <a:r>
                        <a:rPr lang="de-DE" sz="1200" dirty="0" err="1"/>
                        <a:t>can</a:t>
                      </a:r>
                      <a:r>
                        <a:rPr lang="de-DE" sz="1200" dirty="0"/>
                        <a:t> </a:t>
                      </a:r>
                      <a:r>
                        <a:rPr lang="de-DE" sz="1200" dirty="0" err="1"/>
                        <a:t>be</a:t>
                      </a:r>
                      <a:r>
                        <a:rPr lang="de-DE" sz="1200" dirty="0"/>
                        <a:t> </a:t>
                      </a:r>
                      <a:r>
                        <a:rPr lang="de-DE" sz="1200" dirty="0" err="1"/>
                        <a:t>understood</a:t>
                      </a:r>
                      <a:r>
                        <a:rPr lang="de-DE" sz="1200" dirty="0"/>
                        <a:t> </a:t>
                      </a:r>
                      <a:r>
                        <a:rPr lang="de-DE" sz="1200" dirty="0" err="1"/>
                        <a:t>as</a:t>
                      </a:r>
                      <a:r>
                        <a:rPr lang="de-DE" sz="1200" dirty="0"/>
                        <a:t> PIM</a:t>
                      </a:r>
                    </a:p>
                  </a:txBody>
                  <a:tcPr/>
                </a:tc>
                <a:extLst>
                  <a:ext uri="{0D108BD9-81ED-4DB2-BD59-A6C34878D82A}">
                    <a16:rowId xmlns:a16="http://schemas.microsoft.com/office/drawing/2014/main" val="10001"/>
                  </a:ext>
                </a:extLst>
              </a:tr>
              <a:tr h="366486">
                <a:tc>
                  <a:txBody>
                    <a:bodyPr/>
                    <a:lstStyle/>
                    <a:p>
                      <a:r>
                        <a:rPr lang="de-DE" sz="1400" b="1" dirty="0">
                          <a:solidFill>
                            <a:schemeClr val="accent1"/>
                          </a:solidFill>
                        </a:rPr>
                        <a:t>Class </a:t>
                      </a:r>
                      <a:r>
                        <a:rPr lang="de-DE" sz="1400" b="1" dirty="0" err="1">
                          <a:solidFill>
                            <a:schemeClr val="accent1"/>
                          </a:solidFill>
                        </a:rPr>
                        <a:t>diagram</a:t>
                      </a:r>
                      <a:r>
                        <a:rPr lang="de-DE" sz="1400" b="1" baseline="0" dirty="0">
                          <a:solidFill>
                            <a:schemeClr val="accent1"/>
                          </a:solidFill>
                        </a:rPr>
                        <a:t> </a:t>
                      </a:r>
                      <a:r>
                        <a:rPr lang="de-DE" sz="1400" b="1" dirty="0">
                          <a:solidFill>
                            <a:schemeClr val="accent1"/>
                          </a:solidFill>
                        </a:rPr>
                        <a:t>(</a:t>
                      </a:r>
                      <a:r>
                        <a:rPr lang="de-DE" sz="1400" b="1" dirty="0" err="1">
                          <a:solidFill>
                            <a:schemeClr val="accent1"/>
                          </a:solidFill>
                        </a:rPr>
                        <a:t>DDICDILibrary</a:t>
                      </a:r>
                      <a:r>
                        <a:rPr lang="de-DE" sz="1400" b="1" dirty="0">
                          <a:solidFill>
                            <a:schemeClr val="accent1"/>
                          </a:solidFill>
                        </a:rPr>
                        <a:t>)</a:t>
                      </a:r>
                    </a:p>
                  </a:txBody>
                  <a:tcPr/>
                </a:tc>
                <a:tc>
                  <a:txBody>
                    <a:bodyPr/>
                    <a:lstStyle/>
                    <a:p>
                      <a:r>
                        <a:rPr lang="de-DE" sz="2000" b="1" dirty="0">
                          <a:solidFill>
                            <a:schemeClr val="accent1"/>
                          </a:solidFill>
                        </a:rPr>
                        <a:t>UML</a:t>
                      </a:r>
                      <a:r>
                        <a:rPr lang="de-DE" sz="2000" b="1" baseline="0" dirty="0">
                          <a:solidFill>
                            <a:schemeClr val="accent1"/>
                          </a:solidFill>
                        </a:rPr>
                        <a:t> </a:t>
                      </a:r>
                      <a:r>
                        <a:rPr lang="de-DE" sz="2000" b="1" baseline="0" dirty="0" err="1">
                          <a:solidFill>
                            <a:schemeClr val="accent1"/>
                          </a:solidFill>
                        </a:rPr>
                        <a:t>as</a:t>
                      </a:r>
                      <a:r>
                        <a:rPr lang="de-DE" sz="2000" b="1" baseline="0" dirty="0">
                          <a:solidFill>
                            <a:schemeClr val="accent1"/>
                          </a:solidFill>
                        </a:rPr>
                        <a:t> </a:t>
                      </a:r>
                      <a:r>
                        <a:rPr lang="de-DE" sz="2000" b="1" dirty="0" err="1">
                          <a:solidFill>
                            <a:schemeClr val="accent1"/>
                          </a:solidFill>
                        </a:rPr>
                        <a:t>Canonical</a:t>
                      </a:r>
                      <a:r>
                        <a:rPr lang="de-DE" sz="2000" b="1" dirty="0">
                          <a:solidFill>
                            <a:schemeClr val="accent1"/>
                          </a:solidFill>
                        </a:rPr>
                        <a:t> XMI</a:t>
                      </a:r>
                    </a:p>
                  </a:txBody>
                  <a:tcPr/>
                </a:tc>
                <a:tc>
                  <a:txBody>
                    <a:bodyPr/>
                    <a:lstStyle/>
                    <a:p>
                      <a:r>
                        <a:rPr lang="de-DE" sz="1400" b="1" dirty="0">
                          <a:solidFill>
                            <a:schemeClr val="accent1"/>
                          </a:solidFill>
                        </a:rPr>
                        <a:t>„</a:t>
                      </a:r>
                      <a:r>
                        <a:rPr lang="de-DE" sz="1400" b="1" dirty="0" err="1">
                          <a:solidFill>
                            <a:schemeClr val="accent1"/>
                          </a:solidFill>
                        </a:rPr>
                        <a:t>Canonical</a:t>
                      </a:r>
                      <a:r>
                        <a:rPr lang="de-DE" sz="1400" b="1" dirty="0">
                          <a:solidFill>
                            <a:schemeClr val="accent1"/>
                          </a:solidFill>
                        </a:rPr>
                        <a:t>“ form (</a:t>
                      </a:r>
                      <a:r>
                        <a:rPr lang="de-DE" sz="1400" b="1" dirty="0" err="1">
                          <a:solidFill>
                            <a:schemeClr val="accent1"/>
                          </a:solidFill>
                        </a:rPr>
                        <a:t>official</a:t>
                      </a:r>
                      <a:r>
                        <a:rPr lang="de-DE" sz="1400" b="1" dirty="0">
                          <a:solidFill>
                            <a:schemeClr val="accent1"/>
                          </a:solidFill>
                        </a:rPr>
                        <a:t> </a:t>
                      </a:r>
                      <a:r>
                        <a:rPr lang="de-DE" sz="1400" b="1" dirty="0" err="1">
                          <a:solidFill>
                            <a:schemeClr val="accent1"/>
                          </a:solidFill>
                        </a:rPr>
                        <a:t>representation</a:t>
                      </a:r>
                      <a:r>
                        <a:rPr lang="de-DE" sz="1400" b="1" dirty="0">
                          <a:solidFill>
                            <a:schemeClr val="accent1"/>
                          </a:solidFill>
                        </a:rPr>
                        <a:t>) </a:t>
                      </a:r>
                      <a:r>
                        <a:rPr lang="de-DE" sz="1400" b="1" dirty="0" err="1">
                          <a:solidFill>
                            <a:schemeClr val="accent1"/>
                          </a:solidFill>
                        </a:rPr>
                        <a:t>of</a:t>
                      </a:r>
                      <a:r>
                        <a:rPr lang="de-DE" sz="1400" b="1" dirty="0">
                          <a:solidFill>
                            <a:schemeClr val="accent1"/>
                          </a:solidFill>
                        </a:rPr>
                        <a:t> </a:t>
                      </a:r>
                      <a:r>
                        <a:rPr lang="de-DE" sz="1400" b="1" dirty="0" err="1">
                          <a:solidFill>
                            <a:schemeClr val="accent1"/>
                          </a:solidFill>
                        </a:rPr>
                        <a:t>the</a:t>
                      </a:r>
                      <a:r>
                        <a:rPr lang="de-DE" sz="1400" b="1" dirty="0">
                          <a:solidFill>
                            <a:schemeClr val="accent1"/>
                          </a:solidFill>
                        </a:rPr>
                        <a:t> </a:t>
                      </a:r>
                      <a:r>
                        <a:rPr lang="de-DE" sz="1400" b="1" dirty="0" err="1">
                          <a:solidFill>
                            <a:schemeClr val="accent1"/>
                          </a:solidFill>
                        </a:rPr>
                        <a:t>model</a:t>
                      </a:r>
                      <a:r>
                        <a:rPr lang="de-DE" sz="1400" b="1" dirty="0">
                          <a:solidFill>
                            <a:schemeClr val="accent1"/>
                          </a:solidFill>
                        </a:rPr>
                        <a:t>, </a:t>
                      </a:r>
                      <a:r>
                        <a:rPr lang="de-DE" sz="1400" b="1" dirty="0" err="1">
                          <a:solidFill>
                            <a:schemeClr val="accent1"/>
                          </a:solidFill>
                        </a:rPr>
                        <a:t>can</a:t>
                      </a:r>
                      <a:r>
                        <a:rPr lang="de-DE" sz="1400" b="1" dirty="0">
                          <a:solidFill>
                            <a:schemeClr val="accent1"/>
                          </a:solidFill>
                        </a:rPr>
                        <a:t> </a:t>
                      </a:r>
                      <a:r>
                        <a:rPr lang="de-DE" sz="1400" b="1" dirty="0" err="1">
                          <a:solidFill>
                            <a:schemeClr val="accent1"/>
                          </a:solidFill>
                        </a:rPr>
                        <a:t>be</a:t>
                      </a:r>
                      <a:r>
                        <a:rPr lang="de-DE" sz="1400" b="1" dirty="0">
                          <a:solidFill>
                            <a:schemeClr val="accent1"/>
                          </a:solidFill>
                        </a:rPr>
                        <a:t> </a:t>
                      </a:r>
                      <a:r>
                        <a:rPr lang="de-DE" sz="1400" b="1" dirty="0" err="1">
                          <a:solidFill>
                            <a:schemeClr val="accent1"/>
                          </a:solidFill>
                        </a:rPr>
                        <a:t>understood</a:t>
                      </a:r>
                      <a:r>
                        <a:rPr lang="de-DE" sz="1400" b="1" dirty="0">
                          <a:solidFill>
                            <a:schemeClr val="accent1"/>
                          </a:solidFill>
                        </a:rPr>
                        <a:t> </a:t>
                      </a:r>
                      <a:r>
                        <a:rPr lang="de-DE" sz="1400" b="1" dirty="0" err="1">
                          <a:solidFill>
                            <a:schemeClr val="accent1"/>
                          </a:solidFill>
                        </a:rPr>
                        <a:t>as</a:t>
                      </a:r>
                      <a:r>
                        <a:rPr lang="de-DE" sz="1400" b="1" dirty="0">
                          <a:solidFill>
                            <a:schemeClr val="accent1"/>
                          </a:solidFill>
                        </a:rPr>
                        <a:t> PIM</a:t>
                      </a:r>
                    </a:p>
                  </a:txBody>
                  <a:tcPr/>
                </a:tc>
                <a:extLst>
                  <a:ext uri="{0D108BD9-81ED-4DB2-BD59-A6C34878D82A}">
                    <a16:rowId xmlns:a16="http://schemas.microsoft.com/office/drawing/2014/main" val="10002"/>
                  </a:ext>
                </a:extLst>
              </a:tr>
              <a:tr h="366486">
                <a:tc>
                  <a:txBody>
                    <a:bodyPr/>
                    <a:lstStyle/>
                    <a:p>
                      <a:r>
                        <a:rPr lang="de-DE" sz="1400" b="1" dirty="0">
                          <a:solidFill>
                            <a:schemeClr val="accent1"/>
                          </a:solidFill>
                        </a:rPr>
                        <a:t>XML Schema</a:t>
                      </a:r>
                    </a:p>
                  </a:txBody>
                  <a:tcPr/>
                </a:tc>
                <a:tc>
                  <a:txBody>
                    <a:bodyPr/>
                    <a:lstStyle/>
                    <a:p>
                      <a:r>
                        <a:rPr lang="de-DE" sz="1400" b="1" baseline="0" dirty="0">
                          <a:solidFill>
                            <a:schemeClr val="accent1"/>
                          </a:solidFill>
                        </a:rPr>
                        <a:t>PSM </a:t>
                      </a:r>
                      <a:r>
                        <a:rPr lang="de-DE" sz="1400" b="1" baseline="0" dirty="0" err="1">
                          <a:solidFill>
                            <a:schemeClr val="accent1"/>
                          </a:solidFill>
                        </a:rPr>
                        <a:t>as</a:t>
                      </a:r>
                      <a:r>
                        <a:rPr lang="de-DE" sz="1400" b="1" baseline="0" dirty="0">
                          <a:solidFill>
                            <a:schemeClr val="accent1"/>
                          </a:solidFill>
                        </a:rPr>
                        <a:t> UML, XSD</a:t>
                      </a:r>
                      <a:endParaRPr lang="de-DE" sz="1400" b="1" dirty="0">
                        <a:solidFill>
                          <a:schemeClr val="accent1"/>
                        </a:solidFill>
                      </a:endParaRPr>
                    </a:p>
                  </a:txBody>
                  <a:tcPr/>
                </a:tc>
                <a:tc>
                  <a:txBody>
                    <a:bodyPr/>
                    <a:lstStyle/>
                    <a:p>
                      <a:r>
                        <a:rPr lang="de-DE" sz="1400" b="1" dirty="0">
                          <a:solidFill>
                            <a:schemeClr val="accent1"/>
                          </a:solidFill>
                        </a:rPr>
                        <a:t>Formal </a:t>
                      </a:r>
                      <a:r>
                        <a:rPr lang="de-DE" sz="1400" b="1" dirty="0" err="1">
                          <a:solidFill>
                            <a:schemeClr val="accent1"/>
                          </a:solidFill>
                        </a:rPr>
                        <a:t>definition</a:t>
                      </a:r>
                      <a:r>
                        <a:rPr lang="de-DE" sz="1400" b="1" dirty="0">
                          <a:solidFill>
                            <a:schemeClr val="accent1"/>
                          </a:solidFill>
                        </a:rPr>
                        <a:t> </a:t>
                      </a:r>
                      <a:r>
                        <a:rPr lang="de-DE" sz="1400" b="1" dirty="0" err="1">
                          <a:solidFill>
                            <a:schemeClr val="accent1"/>
                          </a:solidFill>
                        </a:rPr>
                        <a:t>of</a:t>
                      </a:r>
                      <a:r>
                        <a:rPr lang="de-DE" sz="1400" b="1" dirty="0">
                          <a:solidFill>
                            <a:schemeClr val="accent1"/>
                          </a:solidFill>
                        </a:rPr>
                        <a:t> </a:t>
                      </a:r>
                      <a:r>
                        <a:rPr lang="de-DE" sz="1400" b="1" dirty="0" err="1">
                          <a:solidFill>
                            <a:schemeClr val="accent1"/>
                          </a:solidFill>
                        </a:rPr>
                        <a:t>implementation</a:t>
                      </a:r>
                      <a:r>
                        <a:rPr lang="de-DE" sz="1400" b="1" dirty="0">
                          <a:solidFill>
                            <a:schemeClr val="accent1"/>
                          </a:solidFill>
                        </a:rPr>
                        <a:t> </a:t>
                      </a:r>
                      <a:r>
                        <a:rPr lang="de-DE" sz="1400" b="1" dirty="0" err="1">
                          <a:solidFill>
                            <a:schemeClr val="accent1"/>
                          </a:solidFill>
                        </a:rPr>
                        <a:t>level</a:t>
                      </a:r>
                      <a:r>
                        <a:rPr lang="de-DE" sz="1400" b="1" baseline="0" dirty="0">
                          <a:solidFill>
                            <a:schemeClr val="accent1"/>
                          </a:solidFill>
                        </a:rPr>
                        <a:t> </a:t>
                      </a:r>
                      <a:r>
                        <a:rPr lang="de-DE" sz="1400" b="1" baseline="0" dirty="0" err="1">
                          <a:solidFill>
                            <a:schemeClr val="accent1"/>
                          </a:solidFill>
                        </a:rPr>
                        <a:t>as</a:t>
                      </a:r>
                      <a:r>
                        <a:rPr lang="de-DE" sz="1400" b="1" baseline="0" dirty="0">
                          <a:solidFill>
                            <a:schemeClr val="accent1"/>
                          </a:solidFill>
                        </a:rPr>
                        <a:t> </a:t>
                      </a:r>
                      <a:r>
                        <a:rPr lang="de-DE" sz="1400" b="1" dirty="0">
                          <a:solidFill>
                            <a:schemeClr val="accent1"/>
                          </a:solidFill>
                        </a:rPr>
                        <a:t>PSM and </a:t>
                      </a:r>
                      <a:r>
                        <a:rPr lang="de-DE" sz="1400" b="1" dirty="0" err="1">
                          <a:solidFill>
                            <a:schemeClr val="accent1"/>
                          </a:solidFill>
                        </a:rPr>
                        <a:t>specific</a:t>
                      </a:r>
                      <a:r>
                        <a:rPr lang="de-DE" sz="1400" b="1" dirty="0">
                          <a:solidFill>
                            <a:schemeClr val="accent1"/>
                          </a:solidFill>
                        </a:rPr>
                        <a:t> </a:t>
                      </a:r>
                      <a:r>
                        <a:rPr lang="de-DE" sz="1400" b="1" dirty="0" err="1">
                          <a:solidFill>
                            <a:schemeClr val="accent1"/>
                          </a:solidFill>
                        </a:rPr>
                        <a:t>syntax</a:t>
                      </a:r>
                      <a:endParaRPr lang="de-DE" sz="1400" b="1" dirty="0">
                        <a:solidFill>
                          <a:schemeClr val="accent1"/>
                        </a:solidFill>
                      </a:endParaRPr>
                    </a:p>
                  </a:txBody>
                  <a:tcPr/>
                </a:tc>
                <a:extLst>
                  <a:ext uri="{0D108BD9-81ED-4DB2-BD59-A6C34878D82A}">
                    <a16:rowId xmlns:a16="http://schemas.microsoft.com/office/drawing/2014/main" val="10003"/>
                  </a:ext>
                </a:extLst>
              </a:tr>
              <a:tr h="366486">
                <a:tc>
                  <a:txBody>
                    <a:bodyPr/>
                    <a:lstStyle/>
                    <a:p>
                      <a:r>
                        <a:rPr lang="de-DE" sz="1400" b="1" dirty="0">
                          <a:solidFill>
                            <a:schemeClr val="accent1"/>
                          </a:solidFill>
                        </a:rPr>
                        <a:t>OWL </a:t>
                      </a:r>
                      <a:r>
                        <a:rPr lang="de-DE" sz="1400" b="1" dirty="0" err="1">
                          <a:solidFill>
                            <a:schemeClr val="accent1"/>
                          </a:solidFill>
                        </a:rPr>
                        <a:t>vocabulary</a:t>
                      </a:r>
                      <a:endParaRPr lang="de-DE" sz="1400" b="1" dirty="0">
                        <a:solidFill>
                          <a:schemeClr val="accent1"/>
                        </a:solidFill>
                      </a:endParaRPr>
                    </a:p>
                  </a:txBody>
                  <a:tcPr/>
                </a:tc>
                <a:tc>
                  <a:txBody>
                    <a:bodyPr/>
                    <a:lstStyle/>
                    <a:p>
                      <a:r>
                        <a:rPr lang="de-DE" sz="1400" b="1" baseline="0" dirty="0">
                          <a:solidFill>
                            <a:schemeClr val="accent1"/>
                          </a:solidFill>
                        </a:rPr>
                        <a:t>PSM </a:t>
                      </a:r>
                      <a:r>
                        <a:rPr lang="de-DE" sz="1400" b="1" baseline="0" dirty="0" err="1">
                          <a:solidFill>
                            <a:schemeClr val="accent1"/>
                          </a:solidFill>
                        </a:rPr>
                        <a:t>as</a:t>
                      </a:r>
                      <a:r>
                        <a:rPr lang="de-DE" sz="1400" b="1" baseline="0" dirty="0">
                          <a:solidFill>
                            <a:schemeClr val="accent1"/>
                          </a:solidFill>
                        </a:rPr>
                        <a:t> UML, OWL/RDF-S</a:t>
                      </a:r>
                      <a:endParaRPr lang="de-DE" sz="1400" b="1" dirty="0">
                        <a:solidFill>
                          <a:schemeClr val="accent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b="1" dirty="0">
                          <a:solidFill>
                            <a:schemeClr val="accent1"/>
                          </a:solidFill>
                        </a:rPr>
                        <a:t>Formal </a:t>
                      </a:r>
                      <a:r>
                        <a:rPr lang="de-DE" sz="1400" b="1" dirty="0" err="1">
                          <a:solidFill>
                            <a:schemeClr val="accent1"/>
                          </a:solidFill>
                        </a:rPr>
                        <a:t>definition</a:t>
                      </a:r>
                      <a:r>
                        <a:rPr lang="de-DE" sz="1400" b="1" dirty="0">
                          <a:solidFill>
                            <a:schemeClr val="accent1"/>
                          </a:solidFill>
                        </a:rPr>
                        <a:t> </a:t>
                      </a:r>
                      <a:r>
                        <a:rPr lang="de-DE" sz="1400" b="1" dirty="0" err="1">
                          <a:solidFill>
                            <a:schemeClr val="accent1"/>
                          </a:solidFill>
                        </a:rPr>
                        <a:t>of</a:t>
                      </a:r>
                      <a:r>
                        <a:rPr lang="de-DE" sz="1400" b="1" dirty="0">
                          <a:solidFill>
                            <a:schemeClr val="accent1"/>
                          </a:solidFill>
                        </a:rPr>
                        <a:t> </a:t>
                      </a:r>
                      <a:r>
                        <a:rPr lang="de-DE" sz="1400" b="1" dirty="0" err="1">
                          <a:solidFill>
                            <a:schemeClr val="accent1"/>
                          </a:solidFill>
                        </a:rPr>
                        <a:t>implementation</a:t>
                      </a:r>
                      <a:r>
                        <a:rPr lang="de-DE" sz="1400" b="1" dirty="0">
                          <a:solidFill>
                            <a:schemeClr val="accent1"/>
                          </a:solidFill>
                        </a:rPr>
                        <a:t> </a:t>
                      </a:r>
                      <a:r>
                        <a:rPr lang="de-DE" sz="1400" b="1" dirty="0" err="1">
                          <a:solidFill>
                            <a:schemeClr val="accent1"/>
                          </a:solidFill>
                        </a:rPr>
                        <a:t>level</a:t>
                      </a:r>
                      <a:r>
                        <a:rPr lang="de-DE" sz="1400" b="1" baseline="0" dirty="0">
                          <a:solidFill>
                            <a:schemeClr val="accent1"/>
                          </a:solidFill>
                        </a:rPr>
                        <a:t> </a:t>
                      </a:r>
                      <a:r>
                        <a:rPr lang="de-DE" sz="1400" b="1" baseline="0" dirty="0" err="1">
                          <a:solidFill>
                            <a:schemeClr val="accent1"/>
                          </a:solidFill>
                        </a:rPr>
                        <a:t>as</a:t>
                      </a:r>
                      <a:r>
                        <a:rPr lang="de-DE" sz="1400" b="1" dirty="0">
                          <a:solidFill>
                            <a:schemeClr val="accent1"/>
                          </a:solidFill>
                        </a:rPr>
                        <a:t> PSM </a:t>
                      </a:r>
                      <a:r>
                        <a:rPr lang="de-DE" sz="1400" b="1" dirty="0" err="1">
                          <a:solidFill>
                            <a:schemeClr val="accent1"/>
                          </a:solidFill>
                        </a:rPr>
                        <a:t>and</a:t>
                      </a:r>
                      <a:r>
                        <a:rPr lang="de-DE" sz="1400" b="1" dirty="0">
                          <a:solidFill>
                            <a:schemeClr val="accent1"/>
                          </a:solidFill>
                        </a:rPr>
                        <a:t> </a:t>
                      </a:r>
                      <a:r>
                        <a:rPr lang="de-DE" sz="1400" b="1" dirty="0" err="1">
                          <a:solidFill>
                            <a:schemeClr val="accent1"/>
                          </a:solidFill>
                        </a:rPr>
                        <a:t>specific</a:t>
                      </a:r>
                      <a:r>
                        <a:rPr lang="de-DE" sz="1400" b="1" dirty="0">
                          <a:solidFill>
                            <a:schemeClr val="accent1"/>
                          </a:solidFill>
                        </a:rPr>
                        <a:t> </a:t>
                      </a:r>
                      <a:r>
                        <a:rPr lang="de-DE" sz="1400" b="1" dirty="0" err="1">
                          <a:solidFill>
                            <a:schemeClr val="accent1"/>
                          </a:solidFill>
                        </a:rPr>
                        <a:t>syntax</a:t>
                      </a:r>
                      <a:endParaRPr lang="de-DE" sz="1400" b="1" dirty="0">
                        <a:solidFill>
                          <a:schemeClr val="accent1"/>
                        </a:solidFill>
                      </a:endParaRPr>
                    </a:p>
                  </a:txBody>
                  <a:tcPr/>
                </a:tc>
                <a:extLst>
                  <a:ext uri="{0D108BD9-81ED-4DB2-BD59-A6C34878D82A}">
                    <a16:rowId xmlns:a16="http://schemas.microsoft.com/office/drawing/2014/main" val="10004"/>
                  </a:ext>
                </a:extLst>
              </a:tr>
              <a:tr h="243114">
                <a:tc>
                  <a:txBody>
                    <a:bodyPr/>
                    <a:lstStyle/>
                    <a:p>
                      <a:r>
                        <a:rPr lang="de-DE" sz="1200" b="1" i="1" dirty="0">
                          <a:solidFill>
                            <a:schemeClr val="accent1"/>
                          </a:solidFill>
                        </a:rPr>
                        <a:t>Other </a:t>
                      </a:r>
                      <a:r>
                        <a:rPr lang="de-DE" sz="1200" b="1" i="1" dirty="0" err="1">
                          <a:solidFill>
                            <a:schemeClr val="accent1"/>
                          </a:solidFill>
                        </a:rPr>
                        <a:t>target</a:t>
                      </a:r>
                      <a:r>
                        <a:rPr lang="de-DE" sz="1200" b="1" i="1" dirty="0">
                          <a:solidFill>
                            <a:schemeClr val="accent1"/>
                          </a:solidFill>
                        </a:rPr>
                        <a:t> </a:t>
                      </a:r>
                      <a:r>
                        <a:rPr lang="de-DE" sz="1200" b="1" i="1" dirty="0" err="1">
                          <a:solidFill>
                            <a:schemeClr val="accent1"/>
                          </a:solidFill>
                        </a:rPr>
                        <a:t>representations</a:t>
                      </a:r>
                      <a:endParaRPr lang="de-DE" sz="1200" b="1" i="1" dirty="0">
                        <a:solidFill>
                          <a:schemeClr val="accent1"/>
                        </a:solidFill>
                      </a:endParaRPr>
                    </a:p>
                  </a:txBody>
                  <a:tcPr/>
                </a:tc>
                <a:tc>
                  <a:txBody>
                    <a:bodyPr/>
                    <a:lstStyle/>
                    <a:p>
                      <a:r>
                        <a:rPr lang="de-DE" sz="1200" b="1" i="1" baseline="0" dirty="0">
                          <a:solidFill>
                            <a:schemeClr val="accent1"/>
                          </a:solidFill>
                        </a:rPr>
                        <a:t>PSM </a:t>
                      </a:r>
                      <a:r>
                        <a:rPr lang="de-DE" sz="1200" b="1" i="1" baseline="0" dirty="0" err="1">
                          <a:solidFill>
                            <a:schemeClr val="accent1"/>
                          </a:solidFill>
                        </a:rPr>
                        <a:t>as</a:t>
                      </a:r>
                      <a:r>
                        <a:rPr lang="de-DE" sz="1200" b="1" i="1" baseline="0" dirty="0">
                          <a:solidFill>
                            <a:schemeClr val="accent1"/>
                          </a:solidFill>
                        </a:rPr>
                        <a:t> UML, </a:t>
                      </a:r>
                      <a:r>
                        <a:rPr lang="de-DE" sz="1200" b="1" i="1" baseline="0" dirty="0" err="1">
                          <a:solidFill>
                            <a:schemeClr val="accent1"/>
                          </a:solidFill>
                        </a:rPr>
                        <a:t>specific</a:t>
                      </a:r>
                      <a:r>
                        <a:rPr lang="de-DE" sz="1200" b="1" i="1" baseline="0" dirty="0">
                          <a:solidFill>
                            <a:schemeClr val="accent1"/>
                          </a:solidFill>
                        </a:rPr>
                        <a:t> type</a:t>
                      </a:r>
                      <a:endParaRPr lang="de-DE" sz="1200" b="1" i="1" dirty="0">
                        <a:solidFill>
                          <a:schemeClr val="accent1"/>
                        </a:solidFill>
                      </a:endParaRPr>
                    </a:p>
                  </a:txBody>
                  <a:tcPr/>
                </a:tc>
                <a:tc>
                  <a:txBody>
                    <a:bodyPr/>
                    <a:lstStyle/>
                    <a:p>
                      <a:r>
                        <a:rPr lang="de-DE" sz="1200" b="1" i="1" dirty="0">
                          <a:solidFill>
                            <a:schemeClr val="accent1"/>
                          </a:solidFill>
                        </a:rPr>
                        <a:t>PSM </a:t>
                      </a:r>
                      <a:r>
                        <a:rPr lang="de-DE" sz="1200" b="1" i="1" dirty="0" err="1">
                          <a:solidFill>
                            <a:schemeClr val="accent1"/>
                          </a:solidFill>
                        </a:rPr>
                        <a:t>and</a:t>
                      </a:r>
                      <a:r>
                        <a:rPr lang="de-DE" sz="1200" b="1" i="1" dirty="0">
                          <a:solidFill>
                            <a:schemeClr val="accent1"/>
                          </a:solidFill>
                        </a:rPr>
                        <a:t> </a:t>
                      </a:r>
                      <a:r>
                        <a:rPr lang="de-DE" sz="1200" b="1" i="1" dirty="0" err="1">
                          <a:solidFill>
                            <a:schemeClr val="accent1"/>
                          </a:solidFill>
                        </a:rPr>
                        <a:t>specific</a:t>
                      </a:r>
                      <a:r>
                        <a:rPr lang="de-DE" sz="1200" b="1" i="1" dirty="0">
                          <a:solidFill>
                            <a:schemeClr val="accent1"/>
                          </a:solidFill>
                        </a:rPr>
                        <a:t> </a:t>
                      </a:r>
                      <a:r>
                        <a:rPr lang="de-DE" sz="1200" b="1" i="1" dirty="0" err="1">
                          <a:solidFill>
                            <a:schemeClr val="accent1"/>
                          </a:solidFill>
                        </a:rPr>
                        <a:t>syntax</a:t>
                      </a:r>
                      <a:endParaRPr lang="de-DE" sz="1200" b="1" i="1" dirty="0">
                        <a:solidFill>
                          <a:schemeClr val="accent1"/>
                        </a:solidFill>
                      </a:endParaRPr>
                    </a:p>
                  </a:txBody>
                  <a:tcPr/>
                </a:tc>
                <a:extLst>
                  <a:ext uri="{0D108BD9-81ED-4DB2-BD59-A6C34878D82A}">
                    <a16:rowId xmlns:a16="http://schemas.microsoft.com/office/drawing/2014/main" val="10005"/>
                  </a:ext>
                </a:extLst>
              </a:tr>
              <a:tr h="366486">
                <a:tc>
                  <a:txBody>
                    <a:bodyPr/>
                    <a:lstStyle/>
                    <a:p>
                      <a:r>
                        <a:rPr lang="de-DE" sz="1200" dirty="0">
                          <a:solidFill>
                            <a:schemeClr val="bg1">
                              <a:lumMod val="50000"/>
                            </a:schemeClr>
                          </a:solidFill>
                        </a:rPr>
                        <a:t>XML </a:t>
                      </a:r>
                      <a:r>
                        <a:rPr lang="de-DE" sz="1200" dirty="0" err="1">
                          <a:solidFill>
                            <a:schemeClr val="bg1">
                              <a:lumMod val="50000"/>
                            </a:schemeClr>
                          </a:solidFill>
                        </a:rPr>
                        <a:t>instance</a:t>
                      </a:r>
                      <a:endParaRPr lang="de-DE" sz="1200" dirty="0">
                        <a:solidFill>
                          <a:schemeClr val="bg1">
                            <a:lumMod val="50000"/>
                          </a:schemeClr>
                        </a:solidFill>
                      </a:endParaRPr>
                    </a:p>
                  </a:txBody>
                  <a:tcPr/>
                </a:tc>
                <a:tc>
                  <a:txBody>
                    <a:bodyPr/>
                    <a:lstStyle/>
                    <a:p>
                      <a:r>
                        <a:rPr lang="de-DE" sz="1200" dirty="0">
                          <a:solidFill>
                            <a:schemeClr val="bg1">
                              <a:lumMod val="50000"/>
                            </a:schemeClr>
                          </a:solidFill>
                        </a:rPr>
                        <a:t>XML</a:t>
                      </a:r>
                    </a:p>
                  </a:txBody>
                  <a:tcPr/>
                </a:tc>
                <a:tc>
                  <a:txBody>
                    <a:bodyPr/>
                    <a:lstStyle/>
                    <a:p>
                      <a:r>
                        <a:rPr lang="de-DE" sz="1200" dirty="0" err="1">
                          <a:solidFill>
                            <a:schemeClr val="bg1">
                              <a:lumMod val="50000"/>
                            </a:schemeClr>
                          </a:solidFill>
                        </a:rPr>
                        <a:t>Metadata</a:t>
                      </a:r>
                      <a:r>
                        <a:rPr lang="de-DE" sz="1200" dirty="0">
                          <a:solidFill>
                            <a:schemeClr val="bg1">
                              <a:lumMod val="50000"/>
                            </a:schemeClr>
                          </a:solidFill>
                        </a:rPr>
                        <a:t> in </a:t>
                      </a:r>
                      <a:r>
                        <a:rPr lang="de-DE" sz="1200" dirty="0" err="1">
                          <a:solidFill>
                            <a:schemeClr val="bg1">
                              <a:lumMod val="50000"/>
                            </a:schemeClr>
                          </a:solidFill>
                        </a:rPr>
                        <a:t>structured</a:t>
                      </a:r>
                      <a:r>
                        <a:rPr lang="de-DE" sz="1200" dirty="0">
                          <a:solidFill>
                            <a:schemeClr val="bg1">
                              <a:lumMod val="50000"/>
                            </a:schemeClr>
                          </a:solidFill>
                        </a:rPr>
                        <a:t> </a:t>
                      </a:r>
                      <a:r>
                        <a:rPr lang="de-DE" sz="1200" dirty="0" err="1">
                          <a:solidFill>
                            <a:schemeClr val="bg1">
                              <a:lumMod val="50000"/>
                            </a:schemeClr>
                          </a:solidFill>
                        </a:rPr>
                        <a:t>and</a:t>
                      </a:r>
                      <a:r>
                        <a:rPr lang="de-DE" sz="1200" dirty="0">
                          <a:solidFill>
                            <a:schemeClr val="bg1">
                              <a:lumMod val="50000"/>
                            </a:schemeClr>
                          </a:solidFill>
                        </a:rPr>
                        <a:t> </a:t>
                      </a:r>
                      <a:r>
                        <a:rPr lang="de-DE" sz="1200" dirty="0" err="1">
                          <a:solidFill>
                            <a:schemeClr val="bg1">
                              <a:lumMod val="50000"/>
                            </a:schemeClr>
                          </a:solidFill>
                        </a:rPr>
                        <a:t>standardized</a:t>
                      </a:r>
                      <a:r>
                        <a:rPr lang="de-DE" sz="1200" baseline="0" dirty="0">
                          <a:solidFill>
                            <a:schemeClr val="bg1">
                              <a:lumMod val="50000"/>
                            </a:schemeClr>
                          </a:solidFill>
                        </a:rPr>
                        <a:t> form</a:t>
                      </a:r>
                      <a:endParaRPr lang="de-DE" sz="1200" dirty="0">
                        <a:solidFill>
                          <a:schemeClr val="bg1">
                            <a:lumMod val="50000"/>
                          </a:schemeClr>
                        </a:solidFill>
                      </a:endParaRPr>
                    </a:p>
                  </a:txBody>
                  <a:tcPr/>
                </a:tc>
                <a:extLst>
                  <a:ext uri="{0D108BD9-81ED-4DB2-BD59-A6C34878D82A}">
                    <a16:rowId xmlns:a16="http://schemas.microsoft.com/office/drawing/2014/main" val="10006"/>
                  </a:ext>
                </a:extLst>
              </a:tr>
              <a:tr h="364308">
                <a:tc>
                  <a:txBody>
                    <a:bodyPr/>
                    <a:lstStyle/>
                    <a:p>
                      <a:r>
                        <a:rPr lang="de-DE" sz="1200" dirty="0">
                          <a:solidFill>
                            <a:schemeClr val="bg1">
                              <a:lumMod val="50000"/>
                            </a:schemeClr>
                          </a:solidFill>
                        </a:rPr>
                        <a:t>RDF </a:t>
                      </a:r>
                      <a:r>
                        <a:rPr lang="de-DE" sz="1200" dirty="0" err="1">
                          <a:solidFill>
                            <a:schemeClr val="bg1">
                              <a:lumMod val="50000"/>
                            </a:schemeClr>
                          </a:solidFill>
                        </a:rPr>
                        <a:t>instance</a:t>
                      </a:r>
                      <a:endParaRPr lang="de-DE" sz="1200" dirty="0">
                        <a:solidFill>
                          <a:schemeClr val="bg1">
                            <a:lumMod val="50000"/>
                          </a:schemeClr>
                        </a:solidFill>
                      </a:endParaRPr>
                    </a:p>
                  </a:txBody>
                  <a:tcPr/>
                </a:tc>
                <a:tc>
                  <a:txBody>
                    <a:bodyPr/>
                    <a:lstStyle/>
                    <a:p>
                      <a:r>
                        <a:rPr lang="de-DE" sz="1200" dirty="0">
                          <a:solidFill>
                            <a:schemeClr val="bg1">
                              <a:lumMod val="50000"/>
                            </a:schemeClr>
                          </a:solidFill>
                        </a:rPr>
                        <a:t>RDF</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dirty="0" err="1">
                          <a:solidFill>
                            <a:schemeClr val="bg1">
                              <a:lumMod val="50000"/>
                            </a:schemeClr>
                          </a:solidFill>
                        </a:rPr>
                        <a:t>Metadata</a:t>
                      </a:r>
                      <a:r>
                        <a:rPr lang="de-DE" sz="1200" dirty="0">
                          <a:solidFill>
                            <a:schemeClr val="bg1">
                              <a:lumMod val="50000"/>
                            </a:schemeClr>
                          </a:solidFill>
                        </a:rPr>
                        <a:t> in </a:t>
                      </a:r>
                      <a:r>
                        <a:rPr lang="de-DE" sz="1200" dirty="0" err="1">
                          <a:solidFill>
                            <a:schemeClr val="bg1">
                              <a:lumMod val="50000"/>
                            </a:schemeClr>
                          </a:solidFill>
                        </a:rPr>
                        <a:t>structured</a:t>
                      </a:r>
                      <a:r>
                        <a:rPr lang="de-DE" sz="1200" dirty="0">
                          <a:solidFill>
                            <a:schemeClr val="bg1">
                              <a:lumMod val="50000"/>
                            </a:schemeClr>
                          </a:solidFill>
                        </a:rPr>
                        <a:t> </a:t>
                      </a:r>
                      <a:r>
                        <a:rPr lang="de-DE" sz="1200" dirty="0" err="1">
                          <a:solidFill>
                            <a:schemeClr val="bg1">
                              <a:lumMod val="50000"/>
                            </a:schemeClr>
                          </a:solidFill>
                        </a:rPr>
                        <a:t>and</a:t>
                      </a:r>
                      <a:r>
                        <a:rPr lang="de-DE" sz="1200" dirty="0">
                          <a:solidFill>
                            <a:schemeClr val="bg1">
                              <a:lumMod val="50000"/>
                            </a:schemeClr>
                          </a:solidFill>
                        </a:rPr>
                        <a:t> </a:t>
                      </a:r>
                      <a:r>
                        <a:rPr lang="de-DE" sz="1200" dirty="0" err="1">
                          <a:solidFill>
                            <a:schemeClr val="bg1">
                              <a:lumMod val="50000"/>
                            </a:schemeClr>
                          </a:solidFill>
                        </a:rPr>
                        <a:t>standardized</a:t>
                      </a:r>
                      <a:r>
                        <a:rPr lang="de-DE" sz="1200" baseline="0" dirty="0">
                          <a:solidFill>
                            <a:schemeClr val="bg1">
                              <a:lumMod val="50000"/>
                            </a:schemeClr>
                          </a:solidFill>
                        </a:rPr>
                        <a:t> form</a:t>
                      </a:r>
                      <a:endParaRPr lang="de-DE" sz="1200" dirty="0">
                        <a:solidFill>
                          <a:schemeClr val="bg1">
                            <a:lumMod val="50000"/>
                          </a:schemeClr>
                        </a:solidFill>
                      </a:endParaRPr>
                    </a:p>
                  </a:txBody>
                  <a:tcPr/>
                </a:tc>
                <a:extLst>
                  <a:ext uri="{0D108BD9-81ED-4DB2-BD59-A6C34878D82A}">
                    <a16:rowId xmlns:a16="http://schemas.microsoft.com/office/drawing/2014/main" val="10007"/>
                  </a:ext>
                </a:extLst>
              </a:tr>
              <a:tr h="228600">
                <a:tc>
                  <a:txBody>
                    <a:bodyPr/>
                    <a:lstStyle/>
                    <a:p>
                      <a:r>
                        <a:rPr lang="de-DE" sz="1050" i="1" dirty="0" err="1">
                          <a:solidFill>
                            <a:schemeClr val="bg1">
                              <a:lumMod val="50000"/>
                            </a:schemeClr>
                          </a:solidFill>
                        </a:rPr>
                        <a:t>Instances</a:t>
                      </a:r>
                      <a:r>
                        <a:rPr lang="de-DE" sz="1050" i="1" baseline="0" dirty="0">
                          <a:solidFill>
                            <a:schemeClr val="bg1">
                              <a:lumMod val="50000"/>
                            </a:schemeClr>
                          </a:solidFill>
                        </a:rPr>
                        <a:t> in </a:t>
                      </a:r>
                      <a:r>
                        <a:rPr lang="de-DE" sz="1050" i="1" baseline="0" dirty="0" err="1">
                          <a:solidFill>
                            <a:schemeClr val="bg1">
                              <a:lumMod val="50000"/>
                            </a:schemeClr>
                          </a:solidFill>
                        </a:rPr>
                        <a:t>other</a:t>
                      </a:r>
                      <a:r>
                        <a:rPr lang="de-DE" sz="1050" i="1" baseline="0" dirty="0">
                          <a:solidFill>
                            <a:schemeClr val="bg1">
                              <a:lumMod val="50000"/>
                            </a:schemeClr>
                          </a:solidFill>
                        </a:rPr>
                        <a:t> </a:t>
                      </a:r>
                      <a:r>
                        <a:rPr lang="de-DE" sz="1050" i="1" baseline="0" dirty="0" err="1">
                          <a:solidFill>
                            <a:schemeClr val="bg1">
                              <a:lumMod val="50000"/>
                            </a:schemeClr>
                          </a:solidFill>
                        </a:rPr>
                        <a:t>syntaxes</a:t>
                      </a:r>
                      <a:endParaRPr lang="de-DE" sz="1050" i="1" dirty="0">
                        <a:solidFill>
                          <a:schemeClr val="bg1">
                            <a:lumMod val="50000"/>
                          </a:schemeClr>
                        </a:solidFill>
                      </a:endParaRPr>
                    </a:p>
                  </a:txBody>
                  <a:tcPr/>
                </a:tc>
                <a:tc>
                  <a:txBody>
                    <a:bodyPr/>
                    <a:lstStyle/>
                    <a:p>
                      <a:r>
                        <a:rPr lang="de-DE" sz="1050" i="1" dirty="0">
                          <a:solidFill>
                            <a:schemeClr val="bg1">
                              <a:lumMod val="50000"/>
                            </a:schemeClr>
                          </a:solidFill>
                        </a:rPr>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i="1" dirty="0" err="1">
                          <a:solidFill>
                            <a:schemeClr val="bg1">
                              <a:lumMod val="50000"/>
                            </a:schemeClr>
                          </a:solidFill>
                        </a:rPr>
                        <a:t>Metadata</a:t>
                      </a:r>
                      <a:r>
                        <a:rPr lang="de-DE" sz="1050" i="1" dirty="0">
                          <a:solidFill>
                            <a:schemeClr val="bg1">
                              <a:lumMod val="50000"/>
                            </a:schemeClr>
                          </a:solidFill>
                        </a:rPr>
                        <a:t> in </a:t>
                      </a:r>
                      <a:r>
                        <a:rPr lang="de-DE" sz="1050" i="1" dirty="0" err="1">
                          <a:solidFill>
                            <a:schemeClr val="bg1">
                              <a:lumMod val="50000"/>
                            </a:schemeClr>
                          </a:solidFill>
                        </a:rPr>
                        <a:t>structured</a:t>
                      </a:r>
                      <a:r>
                        <a:rPr lang="de-DE" sz="1050" i="1" dirty="0">
                          <a:solidFill>
                            <a:schemeClr val="bg1">
                              <a:lumMod val="50000"/>
                            </a:schemeClr>
                          </a:solidFill>
                        </a:rPr>
                        <a:t> </a:t>
                      </a:r>
                      <a:r>
                        <a:rPr lang="de-DE" sz="1050" i="1" dirty="0" err="1">
                          <a:solidFill>
                            <a:schemeClr val="bg1">
                              <a:lumMod val="50000"/>
                            </a:schemeClr>
                          </a:solidFill>
                        </a:rPr>
                        <a:t>and</a:t>
                      </a:r>
                      <a:r>
                        <a:rPr lang="de-DE" sz="1050" i="1" dirty="0">
                          <a:solidFill>
                            <a:schemeClr val="bg1">
                              <a:lumMod val="50000"/>
                            </a:schemeClr>
                          </a:solidFill>
                        </a:rPr>
                        <a:t> </a:t>
                      </a:r>
                      <a:r>
                        <a:rPr lang="de-DE" sz="1050" i="1" dirty="0" err="1">
                          <a:solidFill>
                            <a:schemeClr val="bg1">
                              <a:lumMod val="50000"/>
                            </a:schemeClr>
                          </a:solidFill>
                        </a:rPr>
                        <a:t>standardized</a:t>
                      </a:r>
                      <a:r>
                        <a:rPr lang="de-DE" sz="1050" i="1" baseline="0" dirty="0">
                          <a:solidFill>
                            <a:schemeClr val="bg1">
                              <a:lumMod val="50000"/>
                            </a:schemeClr>
                          </a:solidFill>
                        </a:rPr>
                        <a:t> form</a:t>
                      </a:r>
                      <a:endParaRPr lang="de-DE" sz="1050" i="1" dirty="0">
                        <a:solidFill>
                          <a:schemeClr val="bg1">
                            <a:lumMod val="50000"/>
                          </a:schemeClr>
                        </a:solidFill>
                      </a:endParaRPr>
                    </a:p>
                  </a:txBody>
                  <a:tcPr/>
                </a:tc>
                <a:extLst>
                  <a:ext uri="{0D108BD9-81ED-4DB2-BD59-A6C34878D82A}">
                    <a16:rowId xmlns:a16="http://schemas.microsoft.com/office/drawing/2014/main" val="10008"/>
                  </a:ext>
                </a:extLst>
              </a:tr>
            </a:tbl>
          </a:graphicData>
        </a:graphic>
      </p:graphicFrame>
      <p:pic>
        <p:nvPicPr>
          <p:cNvPr id="4" name="Picture 3">
            <a:extLst>
              <a:ext uri="{FF2B5EF4-FFF2-40B4-BE49-F238E27FC236}">
                <a16:creationId xmlns:a16="http://schemas.microsoft.com/office/drawing/2014/main" id="{F5FD19D2-DFE5-4E2C-80F6-D4BE44657972}"/>
              </a:ext>
            </a:extLst>
          </p:cNvPr>
          <p:cNvPicPr>
            <a:picLocks noChangeAspect="1"/>
          </p:cNvPicPr>
          <p:nvPr/>
        </p:nvPicPr>
        <p:blipFill>
          <a:blip r:embed="rId2"/>
          <a:stretch>
            <a:fillRect/>
          </a:stretch>
        </p:blipFill>
        <p:spPr>
          <a:xfrm>
            <a:off x="2702498" y="1676401"/>
            <a:ext cx="1207298" cy="1676399"/>
          </a:xfrm>
          <a:prstGeom prst="rect">
            <a:avLst/>
          </a:prstGeom>
        </p:spPr>
      </p:pic>
    </p:spTree>
    <p:extLst>
      <p:ext uri="{BB962C8B-B14F-4D97-AF65-F5344CB8AC3E}">
        <p14:creationId xmlns:p14="http://schemas.microsoft.com/office/powerpoint/2010/main" val="41573803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de-DE" dirty="0"/>
              <a:t>DDI-CDI </a:t>
            </a:r>
            <a:r>
              <a:rPr lang="de-DE" dirty="0" err="1"/>
              <a:t>Production</a:t>
            </a:r>
            <a:br>
              <a:rPr lang="de-DE" dirty="0"/>
            </a:br>
            <a:r>
              <a:rPr lang="de-DE" dirty="0"/>
              <a:t>and </a:t>
            </a:r>
            <a:r>
              <a:rPr lang="de-DE" dirty="0">
                <a:solidFill>
                  <a:srgbClr val="00B050"/>
                </a:solidFill>
              </a:rPr>
              <a:t>Exploration</a:t>
            </a:r>
          </a:p>
        </p:txBody>
      </p:sp>
      <p:sp>
        <p:nvSpPr>
          <p:cNvPr id="3" name="Rectangle 2"/>
          <p:cNvSpPr/>
          <p:nvPr/>
        </p:nvSpPr>
        <p:spPr>
          <a:xfrm>
            <a:off x="457200" y="1447800"/>
            <a:ext cx="2362200" cy="14478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err="1"/>
              <a:t>DDICDILibrary</a:t>
            </a:r>
            <a:r>
              <a:rPr lang="de-DE" dirty="0"/>
              <a:t> </a:t>
            </a:r>
            <a:r>
              <a:rPr lang="de-DE" dirty="0" err="1"/>
              <a:t>as</a:t>
            </a:r>
            <a:r>
              <a:rPr lang="de-DE" dirty="0"/>
              <a:t> EAP</a:t>
            </a:r>
          </a:p>
          <a:p>
            <a:pPr algn="ctr"/>
            <a:endParaRPr lang="de-DE" dirty="0"/>
          </a:p>
          <a:p>
            <a:pPr algn="ctr"/>
            <a:endParaRPr lang="de-DE" dirty="0"/>
          </a:p>
        </p:txBody>
      </p:sp>
      <p:sp>
        <p:nvSpPr>
          <p:cNvPr id="4" name="Rectangle 3"/>
          <p:cNvSpPr/>
          <p:nvPr/>
        </p:nvSpPr>
        <p:spPr>
          <a:xfrm>
            <a:off x="619200" y="2192400"/>
            <a:ext cx="2124000" cy="627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r>
              <a:rPr lang="de-DE" dirty="0" err="1"/>
              <a:t>DDICDILibrary</a:t>
            </a:r>
            <a:br>
              <a:rPr lang="de-DE" dirty="0"/>
            </a:br>
            <a:r>
              <a:rPr lang="de-DE" dirty="0" err="1"/>
              <a:t>as</a:t>
            </a:r>
            <a:r>
              <a:rPr lang="de-DE" dirty="0"/>
              <a:t> EAP XMI</a:t>
            </a:r>
          </a:p>
        </p:txBody>
      </p:sp>
      <p:sp>
        <p:nvSpPr>
          <p:cNvPr id="5" name="Rectangle 4"/>
          <p:cNvSpPr/>
          <p:nvPr/>
        </p:nvSpPr>
        <p:spPr>
          <a:xfrm>
            <a:off x="1990800" y="4876800"/>
            <a:ext cx="2124000" cy="548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r>
              <a:rPr lang="de-DE" dirty="0"/>
              <a:t>XML Schema</a:t>
            </a:r>
          </a:p>
          <a:p>
            <a:r>
              <a:rPr lang="de-DE" sz="1400" dirty="0" err="1"/>
              <a:t>as</a:t>
            </a:r>
            <a:r>
              <a:rPr lang="de-DE" sz="1400" dirty="0"/>
              <a:t> UML CX </a:t>
            </a:r>
            <a:r>
              <a:rPr lang="de-DE" sz="1400" dirty="0" err="1"/>
              <a:t>and</a:t>
            </a:r>
            <a:r>
              <a:rPr lang="de-DE" sz="1400" dirty="0"/>
              <a:t> XSD</a:t>
            </a:r>
          </a:p>
        </p:txBody>
      </p:sp>
      <p:sp>
        <p:nvSpPr>
          <p:cNvPr id="7" name="Rectangle 6"/>
          <p:cNvSpPr/>
          <p:nvPr/>
        </p:nvSpPr>
        <p:spPr>
          <a:xfrm>
            <a:off x="3514800" y="5562600"/>
            <a:ext cx="2124000" cy="548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r>
              <a:rPr lang="de-DE" dirty="0" err="1"/>
              <a:t>Ontology</a:t>
            </a:r>
            <a:endParaRPr lang="de-DE" dirty="0"/>
          </a:p>
          <a:p>
            <a:r>
              <a:rPr lang="de-DE" sz="1400" dirty="0" err="1"/>
              <a:t>as</a:t>
            </a:r>
            <a:r>
              <a:rPr lang="de-DE" sz="1400" dirty="0"/>
              <a:t> UML CX and OWL/RDF-S</a:t>
            </a:r>
          </a:p>
        </p:txBody>
      </p:sp>
      <p:sp>
        <p:nvSpPr>
          <p:cNvPr id="8" name="Rectangle 7"/>
          <p:cNvSpPr/>
          <p:nvPr/>
        </p:nvSpPr>
        <p:spPr>
          <a:xfrm>
            <a:off x="457200" y="4191000"/>
            <a:ext cx="2124000" cy="548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r>
              <a:rPr lang="de-DE" dirty="0" err="1"/>
              <a:t>Documentation</a:t>
            </a:r>
            <a:endParaRPr lang="de-DE" dirty="0"/>
          </a:p>
          <a:p>
            <a:r>
              <a:rPr lang="de-DE" sz="1400" dirty="0" err="1"/>
              <a:t>as</a:t>
            </a:r>
            <a:r>
              <a:rPr lang="de-DE" sz="1400" dirty="0"/>
              <a:t> </a:t>
            </a:r>
            <a:r>
              <a:rPr lang="de-DE" sz="1400" dirty="0" err="1"/>
              <a:t>restructeredText</a:t>
            </a:r>
            <a:r>
              <a:rPr lang="de-DE" sz="1400" dirty="0"/>
              <a:t> and </a:t>
            </a:r>
            <a:r>
              <a:rPr lang="de-DE" sz="1400" dirty="0" err="1"/>
              <a:t>dot</a:t>
            </a:r>
            <a:endParaRPr lang="de-DE" sz="1400" dirty="0"/>
          </a:p>
        </p:txBody>
      </p:sp>
      <p:sp>
        <p:nvSpPr>
          <p:cNvPr id="10" name="Rectangle 9"/>
          <p:cNvSpPr/>
          <p:nvPr/>
        </p:nvSpPr>
        <p:spPr>
          <a:xfrm>
            <a:off x="5009705" y="2226426"/>
            <a:ext cx="2124000" cy="548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de-DE" dirty="0" err="1"/>
              <a:t>Canonical</a:t>
            </a:r>
            <a:r>
              <a:rPr lang="de-DE" dirty="0"/>
              <a:t> XMI (CX)</a:t>
            </a:r>
            <a:endParaRPr lang="de-DE" sz="1400" dirty="0"/>
          </a:p>
        </p:txBody>
      </p:sp>
      <p:cxnSp>
        <p:nvCxnSpPr>
          <p:cNvPr id="12" name="Straight Arrow Connector 11"/>
          <p:cNvCxnSpPr>
            <a:stCxn id="4" idx="3"/>
            <a:endCxn id="10" idx="1"/>
          </p:cNvCxnSpPr>
          <p:nvPr/>
        </p:nvCxnSpPr>
        <p:spPr>
          <a:xfrm flipV="1">
            <a:off x="2743200" y="2500626"/>
            <a:ext cx="2266505" cy="5274"/>
          </a:xfrm>
          <a:prstGeom prst="straightConnector1">
            <a:avLst/>
          </a:prstGeom>
          <a:ln w="19050">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10" idx="2"/>
            <a:endCxn id="8" idx="0"/>
          </p:cNvCxnSpPr>
          <p:nvPr/>
        </p:nvCxnSpPr>
        <p:spPr>
          <a:xfrm flipH="1">
            <a:off x="1519200" y="2774826"/>
            <a:ext cx="4552505" cy="1416174"/>
          </a:xfrm>
          <a:prstGeom prst="straightConnector1">
            <a:avLst/>
          </a:prstGeom>
          <a:ln w="19050">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0" idx="2"/>
            <a:endCxn id="5" idx="0"/>
          </p:cNvCxnSpPr>
          <p:nvPr/>
        </p:nvCxnSpPr>
        <p:spPr>
          <a:xfrm flipH="1">
            <a:off x="3052800" y="2774826"/>
            <a:ext cx="3018905" cy="2101974"/>
          </a:xfrm>
          <a:prstGeom prst="straightConnector1">
            <a:avLst/>
          </a:prstGeom>
          <a:ln w="19050">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0" idx="2"/>
            <a:endCxn id="7" idx="0"/>
          </p:cNvCxnSpPr>
          <p:nvPr/>
        </p:nvCxnSpPr>
        <p:spPr>
          <a:xfrm flipH="1">
            <a:off x="4576800" y="2774826"/>
            <a:ext cx="1494905" cy="2787774"/>
          </a:xfrm>
          <a:prstGeom prst="straightConnector1">
            <a:avLst/>
          </a:prstGeom>
          <a:ln w="19050">
            <a:tailEnd type="triangle" w="lg" len="lg"/>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rot="20551614">
            <a:off x="3240684" y="3198452"/>
            <a:ext cx="601511" cy="369332"/>
          </a:xfrm>
          <a:prstGeom prst="rect">
            <a:avLst/>
          </a:prstGeom>
          <a:noFill/>
        </p:spPr>
        <p:txBody>
          <a:bodyPr wrap="none" rtlCol="0">
            <a:spAutoFit/>
          </a:bodyPr>
          <a:lstStyle/>
          <a:p>
            <a:r>
              <a:rPr lang="de-DE" dirty="0"/>
              <a:t>XSLT</a:t>
            </a:r>
          </a:p>
        </p:txBody>
      </p:sp>
      <p:sp>
        <p:nvSpPr>
          <p:cNvPr id="32" name="TextBox 31"/>
          <p:cNvSpPr txBox="1"/>
          <p:nvPr/>
        </p:nvSpPr>
        <p:spPr>
          <a:xfrm rot="19506478">
            <a:off x="3852719" y="3712871"/>
            <a:ext cx="601511" cy="369332"/>
          </a:xfrm>
          <a:prstGeom prst="rect">
            <a:avLst/>
          </a:prstGeom>
          <a:noFill/>
        </p:spPr>
        <p:txBody>
          <a:bodyPr wrap="none" rtlCol="0">
            <a:spAutoFit/>
          </a:bodyPr>
          <a:lstStyle/>
          <a:p>
            <a:r>
              <a:rPr lang="de-DE" dirty="0"/>
              <a:t>XSLT</a:t>
            </a:r>
          </a:p>
        </p:txBody>
      </p:sp>
      <p:sp>
        <p:nvSpPr>
          <p:cNvPr id="33" name="TextBox 32"/>
          <p:cNvSpPr txBox="1"/>
          <p:nvPr/>
        </p:nvSpPr>
        <p:spPr>
          <a:xfrm rot="17891901">
            <a:off x="4441305" y="4271278"/>
            <a:ext cx="1094915" cy="369332"/>
          </a:xfrm>
          <a:prstGeom prst="rect">
            <a:avLst/>
          </a:prstGeom>
          <a:noFill/>
        </p:spPr>
        <p:txBody>
          <a:bodyPr wrap="none" rtlCol="0">
            <a:spAutoFit/>
          </a:bodyPr>
          <a:lstStyle/>
          <a:p>
            <a:r>
              <a:rPr lang="de-DE" dirty="0" err="1"/>
              <a:t>Javascript</a:t>
            </a:r>
            <a:endParaRPr lang="de-DE" dirty="0"/>
          </a:p>
        </p:txBody>
      </p:sp>
      <p:grpSp>
        <p:nvGrpSpPr>
          <p:cNvPr id="35" name="Group 34"/>
          <p:cNvGrpSpPr/>
          <p:nvPr/>
        </p:nvGrpSpPr>
        <p:grpSpPr>
          <a:xfrm>
            <a:off x="5953200" y="2774826"/>
            <a:ext cx="2124000" cy="3746748"/>
            <a:chOff x="5038800" y="2882652"/>
            <a:chExt cx="2124000" cy="3746748"/>
          </a:xfrm>
        </p:grpSpPr>
        <p:sp>
          <p:nvSpPr>
            <p:cNvPr id="9" name="Rectangle 8"/>
            <p:cNvSpPr/>
            <p:nvPr/>
          </p:nvSpPr>
          <p:spPr>
            <a:xfrm>
              <a:off x="5038800" y="6081000"/>
              <a:ext cx="2124000" cy="5484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r>
                <a:rPr lang="de-DE" dirty="0"/>
                <a:t>Other </a:t>
              </a:r>
              <a:r>
                <a:rPr lang="de-DE" dirty="0" err="1"/>
                <a:t>target</a:t>
              </a:r>
              <a:br>
                <a:rPr lang="de-DE" dirty="0"/>
              </a:br>
              <a:r>
                <a:rPr lang="de-DE" dirty="0" err="1"/>
                <a:t>representations</a:t>
              </a:r>
              <a:endParaRPr lang="de-DE" dirty="0"/>
            </a:p>
          </p:txBody>
        </p:sp>
        <p:cxnSp>
          <p:nvCxnSpPr>
            <p:cNvPr id="18" name="Straight Arrow Connector 17"/>
            <p:cNvCxnSpPr>
              <a:stCxn id="10" idx="2"/>
              <a:endCxn id="9" idx="0"/>
            </p:cNvCxnSpPr>
            <p:nvPr/>
          </p:nvCxnSpPr>
          <p:spPr>
            <a:xfrm>
              <a:off x="5157305" y="2882652"/>
              <a:ext cx="943495" cy="3198348"/>
            </a:xfrm>
            <a:prstGeom prst="straightConnector1">
              <a:avLst/>
            </a:prstGeom>
            <a:ln w="1905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rot="4424654">
              <a:off x="4917252" y="4132779"/>
              <a:ext cx="1459567" cy="646331"/>
            </a:xfrm>
            <a:prstGeom prst="rect">
              <a:avLst/>
            </a:prstGeom>
            <a:noFill/>
          </p:spPr>
          <p:txBody>
            <a:bodyPr wrap="none" rtlCol="0">
              <a:spAutoFit/>
            </a:bodyPr>
            <a:lstStyle/>
            <a:p>
              <a:pPr algn="ctr"/>
              <a:r>
                <a:rPr lang="de-DE" dirty="0">
                  <a:solidFill>
                    <a:srgbClr val="00B050"/>
                  </a:solidFill>
                </a:rPr>
                <a:t>Model </a:t>
              </a:r>
              <a:r>
                <a:rPr lang="de-DE" dirty="0" err="1">
                  <a:solidFill>
                    <a:srgbClr val="00B050"/>
                  </a:solidFill>
                </a:rPr>
                <a:t>to</a:t>
              </a:r>
              <a:r>
                <a:rPr lang="de-DE" dirty="0">
                  <a:solidFill>
                    <a:srgbClr val="00B050"/>
                  </a:solidFill>
                </a:rPr>
                <a:t> </a:t>
              </a:r>
              <a:r>
                <a:rPr lang="de-DE" dirty="0" err="1">
                  <a:solidFill>
                    <a:srgbClr val="00B050"/>
                  </a:solidFill>
                </a:rPr>
                <a:t>text</a:t>
              </a:r>
              <a:br>
                <a:rPr lang="de-DE" dirty="0">
                  <a:solidFill>
                    <a:srgbClr val="00B050"/>
                  </a:solidFill>
                </a:rPr>
              </a:br>
              <a:r>
                <a:rPr lang="de-DE" dirty="0" err="1">
                  <a:solidFill>
                    <a:srgbClr val="00B050"/>
                  </a:solidFill>
                </a:rPr>
                <a:t>Acceleo</a:t>
              </a:r>
              <a:endParaRPr lang="de-DE" dirty="0">
                <a:solidFill>
                  <a:srgbClr val="00B050"/>
                </a:solidFill>
              </a:endParaRPr>
            </a:p>
          </p:txBody>
        </p:sp>
      </p:grpSp>
      <p:sp>
        <p:nvSpPr>
          <p:cNvPr id="36" name="TextBox 35"/>
          <p:cNvSpPr txBox="1"/>
          <p:nvPr/>
        </p:nvSpPr>
        <p:spPr>
          <a:xfrm>
            <a:off x="3581400" y="2139184"/>
            <a:ext cx="601511" cy="369332"/>
          </a:xfrm>
          <a:prstGeom prst="rect">
            <a:avLst/>
          </a:prstGeom>
          <a:noFill/>
        </p:spPr>
        <p:txBody>
          <a:bodyPr wrap="none" rtlCol="0">
            <a:spAutoFit/>
          </a:bodyPr>
          <a:lstStyle/>
          <a:p>
            <a:r>
              <a:rPr lang="de-DE" dirty="0"/>
              <a:t>XSLT</a:t>
            </a:r>
          </a:p>
        </p:txBody>
      </p:sp>
    </p:spTree>
    <p:extLst>
      <p:ext uri="{BB962C8B-B14F-4D97-AF65-F5344CB8AC3E}">
        <p14:creationId xmlns:p14="http://schemas.microsoft.com/office/powerpoint/2010/main" val="17078196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Modeling, </a:t>
            </a:r>
            <a:r>
              <a:rPr lang="de-DE" dirty="0" err="1"/>
              <a:t>Representation</a:t>
            </a:r>
            <a:r>
              <a:rPr lang="de-DE" dirty="0"/>
              <a:t>, </a:t>
            </a:r>
            <a:r>
              <a:rPr lang="de-DE" dirty="0" err="1"/>
              <a:t>Testing</a:t>
            </a:r>
            <a:endParaRPr lang="de-DE" dirty="0"/>
          </a:p>
        </p:txBody>
      </p:sp>
      <p:sp>
        <p:nvSpPr>
          <p:cNvPr id="3" name="Content Placeholder 2"/>
          <p:cNvSpPr>
            <a:spLocks noGrp="1"/>
          </p:cNvSpPr>
          <p:nvPr>
            <p:ph idx="1"/>
          </p:nvPr>
        </p:nvSpPr>
        <p:spPr/>
        <p:txBody>
          <a:bodyPr>
            <a:normAutofit fontScale="92500"/>
          </a:bodyPr>
          <a:lstStyle/>
          <a:p>
            <a:r>
              <a:rPr lang="de-DE" dirty="0"/>
              <a:t>DDI-CDI </a:t>
            </a:r>
            <a:r>
              <a:rPr lang="de-DE" dirty="0" err="1"/>
              <a:t>can</a:t>
            </a:r>
            <a:r>
              <a:rPr lang="de-DE" dirty="0"/>
              <a:t> </a:t>
            </a:r>
            <a:r>
              <a:rPr lang="de-DE" dirty="0" err="1"/>
              <a:t>change</a:t>
            </a:r>
            <a:r>
              <a:rPr lang="de-DE" dirty="0"/>
              <a:t> </a:t>
            </a:r>
            <a:r>
              <a:rPr lang="de-DE" dirty="0" err="1"/>
              <a:t>up</a:t>
            </a:r>
            <a:r>
              <a:rPr lang="de-DE" dirty="0"/>
              <a:t> </a:t>
            </a:r>
            <a:r>
              <a:rPr lang="de-DE" dirty="0" err="1"/>
              <a:t>to</a:t>
            </a:r>
            <a:r>
              <a:rPr lang="de-DE" dirty="0"/>
              <a:t> </a:t>
            </a:r>
            <a:r>
              <a:rPr lang="de-DE" dirty="0" err="1"/>
              <a:t>the</a:t>
            </a:r>
            <a:r>
              <a:rPr lang="de-DE" dirty="0"/>
              <a:t> </a:t>
            </a:r>
            <a:r>
              <a:rPr lang="de-DE" dirty="0" err="1"/>
              <a:t>publication</a:t>
            </a:r>
            <a:r>
              <a:rPr lang="de-DE" dirty="0"/>
              <a:t> date</a:t>
            </a:r>
          </a:p>
          <a:p>
            <a:r>
              <a:rPr lang="de-DE" dirty="0"/>
              <a:t>DDI-CDI </a:t>
            </a:r>
            <a:r>
              <a:rPr lang="de-DE" dirty="0" err="1"/>
              <a:t>extensions</a:t>
            </a:r>
            <a:r>
              <a:rPr lang="de-DE" dirty="0"/>
              <a:t> will </a:t>
            </a:r>
            <a:r>
              <a:rPr lang="de-DE" dirty="0" err="1"/>
              <a:t>be</a:t>
            </a:r>
            <a:r>
              <a:rPr lang="de-DE" dirty="0"/>
              <a:t> </a:t>
            </a:r>
            <a:r>
              <a:rPr lang="de-DE" dirty="0" err="1"/>
              <a:t>added</a:t>
            </a:r>
            <a:r>
              <a:rPr lang="de-DE" dirty="0"/>
              <a:t> </a:t>
            </a:r>
            <a:r>
              <a:rPr lang="de-DE" dirty="0" err="1"/>
              <a:t>later</a:t>
            </a:r>
            <a:r>
              <a:rPr lang="de-DE" dirty="0"/>
              <a:t> </a:t>
            </a:r>
            <a:r>
              <a:rPr lang="de-DE" dirty="0" err="1"/>
              <a:t>to</a:t>
            </a:r>
            <a:r>
              <a:rPr lang="de-DE" dirty="0"/>
              <a:t> DDI-CDI</a:t>
            </a:r>
          </a:p>
          <a:p>
            <a:r>
              <a:rPr lang="de-DE" dirty="0"/>
              <a:t>Model-</a:t>
            </a:r>
            <a:r>
              <a:rPr lang="de-DE" dirty="0" err="1"/>
              <a:t>driven</a:t>
            </a:r>
            <a:r>
              <a:rPr lang="de-DE" dirty="0"/>
              <a:t> </a:t>
            </a:r>
            <a:r>
              <a:rPr lang="de-DE" dirty="0" err="1"/>
              <a:t>generation</a:t>
            </a:r>
            <a:r>
              <a:rPr lang="de-DE" dirty="0"/>
              <a:t> </a:t>
            </a:r>
            <a:r>
              <a:rPr lang="de-DE" dirty="0" err="1"/>
              <a:t>of</a:t>
            </a:r>
            <a:r>
              <a:rPr lang="de-DE" dirty="0"/>
              <a:t> </a:t>
            </a:r>
            <a:r>
              <a:rPr lang="de-DE" dirty="0" err="1"/>
              <a:t>syntax</a:t>
            </a:r>
            <a:r>
              <a:rPr lang="de-DE" dirty="0"/>
              <a:t> </a:t>
            </a:r>
            <a:r>
              <a:rPr lang="de-DE" dirty="0" err="1"/>
              <a:t>representations</a:t>
            </a:r>
            <a:r>
              <a:rPr lang="de-DE" dirty="0"/>
              <a:t> / </a:t>
            </a:r>
            <a:r>
              <a:rPr lang="de-DE" dirty="0" err="1"/>
              <a:t>encodings</a:t>
            </a:r>
            <a:r>
              <a:rPr lang="de-DE" dirty="0"/>
              <a:t> </a:t>
            </a:r>
            <a:r>
              <a:rPr lang="de-DE" dirty="0" err="1"/>
              <a:t>can</a:t>
            </a:r>
            <a:r>
              <a:rPr lang="de-DE" dirty="0"/>
              <a:t> </a:t>
            </a:r>
            <a:r>
              <a:rPr lang="de-DE" dirty="0" err="1"/>
              <a:t>immediately</a:t>
            </a:r>
            <a:r>
              <a:rPr lang="de-DE" dirty="0"/>
              <a:t> </a:t>
            </a:r>
            <a:r>
              <a:rPr lang="de-DE" dirty="0" err="1"/>
              <a:t>reflect</a:t>
            </a:r>
            <a:r>
              <a:rPr lang="de-DE" dirty="0"/>
              <a:t> </a:t>
            </a:r>
            <a:r>
              <a:rPr lang="de-DE" dirty="0" err="1"/>
              <a:t>the</a:t>
            </a:r>
            <a:r>
              <a:rPr lang="de-DE" dirty="0"/>
              <a:t> </a:t>
            </a:r>
            <a:r>
              <a:rPr lang="de-DE" dirty="0" err="1"/>
              <a:t>changes</a:t>
            </a:r>
            <a:endParaRPr lang="de-DE" dirty="0"/>
          </a:p>
          <a:p>
            <a:r>
              <a:rPr lang="de-DE" dirty="0"/>
              <a:t>Can </a:t>
            </a:r>
            <a:r>
              <a:rPr lang="de-DE" dirty="0" err="1"/>
              <a:t>be</a:t>
            </a:r>
            <a:r>
              <a:rPr lang="de-DE" dirty="0"/>
              <a:t> </a:t>
            </a:r>
            <a:r>
              <a:rPr lang="de-DE" dirty="0" err="1"/>
              <a:t>represented</a:t>
            </a:r>
            <a:r>
              <a:rPr lang="de-DE" dirty="0"/>
              <a:t> in </a:t>
            </a:r>
            <a:r>
              <a:rPr lang="de-DE" dirty="0" err="1"/>
              <a:t>future</a:t>
            </a:r>
            <a:r>
              <a:rPr lang="de-DE" dirty="0"/>
              <a:t> </a:t>
            </a:r>
            <a:r>
              <a:rPr lang="de-DE" dirty="0" err="1"/>
              <a:t>encodings</a:t>
            </a:r>
            <a:r>
              <a:rPr lang="de-DE" dirty="0"/>
              <a:t> </a:t>
            </a:r>
          </a:p>
          <a:p>
            <a:r>
              <a:rPr lang="de-DE" dirty="0"/>
              <a:t>Unit </a:t>
            </a:r>
            <a:r>
              <a:rPr lang="de-DE" dirty="0" err="1"/>
              <a:t>tests</a:t>
            </a:r>
            <a:r>
              <a:rPr lang="de-DE" dirty="0"/>
              <a:t> </a:t>
            </a:r>
            <a:r>
              <a:rPr lang="de-DE" dirty="0" err="1"/>
              <a:t>for</a:t>
            </a:r>
            <a:r>
              <a:rPr lang="de-DE" dirty="0"/>
              <a:t> </a:t>
            </a:r>
            <a:r>
              <a:rPr lang="de-DE" dirty="0" err="1"/>
              <a:t>validation</a:t>
            </a:r>
            <a:endParaRPr lang="de-DE" dirty="0"/>
          </a:p>
          <a:p>
            <a:r>
              <a:rPr lang="de-DE" dirty="0">
                <a:sym typeface="Wingdings 3"/>
              </a:rPr>
              <a:t>High-quality </a:t>
            </a:r>
            <a:r>
              <a:rPr lang="de-DE" dirty="0" err="1">
                <a:sym typeface="Wingdings 3"/>
              </a:rPr>
              <a:t>development</a:t>
            </a:r>
            <a:endParaRPr lang="de-DE" dirty="0"/>
          </a:p>
          <a:p>
            <a:endParaRPr lang="de-DE" dirty="0"/>
          </a:p>
        </p:txBody>
      </p:sp>
    </p:spTree>
    <p:extLst>
      <p:ext uri="{BB962C8B-B14F-4D97-AF65-F5344CB8AC3E}">
        <p14:creationId xmlns:p14="http://schemas.microsoft.com/office/powerpoint/2010/main" val="16365428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de-DE" dirty="0"/>
              <a:t>Vision: Round Trip </a:t>
            </a:r>
            <a:r>
              <a:rPr lang="de-DE" dirty="0" err="1"/>
              <a:t>of</a:t>
            </a:r>
            <a:r>
              <a:rPr lang="de-DE" dirty="0"/>
              <a:t> </a:t>
            </a:r>
            <a:r>
              <a:rPr lang="de-DE" dirty="0" err="1"/>
              <a:t>Metadata</a:t>
            </a:r>
            <a:r>
              <a:rPr lang="de-DE" dirty="0"/>
              <a:t> in</a:t>
            </a:r>
            <a:br>
              <a:rPr lang="de-DE" dirty="0"/>
            </a:br>
            <a:r>
              <a:rPr lang="de-DE" dirty="0"/>
              <a:t>Multiple </a:t>
            </a:r>
            <a:r>
              <a:rPr lang="de-DE" dirty="0" err="1"/>
              <a:t>Representations</a:t>
            </a:r>
            <a:endParaRPr lang="de-DE" dirty="0"/>
          </a:p>
        </p:txBody>
      </p:sp>
      <p:sp>
        <p:nvSpPr>
          <p:cNvPr id="3" name="Content Placeholder 2"/>
          <p:cNvSpPr>
            <a:spLocks noGrp="1"/>
          </p:cNvSpPr>
          <p:nvPr>
            <p:ph idx="1"/>
          </p:nvPr>
        </p:nvSpPr>
        <p:spPr/>
        <p:txBody>
          <a:bodyPr/>
          <a:lstStyle/>
          <a:p>
            <a:pPr marL="0" indent="0">
              <a:buNone/>
            </a:pPr>
            <a:r>
              <a:rPr lang="de-DE" dirty="0" err="1"/>
              <a:t>Some</a:t>
            </a:r>
            <a:r>
              <a:rPr lang="de-DE" dirty="0"/>
              <a:t> </a:t>
            </a:r>
            <a:r>
              <a:rPr lang="de-DE" dirty="0" err="1"/>
              <a:t>requirements</a:t>
            </a:r>
            <a:r>
              <a:rPr lang="de-DE" dirty="0"/>
              <a:t>:</a:t>
            </a:r>
          </a:p>
          <a:p>
            <a:r>
              <a:rPr lang="de-DE" dirty="0"/>
              <a:t>Consistency </a:t>
            </a:r>
            <a:r>
              <a:rPr lang="de-DE" dirty="0" err="1"/>
              <a:t>of</a:t>
            </a:r>
            <a:r>
              <a:rPr lang="de-DE" dirty="0"/>
              <a:t> </a:t>
            </a:r>
            <a:r>
              <a:rPr lang="de-DE" dirty="0" err="1"/>
              <a:t>model</a:t>
            </a:r>
            <a:r>
              <a:rPr lang="de-DE" dirty="0"/>
              <a:t> and </a:t>
            </a:r>
            <a:r>
              <a:rPr lang="de-DE" dirty="0" err="1"/>
              <a:t>syntax</a:t>
            </a:r>
            <a:r>
              <a:rPr lang="de-DE" dirty="0"/>
              <a:t> </a:t>
            </a:r>
            <a:r>
              <a:rPr lang="de-DE" dirty="0" err="1"/>
              <a:t>representations</a:t>
            </a:r>
            <a:r>
              <a:rPr lang="de-DE" dirty="0"/>
              <a:t> </a:t>
            </a:r>
            <a:r>
              <a:rPr lang="de-DE" dirty="0" err="1"/>
              <a:t>are</a:t>
            </a:r>
            <a:r>
              <a:rPr lang="de-DE" dirty="0"/>
              <a:t> </a:t>
            </a:r>
            <a:r>
              <a:rPr lang="de-DE" dirty="0" err="1"/>
              <a:t>crucial</a:t>
            </a:r>
            <a:endParaRPr lang="de-DE" dirty="0"/>
          </a:p>
          <a:p>
            <a:r>
              <a:rPr lang="de-DE" dirty="0"/>
              <a:t>Simple </a:t>
            </a:r>
            <a:r>
              <a:rPr lang="de-DE" dirty="0" err="1"/>
              <a:t>subset</a:t>
            </a:r>
            <a:r>
              <a:rPr lang="de-DE" dirty="0"/>
              <a:t> </a:t>
            </a:r>
            <a:r>
              <a:rPr lang="de-DE" dirty="0" err="1"/>
              <a:t>of</a:t>
            </a:r>
            <a:r>
              <a:rPr lang="de-DE" dirty="0"/>
              <a:t> UML </a:t>
            </a:r>
            <a:r>
              <a:rPr lang="de-DE" dirty="0" err="1"/>
              <a:t>class</a:t>
            </a:r>
            <a:r>
              <a:rPr lang="de-DE" dirty="0"/>
              <a:t> </a:t>
            </a:r>
            <a:r>
              <a:rPr lang="de-DE" dirty="0" err="1"/>
              <a:t>diagram</a:t>
            </a:r>
            <a:r>
              <a:rPr lang="de-DE" dirty="0"/>
              <a:t> </a:t>
            </a:r>
            <a:r>
              <a:rPr lang="de-DE" dirty="0" err="1"/>
              <a:t>features</a:t>
            </a:r>
            <a:r>
              <a:rPr lang="de-DE" dirty="0"/>
              <a:t> </a:t>
            </a:r>
            <a:r>
              <a:rPr lang="de-DE" dirty="0" err="1"/>
              <a:t>enables</a:t>
            </a:r>
            <a:r>
              <a:rPr lang="de-DE" dirty="0"/>
              <a:t> </a:t>
            </a:r>
            <a:r>
              <a:rPr lang="de-DE" dirty="0" err="1"/>
              <a:t>the</a:t>
            </a:r>
            <a:r>
              <a:rPr lang="de-DE" dirty="0"/>
              <a:t> </a:t>
            </a:r>
            <a:r>
              <a:rPr lang="de-DE" dirty="0" err="1"/>
              <a:t>mapping</a:t>
            </a:r>
            <a:r>
              <a:rPr lang="de-DE" dirty="0"/>
              <a:t> </a:t>
            </a:r>
            <a:r>
              <a:rPr lang="de-DE" dirty="0" err="1"/>
              <a:t>to</a:t>
            </a:r>
            <a:r>
              <a:rPr lang="de-DE" dirty="0"/>
              <a:t> multiple </a:t>
            </a:r>
            <a:r>
              <a:rPr lang="de-DE" dirty="0" err="1"/>
              <a:t>syntax</a:t>
            </a:r>
            <a:r>
              <a:rPr lang="de-DE" dirty="0"/>
              <a:t> </a:t>
            </a:r>
            <a:r>
              <a:rPr lang="de-DE" dirty="0" err="1"/>
              <a:t>representations</a:t>
            </a:r>
            <a:r>
              <a:rPr lang="de-DE" dirty="0"/>
              <a:t> </a:t>
            </a:r>
            <a:r>
              <a:rPr lang="de-DE" dirty="0" err="1"/>
              <a:t>even</a:t>
            </a:r>
            <a:r>
              <a:rPr lang="de-DE" dirty="0"/>
              <a:t> </a:t>
            </a:r>
            <a:r>
              <a:rPr lang="de-DE" dirty="0" err="1"/>
              <a:t>if</a:t>
            </a:r>
            <a:r>
              <a:rPr lang="de-DE" dirty="0"/>
              <a:t> </a:t>
            </a:r>
            <a:r>
              <a:rPr lang="de-DE" dirty="0" err="1"/>
              <a:t>the</a:t>
            </a:r>
            <a:r>
              <a:rPr lang="de-DE" dirty="0"/>
              <a:t> </a:t>
            </a:r>
            <a:r>
              <a:rPr lang="de-DE" dirty="0" err="1"/>
              <a:t>concepts</a:t>
            </a:r>
            <a:r>
              <a:rPr lang="de-DE" dirty="0"/>
              <a:t> </a:t>
            </a:r>
            <a:r>
              <a:rPr lang="de-DE" dirty="0" err="1"/>
              <a:t>of</a:t>
            </a:r>
            <a:r>
              <a:rPr lang="de-DE" dirty="0"/>
              <a:t> </a:t>
            </a:r>
            <a:r>
              <a:rPr lang="de-DE" dirty="0" err="1"/>
              <a:t>the</a:t>
            </a:r>
            <a:r>
              <a:rPr lang="de-DE" dirty="0"/>
              <a:t> </a:t>
            </a:r>
            <a:r>
              <a:rPr lang="de-DE" dirty="0" err="1"/>
              <a:t>representations</a:t>
            </a:r>
            <a:r>
              <a:rPr lang="de-DE" dirty="0"/>
              <a:t> </a:t>
            </a:r>
            <a:r>
              <a:rPr lang="de-DE" dirty="0" err="1"/>
              <a:t>might</a:t>
            </a:r>
            <a:r>
              <a:rPr lang="de-DE" dirty="0"/>
              <a:t> </a:t>
            </a:r>
            <a:r>
              <a:rPr lang="de-DE" dirty="0" err="1"/>
              <a:t>be</a:t>
            </a:r>
            <a:r>
              <a:rPr lang="de-DE" dirty="0"/>
              <a:t> different</a:t>
            </a:r>
          </a:p>
        </p:txBody>
      </p:sp>
    </p:spTree>
    <p:extLst>
      <p:ext uri="{BB962C8B-B14F-4D97-AF65-F5344CB8AC3E}">
        <p14:creationId xmlns:p14="http://schemas.microsoft.com/office/powerpoint/2010/main" val="6130931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a:t>Canonical</a:t>
            </a:r>
            <a:r>
              <a:rPr lang="de-DE" dirty="0"/>
              <a:t> XMI</a:t>
            </a:r>
          </a:p>
        </p:txBody>
      </p:sp>
      <p:sp>
        <p:nvSpPr>
          <p:cNvPr id="3" name="Content Placeholder 2"/>
          <p:cNvSpPr>
            <a:spLocks noGrp="1"/>
          </p:cNvSpPr>
          <p:nvPr>
            <p:ph idx="1"/>
          </p:nvPr>
        </p:nvSpPr>
        <p:spPr/>
        <p:txBody>
          <a:bodyPr>
            <a:normAutofit fontScale="85000" lnSpcReduction="10000"/>
          </a:bodyPr>
          <a:lstStyle/>
          <a:p>
            <a:r>
              <a:rPr lang="en-US" dirty="0"/>
              <a:t>The XML Metadata Interchange (XMI) is an OMG standard for exchanging metadata information via XML</a:t>
            </a:r>
          </a:p>
          <a:p>
            <a:pPr lvl="1"/>
            <a:r>
              <a:rPr lang="en-US" dirty="0"/>
              <a:t>Issue: flexibility of XMI causes many interoperability limitations, many tool-specific flavors are common</a:t>
            </a:r>
          </a:p>
          <a:p>
            <a:r>
              <a:rPr lang="de-DE" dirty="0" err="1"/>
              <a:t>Canonical</a:t>
            </a:r>
            <a:r>
              <a:rPr lang="de-DE" dirty="0"/>
              <a:t> XMI </a:t>
            </a:r>
            <a:r>
              <a:rPr lang="de-DE" dirty="0" err="1"/>
              <a:t>is</a:t>
            </a:r>
            <a:r>
              <a:rPr lang="de-DE" dirty="0"/>
              <a:t> </a:t>
            </a:r>
            <a:r>
              <a:rPr lang="en-US" dirty="0"/>
              <a:t>a portable XMI flavor with strict rules which can be imported in many UML tools</a:t>
            </a:r>
          </a:p>
          <a:p>
            <a:pPr lvl="1"/>
            <a:r>
              <a:rPr lang="en-US" dirty="0"/>
              <a:t>Details described in </a:t>
            </a:r>
            <a:r>
              <a:rPr lang="en-US" dirty="0">
                <a:hlinkClick r:id="rId2"/>
              </a:rPr>
              <a:t>XMI 2.5.1 specification</a:t>
            </a:r>
            <a:r>
              <a:rPr lang="en-US" dirty="0"/>
              <a:t>,</a:t>
            </a:r>
            <a:br>
              <a:rPr lang="en-US" dirty="0"/>
            </a:br>
            <a:r>
              <a:rPr lang="en-US" dirty="0"/>
              <a:t>appendix B </a:t>
            </a:r>
          </a:p>
          <a:p>
            <a:pPr lvl="1"/>
            <a:r>
              <a:rPr lang="en-US" dirty="0"/>
              <a:t>Tools can often import Canonical XMI, but usually don’t export it</a:t>
            </a:r>
            <a:endParaRPr lang="de-DE" dirty="0"/>
          </a:p>
          <a:p>
            <a:pPr marL="0" indent="0">
              <a:buNone/>
            </a:pPr>
            <a:r>
              <a:rPr lang="de-DE" dirty="0">
                <a:sym typeface="Wingdings 3"/>
              </a:rPr>
              <a:t> </a:t>
            </a:r>
            <a:r>
              <a:rPr lang="de-DE" dirty="0" err="1"/>
              <a:t>Canonical</a:t>
            </a:r>
            <a:r>
              <a:rPr lang="de-DE" dirty="0"/>
              <a:t> XMI </a:t>
            </a:r>
            <a:r>
              <a:rPr lang="de-DE" dirty="0" err="1"/>
              <a:t>enables</a:t>
            </a:r>
            <a:r>
              <a:rPr lang="de-DE" dirty="0"/>
              <a:t> </a:t>
            </a:r>
            <a:r>
              <a:rPr lang="de-DE" dirty="0" err="1"/>
              <a:t>interoperability</a:t>
            </a:r>
            <a:endParaRPr lang="de-DE" dirty="0"/>
          </a:p>
        </p:txBody>
      </p:sp>
    </p:spTree>
    <p:extLst>
      <p:ext uri="{BB962C8B-B14F-4D97-AF65-F5344CB8AC3E}">
        <p14:creationId xmlns:p14="http://schemas.microsoft.com/office/powerpoint/2010/main" val="1889073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04105-4091-4253-974C-D56F36A2F18D}"/>
              </a:ext>
            </a:extLst>
          </p:cNvPr>
          <p:cNvSpPr>
            <a:spLocks noGrp="1"/>
          </p:cNvSpPr>
          <p:nvPr>
            <p:ph type="title"/>
          </p:nvPr>
        </p:nvSpPr>
        <p:spPr/>
        <p:txBody>
          <a:bodyPr/>
          <a:lstStyle/>
          <a:p>
            <a:r>
              <a:rPr lang="de-DE" dirty="0"/>
              <a:t>DDI-CDI - Features</a:t>
            </a:r>
          </a:p>
        </p:txBody>
      </p:sp>
      <p:sp>
        <p:nvSpPr>
          <p:cNvPr id="3" name="Content Placeholder 2">
            <a:extLst>
              <a:ext uri="{FF2B5EF4-FFF2-40B4-BE49-F238E27FC236}">
                <a16:creationId xmlns:a16="http://schemas.microsoft.com/office/drawing/2014/main" id="{2F4B3A12-122E-4C55-81FA-CFF226526B2E}"/>
              </a:ext>
            </a:extLst>
          </p:cNvPr>
          <p:cNvSpPr>
            <a:spLocks noGrp="1"/>
          </p:cNvSpPr>
          <p:nvPr>
            <p:ph idx="1"/>
          </p:nvPr>
        </p:nvSpPr>
        <p:spPr/>
        <p:txBody>
          <a:bodyPr>
            <a:normAutofit fontScale="62500" lnSpcReduction="20000"/>
          </a:bodyPr>
          <a:lstStyle/>
          <a:p>
            <a:r>
              <a:rPr lang="de-DE" dirty="0"/>
              <a:t>Part I</a:t>
            </a:r>
          </a:p>
          <a:p>
            <a:pPr lvl="1"/>
            <a:r>
              <a:rPr lang="de-DE" dirty="0" err="1">
                <a:hlinkClick r:id="rId2" action="ppaction://hlinksldjump"/>
              </a:rPr>
              <a:t>Overview</a:t>
            </a:r>
            <a:endParaRPr lang="de-DE" dirty="0"/>
          </a:p>
          <a:p>
            <a:pPr lvl="1"/>
            <a:r>
              <a:rPr lang="de-DE" sz="4400" b="1" dirty="0">
                <a:hlinkClick r:id="rId3" action="ppaction://hlinksldjump"/>
              </a:rPr>
              <a:t>DDI-CDI - Features</a:t>
            </a:r>
            <a:endParaRPr lang="de-DE" sz="4400" b="1" dirty="0"/>
          </a:p>
          <a:p>
            <a:pPr lvl="1"/>
            <a:r>
              <a:rPr lang="de-DE" dirty="0">
                <a:hlinkClick r:id="rId4" action="ppaction://hlinksldjump"/>
              </a:rPr>
              <a:t>Model-Driven Approach</a:t>
            </a:r>
            <a:endParaRPr lang="de-DE" dirty="0"/>
          </a:p>
          <a:p>
            <a:pPr lvl="1"/>
            <a:r>
              <a:rPr lang="de-DE" dirty="0">
                <a:hlinkClick r:id="rId5" action="ppaction://hlinksldjump"/>
              </a:rPr>
              <a:t>Model-Driven Approach </a:t>
            </a:r>
            <a:r>
              <a:rPr lang="de-DE" dirty="0" err="1">
                <a:hlinkClick r:id="rId5" action="ppaction://hlinksldjump"/>
              </a:rPr>
              <a:t>for</a:t>
            </a:r>
            <a:r>
              <a:rPr lang="de-DE" dirty="0">
                <a:hlinkClick r:id="rId5" action="ppaction://hlinksldjump"/>
              </a:rPr>
              <a:t> DDI-CDI</a:t>
            </a:r>
            <a:endParaRPr lang="de-DE" dirty="0"/>
          </a:p>
          <a:p>
            <a:pPr lvl="1"/>
            <a:r>
              <a:rPr lang="de-DE" dirty="0">
                <a:hlinkClick r:id="rId6" action="ppaction://hlinksldjump"/>
              </a:rPr>
              <a:t>UML </a:t>
            </a:r>
            <a:r>
              <a:rPr lang="de-DE" dirty="0" err="1">
                <a:hlinkClick r:id="rId6" action="ppaction://hlinksldjump"/>
              </a:rPr>
              <a:t>Subset</a:t>
            </a:r>
            <a:r>
              <a:rPr lang="de-DE" dirty="0">
                <a:hlinkClick r:id="rId6" action="ppaction://hlinksldjump"/>
              </a:rPr>
              <a:t> </a:t>
            </a:r>
            <a:r>
              <a:rPr lang="de-DE" dirty="0" err="1">
                <a:hlinkClick r:id="rId6" action="ppaction://hlinksldjump"/>
              </a:rPr>
              <a:t>for</a:t>
            </a:r>
            <a:r>
              <a:rPr lang="de-DE" dirty="0">
                <a:hlinkClick r:id="rId6" action="ppaction://hlinksldjump"/>
              </a:rPr>
              <a:t> DDI-CDI</a:t>
            </a:r>
            <a:endParaRPr lang="de-DE" dirty="0"/>
          </a:p>
          <a:p>
            <a:pPr lvl="1"/>
            <a:r>
              <a:rPr lang="de-DE" dirty="0">
                <a:hlinkClick r:id="rId7" action="ppaction://hlinksldjump"/>
              </a:rPr>
              <a:t>Generation </a:t>
            </a:r>
            <a:r>
              <a:rPr lang="de-DE" dirty="0" err="1">
                <a:hlinkClick r:id="rId7" action="ppaction://hlinksldjump"/>
              </a:rPr>
              <a:t>of</a:t>
            </a:r>
            <a:r>
              <a:rPr lang="de-DE" dirty="0">
                <a:hlinkClick r:id="rId7" action="ppaction://hlinksldjump"/>
              </a:rPr>
              <a:t> </a:t>
            </a:r>
            <a:r>
              <a:rPr lang="en-US" dirty="0">
                <a:hlinkClick r:id="rId7" action="ppaction://hlinksldjump"/>
              </a:rPr>
              <a:t>Specific Representations XSD, OWL, R, </a:t>
            </a:r>
            <a:r>
              <a:rPr lang="en-US" dirty="0" err="1">
                <a:hlinkClick r:id="rId7" action="ppaction://hlinksldjump"/>
              </a:rPr>
              <a:t>reST</a:t>
            </a:r>
            <a:r>
              <a:rPr lang="en-US" dirty="0">
                <a:hlinkClick r:id="rId7" action="ppaction://hlinksldjump"/>
              </a:rPr>
              <a:t>, and DOT</a:t>
            </a:r>
            <a:endParaRPr lang="de-DE" dirty="0"/>
          </a:p>
          <a:p>
            <a:pPr lvl="1"/>
            <a:r>
              <a:rPr lang="de-DE" dirty="0">
                <a:hlinkClick r:id="rId8" action="ppaction://hlinksldjump"/>
              </a:rPr>
              <a:t>Generation </a:t>
            </a:r>
            <a:r>
              <a:rPr lang="de-DE" dirty="0" err="1">
                <a:hlinkClick r:id="rId8" action="ppaction://hlinksldjump"/>
              </a:rPr>
              <a:t>of</a:t>
            </a:r>
            <a:r>
              <a:rPr lang="de-DE" dirty="0">
                <a:hlinkClick r:id="rId8" action="ppaction://hlinksldjump"/>
              </a:rPr>
              <a:t> Any Syntax </a:t>
            </a:r>
            <a:r>
              <a:rPr lang="de-DE" dirty="0" err="1">
                <a:hlinkClick r:id="rId8" action="ppaction://hlinksldjump"/>
              </a:rPr>
              <a:t>Representation</a:t>
            </a:r>
            <a:r>
              <a:rPr lang="de-DE" dirty="0">
                <a:hlinkClick r:id="rId8" action="ppaction://hlinksldjump"/>
              </a:rPr>
              <a:t> </a:t>
            </a:r>
            <a:endParaRPr lang="de-DE" dirty="0"/>
          </a:p>
          <a:p>
            <a:r>
              <a:rPr lang="de-DE" dirty="0"/>
              <a:t>Part II</a:t>
            </a:r>
          </a:p>
          <a:p>
            <a:pPr lvl="1"/>
            <a:r>
              <a:rPr lang="de-DE" dirty="0" err="1">
                <a:hlinkClick r:id="rId9" action="ppaction://hlinksldjump"/>
              </a:rPr>
              <a:t>Eclipse</a:t>
            </a:r>
            <a:r>
              <a:rPr lang="de-DE" dirty="0">
                <a:hlinkClick r:id="rId9" action="ppaction://hlinksldjump"/>
              </a:rPr>
              <a:t> Environment</a:t>
            </a:r>
            <a:endParaRPr lang="de-DE" dirty="0"/>
          </a:p>
          <a:p>
            <a:pPr lvl="2"/>
            <a:r>
              <a:rPr lang="de-DE" dirty="0">
                <a:hlinkClick r:id="rId10" action="ppaction://hlinksldjump"/>
              </a:rPr>
              <a:t>Papyrus - UML Tool</a:t>
            </a:r>
            <a:endParaRPr lang="de-DE" dirty="0"/>
          </a:p>
          <a:p>
            <a:pPr lvl="2"/>
            <a:r>
              <a:rPr lang="de-DE" dirty="0" err="1">
                <a:hlinkClick r:id="rId11" action="ppaction://hlinksldjump"/>
              </a:rPr>
              <a:t>QVTo</a:t>
            </a:r>
            <a:r>
              <a:rPr lang="de-DE" dirty="0">
                <a:hlinkClick r:id="rId11" action="ppaction://hlinksldjump"/>
              </a:rPr>
              <a:t> - Model </a:t>
            </a:r>
            <a:r>
              <a:rPr lang="de-DE" dirty="0" err="1">
                <a:hlinkClick r:id="rId11" action="ppaction://hlinksldjump"/>
              </a:rPr>
              <a:t>to</a:t>
            </a:r>
            <a:r>
              <a:rPr lang="de-DE" dirty="0">
                <a:hlinkClick r:id="rId11" action="ppaction://hlinksldjump"/>
              </a:rPr>
              <a:t> Model</a:t>
            </a:r>
            <a:endParaRPr lang="de-DE" dirty="0"/>
          </a:p>
          <a:p>
            <a:pPr lvl="2"/>
            <a:r>
              <a:rPr lang="de-DE" dirty="0" err="1">
                <a:hlinkClick r:id="rId12" action="ppaction://hlinksldjump"/>
              </a:rPr>
              <a:t>Acceleo</a:t>
            </a:r>
            <a:r>
              <a:rPr lang="de-DE" dirty="0">
                <a:hlinkClick r:id="rId12" action="ppaction://hlinksldjump"/>
              </a:rPr>
              <a:t> - Model </a:t>
            </a:r>
            <a:r>
              <a:rPr lang="de-DE" dirty="0" err="1">
                <a:hlinkClick r:id="rId12" action="ppaction://hlinksldjump"/>
              </a:rPr>
              <a:t>to</a:t>
            </a:r>
            <a:r>
              <a:rPr lang="de-DE" dirty="0">
                <a:hlinkClick r:id="rId12" action="ppaction://hlinksldjump"/>
              </a:rPr>
              <a:t> Text</a:t>
            </a:r>
            <a:endParaRPr lang="de-DE" dirty="0"/>
          </a:p>
          <a:p>
            <a:pPr lvl="1"/>
            <a:r>
              <a:rPr lang="de-DE" dirty="0">
                <a:hlinkClick r:id="rId13" action="ppaction://hlinksldjump"/>
              </a:rPr>
              <a:t>UML Class </a:t>
            </a:r>
            <a:r>
              <a:rPr lang="de-DE" dirty="0" err="1">
                <a:hlinkClick r:id="rId13" action="ppaction://hlinksldjump"/>
              </a:rPr>
              <a:t>Diagram</a:t>
            </a:r>
            <a:r>
              <a:rPr lang="de-DE" dirty="0">
                <a:hlinkClick r:id="rId13" action="ppaction://hlinksldjump"/>
              </a:rPr>
              <a:t> Primer</a:t>
            </a:r>
            <a:endParaRPr lang="de-DE" dirty="0"/>
          </a:p>
          <a:p>
            <a:pPr lvl="1"/>
            <a:r>
              <a:rPr lang="de-DE" dirty="0" err="1">
                <a:hlinkClick r:id="rId14" action="ppaction://hlinksldjump"/>
              </a:rPr>
              <a:t>Exercises</a:t>
            </a:r>
            <a:endParaRPr lang="de-DE" dirty="0"/>
          </a:p>
          <a:p>
            <a:pPr lvl="1"/>
            <a:r>
              <a:rPr lang="de-DE" dirty="0" err="1">
                <a:hlinkClick r:id="rId15" action="ppaction://hlinksldjump"/>
              </a:rPr>
              <a:t>Credits</a:t>
            </a:r>
            <a:r>
              <a:rPr lang="de-DE" dirty="0">
                <a:hlinkClick r:id="rId15" action="ppaction://hlinksldjump"/>
              </a:rPr>
              <a:t>, Community, and Contact</a:t>
            </a:r>
            <a:endParaRPr lang="de-DE" dirty="0"/>
          </a:p>
        </p:txBody>
      </p:sp>
    </p:spTree>
    <p:extLst>
      <p:ext uri="{BB962C8B-B14F-4D97-AF65-F5344CB8AC3E}">
        <p14:creationId xmlns:p14="http://schemas.microsoft.com/office/powerpoint/2010/main" val="41453642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6B2B0-DAD2-41C4-85A6-7C3D513E56E8}"/>
              </a:ext>
            </a:extLst>
          </p:cNvPr>
          <p:cNvSpPr>
            <a:spLocks noGrp="1"/>
          </p:cNvSpPr>
          <p:nvPr>
            <p:ph type="title"/>
          </p:nvPr>
        </p:nvSpPr>
        <p:spPr/>
        <p:txBody>
          <a:bodyPr>
            <a:normAutofit fontScale="90000"/>
          </a:bodyPr>
          <a:lstStyle/>
          <a:p>
            <a:r>
              <a:rPr lang="de-DE" dirty="0" err="1"/>
              <a:t>Using</a:t>
            </a:r>
            <a:r>
              <a:rPr lang="de-DE" dirty="0"/>
              <a:t> a UML Model </a:t>
            </a:r>
            <a:r>
              <a:rPr lang="de-DE" dirty="0" err="1"/>
              <a:t>as</a:t>
            </a:r>
            <a:r>
              <a:rPr lang="de-DE" dirty="0"/>
              <a:t> </a:t>
            </a:r>
            <a:r>
              <a:rPr lang="de-DE" dirty="0" err="1"/>
              <a:t>Canonical</a:t>
            </a:r>
            <a:r>
              <a:rPr lang="de-DE" dirty="0"/>
              <a:t> XMI</a:t>
            </a:r>
            <a:br>
              <a:rPr lang="de-DE" dirty="0"/>
            </a:br>
            <a:r>
              <a:rPr lang="de-DE" dirty="0" err="1"/>
              <a:t>Tested</a:t>
            </a:r>
            <a:r>
              <a:rPr lang="de-DE" dirty="0"/>
              <a:t> Tools</a:t>
            </a:r>
          </a:p>
        </p:txBody>
      </p:sp>
      <p:sp>
        <p:nvSpPr>
          <p:cNvPr id="3" name="Content Placeholder 2">
            <a:extLst>
              <a:ext uri="{FF2B5EF4-FFF2-40B4-BE49-F238E27FC236}">
                <a16:creationId xmlns:a16="http://schemas.microsoft.com/office/drawing/2014/main" id="{4A9100B4-C195-441E-8DDD-35ADD39431CD}"/>
              </a:ext>
            </a:extLst>
          </p:cNvPr>
          <p:cNvSpPr>
            <a:spLocks noGrp="1"/>
          </p:cNvSpPr>
          <p:nvPr>
            <p:ph idx="1"/>
          </p:nvPr>
        </p:nvSpPr>
        <p:spPr/>
        <p:txBody>
          <a:bodyPr>
            <a:normAutofit fontScale="92500" lnSpcReduction="20000"/>
          </a:bodyPr>
          <a:lstStyle/>
          <a:p>
            <a:r>
              <a:rPr lang="de-DE" dirty="0"/>
              <a:t>Further </a:t>
            </a:r>
            <a:r>
              <a:rPr lang="de-DE" dirty="0" err="1"/>
              <a:t>processing</a:t>
            </a:r>
            <a:r>
              <a:rPr lang="de-DE" dirty="0"/>
              <a:t> in UML </a:t>
            </a:r>
            <a:r>
              <a:rPr lang="de-DE" dirty="0" err="1"/>
              <a:t>tools</a:t>
            </a:r>
            <a:endParaRPr lang="de-DE" dirty="0"/>
          </a:p>
          <a:p>
            <a:pPr lvl="1"/>
            <a:r>
              <a:rPr lang="de-DE" dirty="0"/>
              <a:t>Sample </a:t>
            </a:r>
            <a:r>
              <a:rPr lang="de-DE" dirty="0" err="1"/>
              <a:t>purposes</a:t>
            </a:r>
            <a:r>
              <a:rPr lang="de-DE" dirty="0"/>
              <a:t>: </a:t>
            </a:r>
            <a:r>
              <a:rPr lang="de-DE" dirty="0" err="1"/>
              <a:t>simplification</a:t>
            </a:r>
            <a:r>
              <a:rPr lang="de-DE" dirty="0"/>
              <a:t>, </a:t>
            </a:r>
            <a:r>
              <a:rPr lang="de-DE" dirty="0" err="1"/>
              <a:t>combining</a:t>
            </a:r>
            <a:r>
              <a:rPr lang="de-DE" dirty="0"/>
              <a:t> </a:t>
            </a:r>
            <a:r>
              <a:rPr lang="de-DE" dirty="0" err="1"/>
              <a:t>with</a:t>
            </a:r>
            <a:r>
              <a:rPr lang="de-DE" dirty="0"/>
              <a:t> </a:t>
            </a:r>
            <a:r>
              <a:rPr lang="de-DE" dirty="0" err="1"/>
              <a:t>other</a:t>
            </a:r>
            <a:r>
              <a:rPr lang="de-DE" dirty="0"/>
              <a:t> </a:t>
            </a:r>
            <a:r>
              <a:rPr lang="de-DE" dirty="0" err="1"/>
              <a:t>models</a:t>
            </a:r>
            <a:r>
              <a:rPr lang="de-DE" dirty="0"/>
              <a:t>, and </a:t>
            </a:r>
            <a:r>
              <a:rPr lang="de-DE" dirty="0" err="1"/>
              <a:t>generation</a:t>
            </a:r>
            <a:r>
              <a:rPr lang="de-DE" dirty="0"/>
              <a:t> </a:t>
            </a:r>
            <a:r>
              <a:rPr lang="de-DE" dirty="0" err="1"/>
              <a:t>of</a:t>
            </a:r>
            <a:r>
              <a:rPr lang="de-DE" dirty="0"/>
              <a:t> </a:t>
            </a:r>
            <a:r>
              <a:rPr lang="de-DE" dirty="0" err="1"/>
              <a:t>program</a:t>
            </a:r>
            <a:r>
              <a:rPr lang="de-DE" dirty="0"/>
              <a:t> code</a:t>
            </a:r>
          </a:p>
          <a:p>
            <a:pPr lvl="1"/>
            <a:r>
              <a:rPr lang="de-DE" dirty="0"/>
              <a:t>Commercial </a:t>
            </a:r>
            <a:r>
              <a:rPr lang="de-DE" dirty="0" err="1"/>
              <a:t>tools</a:t>
            </a:r>
            <a:r>
              <a:rPr lang="de-DE" dirty="0"/>
              <a:t>: </a:t>
            </a:r>
            <a:r>
              <a:rPr lang="en-US" dirty="0">
                <a:hlinkClick r:id="rId2"/>
              </a:rPr>
              <a:t>Enterprise Architect</a:t>
            </a:r>
            <a:r>
              <a:rPr lang="en-US" dirty="0"/>
              <a:t>, </a:t>
            </a:r>
            <a:r>
              <a:rPr lang="en-US" dirty="0">
                <a:hlinkClick r:id="rId3"/>
              </a:rPr>
              <a:t>IBM Rhapsody</a:t>
            </a:r>
            <a:r>
              <a:rPr lang="en-US" dirty="0"/>
              <a:t> (successor of Rational Rose), </a:t>
            </a:r>
            <a:r>
              <a:rPr lang="en-US" dirty="0">
                <a:hlinkClick r:id="rId4"/>
              </a:rPr>
              <a:t>Visual Paradigm</a:t>
            </a:r>
            <a:r>
              <a:rPr lang="en-US" dirty="0"/>
              <a:t>, </a:t>
            </a:r>
            <a:r>
              <a:rPr lang="en-US" dirty="0" err="1">
                <a:hlinkClick r:id="rId5"/>
              </a:rPr>
              <a:t>Altova</a:t>
            </a:r>
            <a:r>
              <a:rPr lang="en-US" dirty="0">
                <a:hlinkClick r:id="rId5"/>
              </a:rPr>
              <a:t> </a:t>
            </a:r>
            <a:r>
              <a:rPr lang="en-US" dirty="0" err="1">
                <a:hlinkClick r:id="rId5"/>
              </a:rPr>
              <a:t>Umodel</a:t>
            </a:r>
            <a:r>
              <a:rPr lang="en-US" dirty="0"/>
              <a:t>, </a:t>
            </a:r>
            <a:r>
              <a:rPr lang="en-US" dirty="0" err="1">
                <a:hlinkClick r:id="rId6"/>
              </a:rPr>
              <a:t>MagicDraw</a:t>
            </a:r>
            <a:r>
              <a:rPr lang="en-US" dirty="0"/>
              <a:t> (seems to be most standards compliant)</a:t>
            </a:r>
          </a:p>
          <a:p>
            <a:r>
              <a:rPr lang="en-US" dirty="0"/>
              <a:t>Programmatic processing</a:t>
            </a:r>
          </a:p>
          <a:p>
            <a:pPr lvl="1"/>
            <a:r>
              <a:rPr lang="en-US" dirty="0"/>
              <a:t>Specialized programs as with: XSLT, </a:t>
            </a:r>
            <a:r>
              <a:rPr lang="en-US" dirty="0" err="1"/>
              <a:t>Javascript</a:t>
            </a:r>
            <a:endParaRPr lang="en-US" dirty="0"/>
          </a:p>
          <a:p>
            <a:pPr lvl="1"/>
            <a:r>
              <a:rPr lang="en-US" dirty="0"/>
              <a:t>XMI parser like </a:t>
            </a:r>
            <a:r>
              <a:rPr lang="en-US" dirty="0" err="1">
                <a:hlinkClick r:id="rId7"/>
              </a:rPr>
              <a:t>SDMetrics</a:t>
            </a:r>
            <a:r>
              <a:rPr lang="en-US" dirty="0">
                <a:hlinkClick r:id="rId7"/>
              </a:rPr>
              <a:t> Open Core</a:t>
            </a:r>
            <a:endParaRPr lang="en-US" dirty="0"/>
          </a:p>
          <a:p>
            <a:pPr lvl="1"/>
            <a:r>
              <a:rPr lang="en-US" dirty="0"/>
              <a:t>Eclipse modeling tools (i.e. </a:t>
            </a:r>
            <a:r>
              <a:rPr lang="en-US" dirty="0">
                <a:hlinkClick r:id="rId8"/>
              </a:rPr>
              <a:t>Papyrus</a:t>
            </a:r>
            <a:r>
              <a:rPr lang="en-US" dirty="0"/>
              <a:t>, </a:t>
            </a:r>
            <a:r>
              <a:rPr lang="en-US" dirty="0" err="1">
                <a:hlinkClick r:id="rId9"/>
              </a:rPr>
              <a:t>QVTo</a:t>
            </a:r>
            <a:r>
              <a:rPr lang="en-US" dirty="0"/>
              <a:t>, </a:t>
            </a:r>
            <a:r>
              <a:rPr lang="en-US" dirty="0" err="1">
                <a:hlinkClick r:id="rId10"/>
              </a:rPr>
              <a:t>Acceleo</a:t>
            </a:r>
            <a:r>
              <a:rPr lang="en-US" dirty="0"/>
              <a:t>, </a:t>
            </a:r>
            <a:r>
              <a:rPr lang="en-US" dirty="0" err="1">
                <a:hlinkClick r:id="rId11"/>
              </a:rPr>
              <a:t>Modelio</a:t>
            </a:r>
            <a:r>
              <a:rPr lang="en-US" dirty="0"/>
              <a:t> standalone)</a:t>
            </a:r>
          </a:p>
          <a:p>
            <a:pPr lvl="1"/>
            <a:endParaRPr lang="de-DE" dirty="0"/>
          </a:p>
        </p:txBody>
      </p:sp>
    </p:spTree>
    <p:extLst>
      <p:ext uri="{BB962C8B-B14F-4D97-AF65-F5344CB8AC3E}">
        <p14:creationId xmlns:p14="http://schemas.microsoft.com/office/powerpoint/2010/main" val="10942111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8A157-5099-4C15-9888-065380EC033B}"/>
              </a:ext>
            </a:extLst>
          </p:cNvPr>
          <p:cNvSpPr>
            <a:spLocks noGrp="1"/>
          </p:cNvSpPr>
          <p:nvPr>
            <p:ph type="title"/>
          </p:nvPr>
        </p:nvSpPr>
        <p:spPr/>
        <p:txBody>
          <a:bodyPr>
            <a:normAutofit fontScale="90000"/>
          </a:bodyPr>
          <a:lstStyle/>
          <a:p>
            <a:r>
              <a:rPr lang="de-DE" dirty="0" err="1"/>
              <a:t>Comparison</a:t>
            </a:r>
            <a:r>
              <a:rPr lang="de-DE" dirty="0"/>
              <a:t> </a:t>
            </a:r>
            <a:r>
              <a:rPr lang="de-DE" dirty="0" err="1"/>
              <a:t>of</a:t>
            </a:r>
            <a:r>
              <a:rPr lang="de-DE" dirty="0"/>
              <a:t> Processing </a:t>
            </a:r>
            <a:r>
              <a:rPr lang="de-DE" dirty="0" err="1"/>
              <a:t>Approaches</a:t>
            </a:r>
            <a:r>
              <a:rPr lang="de-DE" dirty="0"/>
              <a:t> </a:t>
            </a:r>
            <a:r>
              <a:rPr lang="de-DE" dirty="0" err="1"/>
              <a:t>of</a:t>
            </a:r>
            <a:r>
              <a:rPr lang="de-DE" dirty="0"/>
              <a:t> Model/XMI</a:t>
            </a:r>
          </a:p>
        </p:txBody>
      </p:sp>
      <p:graphicFrame>
        <p:nvGraphicFramePr>
          <p:cNvPr id="3" name="Table 3">
            <a:extLst>
              <a:ext uri="{FF2B5EF4-FFF2-40B4-BE49-F238E27FC236}">
                <a16:creationId xmlns:a16="http://schemas.microsoft.com/office/drawing/2014/main" id="{F4B5C8D0-1D59-45CC-834B-9B05B63E355D}"/>
              </a:ext>
            </a:extLst>
          </p:cNvPr>
          <p:cNvGraphicFramePr>
            <a:graphicFrameLocks noGrp="1"/>
          </p:cNvGraphicFramePr>
          <p:nvPr>
            <p:extLst>
              <p:ext uri="{D42A27DB-BD31-4B8C-83A1-F6EECF244321}">
                <p14:modId xmlns:p14="http://schemas.microsoft.com/office/powerpoint/2010/main" val="1192776647"/>
              </p:ext>
            </p:extLst>
          </p:nvPr>
        </p:nvGraphicFramePr>
        <p:xfrm>
          <a:off x="609600" y="1463040"/>
          <a:ext cx="8077200" cy="4846320"/>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val="1150327364"/>
                    </a:ext>
                  </a:extLst>
                </a:gridCol>
                <a:gridCol w="3124200">
                  <a:extLst>
                    <a:ext uri="{9D8B030D-6E8A-4147-A177-3AD203B41FA5}">
                      <a16:colId xmlns:a16="http://schemas.microsoft.com/office/drawing/2014/main" val="3846928457"/>
                    </a:ext>
                  </a:extLst>
                </a:gridCol>
                <a:gridCol w="3200400">
                  <a:extLst>
                    <a:ext uri="{9D8B030D-6E8A-4147-A177-3AD203B41FA5}">
                      <a16:colId xmlns:a16="http://schemas.microsoft.com/office/drawing/2014/main" val="915806298"/>
                    </a:ext>
                  </a:extLst>
                </a:gridCol>
              </a:tblGrid>
              <a:tr h="243840">
                <a:tc>
                  <a:txBody>
                    <a:bodyPr/>
                    <a:lstStyle/>
                    <a:p>
                      <a:r>
                        <a:rPr lang="de-DE" sz="1600" b="1" dirty="0"/>
                        <a:t>Kind </a:t>
                      </a:r>
                      <a:r>
                        <a:rPr lang="de-DE" sz="1600" b="1" dirty="0" err="1"/>
                        <a:t>of</a:t>
                      </a:r>
                      <a:r>
                        <a:rPr lang="de-DE" sz="1600" b="1" dirty="0"/>
                        <a:t> </a:t>
                      </a:r>
                      <a:r>
                        <a:rPr lang="de-DE" sz="1600" b="1" dirty="0" err="1"/>
                        <a:t>approach</a:t>
                      </a:r>
                      <a:endParaRPr lang="de-DE" sz="1600" b="1" dirty="0"/>
                    </a:p>
                  </a:txBody>
                  <a:tcPr/>
                </a:tc>
                <a:tc>
                  <a:txBody>
                    <a:bodyPr/>
                    <a:lstStyle/>
                    <a:p>
                      <a:r>
                        <a:rPr lang="de-DE" sz="1600" dirty="0"/>
                        <a:t>Pro</a:t>
                      </a:r>
                    </a:p>
                  </a:txBody>
                  <a:tcPr/>
                </a:tc>
                <a:tc>
                  <a:txBody>
                    <a:bodyPr/>
                    <a:lstStyle/>
                    <a:p>
                      <a:r>
                        <a:rPr lang="de-DE" sz="1600" dirty="0" err="1"/>
                        <a:t>Con</a:t>
                      </a:r>
                      <a:endParaRPr lang="de-DE" sz="1600" dirty="0"/>
                    </a:p>
                  </a:txBody>
                  <a:tcPr/>
                </a:tc>
                <a:extLst>
                  <a:ext uri="{0D108BD9-81ED-4DB2-BD59-A6C34878D82A}">
                    <a16:rowId xmlns:a16="http://schemas.microsoft.com/office/drawing/2014/main" val="1867349369"/>
                  </a:ext>
                </a:extLst>
              </a:tr>
              <a:tr h="370840">
                <a:tc>
                  <a:txBody>
                    <a:bodyPr/>
                    <a:lstStyle/>
                    <a:p>
                      <a:r>
                        <a:rPr lang="de-DE" sz="1600" b="1" dirty="0"/>
                        <a:t>Commercial UML </a:t>
                      </a:r>
                      <a:r>
                        <a:rPr lang="de-DE" sz="1600" b="1" dirty="0" err="1"/>
                        <a:t>tools</a:t>
                      </a:r>
                      <a:endParaRPr lang="de-DE" sz="1600" b="1" dirty="0"/>
                    </a:p>
                  </a:txBody>
                  <a:tcPr/>
                </a:tc>
                <a:tc>
                  <a:txBody>
                    <a:bodyPr/>
                    <a:lstStyle/>
                    <a:p>
                      <a:pPr marL="285750" indent="-285750">
                        <a:buFont typeface="Arial" panose="020B0604020202020204" pitchFamily="34" charset="0"/>
                        <a:buChar char="•"/>
                      </a:pPr>
                      <a:r>
                        <a:rPr lang="de-DE" sz="1600" dirty="0" err="1"/>
                        <a:t>Mature</a:t>
                      </a:r>
                      <a:r>
                        <a:rPr lang="de-DE" sz="1600" dirty="0"/>
                        <a:t> </a:t>
                      </a:r>
                      <a:r>
                        <a:rPr lang="de-DE" sz="1600" dirty="0" err="1"/>
                        <a:t>modeling</a:t>
                      </a:r>
                      <a:r>
                        <a:rPr lang="de-DE" sz="1600" dirty="0"/>
                        <a:t> </a:t>
                      </a:r>
                      <a:r>
                        <a:rPr lang="de-DE" sz="1600" dirty="0" err="1"/>
                        <a:t>tools</a:t>
                      </a:r>
                      <a:endParaRPr lang="de-DE" sz="1600" dirty="0"/>
                    </a:p>
                  </a:txBody>
                  <a:tcPr/>
                </a:tc>
                <a:tc>
                  <a:txBody>
                    <a:bodyPr/>
                    <a:lstStyle/>
                    <a:p>
                      <a:pPr marL="285750" indent="-285750">
                        <a:buFont typeface="Arial" panose="020B0604020202020204" pitchFamily="34" charset="0"/>
                        <a:buChar char="•"/>
                      </a:pPr>
                      <a:r>
                        <a:rPr lang="de-DE" sz="1600" dirty="0" err="1"/>
                        <a:t>Often</a:t>
                      </a:r>
                      <a:r>
                        <a:rPr lang="de-DE" sz="1600" dirty="0"/>
                        <a:t> limited </a:t>
                      </a:r>
                      <a:r>
                        <a:rPr lang="de-DE" sz="1600" dirty="0" err="1"/>
                        <a:t>approaches</a:t>
                      </a:r>
                      <a:r>
                        <a:rPr lang="de-DE" sz="1600" dirty="0"/>
                        <a:t> </a:t>
                      </a:r>
                      <a:r>
                        <a:rPr lang="de-DE" sz="1600" dirty="0" err="1"/>
                        <a:t>of</a:t>
                      </a:r>
                      <a:r>
                        <a:rPr lang="de-DE" sz="1600" dirty="0"/>
                        <a:t> code </a:t>
                      </a:r>
                      <a:r>
                        <a:rPr lang="de-DE" sz="1600" dirty="0" err="1"/>
                        <a:t>generation</a:t>
                      </a:r>
                      <a:endParaRPr lang="de-DE" sz="1600" dirty="0"/>
                    </a:p>
                    <a:p>
                      <a:pPr marL="285750" indent="-285750">
                        <a:buFont typeface="Arial" panose="020B0604020202020204" pitchFamily="34" charset="0"/>
                        <a:buChar char="•"/>
                      </a:pPr>
                      <a:r>
                        <a:rPr lang="de-DE" sz="1600" dirty="0"/>
                        <a:t>Model </a:t>
                      </a:r>
                      <a:r>
                        <a:rPr lang="de-DE" sz="1600" dirty="0" err="1"/>
                        <a:t>hard</a:t>
                      </a:r>
                      <a:r>
                        <a:rPr lang="de-DE" sz="1600" dirty="0"/>
                        <a:t> </a:t>
                      </a:r>
                      <a:r>
                        <a:rPr lang="de-DE" sz="1600" dirty="0" err="1"/>
                        <a:t>to</a:t>
                      </a:r>
                      <a:r>
                        <a:rPr lang="de-DE" sz="1600" dirty="0"/>
                        <a:t> </a:t>
                      </a:r>
                      <a:r>
                        <a:rPr lang="de-DE" sz="1600" dirty="0" err="1"/>
                        <a:t>export</a:t>
                      </a:r>
                      <a:r>
                        <a:rPr lang="de-DE" sz="1600" dirty="0"/>
                        <a:t> </a:t>
                      </a:r>
                      <a:r>
                        <a:rPr lang="de-DE" sz="1600" dirty="0" err="1"/>
                        <a:t>for</a:t>
                      </a:r>
                      <a:r>
                        <a:rPr lang="de-DE" sz="1600" dirty="0"/>
                        <a:t> </a:t>
                      </a:r>
                      <a:r>
                        <a:rPr lang="de-DE" sz="1600" dirty="0" err="1"/>
                        <a:t>other</a:t>
                      </a:r>
                      <a:r>
                        <a:rPr lang="de-DE" sz="1600" dirty="0"/>
                        <a:t> </a:t>
                      </a:r>
                      <a:r>
                        <a:rPr lang="de-DE" sz="1600" dirty="0" err="1"/>
                        <a:t>tools</a:t>
                      </a:r>
                      <a:r>
                        <a:rPr lang="de-DE" sz="1600" dirty="0"/>
                        <a:t>, </a:t>
                      </a:r>
                      <a:r>
                        <a:rPr lang="de-DE" sz="1600" dirty="0" err="1"/>
                        <a:t>no</a:t>
                      </a:r>
                      <a:r>
                        <a:rPr lang="de-DE" sz="1600" dirty="0"/>
                        <a:t> </a:t>
                      </a:r>
                      <a:r>
                        <a:rPr lang="de-DE" sz="1600" dirty="0" err="1"/>
                        <a:t>Canonical</a:t>
                      </a:r>
                      <a:r>
                        <a:rPr lang="de-DE" sz="1600" dirty="0"/>
                        <a:t> XMI </a:t>
                      </a:r>
                      <a:r>
                        <a:rPr lang="de-DE" sz="1600" dirty="0" err="1"/>
                        <a:t>export</a:t>
                      </a:r>
                      <a:endParaRPr lang="de-DE" sz="1600" dirty="0"/>
                    </a:p>
                    <a:p>
                      <a:pPr marL="285750" indent="-285750">
                        <a:buFont typeface="Arial" panose="020B0604020202020204" pitchFamily="34" charset="0"/>
                        <a:buChar char="•"/>
                      </a:pPr>
                      <a:r>
                        <a:rPr lang="de-DE" sz="1600" dirty="0"/>
                        <a:t>Risk </a:t>
                      </a:r>
                      <a:r>
                        <a:rPr lang="de-DE" sz="1600" dirty="0" err="1"/>
                        <a:t>of</a:t>
                      </a:r>
                      <a:r>
                        <a:rPr lang="de-DE" sz="1600" dirty="0"/>
                        <a:t> </a:t>
                      </a:r>
                      <a:r>
                        <a:rPr lang="de-DE" sz="1600" dirty="0" err="1"/>
                        <a:t>dependency</a:t>
                      </a:r>
                      <a:endParaRPr lang="de-DE" sz="1600" dirty="0"/>
                    </a:p>
                    <a:p>
                      <a:pPr marL="285750" indent="-285750">
                        <a:buFont typeface="Arial" panose="020B0604020202020204" pitchFamily="34" charset="0"/>
                        <a:buChar char="•"/>
                      </a:pPr>
                      <a:r>
                        <a:rPr lang="de-DE" sz="1600" dirty="0" err="1"/>
                        <a:t>Cost</a:t>
                      </a:r>
                      <a:endParaRPr lang="de-DE" sz="1600" dirty="0"/>
                    </a:p>
                  </a:txBody>
                  <a:tcPr/>
                </a:tc>
                <a:extLst>
                  <a:ext uri="{0D108BD9-81ED-4DB2-BD59-A6C34878D82A}">
                    <a16:rowId xmlns:a16="http://schemas.microsoft.com/office/drawing/2014/main" val="1013312423"/>
                  </a:ext>
                </a:extLst>
              </a:tr>
              <a:tr h="370840">
                <a:tc>
                  <a:txBody>
                    <a:bodyPr/>
                    <a:lstStyle/>
                    <a:p>
                      <a:r>
                        <a:rPr lang="de-DE" sz="1600" b="1" dirty="0"/>
                        <a:t>Own </a:t>
                      </a:r>
                      <a:r>
                        <a:rPr lang="de-DE" sz="1600" b="1" dirty="0" err="1"/>
                        <a:t>programs</a:t>
                      </a:r>
                      <a:endParaRPr lang="de-DE" sz="1600" b="1" dirty="0"/>
                    </a:p>
                  </a:txBody>
                  <a:tcPr/>
                </a:tc>
                <a:tc>
                  <a:txBody>
                    <a:bodyPr/>
                    <a:lstStyle/>
                    <a:p>
                      <a:pPr marL="285750" indent="-285750">
                        <a:buFont typeface="Arial" panose="020B0604020202020204" pitchFamily="34" charset="0"/>
                        <a:buChar char="•"/>
                      </a:pPr>
                      <a:r>
                        <a:rPr lang="de-DE" sz="1600" dirty="0"/>
                        <a:t>Total </a:t>
                      </a:r>
                      <a:r>
                        <a:rPr lang="de-DE" sz="1600" dirty="0" err="1"/>
                        <a:t>control</a:t>
                      </a:r>
                      <a:endParaRPr lang="de-DE" sz="1600" dirty="0"/>
                    </a:p>
                  </a:txBody>
                  <a:tcPr/>
                </a:tc>
                <a:tc>
                  <a:txBody>
                    <a:bodyPr/>
                    <a:lstStyle/>
                    <a:p>
                      <a:pPr marL="285750" indent="-285750">
                        <a:buFont typeface="Arial" panose="020B0604020202020204" pitchFamily="34" charset="0"/>
                        <a:buChar char="•"/>
                      </a:pPr>
                      <a:r>
                        <a:rPr lang="de-DE" sz="1600" dirty="0"/>
                        <a:t>XMI </a:t>
                      </a:r>
                      <a:r>
                        <a:rPr lang="de-DE" sz="1600" dirty="0" err="1"/>
                        <a:t>parser</a:t>
                      </a:r>
                      <a:r>
                        <a:rPr lang="de-DE" sz="1600" dirty="0"/>
                        <a:t> </a:t>
                      </a:r>
                      <a:r>
                        <a:rPr lang="de-DE" sz="1600" dirty="0" err="1"/>
                        <a:t>must</a:t>
                      </a:r>
                      <a:r>
                        <a:rPr lang="de-DE" sz="1600" dirty="0"/>
                        <a:t> </a:t>
                      </a:r>
                      <a:r>
                        <a:rPr lang="de-DE" sz="1600" dirty="0" err="1"/>
                        <a:t>be</a:t>
                      </a:r>
                      <a:r>
                        <a:rPr lang="de-DE" sz="1600" dirty="0"/>
                        <a:t> </a:t>
                      </a:r>
                      <a:r>
                        <a:rPr lang="de-DE" sz="1600" dirty="0" err="1"/>
                        <a:t>developed</a:t>
                      </a:r>
                      <a:endParaRPr lang="de-DE" sz="1600" dirty="0"/>
                    </a:p>
                    <a:p>
                      <a:pPr marL="285750" indent="-285750">
                        <a:buFont typeface="Arial" panose="020B0604020202020204" pitchFamily="34" charset="0"/>
                        <a:buChar char="•"/>
                      </a:pPr>
                      <a:r>
                        <a:rPr lang="de-DE" sz="1600" dirty="0"/>
                        <a:t>Development and </a:t>
                      </a:r>
                      <a:r>
                        <a:rPr lang="de-DE" sz="1600" dirty="0" err="1"/>
                        <a:t>maintenance</a:t>
                      </a:r>
                      <a:r>
                        <a:rPr lang="de-DE" sz="1600" dirty="0"/>
                        <a:t> </a:t>
                      </a:r>
                      <a:r>
                        <a:rPr lang="de-DE" sz="1600" dirty="0" err="1"/>
                        <a:t>effort</a:t>
                      </a:r>
                      <a:endParaRPr lang="de-DE" sz="1600" dirty="0"/>
                    </a:p>
                  </a:txBody>
                  <a:tcPr/>
                </a:tc>
                <a:extLst>
                  <a:ext uri="{0D108BD9-81ED-4DB2-BD59-A6C34878D82A}">
                    <a16:rowId xmlns:a16="http://schemas.microsoft.com/office/drawing/2014/main" val="2520718903"/>
                  </a:ext>
                </a:extLst>
              </a:tr>
              <a:tr h="370840">
                <a:tc>
                  <a:txBody>
                    <a:bodyPr/>
                    <a:lstStyle/>
                    <a:p>
                      <a:r>
                        <a:rPr lang="de-DE" sz="1600" b="1" dirty="0"/>
                        <a:t>Own </a:t>
                      </a:r>
                      <a:r>
                        <a:rPr lang="de-DE" sz="1600" b="1" dirty="0" err="1"/>
                        <a:t>programs</a:t>
                      </a:r>
                      <a:r>
                        <a:rPr lang="de-DE" sz="1600" b="1" dirty="0"/>
                        <a:t> </a:t>
                      </a:r>
                      <a:r>
                        <a:rPr lang="de-DE" sz="1600" b="1" dirty="0" err="1"/>
                        <a:t>with</a:t>
                      </a:r>
                      <a:r>
                        <a:rPr lang="de-DE" sz="1600" b="1" dirty="0"/>
                        <a:t> </a:t>
                      </a:r>
                      <a:r>
                        <a:rPr lang="de-DE" sz="1600" b="1" dirty="0" err="1"/>
                        <a:t>existing</a:t>
                      </a:r>
                      <a:r>
                        <a:rPr lang="de-DE" sz="1600" b="1" dirty="0"/>
                        <a:t> XMI </a:t>
                      </a:r>
                      <a:r>
                        <a:rPr lang="de-DE" sz="1600" b="1" dirty="0" err="1"/>
                        <a:t>parser</a:t>
                      </a:r>
                      <a:endParaRPr lang="de-DE" sz="1600" b="1" dirty="0"/>
                    </a:p>
                  </a:txBody>
                  <a:tcPr/>
                </a:tc>
                <a:tc>
                  <a:txBody>
                    <a:bodyPr/>
                    <a:lstStyle/>
                    <a:p>
                      <a:pPr marL="285750" indent="-285750">
                        <a:buFont typeface="Arial" panose="020B0604020202020204" pitchFamily="34" charset="0"/>
                        <a:buChar char="•"/>
                      </a:pPr>
                      <a:r>
                        <a:rPr lang="de-DE" sz="1600" dirty="0"/>
                        <a:t>Use </a:t>
                      </a:r>
                      <a:r>
                        <a:rPr lang="de-DE" sz="1600" dirty="0" err="1"/>
                        <a:t>of</a:t>
                      </a:r>
                      <a:r>
                        <a:rPr lang="de-DE" sz="1600" dirty="0"/>
                        <a:t> </a:t>
                      </a:r>
                      <a:r>
                        <a:rPr lang="de-DE" sz="1600" dirty="0" err="1"/>
                        <a:t>existing</a:t>
                      </a:r>
                      <a:r>
                        <a:rPr lang="de-DE" sz="1600" dirty="0"/>
                        <a:t> </a:t>
                      </a:r>
                      <a:r>
                        <a:rPr lang="de-DE" sz="1600" dirty="0" err="1"/>
                        <a:t>free</a:t>
                      </a:r>
                      <a:r>
                        <a:rPr lang="de-DE" sz="1600" dirty="0"/>
                        <a:t> XMI </a:t>
                      </a:r>
                      <a:r>
                        <a:rPr lang="de-DE" sz="1600" dirty="0" err="1"/>
                        <a:t>parser</a:t>
                      </a:r>
                      <a:endParaRPr lang="de-DE" sz="16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600" dirty="0"/>
                        <a:t>Total </a:t>
                      </a:r>
                      <a:r>
                        <a:rPr lang="de-DE" sz="1600" dirty="0" err="1"/>
                        <a:t>control</a:t>
                      </a:r>
                      <a:endParaRPr lang="de-DE" sz="1600" dirty="0"/>
                    </a:p>
                  </a:txBody>
                  <a:tcPr/>
                </a:tc>
                <a:tc>
                  <a:txBody>
                    <a:bodyPr/>
                    <a:lstStyle/>
                    <a:p>
                      <a:pPr marL="285750" indent="-285750">
                        <a:buFont typeface="Arial" panose="020B0604020202020204" pitchFamily="34" charset="0"/>
                        <a:buChar char="•"/>
                      </a:pPr>
                      <a:r>
                        <a:rPr lang="de-DE" sz="1600" dirty="0"/>
                        <a:t>Development and </a:t>
                      </a:r>
                      <a:r>
                        <a:rPr lang="de-DE" sz="1600" dirty="0" err="1"/>
                        <a:t>maintenance</a:t>
                      </a:r>
                      <a:r>
                        <a:rPr lang="de-DE" sz="1600" dirty="0"/>
                        <a:t> </a:t>
                      </a:r>
                      <a:r>
                        <a:rPr lang="de-DE" sz="1600" dirty="0" err="1"/>
                        <a:t>effort</a:t>
                      </a:r>
                      <a:endParaRPr lang="de-DE" sz="1600" dirty="0"/>
                    </a:p>
                  </a:txBody>
                  <a:tcPr/>
                </a:tc>
                <a:extLst>
                  <a:ext uri="{0D108BD9-81ED-4DB2-BD59-A6C34878D82A}">
                    <a16:rowId xmlns:a16="http://schemas.microsoft.com/office/drawing/2014/main" val="1784851145"/>
                  </a:ext>
                </a:extLst>
              </a:tr>
              <a:tr h="370840">
                <a:tc>
                  <a:txBody>
                    <a:bodyPr/>
                    <a:lstStyle/>
                    <a:p>
                      <a:r>
                        <a:rPr lang="de-DE" sz="1600" b="1" dirty="0" err="1"/>
                        <a:t>Eclipse</a:t>
                      </a:r>
                      <a:r>
                        <a:rPr lang="de-DE" sz="1600" b="1" dirty="0"/>
                        <a:t> </a:t>
                      </a:r>
                      <a:r>
                        <a:rPr lang="de-DE" sz="1600" b="1" dirty="0" err="1"/>
                        <a:t>tools</a:t>
                      </a:r>
                      <a:r>
                        <a:rPr lang="de-DE" sz="1600" b="1" dirty="0"/>
                        <a:t> (</a:t>
                      </a:r>
                      <a:r>
                        <a:rPr lang="de-DE" sz="1600" b="1" dirty="0" err="1"/>
                        <a:t>Acceleo</a:t>
                      </a:r>
                      <a:r>
                        <a:rPr lang="de-DE" sz="1600" b="1" dirty="0"/>
                        <a:t>)</a:t>
                      </a:r>
                    </a:p>
                  </a:txBody>
                  <a:tcPr/>
                </a:tc>
                <a:tc>
                  <a:txBody>
                    <a:bodyPr/>
                    <a:lstStyle/>
                    <a:p>
                      <a:pPr marL="285750" indent="-285750">
                        <a:buFont typeface="Arial" panose="020B0604020202020204" pitchFamily="34" charset="0"/>
                        <a:buChar char="•"/>
                      </a:pPr>
                      <a:r>
                        <a:rPr lang="de-DE" sz="1600" dirty="0"/>
                        <a:t>Standards-</a:t>
                      </a:r>
                      <a:r>
                        <a:rPr lang="de-DE" sz="1600" dirty="0" err="1"/>
                        <a:t>based</a:t>
                      </a:r>
                      <a:r>
                        <a:rPr lang="de-DE" sz="1600" dirty="0"/>
                        <a:t> </a:t>
                      </a:r>
                      <a:r>
                        <a:rPr lang="de-DE" sz="1600" dirty="0" err="1"/>
                        <a:t>modeling</a:t>
                      </a:r>
                      <a:r>
                        <a:rPr lang="de-DE" sz="1600" dirty="0"/>
                        <a:t> </a:t>
                      </a:r>
                      <a:r>
                        <a:rPr lang="de-DE" sz="1600" dirty="0" err="1"/>
                        <a:t>tools</a:t>
                      </a:r>
                      <a:endParaRPr lang="de-DE" sz="1600" dirty="0"/>
                    </a:p>
                    <a:p>
                      <a:pPr marL="285750" indent="-285750">
                        <a:buFont typeface="Arial" panose="020B0604020202020204" pitchFamily="34" charset="0"/>
                        <a:buChar char="•"/>
                      </a:pPr>
                      <a:r>
                        <a:rPr lang="de-DE" sz="1600" dirty="0"/>
                        <a:t>Integrated </a:t>
                      </a:r>
                      <a:r>
                        <a:rPr lang="de-DE" sz="1600" dirty="0" err="1"/>
                        <a:t>development</a:t>
                      </a:r>
                      <a:r>
                        <a:rPr lang="de-DE" sz="1600" dirty="0"/>
                        <a:t> </a:t>
                      </a:r>
                      <a:r>
                        <a:rPr lang="de-DE" sz="1600" dirty="0" err="1"/>
                        <a:t>environment</a:t>
                      </a:r>
                      <a:r>
                        <a:rPr lang="de-DE" sz="1600" dirty="0"/>
                        <a:t> </a:t>
                      </a:r>
                      <a:r>
                        <a:rPr lang="de-DE" sz="1600" dirty="0" err="1"/>
                        <a:t>for</a:t>
                      </a:r>
                      <a:r>
                        <a:rPr lang="de-DE" sz="1600" dirty="0"/>
                        <a:t> </a:t>
                      </a:r>
                      <a:r>
                        <a:rPr lang="de-DE" sz="1600" dirty="0" err="1"/>
                        <a:t>processing</a:t>
                      </a:r>
                      <a:r>
                        <a:rPr lang="de-DE" sz="1600" dirty="0"/>
                        <a:t>/</a:t>
                      </a:r>
                      <a:r>
                        <a:rPr lang="de-DE" sz="1600" dirty="0" err="1"/>
                        <a:t>querying</a:t>
                      </a:r>
                      <a:r>
                        <a:rPr lang="de-DE" sz="1600" dirty="0"/>
                        <a:t> </a:t>
                      </a:r>
                      <a:r>
                        <a:rPr lang="de-DE" sz="1600" dirty="0" err="1"/>
                        <a:t>the</a:t>
                      </a:r>
                      <a:r>
                        <a:rPr lang="de-DE" sz="1600" dirty="0"/>
                        <a:t> </a:t>
                      </a:r>
                      <a:r>
                        <a:rPr lang="de-DE" sz="1600" dirty="0" err="1"/>
                        <a:t>model</a:t>
                      </a:r>
                      <a:endParaRPr lang="de-DE" sz="1600" dirty="0"/>
                    </a:p>
                    <a:p>
                      <a:pPr marL="285750" indent="-285750">
                        <a:buFont typeface="Arial" panose="020B0604020202020204" pitchFamily="34" charset="0"/>
                        <a:buChar char="•"/>
                      </a:pPr>
                      <a:r>
                        <a:rPr lang="de-DE" sz="1600" dirty="0"/>
                        <a:t>Small </a:t>
                      </a:r>
                      <a:r>
                        <a:rPr lang="de-DE" sz="1600" dirty="0" err="1"/>
                        <a:t>scripts</a:t>
                      </a:r>
                      <a:r>
                        <a:rPr lang="de-DE" sz="1600" dirty="0"/>
                        <a:t> and </a:t>
                      </a:r>
                      <a:r>
                        <a:rPr lang="de-DE" sz="1600" dirty="0" err="1"/>
                        <a:t>no</a:t>
                      </a:r>
                      <a:r>
                        <a:rPr lang="de-DE" sz="1600" dirty="0"/>
                        <a:t> </a:t>
                      </a:r>
                      <a:r>
                        <a:rPr lang="de-DE" sz="1600" dirty="0" err="1"/>
                        <a:t>cost</a:t>
                      </a:r>
                      <a:endParaRPr lang="de-DE" sz="1600" dirty="0"/>
                    </a:p>
                  </a:txBody>
                  <a:tcPr/>
                </a:tc>
                <a:tc>
                  <a:txBody>
                    <a:bodyPr/>
                    <a:lstStyle/>
                    <a:p>
                      <a:pPr marL="285750" indent="-285750">
                        <a:buFont typeface="Arial" panose="020B0604020202020204" pitchFamily="34" charset="0"/>
                        <a:buChar char="•"/>
                      </a:pPr>
                      <a:r>
                        <a:rPr lang="de-DE" sz="1600" dirty="0"/>
                        <a:t>Initial </a:t>
                      </a:r>
                      <a:r>
                        <a:rPr lang="de-DE" sz="1600" dirty="0" err="1"/>
                        <a:t>learning</a:t>
                      </a:r>
                      <a:r>
                        <a:rPr lang="de-DE" sz="1600" dirty="0"/>
                        <a:t> </a:t>
                      </a:r>
                      <a:r>
                        <a:rPr lang="de-DE" sz="1600" dirty="0" err="1"/>
                        <a:t>curve</a:t>
                      </a:r>
                      <a:endParaRPr lang="de-DE" sz="1600" dirty="0"/>
                    </a:p>
                    <a:p>
                      <a:pPr marL="285750" indent="-285750">
                        <a:buFont typeface="Arial" panose="020B0604020202020204" pitchFamily="34" charset="0"/>
                        <a:buChar char="•"/>
                      </a:pPr>
                      <a:endParaRPr lang="de-DE" sz="1600" dirty="0"/>
                    </a:p>
                  </a:txBody>
                  <a:tcPr/>
                </a:tc>
                <a:extLst>
                  <a:ext uri="{0D108BD9-81ED-4DB2-BD59-A6C34878D82A}">
                    <a16:rowId xmlns:a16="http://schemas.microsoft.com/office/drawing/2014/main" val="4189024370"/>
                  </a:ext>
                </a:extLst>
              </a:tr>
            </a:tbl>
          </a:graphicData>
        </a:graphic>
      </p:graphicFrame>
    </p:spTree>
    <p:extLst>
      <p:ext uri="{BB962C8B-B14F-4D97-AF65-F5344CB8AC3E}">
        <p14:creationId xmlns:p14="http://schemas.microsoft.com/office/powerpoint/2010/main" val="28929295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04105-4091-4253-974C-D56F36A2F18D}"/>
              </a:ext>
            </a:extLst>
          </p:cNvPr>
          <p:cNvSpPr>
            <a:spLocks noGrp="1"/>
          </p:cNvSpPr>
          <p:nvPr>
            <p:ph type="title"/>
          </p:nvPr>
        </p:nvSpPr>
        <p:spPr/>
        <p:txBody>
          <a:bodyPr>
            <a:normAutofit/>
          </a:bodyPr>
          <a:lstStyle/>
          <a:p>
            <a:r>
              <a:rPr lang="de-DE" dirty="0"/>
              <a:t>UML </a:t>
            </a:r>
            <a:r>
              <a:rPr lang="de-DE" dirty="0" err="1"/>
              <a:t>Subset</a:t>
            </a:r>
            <a:r>
              <a:rPr lang="de-DE" dirty="0"/>
              <a:t> </a:t>
            </a:r>
            <a:r>
              <a:rPr lang="de-DE" dirty="0" err="1"/>
              <a:t>for</a:t>
            </a:r>
            <a:r>
              <a:rPr lang="de-DE" dirty="0"/>
              <a:t> DDI-CDI</a:t>
            </a:r>
          </a:p>
        </p:txBody>
      </p:sp>
      <p:sp>
        <p:nvSpPr>
          <p:cNvPr id="3" name="Content Placeholder 2">
            <a:extLst>
              <a:ext uri="{FF2B5EF4-FFF2-40B4-BE49-F238E27FC236}">
                <a16:creationId xmlns:a16="http://schemas.microsoft.com/office/drawing/2014/main" id="{2F4B3A12-122E-4C55-81FA-CFF226526B2E}"/>
              </a:ext>
            </a:extLst>
          </p:cNvPr>
          <p:cNvSpPr>
            <a:spLocks noGrp="1"/>
          </p:cNvSpPr>
          <p:nvPr>
            <p:ph idx="1"/>
          </p:nvPr>
        </p:nvSpPr>
        <p:spPr/>
        <p:txBody>
          <a:bodyPr>
            <a:normAutofit fontScale="62500" lnSpcReduction="20000"/>
          </a:bodyPr>
          <a:lstStyle/>
          <a:p>
            <a:r>
              <a:rPr lang="de-DE" dirty="0"/>
              <a:t>Part I</a:t>
            </a:r>
          </a:p>
          <a:p>
            <a:pPr lvl="1"/>
            <a:r>
              <a:rPr lang="de-DE" dirty="0" err="1">
                <a:hlinkClick r:id="rId2" action="ppaction://hlinksldjump"/>
              </a:rPr>
              <a:t>Overview</a:t>
            </a:r>
            <a:endParaRPr lang="de-DE" dirty="0"/>
          </a:p>
          <a:p>
            <a:pPr lvl="1"/>
            <a:r>
              <a:rPr lang="de-DE" dirty="0">
                <a:hlinkClick r:id="rId3" action="ppaction://hlinksldjump"/>
              </a:rPr>
              <a:t>DDI-CDI - Features</a:t>
            </a:r>
            <a:endParaRPr lang="de-DE" dirty="0"/>
          </a:p>
          <a:p>
            <a:pPr lvl="1"/>
            <a:r>
              <a:rPr lang="de-DE" dirty="0">
                <a:hlinkClick r:id="rId4" action="ppaction://hlinksldjump"/>
              </a:rPr>
              <a:t>Model-Driven Approach</a:t>
            </a:r>
            <a:endParaRPr lang="de-DE" dirty="0"/>
          </a:p>
          <a:p>
            <a:pPr lvl="1"/>
            <a:r>
              <a:rPr lang="de-DE" dirty="0">
                <a:hlinkClick r:id="rId5" action="ppaction://hlinksldjump"/>
              </a:rPr>
              <a:t>Model-Driven Approach </a:t>
            </a:r>
            <a:r>
              <a:rPr lang="de-DE" dirty="0" err="1">
                <a:hlinkClick r:id="rId5" action="ppaction://hlinksldjump"/>
              </a:rPr>
              <a:t>for</a:t>
            </a:r>
            <a:r>
              <a:rPr lang="de-DE" dirty="0">
                <a:hlinkClick r:id="rId5" action="ppaction://hlinksldjump"/>
              </a:rPr>
              <a:t> DDI-CDI</a:t>
            </a:r>
            <a:endParaRPr lang="de-DE" dirty="0"/>
          </a:p>
          <a:p>
            <a:pPr lvl="1"/>
            <a:r>
              <a:rPr lang="de-DE" sz="4400" b="1" dirty="0">
                <a:hlinkClick r:id="rId6" action="ppaction://hlinksldjump"/>
              </a:rPr>
              <a:t>UML </a:t>
            </a:r>
            <a:r>
              <a:rPr lang="de-DE" sz="4400" b="1" dirty="0" err="1">
                <a:hlinkClick r:id="rId6" action="ppaction://hlinksldjump"/>
              </a:rPr>
              <a:t>Subset</a:t>
            </a:r>
            <a:r>
              <a:rPr lang="de-DE" sz="4400" b="1" dirty="0">
                <a:hlinkClick r:id="rId6" action="ppaction://hlinksldjump"/>
              </a:rPr>
              <a:t> </a:t>
            </a:r>
            <a:r>
              <a:rPr lang="de-DE" sz="4400" b="1" dirty="0" err="1">
                <a:hlinkClick r:id="rId6" action="ppaction://hlinksldjump"/>
              </a:rPr>
              <a:t>for</a:t>
            </a:r>
            <a:r>
              <a:rPr lang="de-DE" sz="4400" b="1" dirty="0">
                <a:hlinkClick r:id="rId6" action="ppaction://hlinksldjump"/>
              </a:rPr>
              <a:t> DDI-CDI</a:t>
            </a:r>
            <a:endParaRPr lang="de-DE" sz="4400" b="1" dirty="0"/>
          </a:p>
          <a:p>
            <a:pPr lvl="1"/>
            <a:r>
              <a:rPr lang="de-DE" dirty="0">
                <a:hlinkClick r:id="rId7" action="ppaction://hlinksldjump"/>
              </a:rPr>
              <a:t>Generation </a:t>
            </a:r>
            <a:r>
              <a:rPr lang="de-DE" dirty="0" err="1">
                <a:hlinkClick r:id="rId7" action="ppaction://hlinksldjump"/>
              </a:rPr>
              <a:t>of</a:t>
            </a:r>
            <a:r>
              <a:rPr lang="de-DE" dirty="0">
                <a:hlinkClick r:id="rId7" action="ppaction://hlinksldjump"/>
              </a:rPr>
              <a:t> </a:t>
            </a:r>
            <a:r>
              <a:rPr lang="en-US" dirty="0">
                <a:hlinkClick r:id="rId7" action="ppaction://hlinksldjump"/>
              </a:rPr>
              <a:t>Specific Representations XSD, OWL, R, </a:t>
            </a:r>
            <a:r>
              <a:rPr lang="en-US" dirty="0" err="1">
                <a:hlinkClick r:id="rId7" action="ppaction://hlinksldjump"/>
              </a:rPr>
              <a:t>reST</a:t>
            </a:r>
            <a:r>
              <a:rPr lang="en-US" dirty="0">
                <a:hlinkClick r:id="rId7" action="ppaction://hlinksldjump"/>
              </a:rPr>
              <a:t>, and DOT</a:t>
            </a:r>
            <a:endParaRPr lang="de-DE" dirty="0"/>
          </a:p>
          <a:p>
            <a:pPr lvl="1"/>
            <a:r>
              <a:rPr lang="de-DE" dirty="0">
                <a:hlinkClick r:id="rId8" action="ppaction://hlinksldjump"/>
              </a:rPr>
              <a:t>Generation </a:t>
            </a:r>
            <a:r>
              <a:rPr lang="de-DE" dirty="0" err="1">
                <a:hlinkClick r:id="rId8" action="ppaction://hlinksldjump"/>
              </a:rPr>
              <a:t>of</a:t>
            </a:r>
            <a:r>
              <a:rPr lang="de-DE" dirty="0">
                <a:hlinkClick r:id="rId8" action="ppaction://hlinksldjump"/>
              </a:rPr>
              <a:t> Any Syntax </a:t>
            </a:r>
            <a:r>
              <a:rPr lang="de-DE" dirty="0" err="1">
                <a:hlinkClick r:id="rId8" action="ppaction://hlinksldjump"/>
              </a:rPr>
              <a:t>Representation</a:t>
            </a:r>
            <a:r>
              <a:rPr lang="de-DE" dirty="0">
                <a:hlinkClick r:id="rId8" action="ppaction://hlinksldjump"/>
              </a:rPr>
              <a:t> </a:t>
            </a:r>
            <a:endParaRPr lang="de-DE" dirty="0"/>
          </a:p>
          <a:p>
            <a:r>
              <a:rPr lang="de-DE" dirty="0"/>
              <a:t>Part II</a:t>
            </a:r>
          </a:p>
          <a:p>
            <a:pPr lvl="1"/>
            <a:r>
              <a:rPr lang="de-DE" dirty="0" err="1">
                <a:hlinkClick r:id="rId9" action="ppaction://hlinksldjump"/>
              </a:rPr>
              <a:t>Eclipse</a:t>
            </a:r>
            <a:r>
              <a:rPr lang="de-DE" dirty="0">
                <a:hlinkClick r:id="rId9" action="ppaction://hlinksldjump"/>
              </a:rPr>
              <a:t> Environment</a:t>
            </a:r>
            <a:endParaRPr lang="de-DE" dirty="0"/>
          </a:p>
          <a:p>
            <a:pPr lvl="2"/>
            <a:r>
              <a:rPr lang="de-DE" dirty="0">
                <a:hlinkClick r:id="rId10" action="ppaction://hlinksldjump"/>
              </a:rPr>
              <a:t>Papyrus - UML Tool</a:t>
            </a:r>
            <a:endParaRPr lang="de-DE" dirty="0"/>
          </a:p>
          <a:p>
            <a:pPr lvl="2"/>
            <a:r>
              <a:rPr lang="de-DE" dirty="0" err="1">
                <a:hlinkClick r:id="rId11" action="ppaction://hlinksldjump"/>
              </a:rPr>
              <a:t>QVTo</a:t>
            </a:r>
            <a:r>
              <a:rPr lang="de-DE" dirty="0">
                <a:hlinkClick r:id="rId11" action="ppaction://hlinksldjump"/>
              </a:rPr>
              <a:t> - Model </a:t>
            </a:r>
            <a:r>
              <a:rPr lang="de-DE" dirty="0" err="1">
                <a:hlinkClick r:id="rId11" action="ppaction://hlinksldjump"/>
              </a:rPr>
              <a:t>to</a:t>
            </a:r>
            <a:r>
              <a:rPr lang="de-DE" dirty="0">
                <a:hlinkClick r:id="rId11" action="ppaction://hlinksldjump"/>
              </a:rPr>
              <a:t> Model</a:t>
            </a:r>
            <a:endParaRPr lang="de-DE" dirty="0"/>
          </a:p>
          <a:p>
            <a:pPr lvl="2"/>
            <a:r>
              <a:rPr lang="de-DE" dirty="0" err="1">
                <a:hlinkClick r:id="rId12" action="ppaction://hlinksldjump"/>
              </a:rPr>
              <a:t>Acceleo</a:t>
            </a:r>
            <a:r>
              <a:rPr lang="de-DE" dirty="0">
                <a:hlinkClick r:id="rId12" action="ppaction://hlinksldjump"/>
              </a:rPr>
              <a:t> - Model </a:t>
            </a:r>
            <a:r>
              <a:rPr lang="de-DE" dirty="0" err="1">
                <a:hlinkClick r:id="rId12" action="ppaction://hlinksldjump"/>
              </a:rPr>
              <a:t>to</a:t>
            </a:r>
            <a:r>
              <a:rPr lang="de-DE" dirty="0">
                <a:hlinkClick r:id="rId12" action="ppaction://hlinksldjump"/>
              </a:rPr>
              <a:t> Text</a:t>
            </a:r>
            <a:endParaRPr lang="de-DE" dirty="0"/>
          </a:p>
          <a:p>
            <a:pPr lvl="1"/>
            <a:r>
              <a:rPr lang="de-DE" dirty="0">
                <a:hlinkClick r:id="rId13" action="ppaction://hlinksldjump"/>
              </a:rPr>
              <a:t>UML Class </a:t>
            </a:r>
            <a:r>
              <a:rPr lang="de-DE" dirty="0" err="1">
                <a:hlinkClick r:id="rId13" action="ppaction://hlinksldjump"/>
              </a:rPr>
              <a:t>Diagram</a:t>
            </a:r>
            <a:r>
              <a:rPr lang="de-DE" dirty="0">
                <a:hlinkClick r:id="rId13" action="ppaction://hlinksldjump"/>
              </a:rPr>
              <a:t> Primer</a:t>
            </a:r>
            <a:endParaRPr lang="de-DE" dirty="0"/>
          </a:p>
          <a:p>
            <a:pPr lvl="1"/>
            <a:r>
              <a:rPr lang="de-DE" dirty="0" err="1">
                <a:hlinkClick r:id="rId14" action="ppaction://hlinksldjump"/>
              </a:rPr>
              <a:t>Exercises</a:t>
            </a:r>
            <a:endParaRPr lang="de-DE" dirty="0"/>
          </a:p>
          <a:p>
            <a:pPr lvl="1"/>
            <a:r>
              <a:rPr lang="de-DE" dirty="0" err="1">
                <a:hlinkClick r:id="rId15" action="ppaction://hlinksldjump"/>
              </a:rPr>
              <a:t>Credits</a:t>
            </a:r>
            <a:r>
              <a:rPr lang="de-DE" dirty="0">
                <a:hlinkClick r:id="rId15" action="ppaction://hlinksldjump"/>
              </a:rPr>
              <a:t>, Community, and Contact</a:t>
            </a:r>
            <a:endParaRPr lang="de-DE" dirty="0"/>
          </a:p>
        </p:txBody>
      </p:sp>
    </p:spTree>
    <p:extLst>
      <p:ext uri="{BB962C8B-B14F-4D97-AF65-F5344CB8AC3E}">
        <p14:creationId xmlns:p14="http://schemas.microsoft.com/office/powerpoint/2010/main" val="10997083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de-DE" dirty="0"/>
              <a:t>Advantages </a:t>
            </a:r>
            <a:r>
              <a:rPr lang="de-DE" dirty="0" err="1"/>
              <a:t>of</a:t>
            </a:r>
            <a:r>
              <a:rPr lang="de-DE" dirty="0"/>
              <a:t> </a:t>
            </a:r>
            <a:r>
              <a:rPr lang="de-DE" dirty="0" err="1"/>
              <a:t>the</a:t>
            </a:r>
            <a:r>
              <a:rPr lang="de-DE" dirty="0"/>
              <a:t> </a:t>
            </a:r>
            <a:r>
              <a:rPr lang="de-DE" dirty="0" err="1"/>
              <a:t>Used</a:t>
            </a:r>
            <a:br>
              <a:rPr lang="de-DE" dirty="0"/>
            </a:br>
            <a:r>
              <a:rPr lang="de-DE" dirty="0"/>
              <a:t>UML Class </a:t>
            </a:r>
            <a:r>
              <a:rPr lang="de-DE" dirty="0" err="1"/>
              <a:t>Diagram</a:t>
            </a:r>
            <a:r>
              <a:rPr lang="de-DE" dirty="0"/>
              <a:t> </a:t>
            </a:r>
            <a:r>
              <a:rPr lang="de-DE" dirty="0" err="1"/>
              <a:t>Subset</a:t>
            </a:r>
            <a:endParaRPr lang="de-DE" dirty="0"/>
          </a:p>
        </p:txBody>
      </p:sp>
      <p:sp>
        <p:nvSpPr>
          <p:cNvPr id="3" name="Content Placeholder 2"/>
          <p:cNvSpPr>
            <a:spLocks noGrp="1"/>
          </p:cNvSpPr>
          <p:nvPr>
            <p:ph idx="1"/>
          </p:nvPr>
        </p:nvSpPr>
        <p:spPr/>
        <p:txBody>
          <a:bodyPr>
            <a:normAutofit lnSpcReduction="10000"/>
          </a:bodyPr>
          <a:lstStyle/>
          <a:p>
            <a:r>
              <a:rPr lang="de-DE" dirty="0"/>
              <a:t>The </a:t>
            </a:r>
            <a:r>
              <a:rPr lang="de-DE" dirty="0" err="1"/>
              <a:t>focus</a:t>
            </a:r>
            <a:r>
              <a:rPr lang="de-DE" dirty="0"/>
              <a:t> on </a:t>
            </a:r>
            <a:r>
              <a:rPr lang="de-DE" dirty="0" err="1"/>
              <a:t>few</a:t>
            </a:r>
            <a:r>
              <a:rPr lang="de-DE" dirty="0"/>
              <a:t> </a:t>
            </a:r>
            <a:r>
              <a:rPr lang="de-DE" dirty="0" err="1"/>
              <a:t>popular</a:t>
            </a:r>
            <a:r>
              <a:rPr lang="de-DE" dirty="0"/>
              <a:t> UML </a:t>
            </a:r>
            <a:r>
              <a:rPr lang="de-DE" dirty="0" err="1"/>
              <a:t>class</a:t>
            </a:r>
            <a:r>
              <a:rPr lang="de-DE" dirty="0"/>
              <a:t> </a:t>
            </a:r>
            <a:r>
              <a:rPr lang="de-DE" dirty="0" err="1"/>
              <a:t>diagram</a:t>
            </a:r>
            <a:r>
              <a:rPr lang="de-DE" dirty="0"/>
              <a:t> </a:t>
            </a:r>
            <a:r>
              <a:rPr lang="de-DE" dirty="0" err="1"/>
              <a:t>items</a:t>
            </a:r>
            <a:r>
              <a:rPr lang="de-DE" dirty="0"/>
              <a:t> </a:t>
            </a:r>
            <a:r>
              <a:rPr lang="de-DE" dirty="0" err="1"/>
              <a:t>results</a:t>
            </a:r>
            <a:r>
              <a:rPr lang="de-DE" dirty="0"/>
              <a:t> in …</a:t>
            </a:r>
          </a:p>
          <a:p>
            <a:pPr lvl="1"/>
            <a:r>
              <a:rPr lang="de-DE" dirty="0"/>
              <a:t>Simpler </a:t>
            </a:r>
            <a:r>
              <a:rPr lang="de-DE" dirty="0" err="1"/>
              <a:t>modeling</a:t>
            </a:r>
            <a:endParaRPr lang="de-DE" dirty="0"/>
          </a:p>
          <a:p>
            <a:pPr lvl="1"/>
            <a:r>
              <a:rPr lang="de-DE" dirty="0" err="1"/>
              <a:t>Easier</a:t>
            </a:r>
            <a:r>
              <a:rPr lang="de-DE" dirty="0"/>
              <a:t> </a:t>
            </a:r>
            <a:r>
              <a:rPr lang="de-DE" dirty="0" err="1"/>
              <a:t>understanding</a:t>
            </a:r>
            <a:endParaRPr lang="de-DE" dirty="0"/>
          </a:p>
          <a:p>
            <a:pPr lvl="1"/>
            <a:r>
              <a:rPr lang="de-DE" dirty="0" err="1"/>
              <a:t>Portability</a:t>
            </a:r>
            <a:r>
              <a:rPr lang="de-DE" dirty="0"/>
              <a:t> </a:t>
            </a:r>
            <a:r>
              <a:rPr lang="de-DE" dirty="0" err="1"/>
              <a:t>to</a:t>
            </a:r>
            <a:r>
              <a:rPr lang="de-DE" dirty="0"/>
              <a:t> </a:t>
            </a:r>
            <a:r>
              <a:rPr lang="de-DE" dirty="0" err="1"/>
              <a:t>many</a:t>
            </a:r>
            <a:r>
              <a:rPr lang="de-DE" dirty="0"/>
              <a:t> UML </a:t>
            </a:r>
            <a:r>
              <a:rPr lang="de-DE" dirty="0" err="1"/>
              <a:t>tools</a:t>
            </a:r>
            <a:endParaRPr lang="de-DE" dirty="0"/>
          </a:p>
          <a:p>
            <a:pPr lvl="1"/>
            <a:r>
              <a:rPr lang="de-DE" dirty="0"/>
              <a:t>Many </a:t>
            </a:r>
            <a:r>
              <a:rPr lang="de-DE" dirty="0" err="1"/>
              <a:t>mapping</a:t>
            </a:r>
            <a:r>
              <a:rPr lang="de-DE" dirty="0"/>
              <a:t> </a:t>
            </a:r>
            <a:r>
              <a:rPr lang="de-DE" dirty="0" err="1"/>
              <a:t>options</a:t>
            </a:r>
            <a:r>
              <a:rPr lang="de-DE" dirty="0"/>
              <a:t> </a:t>
            </a:r>
            <a:r>
              <a:rPr lang="de-DE" dirty="0" err="1"/>
              <a:t>to</a:t>
            </a:r>
            <a:r>
              <a:rPr lang="de-DE" dirty="0"/>
              <a:t> </a:t>
            </a:r>
            <a:r>
              <a:rPr lang="de-DE" dirty="0" err="1"/>
              <a:t>target</a:t>
            </a:r>
            <a:r>
              <a:rPr lang="de-DE" dirty="0"/>
              <a:t> </a:t>
            </a:r>
            <a:r>
              <a:rPr lang="de-DE" dirty="0" err="1"/>
              <a:t>languages</a:t>
            </a:r>
            <a:endParaRPr lang="de-DE" dirty="0"/>
          </a:p>
          <a:p>
            <a:r>
              <a:rPr lang="de-DE" sz="2800" dirty="0"/>
              <a:t>Powerful </a:t>
            </a:r>
            <a:r>
              <a:rPr lang="de-DE" sz="2800" dirty="0" err="1"/>
              <a:t>enough</a:t>
            </a:r>
            <a:r>
              <a:rPr lang="de-DE" sz="2800" dirty="0"/>
              <a:t> </a:t>
            </a:r>
            <a:r>
              <a:rPr lang="de-DE" sz="2800" dirty="0" err="1"/>
              <a:t>for</a:t>
            </a:r>
            <a:r>
              <a:rPr lang="de-DE" sz="2800" dirty="0"/>
              <a:t> </a:t>
            </a:r>
            <a:r>
              <a:rPr lang="de-DE" sz="2800" dirty="0" err="1"/>
              <a:t>modeling</a:t>
            </a:r>
            <a:r>
              <a:rPr lang="de-DE" sz="2800" dirty="0"/>
              <a:t> </a:t>
            </a:r>
            <a:r>
              <a:rPr lang="de-DE" sz="2800" dirty="0" err="1"/>
              <a:t>purposes</a:t>
            </a:r>
            <a:r>
              <a:rPr lang="de-DE" sz="2800" dirty="0"/>
              <a:t> </a:t>
            </a:r>
            <a:r>
              <a:rPr lang="de-DE" sz="2800" dirty="0" err="1"/>
              <a:t>regarding</a:t>
            </a:r>
            <a:r>
              <a:rPr lang="de-DE" sz="2800" dirty="0"/>
              <a:t> DDI-CDI</a:t>
            </a:r>
          </a:p>
          <a:p>
            <a:r>
              <a:rPr lang="de-DE" sz="2600" dirty="0"/>
              <a:t>Information on „UML Class </a:t>
            </a:r>
            <a:r>
              <a:rPr lang="de-DE" sz="2600" dirty="0" err="1"/>
              <a:t>Diagram</a:t>
            </a:r>
            <a:r>
              <a:rPr lang="de-DE" sz="2600" dirty="0"/>
              <a:t> </a:t>
            </a:r>
            <a:r>
              <a:rPr lang="en-US" sz="2600" dirty="0"/>
              <a:t>Practitioner's Subset for Data Modeling “</a:t>
            </a:r>
            <a:r>
              <a:rPr lang="de-DE" sz="2600" dirty="0"/>
              <a:t>: </a:t>
            </a:r>
            <a:r>
              <a:rPr lang="de-DE" sz="2600" dirty="0" err="1">
                <a:hlinkClick r:id="rId2"/>
              </a:rPr>
              <a:t>document</a:t>
            </a:r>
            <a:r>
              <a:rPr lang="de-DE" sz="2600" dirty="0"/>
              <a:t>, </a:t>
            </a:r>
            <a:r>
              <a:rPr lang="de-DE" sz="2600" dirty="0" err="1">
                <a:hlinkClick r:id="rId3"/>
              </a:rPr>
              <a:t>spreadsheet</a:t>
            </a:r>
            <a:endParaRPr lang="en-US" dirty="0"/>
          </a:p>
        </p:txBody>
      </p:sp>
    </p:spTree>
    <p:extLst>
      <p:ext uri="{BB962C8B-B14F-4D97-AF65-F5344CB8AC3E}">
        <p14:creationId xmlns:p14="http://schemas.microsoft.com/office/powerpoint/2010/main" val="2280115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de-DE" dirty="0" err="1"/>
              <a:t>Subset</a:t>
            </a:r>
            <a:r>
              <a:rPr lang="de-DE" dirty="0"/>
              <a:t>  </a:t>
            </a:r>
            <a:r>
              <a:rPr lang="de-DE" dirty="0" err="1"/>
              <a:t>of</a:t>
            </a:r>
            <a:r>
              <a:rPr lang="de-DE" dirty="0"/>
              <a:t> UML Class </a:t>
            </a:r>
            <a:r>
              <a:rPr lang="de-DE" dirty="0" err="1"/>
              <a:t>Diagram</a:t>
            </a:r>
            <a:r>
              <a:rPr lang="de-DE" dirty="0"/>
              <a:t> Items</a:t>
            </a:r>
            <a:br>
              <a:rPr lang="de-DE" dirty="0"/>
            </a:br>
            <a:r>
              <a:rPr lang="de-DE" dirty="0" err="1"/>
              <a:t>for</a:t>
            </a:r>
            <a:r>
              <a:rPr lang="de-DE" dirty="0"/>
              <a:t> DDI-CDI</a:t>
            </a:r>
          </a:p>
        </p:txBody>
      </p:sp>
      <p:sp>
        <p:nvSpPr>
          <p:cNvPr id="3" name="Content Placeholder 2"/>
          <p:cNvSpPr>
            <a:spLocks noGrp="1"/>
          </p:cNvSpPr>
          <p:nvPr>
            <p:ph idx="1"/>
          </p:nvPr>
        </p:nvSpPr>
        <p:spPr>
          <a:xfrm>
            <a:off x="457200" y="1600200"/>
            <a:ext cx="5867400" cy="5029200"/>
          </a:xfrm>
        </p:spPr>
        <p:txBody>
          <a:bodyPr>
            <a:normAutofit fontScale="40000" lnSpcReduction="20000"/>
          </a:bodyPr>
          <a:lstStyle/>
          <a:p>
            <a:pPr lvl="0"/>
            <a:r>
              <a:rPr lang="en-US" dirty="0"/>
              <a:t>Packaging</a:t>
            </a:r>
            <a:endParaRPr lang="de-DE" dirty="0"/>
          </a:p>
          <a:p>
            <a:pPr lvl="1"/>
            <a:r>
              <a:rPr lang="en-US" dirty="0">
                <a:hlinkClick r:id="rId2"/>
              </a:rPr>
              <a:t>Model</a:t>
            </a:r>
            <a:r>
              <a:rPr lang="en-US" dirty="0"/>
              <a:t> – only one model</a:t>
            </a:r>
            <a:endParaRPr lang="de-DE" dirty="0"/>
          </a:p>
          <a:p>
            <a:pPr lvl="1"/>
            <a:r>
              <a:rPr lang="en-US" dirty="0">
                <a:hlinkClick r:id="rId3"/>
              </a:rPr>
              <a:t>Package</a:t>
            </a:r>
            <a:r>
              <a:rPr lang="en-US" dirty="0"/>
              <a:t> – multiple packages, can be nested</a:t>
            </a:r>
            <a:endParaRPr lang="de-DE" dirty="0"/>
          </a:p>
          <a:p>
            <a:pPr lvl="0"/>
            <a:r>
              <a:rPr lang="en-US" dirty="0"/>
              <a:t>Class definition</a:t>
            </a:r>
            <a:endParaRPr lang="de-DE" dirty="0"/>
          </a:p>
          <a:p>
            <a:pPr lvl="1"/>
            <a:r>
              <a:rPr lang="en-US" dirty="0">
                <a:hlinkClick r:id="rId4"/>
              </a:rPr>
              <a:t>Class</a:t>
            </a:r>
            <a:r>
              <a:rPr lang="en-US" dirty="0"/>
              <a:t> – template for creating objects, each related object can be identified by a DDI URN (persistent identifier)</a:t>
            </a:r>
            <a:endParaRPr lang="de-DE" dirty="0"/>
          </a:p>
          <a:p>
            <a:pPr lvl="1"/>
            <a:r>
              <a:rPr lang="en-US" dirty="0">
                <a:hlinkClick r:id="rId5"/>
              </a:rPr>
              <a:t>Property</a:t>
            </a:r>
            <a:r>
              <a:rPr lang="en-US" dirty="0"/>
              <a:t> – used for attributes and association ends, have multiplicity definition</a:t>
            </a:r>
            <a:endParaRPr lang="de-DE" dirty="0"/>
          </a:p>
          <a:p>
            <a:pPr lvl="0"/>
            <a:r>
              <a:rPr lang="en-US" dirty="0"/>
              <a:t>Relationships</a:t>
            </a:r>
            <a:endParaRPr lang="de-DE" dirty="0"/>
          </a:p>
          <a:p>
            <a:pPr lvl="1"/>
            <a:r>
              <a:rPr lang="en-US" dirty="0">
                <a:hlinkClick r:id="rId6"/>
              </a:rPr>
              <a:t>Association</a:t>
            </a:r>
            <a:r>
              <a:rPr lang="en-US" dirty="0"/>
              <a:t> – only binary, directed associations, with association name (DDI-CDI usage violates currently the requirement of unique names in a package), without association end (role) names, both ends have multiplicity definitions</a:t>
            </a:r>
            <a:endParaRPr lang="de-DE" dirty="0"/>
          </a:p>
          <a:p>
            <a:pPr lvl="1"/>
            <a:r>
              <a:rPr lang="en-US" dirty="0">
                <a:hlinkClick r:id="rId7"/>
              </a:rPr>
              <a:t>Generalization</a:t>
            </a:r>
            <a:r>
              <a:rPr lang="en-US" dirty="0"/>
              <a:t> – inherits all attributes and associations of the whole inheritance tree, only single inheritance</a:t>
            </a:r>
            <a:endParaRPr lang="de-DE" dirty="0"/>
          </a:p>
          <a:p>
            <a:pPr lvl="0"/>
            <a:r>
              <a:rPr lang="en-US" dirty="0"/>
              <a:t>Data types</a:t>
            </a:r>
            <a:endParaRPr lang="de-DE" dirty="0"/>
          </a:p>
          <a:p>
            <a:pPr lvl="1"/>
            <a:r>
              <a:rPr lang="en-US" dirty="0" err="1">
                <a:hlinkClick r:id="rId8"/>
              </a:rPr>
              <a:t>DataType</a:t>
            </a:r>
            <a:r>
              <a:rPr lang="en-US" dirty="0"/>
              <a:t> – structured data types, attribute type definitions could relate to primitive data types or other structured data types</a:t>
            </a:r>
            <a:endParaRPr lang="de-DE" dirty="0"/>
          </a:p>
          <a:p>
            <a:pPr lvl="1"/>
            <a:r>
              <a:rPr lang="en-US" dirty="0">
                <a:hlinkClick r:id="rId9"/>
              </a:rPr>
              <a:t>Enumeration</a:t>
            </a:r>
            <a:r>
              <a:rPr lang="en-US" dirty="0"/>
              <a:t> – set of named values</a:t>
            </a:r>
            <a:endParaRPr lang="de-DE" dirty="0"/>
          </a:p>
          <a:p>
            <a:pPr lvl="1"/>
            <a:r>
              <a:rPr lang="en-US" dirty="0" err="1">
                <a:hlinkClick r:id="rId10"/>
              </a:rPr>
              <a:t>EnumerationLiteral</a:t>
            </a:r>
            <a:r>
              <a:rPr lang="en-US" dirty="0"/>
              <a:t> – used in Enumeration</a:t>
            </a:r>
            <a:endParaRPr lang="de-DE" dirty="0"/>
          </a:p>
          <a:p>
            <a:pPr lvl="1"/>
            <a:r>
              <a:rPr lang="en-US" dirty="0" err="1">
                <a:hlinkClick r:id="rId11"/>
              </a:rPr>
              <a:t>LiteralInteger</a:t>
            </a:r>
            <a:r>
              <a:rPr lang="en-US" dirty="0"/>
              <a:t> – used in multiplicity definition</a:t>
            </a:r>
            <a:endParaRPr lang="de-DE" dirty="0"/>
          </a:p>
          <a:p>
            <a:pPr lvl="1"/>
            <a:r>
              <a:rPr lang="en-US" dirty="0" err="1">
                <a:hlinkClick r:id="rId12"/>
              </a:rPr>
              <a:t>LiteralUnlimitedNatural</a:t>
            </a:r>
            <a:r>
              <a:rPr lang="en-US" dirty="0"/>
              <a:t> – used in multiplicity definition</a:t>
            </a:r>
            <a:endParaRPr lang="de-DE" dirty="0"/>
          </a:p>
          <a:p>
            <a:pPr lvl="1"/>
            <a:r>
              <a:rPr lang="en-US" dirty="0" err="1">
                <a:hlinkClick r:id="rId13"/>
              </a:rPr>
              <a:t>PrimitiveType</a:t>
            </a:r>
            <a:endParaRPr lang="de-DE" dirty="0"/>
          </a:p>
          <a:p>
            <a:pPr lvl="2"/>
            <a:r>
              <a:rPr lang="en-US" dirty="0"/>
              <a:t>Boolean</a:t>
            </a:r>
            <a:endParaRPr lang="de-DE" dirty="0"/>
          </a:p>
          <a:p>
            <a:pPr lvl="2"/>
            <a:r>
              <a:rPr lang="en-US" dirty="0"/>
              <a:t>Integer</a:t>
            </a:r>
            <a:endParaRPr lang="de-DE" dirty="0"/>
          </a:p>
          <a:p>
            <a:pPr lvl="2"/>
            <a:r>
              <a:rPr lang="en-US" dirty="0"/>
              <a:t>Real</a:t>
            </a:r>
            <a:endParaRPr lang="de-DE" dirty="0"/>
          </a:p>
          <a:p>
            <a:pPr lvl="2"/>
            <a:r>
              <a:rPr lang="en-US" dirty="0"/>
              <a:t>String</a:t>
            </a:r>
            <a:endParaRPr lang="de-DE" dirty="0"/>
          </a:p>
          <a:p>
            <a:pPr lvl="2"/>
            <a:r>
              <a:rPr lang="de-DE" dirty="0" err="1"/>
              <a:t>UnlimitedNatural</a:t>
            </a:r>
            <a:endParaRPr lang="de-DE" dirty="0"/>
          </a:p>
          <a:p>
            <a:pPr lvl="0"/>
            <a:r>
              <a:rPr lang="en-US" dirty="0"/>
              <a:t>Documentation</a:t>
            </a:r>
            <a:endParaRPr lang="de-DE" dirty="0"/>
          </a:p>
          <a:p>
            <a:pPr lvl="1"/>
            <a:r>
              <a:rPr lang="en-US" dirty="0">
                <a:hlinkClick r:id="rId14"/>
              </a:rPr>
              <a:t>Comment</a:t>
            </a:r>
            <a:r>
              <a:rPr lang="en-US" dirty="0"/>
              <a:t> – can be attached to any item</a:t>
            </a:r>
            <a:endParaRPr lang="de-DE" dirty="0"/>
          </a:p>
        </p:txBody>
      </p:sp>
      <p:sp>
        <p:nvSpPr>
          <p:cNvPr id="4" name="Content Placeholder 2">
            <a:extLst>
              <a:ext uri="{FF2B5EF4-FFF2-40B4-BE49-F238E27FC236}">
                <a16:creationId xmlns:a16="http://schemas.microsoft.com/office/drawing/2014/main" id="{EE2CCAA3-F48A-4F54-8F4D-A44727A6E6F7}"/>
              </a:ext>
            </a:extLst>
          </p:cNvPr>
          <p:cNvSpPr txBox="1">
            <a:spLocks/>
          </p:cNvSpPr>
          <p:nvPr/>
        </p:nvSpPr>
        <p:spPr>
          <a:xfrm>
            <a:off x="6400800" y="1604682"/>
            <a:ext cx="2438400" cy="2357718"/>
          </a:xfrm>
          <a:prstGeom prst="rect">
            <a:avLst/>
          </a:prstGeom>
          <a:ln>
            <a:solidFill>
              <a:schemeClr val="bg1">
                <a:lumMod val="85000"/>
              </a:schemeClr>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1400" i="1" dirty="0"/>
              <a:t>The UML </a:t>
            </a:r>
            <a:r>
              <a:rPr lang="de-DE" sz="1400" i="1" dirty="0" err="1"/>
              <a:t>items</a:t>
            </a:r>
            <a:r>
              <a:rPr lang="de-DE" sz="1400" i="1" dirty="0"/>
              <a:t> </a:t>
            </a:r>
            <a:r>
              <a:rPr lang="de-DE" sz="1400" i="1" dirty="0" err="1"/>
              <a:t>are</a:t>
            </a:r>
            <a:r>
              <a:rPr lang="de-DE" sz="1400" i="1" dirty="0"/>
              <a:t> </a:t>
            </a:r>
            <a:r>
              <a:rPr lang="de-DE" sz="1400" i="1" dirty="0" err="1"/>
              <a:t>used</a:t>
            </a:r>
            <a:r>
              <a:rPr lang="de-DE" sz="1400" i="1" dirty="0"/>
              <a:t> in </a:t>
            </a:r>
            <a:r>
              <a:rPr lang="de-DE" sz="1400" i="1" dirty="0" err="1"/>
              <a:t>the</a:t>
            </a:r>
            <a:r>
              <a:rPr lang="de-DE" sz="1400" i="1" dirty="0"/>
              <a:t> XMI </a:t>
            </a:r>
            <a:r>
              <a:rPr lang="de-DE" sz="1400" i="1" dirty="0" err="1"/>
              <a:t>representation</a:t>
            </a:r>
            <a:r>
              <a:rPr lang="de-DE" sz="1400" i="1" dirty="0"/>
              <a:t> </a:t>
            </a:r>
            <a:r>
              <a:rPr lang="de-DE" sz="1400" i="1" dirty="0" err="1"/>
              <a:t>with</a:t>
            </a:r>
            <a:r>
              <a:rPr lang="de-DE" sz="1400" i="1" dirty="0"/>
              <a:t> </a:t>
            </a:r>
            <a:r>
              <a:rPr lang="de-DE" sz="1400" i="1" dirty="0" err="1"/>
              <a:t>the</a:t>
            </a:r>
            <a:r>
              <a:rPr lang="de-DE" sz="1400" i="1" dirty="0"/>
              <a:t> </a:t>
            </a:r>
            <a:r>
              <a:rPr lang="de-DE" sz="1400" i="1" dirty="0" err="1"/>
              <a:t>prefix</a:t>
            </a:r>
            <a:r>
              <a:rPr lang="de-DE" sz="1400" i="1" dirty="0"/>
              <a:t> „</a:t>
            </a:r>
            <a:r>
              <a:rPr lang="de-DE" sz="1400" i="1" dirty="0" err="1"/>
              <a:t>uml</a:t>
            </a:r>
            <a:r>
              <a:rPr lang="de-DE" sz="1400" i="1" dirty="0"/>
              <a:t>:“ like „</a:t>
            </a:r>
            <a:r>
              <a:rPr lang="de-DE" sz="1400" i="1" dirty="0" err="1"/>
              <a:t>uml:Class</a:t>
            </a:r>
            <a:r>
              <a:rPr lang="de-DE" sz="1400" i="1" dirty="0"/>
              <a:t>“.</a:t>
            </a:r>
          </a:p>
          <a:p>
            <a:r>
              <a:rPr lang="de-DE" sz="1400" i="1" dirty="0"/>
              <a:t>Links </a:t>
            </a:r>
            <a:r>
              <a:rPr lang="de-DE" sz="1400" i="1" dirty="0" err="1"/>
              <a:t>of</a:t>
            </a:r>
            <a:r>
              <a:rPr lang="de-DE" sz="1400" i="1" dirty="0"/>
              <a:t> </a:t>
            </a:r>
            <a:r>
              <a:rPr lang="de-DE" sz="1400" i="1" dirty="0" err="1"/>
              <a:t>items</a:t>
            </a:r>
            <a:r>
              <a:rPr lang="de-DE" sz="1400" i="1" dirty="0"/>
              <a:t> </a:t>
            </a:r>
            <a:r>
              <a:rPr lang="de-DE" sz="1400" i="1" dirty="0" err="1"/>
              <a:t>go</a:t>
            </a:r>
            <a:r>
              <a:rPr lang="de-DE" sz="1400" i="1" dirty="0"/>
              <a:t> </a:t>
            </a:r>
            <a:r>
              <a:rPr lang="de-DE" sz="1400" i="1" dirty="0" err="1"/>
              <a:t>to</a:t>
            </a:r>
            <a:r>
              <a:rPr lang="de-DE" sz="1400" i="1" dirty="0"/>
              <a:t> </a:t>
            </a:r>
            <a:r>
              <a:rPr lang="de-DE" sz="1400" i="1" dirty="0" err="1"/>
              <a:t>pages</a:t>
            </a:r>
            <a:r>
              <a:rPr lang="de-DE" sz="1400" i="1" dirty="0"/>
              <a:t> </a:t>
            </a:r>
            <a:r>
              <a:rPr lang="de-DE" sz="1400" i="1" dirty="0" err="1"/>
              <a:t>of</a:t>
            </a:r>
            <a:r>
              <a:rPr lang="de-DE" sz="1400" i="1" dirty="0"/>
              <a:t> XMI </a:t>
            </a:r>
            <a:r>
              <a:rPr lang="de-DE" sz="1400" i="1" dirty="0" err="1"/>
              <a:t>validator</a:t>
            </a:r>
            <a:r>
              <a:rPr lang="de-DE" sz="1400" i="1" dirty="0"/>
              <a:t> </a:t>
            </a:r>
            <a:r>
              <a:rPr lang="de-DE" sz="1400" i="1" dirty="0" err="1"/>
              <a:t>of</a:t>
            </a:r>
            <a:r>
              <a:rPr lang="de-DE" sz="1400" i="1" dirty="0"/>
              <a:t> NIST.</a:t>
            </a:r>
          </a:p>
          <a:p>
            <a:r>
              <a:rPr lang="de-DE" sz="1400" i="1" dirty="0" err="1"/>
              <a:t>Useful</a:t>
            </a:r>
            <a:r>
              <a:rPr lang="de-DE" sz="1400" i="1" dirty="0"/>
              <a:t> UML </a:t>
            </a:r>
            <a:r>
              <a:rPr lang="de-DE" sz="1400" i="1" dirty="0" err="1"/>
              <a:t>documentation</a:t>
            </a:r>
            <a:r>
              <a:rPr lang="de-DE" sz="1400" i="1" dirty="0"/>
              <a:t>: </a:t>
            </a:r>
            <a:r>
              <a:rPr lang="de-DE" sz="1400" i="1" dirty="0">
                <a:hlinkClick r:id="rId15"/>
              </a:rPr>
              <a:t>UML </a:t>
            </a:r>
            <a:r>
              <a:rPr lang="de-DE" sz="1400" i="1" dirty="0" err="1">
                <a:hlinkClick r:id="rId15"/>
              </a:rPr>
              <a:t>Diagrams</a:t>
            </a:r>
            <a:r>
              <a:rPr lang="de-DE" sz="1400" i="1" dirty="0"/>
              <a:t> </a:t>
            </a:r>
            <a:r>
              <a:rPr lang="de-DE" sz="1400" i="1" dirty="0" err="1"/>
              <a:t>by</a:t>
            </a:r>
            <a:r>
              <a:rPr lang="de-DE" sz="1400" i="1" dirty="0"/>
              <a:t> Kirill </a:t>
            </a:r>
            <a:r>
              <a:rPr lang="de-DE" sz="1400" i="1" dirty="0" err="1"/>
              <a:t>Fakhroutdinov</a:t>
            </a:r>
            <a:endParaRPr lang="en-US" sz="1400" i="1" dirty="0"/>
          </a:p>
        </p:txBody>
      </p:sp>
    </p:spTree>
    <p:extLst>
      <p:ext uri="{BB962C8B-B14F-4D97-AF65-F5344CB8AC3E}">
        <p14:creationId xmlns:p14="http://schemas.microsoft.com/office/powerpoint/2010/main" val="27948585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3DDB3-FE07-483C-923F-54529E6BC49B}"/>
              </a:ext>
            </a:extLst>
          </p:cNvPr>
          <p:cNvSpPr>
            <a:spLocks noGrp="1"/>
          </p:cNvSpPr>
          <p:nvPr>
            <p:ph type="title"/>
          </p:nvPr>
        </p:nvSpPr>
        <p:spPr/>
        <p:txBody>
          <a:bodyPr>
            <a:normAutofit fontScale="90000"/>
          </a:bodyPr>
          <a:lstStyle/>
          <a:p>
            <a:r>
              <a:rPr lang="de-DE" dirty="0" err="1"/>
              <a:t>Subset</a:t>
            </a:r>
            <a:r>
              <a:rPr lang="de-DE" dirty="0"/>
              <a:t>  </a:t>
            </a:r>
            <a:r>
              <a:rPr lang="de-DE" dirty="0" err="1"/>
              <a:t>of</a:t>
            </a:r>
            <a:r>
              <a:rPr lang="de-DE" dirty="0"/>
              <a:t> UML Class </a:t>
            </a:r>
            <a:r>
              <a:rPr lang="de-DE" dirty="0" err="1"/>
              <a:t>Diagram</a:t>
            </a:r>
            <a:r>
              <a:rPr lang="de-DE" dirty="0"/>
              <a:t> Items: </a:t>
            </a:r>
            <a:r>
              <a:rPr lang="de-DE" dirty="0">
                <a:hlinkClick r:id="rId2"/>
              </a:rPr>
              <a:t>Details</a:t>
            </a:r>
            <a:endParaRPr lang="de-DE" dirty="0"/>
          </a:p>
        </p:txBody>
      </p:sp>
      <p:pic>
        <p:nvPicPr>
          <p:cNvPr id="3" name="Picture 2">
            <a:extLst>
              <a:ext uri="{FF2B5EF4-FFF2-40B4-BE49-F238E27FC236}">
                <a16:creationId xmlns:a16="http://schemas.microsoft.com/office/drawing/2014/main" id="{44878E1C-5E31-4416-A2E4-E4A0FDF41C7C}"/>
              </a:ext>
            </a:extLst>
          </p:cNvPr>
          <p:cNvPicPr>
            <a:picLocks noChangeAspect="1"/>
          </p:cNvPicPr>
          <p:nvPr/>
        </p:nvPicPr>
        <p:blipFill>
          <a:blip r:embed="rId3"/>
          <a:stretch>
            <a:fillRect/>
          </a:stretch>
        </p:blipFill>
        <p:spPr>
          <a:xfrm>
            <a:off x="533400" y="1552575"/>
            <a:ext cx="8001000" cy="5000625"/>
          </a:xfrm>
          <a:prstGeom prst="rect">
            <a:avLst/>
          </a:prstGeom>
          <a:ln>
            <a:solidFill>
              <a:schemeClr val="accent1">
                <a:shade val="50000"/>
              </a:schemeClr>
            </a:solidFill>
          </a:ln>
        </p:spPr>
      </p:pic>
    </p:spTree>
    <p:extLst>
      <p:ext uri="{BB962C8B-B14F-4D97-AF65-F5344CB8AC3E}">
        <p14:creationId xmlns:p14="http://schemas.microsoft.com/office/powerpoint/2010/main" val="24530012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04105-4091-4253-974C-D56F36A2F18D}"/>
              </a:ext>
            </a:extLst>
          </p:cNvPr>
          <p:cNvSpPr>
            <a:spLocks noGrp="1"/>
          </p:cNvSpPr>
          <p:nvPr>
            <p:ph type="title"/>
          </p:nvPr>
        </p:nvSpPr>
        <p:spPr/>
        <p:txBody>
          <a:bodyPr>
            <a:normAutofit fontScale="90000"/>
          </a:bodyPr>
          <a:lstStyle/>
          <a:p>
            <a:r>
              <a:rPr lang="en-US" dirty="0"/>
              <a:t>Generation of Specific Representations XSD, OWL, R, </a:t>
            </a:r>
            <a:r>
              <a:rPr lang="en-US" dirty="0" err="1"/>
              <a:t>reST</a:t>
            </a:r>
            <a:r>
              <a:rPr lang="en-US" dirty="0"/>
              <a:t>, and DOT</a:t>
            </a:r>
            <a:br>
              <a:rPr lang="en-US" dirty="0"/>
            </a:br>
            <a:r>
              <a:rPr lang="en-US" dirty="0"/>
              <a:t>Current Status</a:t>
            </a:r>
          </a:p>
        </p:txBody>
      </p:sp>
      <p:sp>
        <p:nvSpPr>
          <p:cNvPr id="3" name="Content Placeholder 2">
            <a:extLst>
              <a:ext uri="{FF2B5EF4-FFF2-40B4-BE49-F238E27FC236}">
                <a16:creationId xmlns:a16="http://schemas.microsoft.com/office/drawing/2014/main" id="{2F4B3A12-122E-4C55-81FA-CFF226526B2E}"/>
              </a:ext>
            </a:extLst>
          </p:cNvPr>
          <p:cNvSpPr>
            <a:spLocks noGrp="1"/>
          </p:cNvSpPr>
          <p:nvPr>
            <p:ph idx="1"/>
          </p:nvPr>
        </p:nvSpPr>
        <p:spPr>
          <a:xfrm>
            <a:off x="457200" y="1874837"/>
            <a:ext cx="8229600" cy="4525963"/>
          </a:xfrm>
        </p:spPr>
        <p:txBody>
          <a:bodyPr>
            <a:normAutofit fontScale="55000" lnSpcReduction="20000"/>
          </a:bodyPr>
          <a:lstStyle/>
          <a:p>
            <a:r>
              <a:rPr lang="de-DE" dirty="0"/>
              <a:t>Part I</a:t>
            </a:r>
          </a:p>
          <a:p>
            <a:pPr lvl="1"/>
            <a:r>
              <a:rPr lang="de-DE" dirty="0" err="1">
                <a:hlinkClick r:id="rId2" action="ppaction://hlinksldjump"/>
              </a:rPr>
              <a:t>Overview</a:t>
            </a:r>
            <a:endParaRPr lang="de-DE" dirty="0"/>
          </a:p>
          <a:p>
            <a:pPr lvl="1"/>
            <a:r>
              <a:rPr lang="de-DE" dirty="0">
                <a:hlinkClick r:id="rId3" action="ppaction://hlinksldjump"/>
              </a:rPr>
              <a:t>DDI-CDI - Features</a:t>
            </a:r>
            <a:endParaRPr lang="de-DE" dirty="0"/>
          </a:p>
          <a:p>
            <a:pPr lvl="1"/>
            <a:r>
              <a:rPr lang="de-DE" dirty="0">
                <a:hlinkClick r:id="rId4" action="ppaction://hlinksldjump"/>
              </a:rPr>
              <a:t>Model-Driven Approach</a:t>
            </a:r>
            <a:endParaRPr lang="de-DE" dirty="0"/>
          </a:p>
          <a:p>
            <a:pPr lvl="1"/>
            <a:r>
              <a:rPr lang="de-DE" dirty="0">
                <a:hlinkClick r:id="rId5" action="ppaction://hlinksldjump"/>
              </a:rPr>
              <a:t>Model-Driven Approach </a:t>
            </a:r>
            <a:r>
              <a:rPr lang="de-DE" dirty="0" err="1">
                <a:hlinkClick r:id="rId5" action="ppaction://hlinksldjump"/>
              </a:rPr>
              <a:t>for</a:t>
            </a:r>
            <a:r>
              <a:rPr lang="de-DE" dirty="0">
                <a:hlinkClick r:id="rId5" action="ppaction://hlinksldjump"/>
              </a:rPr>
              <a:t> DDI-CDI</a:t>
            </a:r>
            <a:endParaRPr lang="de-DE" dirty="0"/>
          </a:p>
          <a:p>
            <a:pPr lvl="1"/>
            <a:r>
              <a:rPr lang="de-DE" dirty="0">
                <a:hlinkClick r:id="rId6" action="ppaction://hlinksldjump"/>
              </a:rPr>
              <a:t>UML </a:t>
            </a:r>
            <a:r>
              <a:rPr lang="de-DE" dirty="0" err="1">
                <a:hlinkClick r:id="rId6" action="ppaction://hlinksldjump"/>
              </a:rPr>
              <a:t>Subset</a:t>
            </a:r>
            <a:r>
              <a:rPr lang="de-DE" dirty="0">
                <a:hlinkClick r:id="rId6" action="ppaction://hlinksldjump"/>
              </a:rPr>
              <a:t> </a:t>
            </a:r>
            <a:r>
              <a:rPr lang="de-DE" dirty="0" err="1">
                <a:hlinkClick r:id="rId6" action="ppaction://hlinksldjump"/>
              </a:rPr>
              <a:t>for</a:t>
            </a:r>
            <a:r>
              <a:rPr lang="de-DE" dirty="0">
                <a:hlinkClick r:id="rId6" action="ppaction://hlinksldjump"/>
              </a:rPr>
              <a:t> DDI-CDI</a:t>
            </a:r>
            <a:endParaRPr lang="de-DE" dirty="0"/>
          </a:p>
          <a:p>
            <a:pPr lvl="1"/>
            <a:r>
              <a:rPr lang="de-DE" sz="4400" b="1" dirty="0">
                <a:hlinkClick r:id="rId7" action="ppaction://hlinksldjump"/>
              </a:rPr>
              <a:t>Generation </a:t>
            </a:r>
            <a:r>
              <a:rPr lang="de-DE" sz="4400" b="1" dirty="0" err="1">
                <a:hlinkClick r:id="rId7" action="ppaction://hlinksldjump"/>
              </a:rPr>
              <a:t>of</a:t>
            </a:r>
            <a:r>
              <a:rPr lang="de-DE" sz="4400" b="1" dirty="0">
                <a:hlinkClick r:id="rId7" action="ppaction://hlinksldjump"/>
              </a:rPr>
              <a:t> </a:t>
            </a:r>
            <a:r>
              <a:rPr lang="en-US" sz="4400" b="1" dirty="0">
                <a:hlinkClick r:id="rId7" action="ppaction://hlinksldjump"/>
              </a:rPr>
              <a:t>Specific Representations XSD, OWL, R, </a:t>
            </a:r>
            <a:r>
              <a:rPr lang="en-US" sz="4400" b="1" dirty="0" err="1">
                <a:hlinkClick r:id="rId7" action="ppaction://hlinksldjump"/>
              </a:rPr>
              <a:t>reST</a:t>
            </a:r>
            <a:r>
              <a:rPr lang="en-US" sz="4400" b="1" dirty="0">
                <a:hlinkClick r:id="rId7" action="ppaction://hlinksldjump"/>
              </a:rPr>
              <a:t>, and DOT</a:t>
            </a:r>
            <a:endParaRPr lang="de-DE" sz="4400" b="1" dirty="0"/>
          </a:p>
          <a:p>
            <a:pPr lvl="1"/>
            <a:r>
              <a:rPr lang="de-DE" dirty="0">
                <a:hlinkClick r:id="rId8" action="ppaction://hlinksldjump"/>
              </a:rPr>
              <a:t>Generation </a:t>
            </a:r>
            <a:r>
              <a:rPr lang="de-DE" dirty="0" err="1">
                <a:hlinkClick r:id="rId8" action="ppaction://hlinksldjump"/>
              </a:rPr>
              <a:t>of</a:t>
            </a:r>
            <a:r>
              <a:rPr lang="de-DE" dirty="0">
                <a:hlinkClick r:id="rId8" action="ppaction://hlinksldjump"/>
              </a:rPr>
              <a:t> Any Syntax </a:t>
            </a:r>
            <a:r>
              <a:rPr lang="de-DE" dirty="0" err="1">
                <a:hlinkClick r:id="rId8" action="ppaction://hlinksldjump"/>
              </a:rPr>
              <a:t>Representation</a:t>
            </a:r>
            <a:r>
              <a:rPr lang="de-DE" dirty="0">
                <a:hlinkClick r:id="rId8" action="ppaction://hlinksldjump"/>
              </a:rPr>
              <a:t> </a:t>
            </a:r>
            <a:endParaRPr lang="de-DE" dirty="0"/>
          </a:p>
          <a:p>
            <a:r>
              <a:rPr lang="de-DE" dirty="0"/>
              <a:t>Part II</a:t>
            </a:r>
          </a:p>
          <a:p>
            <a:pPr lvl="1"/>
            <a:r>
              <a:rPr lang="de-DE" dirty="0" err="1">
                <a:hlinkClick r:id="rId9" action="ppaction://hlinksldjump"/>
              </a:rPr>
              <a:t>Eclipse</a:t>
            </a:r>
            <a:r>
              <a:rPr lang="de-DE" dirty="0">
                <a:hlinkClick r:id="rId9" action="ppaction://hlinksldjump"/>
              </a:rPr>
              <a:t> Environment</a:t>
            </a:r>
            <a:endParaRPr lang="de-DE" dirty="0"/>
          </a:p>
          <a:p>
            <a:pPr lvl="2"/>
            <a:r>
              <a:rPr lang="de-DE" dirty="0">
                <a:hlinkClick r:id="rId10" action="ppaction://hlinksldjump"/>
              </a:rPr>
              <a:t>Papyrus - UML Tool</a:t>
            </a:r>
            <a:endParaRPr lang="de-DE" dirty="0"/>
          </a:p>
          <a:p>
            <a:pPr lvl="2"/>
            <a:r>
              <a:rPr lang="de-DE" dirty="0" err="1">
                <a:hlinkClick r:id="rId11" action="ppaction://hlinksldjump"/>
              </a:rPr>
              <a:t>QVTo</a:t>
            </a:r>
            <a:r>
              <a:rPr lang="de-DE" dirty="0">
                <a:hlinkClick r:id="rId11" action="ppaction://hlinksldjump"/>
              </a:rPr>
              <a:t> - Model </a:t>
            </a:r>
            <a:r>
              <a:rPr lang="de-DE" dirty="0" err="1">
                <a:hlinkClick r:id="rId11" action="ppaction://hlinksldjump"/>
              </a:rPr>
              <a:t>to</a:t>
            </a:r>
            <a:r>
              <a:rPr lang="de-DE" dirty="0">
                <a:hlinkClick r:id="rId11" action="ppaction://hlinksldjump"/>
              </a:rPr>
              <a:t> Model</a:t>
            </a:r>
            <a:endParaRPr lang="de-DE" dirty="0"/>
          </a:p>
          <a:p>
            <a:pPr lvl="2"/>
            <a:r>
              <a:rPr lang="de-DE" dirty="0" err="1">
                <a:hlinkClick r:id="rId12" action="ppaction://hlinksldjump"/>
              </a:rPr>
              <a:t>Acceleo</a:t>
            </a:r>
            <a:r>
              <a:rPr lang="de-DE" dirty="0">
                <a:hlinkClick r:id="rId12" action="ppaction://hlinksldjump"/>
              </a:rPr>
              <a:t> - Model </a:t>
            </a:r>
            <a:r>
              <a:rPr lang="de-DE" dirty="0" err="1">
                <a:hlinkClick r:id="rId12" action="ppaction://hlinksldjump"/>
              </a:rPr>
              <a:t>to</a:t>
            </a:r>
            <a:r>
              <a:rPr lang="de-DE" dirty="0">
                <a:hlinkClick r:id="rId12" action="ppaction://hlinksldjump"/>
              </a:rPr>
              <a:t> Text</a:t>
            </a:r>
            <a:endParaRPr lang="de-DE" dirty="0"/>
          </a:p>
          <a:p>
            <a:pPr lvl="1"/>
            <a:r>
              <a:rPr lang="de-DE" dirty="0">
                <a:hlinkClick r:id="rId13" action="ppaction://hlinksldjump"/>
              </a:rPr>
              <a:t>UML Class </a:t>
            </a:r>
            <a:r>
              <a:rPr lang="de-DE" dirty="0" err="1">
                <a:hlinkClick r:id="rId13" action="ppaction://hlinksldjump"/>
              </a:rPr>
              <a:t>Diagram</a:t>
            </a:r>
            <a:r>
              <a:rPr lang="de-DE" dirty="0">
                <a:hlinkClick r:id="rId13" action="ppaction://hlinksldjump"/>
              </a:rPr>
              <a:t> Primer</a:t>
            </a:r>
            <a:endParaRPr lang="de-DE" dirty="0"/>
          </a:p>
          <a:p>
            <a:pPr lvl="1"/>
            <a:r>
              <a:rPr lang="de-DE" dirty="0" err="1">
                <a:hlinkClick r:id="rId14" action="ppaction://hlinksldjump"/>
              </a:rPr>
              <a:t>Exercises</a:t>
            </a:r>
            <a:endParaRPr lang="de-DE" dirty="0"/>
          </a:p>
          <a:p>
            <a:pPr lvl="1"/>
            <a:r>
              <a:rPr lang="de-DE" dirty="0" err="1">
                <a:hlinkClick r:id="rId15" action="ppaction://hlinksldjump"/>
              </a:rPr>
              <a:t>Credits</a:t>
            </a:r>
            <a:r>
              <a:rPr lang="de-DE" dirty="0">
                <a:hlinkClick r:id="rId15" action="ppaction://hlinksldjump"/>
              </a:rPr>
              <a:t>, Community, and Contact</a:t>
            </a:r>
            <a:endParaRPr lang="de-DE" dirty="0"/>
          </a:p>
        </p:txBody>
      </p:sp>
    </p:spTree>
    <p:extLst>
      <p:ext uri="{BB962C8B-B14F-4D97-AF65-F5344CB8AC3E}">
        <p14:creationId xmlns:p14="http://schemas.microsoft.com/office/powerpoint/2010/main" val="14342263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2BF1D-9550-4807-A7D2-8BDD8079B82B}"/>
              </a:ext>
            </a:extLst>
          </p:cNvPr>
          <p:cNvSpPr>
            <a:spLocks noGrp="1"/>
          </p:cNvSpPr>
          <p:nvPr>
            <p:ph type="title"/>
          </p:nvPr>
        </p:nvSpPr>
        <p:spPr/>
        <p:txBody>
          <a:bodyPr/>
          <a:lstStyle/>
          <a:p>
            <a:r>
              <a:rPr lang="de-DE" dirty="0"/>
              <a:t>DDI-CDI </a:t>
            </a:r>
            <a:r>
              <a:rPr lang="de-DE" dirty="0" err="1"/>
              <a:t>Example</a:t>
            </a:r>
            <a:r>
              <a:rPr lang="de-DE" dirty="0"/>
              <a:t> – Class Diagramm</a:t>
            </a:r>
          </a:p>
        </p:txBody>
      </p:sp>
      <p:pic>
        <p:nvPicPr>
          <p:cNvPr id="3" name="Picture 2">
            <a:extLst>
              <a:ext uri="{FF2B5EF4-FFF2-40B4-BE49-F238E27FC236}">
                <a16:creationId xmlns:a16="http://schemas.microsoft.com/office/drawing/2014/main" id="{12F400E9-C4DE-48DE-B457-E9D1FE203BA3}"/>
              </a:ext>
            </a:extLst>
          </p:cNvPr>
          <p:cNvPicPr>
            <a:picLocks noChangeAspect="1"/>
          </p:cNvPicPr>
          <p:nvPr/>
        </p:nvPicPr>
        <p:blipFill>
          <a:blip r:embed="rId2"/>
          <a:stretch>
            <a:fillRect/>
          </a:stretch>
        </p:blipFill>
        <p:spPr>
          <a:xfrm>
            <a:off x="304800" y="1823583"/>
            <a:ext cx="8534400" cy="4348617"/>
          </a:xfrm>
          <a:prstGeom prst="rect">
            <a:avLst/>
          </a:prstGeom>
        </p:spPr>
      </p:pic>
    </p:spTree>
    <p:extLst>
      <p:ext uri="{BB962C8B-B14F-4D97-AF65-F5344CB8AC3E}">
        <p14:creationId xmlns:p14="http://schemas.microsoft.com/office/powerpoint/2010/main" val="14853021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de-DE" dirty="0"/>
              <a:t>DDI-CDI „</a:t>
            </a:r>
            <a:r>
              <a:rPr lang="de-DE" dirty="0" err="1"/>
              <a:t>Category</a:t>
            </a:r>
            <a:r>
              <a:rPr lang="de-DE" dirty="0"/>
              <a:t>“ – </a:t>
            </a:r>
            <a:r>
              <a:rPr lang="de-DE" dirty="0" err="1"/>
              <a:t>Canonical</a:t>
            </a:r>
            <a:r>
              <a:rPr lang="de-DE" dirty="0"/>
              <a:t> XMI</a:t>
            </a:r>
          </a:p>
        </p:txBody>
      </p:sp>
      <p:pic>
        <p:nvPicPr>
          <p:cNvPr id="4" name="Picture 3">
            <a:extLst>
              <a:ext uri="{FF2B5EF4-FFF2-40B4-BE49-F238E27FC236}">
                <a16:creationId xmlns:a16="http://schemas.microsoft.com/office/drawing/2014/main" id="{6DBD76AB-9A69-4BE8-A89C-D168D0C2967D}"/>
              </a:ext>
            </a:extLst>
          </p:cNvPr>
          <p:cNvPicPr>
            <a:picLocks noChangeAspect="1"/>
          </p:cNvPicPr>
          <p:nvPr/>
        </p:nvPicPr>
        <p:blipFill>
          <a:blip r:embed="rId2"/>
          <a:stretch>
            <a:fillRect/>
          </a:stretch>
        </p:blipFill>
        <p:spPr>
          <a:xfrm>
            <a:off x="457200" y="1462741"/>
            <a:ext cx="8001000" cy="4938059"/>
          </a:xfrm>
          <a:prstGeom prst="rect">
            <a:avLst/>
          </a:prstGeom>
          <a:ln>
            <a:solidFill>
              <a:schemeClr val="tx1"/>
            </a:solidFill>
          </a:ln>
        </p:spPr>
      </p:pic>
      <p:cxnSp>
        <p:nvCxnSpPr>
          <p:cNvPr id="6" name="Straight Arrow Connector 5">
            <a:extLst>
              <a:ext uri="{FF2B5EF4-FFF2-40B4-BE49-F238E27FC236}">
                <a16:creationId xmlns:a16="http://schemas.microsoft.com/office/drawing/2014/main" id="{18BDDEB1-508F-47AF-941F-5EC93CB7E289}"/>
              </a:ext>
            </a:extLst>
          </p:cNvPr>
          <p:cNvCxnSpPr>
            <a:cxnSpLocks/>
            <a:stCxn id="8" idx="2"/>
          </p:cNvCxnSpPr>
          <p:nvPr/>
        </p:nvCxnSpPr>
        <p:spPr>
          <a:xfrm flipH="1">
            <a:off x="6172200" y="2700754"/>
            <a:ext cx="1104900" cy="499646"/>
          </a:xfrm>
          <a:prstGeom prst="straightConnector1">
            <a:avLst/>
          </a:prstGeom>
          <a:ln w="19050">
            <a:tailEnd type="triangle" w="lg" len="lg"/>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8734C48-ED72-43DA-89B4-35B79F0F93C9}"/>
              </a:ext>
            </a:extLst>
          </p:cNvPr>
          <p:cNvSpPr txBox="1"/>
          <p:nvPr/>
        </p:nvSpPr>
        <p:spPr>
          <a:xfrm>
            <a:off x="6705600" y="2362200"/>
            <a:ext cx="1143000" cy="338554"/>
          </a:xfrm>
          <a:prstGeom prst="rect">
            <a:avLst/>
          </a:prstGeom>
          <a:solidFill>
            <a:schemeClr val="tx2">
              <a:lumMod val="20000"/>
              <a:lumOff val="80000"/>
            </a:schemeClr>
          </a:solidFill>
        </p:spPr>
        <p:txBody>
          <a:bodyPr wrap="square" rtlCol="0">
            <a:spAutoFit/>
          </a:bodyPr>
          <a:lstStyle/>
          <a:p>
            <a:pPr algn="ctr"/>
            <a:r>
              <a:rPr lang="de-DE" sz="1600" dirty="0" err="1"/>
              <a:t>Superclass</a:t>
            </a:r>
            <a:endParaRPr lang="de-DE" sz="1600" dirty="0"/>
          </a:p>
        </p:txBody>
      </p:sp>
    </p:spTree>
    <p:extLst>
      <p:ext uri="{BB962C8B-B14F-4D97-AF65-F5344CB8AC3E}">
        <p14:creationId xmlns:p14="http://schemas.microsoft.com/office/powerpoint/2010/main" val="29226250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de-DE" dirty="0"/>
              <a:t>XML Schema (XSD) </a:t>
            </a:r>
            <a:r>
              <a:rPr lang="de-DE" dirty="0" err="1"/>
              <a:t>for</a:t>
            </a:r>
            <a:r>
              <a:rPr lang="de-DE" dirty="0"/>
              <a:t> XML </a:t>
            </a:r>
            <a:r>
              <a:rPr lang="de-DE" dirty="0" err="1"/>
              <a:t>instances</a:t>
            </a:r>
            <a:endParaRPr lang="de-DE" dirty="0"/>
          </a:p>
        </p:txBody>
      </p:sp>
      <p:sp>
        <p:nvSpPr>
          <p:cNvPr id="3" name="Content Placeholder 2"/>
          <p:cNvSpPr>
            <a:spLocks noGrp="1"/>
          </p:cNvSpPr>
          <p:nvPr>
            <p:ph idx="1"/>
          </p:nvPr>
        </p:nvSpPr>
        <p:spPr/>
        <p:txBody>
          <a:bodyPr/>
          <a:lstStyle/>
          <a:p>
            <a:r>
              <a:rPr lang="de-DE" dirty="0" err="1"/>
              <a:t>Purpose</a:t>
            </a:r>
            <a:r>
              <a:rPr lang="de-DE" dirty="0"/>
              <a:t>: </a:t>
            </a:r>
            <a:r>
              <a:rPr lang="de-DE" dirty="0" err="1"/>
              <a:t>preservation</a:t>
            </a:r>
            <a:r>
              <a:rPr lang="de-DE" dirty="0"/>
              <a:t> </a:t>
            </a:r>
            <a:r>
              <a:rPr lang="de-DE" dirty="0" err="1"/>
              <a:t>and</a:t>
            </a:r>
            <a:r>
              <a:rPr lang="de-DE" dirty="0"/>
              <a:t> </a:t>
            </a:r>
            <a:r>
              <a:rPr lang="de-DE" dirty="0" err="1"/>
              <a:t>exchange</a:t>
            </a:r>
            <a:endParaRPr lang="de-DE" dirty="0"/>
          </a:p>
          <a:p>
            <a:r>
              <a:rPr lang="de-DE" dirty="0" err="1">
                <a:hlinkClick r:id="rId2"/>
              </a:rPr>
              <a:t>Document</a:t>
            </a:r>
            <a:r>
              <a:rPr lang="de-DE" dirty="0">
                <a:hlinkClick r:id="rId2"/>
              </a:rPr>
              <a:t> </a:t>
            </a:r>
            <a:r>
              <a:rPr lang="de-DE" dirty="0"/>
              <a:t>on </a:t>
            </a:r>
            <a:r>
              <a:rPr lang="de-DE" dirty="0" err="1"/>
              <a:t>mapping</a:t>
            </a:r>
            <a:r>
              <a:rPr lang="de-DE" dirty="0"/>
              <a:t> </a:t>
            </a:r>
            <a:r>
              <a:rPr lang="de-DE" dirty="0" err="1"/>
              <a:t>rules</a:t>
            </a:r>
            <a:endParaRPr lang="de-DE" dirty="0"/>
          </a:p>
          <a:p>
            <a:r>
              <a:rPr lang="de-DE" dirty="0"/>
              <a:t>XSLT </a:t>
            </a:r>
            <a:r>
              <a:rPr lang="de-DE" dirty="0" err="1"/>
              <a:t>stylesheet</a:t>
            </a:r>
            <a:r>
              <a:rPr lang="de-DE" dirty="0"/>
              <a:t> </a:t>
            </a:r>
            <a:r>
              <a:rPr lang="de-DE" dirty="0" err="1"/>
              <a:t>for</a:t>
            </a:r>
            <a:r>
              <a:rPr lang="de-DE" dirty="0"/>
              <a:t> </a:t>
            </a:r>
            <a:r>
              <a:rPr lang="de-DE" dirty="0" err="1"/>
              <a:t>transformation</a:t>
            </a:r>
            <a:endParaRPr lang="de-DE" dirty="0"/>
          </a:p>
          <a:p>
            <a:pPr lvl="1"/>
            <a:r>
              <a:rPr lang="de-DE" dirty="0">
                <a:hlinkClick r:id="rId3"/>
              </a:rPr>
              <a:t>Repository</a:t>
            </a:r>
            <a:r>
              <a:rPr lang="de-DE" dirty="0"/>
              <a:t>: </a:t>
            </a:r>
            <a:r>
              <a:rPr lang="de-DE" dirty="0">
                <a:hlinkClick r:id="rId4"/>
              </a:rPr>
              <a:t>xmi2xmi4xsd.xsl</a:t>
            </a:r>
            <a:r>
              <a:rPr lang="de-DE" dirty="0"/>
              <a:t>, </a:t>
            </a:r>
            <a:r>
              <a:rPr lang="de-DE" u="sng" dirty="0">
                <a:hlinkClick r:id="rId5"/>
              </a:rPr>
              <a:t>xmi2xsd.xsl</a:t>
            </a:r>
            <a:endParaRPr lang="de-DE" u="sng" dirty="0"/>
          </a:p>
          <a:p>
            <a:endParaRPr lang="de-DE" dirty="0"/>
          </a:p>
          <a:p>
            <a:endParaRPr lang="de-DE" dirty="0"/>
          </a:p>
        </p:txBody>
      </p:sp>
    </p:spTree>
    <p:extLst>
      <p:ext uri="{BB962C8B-B14F-4D97-AF65-F5344CB8AC3E}">
        <p14:creationId xmlns:p14="http://schemas.microsoft.com/office/powerpoint/2010/main" val="14450919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16D3A-BA67-4B1E-A25C-22FB345F3347}"/>
              </a:ext>
            </a:extLst>
          </p:cNvPr>
          <p:cNvSpPr>
            <a:spLocks noGrp="1"/>
          </p:cNvSpPr>
          <p:nvPr>
            <p:ph type="title"/>
          </p:nvPr>
        </p:nvSpPr>
        <p:spPr/>
        <p:txBody>
          <a:bodyPr>
            <a:normAutofit fontScale="90000"/>
          </a:bodyPr>
          <a:lstStyle/>
          <a:p>
            <a:r>
              <a:rPr lang="en-US" dirty="0"/>
              <a:t>DDI Cross-Domain Integration</a:t>
            </a:r>
            <a:br>
              <a:rPr lang="en-US" dirty="0"/>
            </a:br>
            <a:r>
              <a:rPr lang="en-US" dirty="0"/>
              <a:t>DDI-CDI</a:t>
            </a:r>
            <a:endParaRPr lang="de-DE" dirty="0"/>
          </a:p>
        </p:txBody>
      </p:sp>
      <p:sp>
        <p:nvSpPr>
          <p:cNvPr id="3" name="Content Placeholder 2">
            <a:extLst>
              <a:ext uri="{FF2B5EF4-FFF2-40B4-BE49-F238E27FC236}">
                <a16:creationId xmlns:a16="http://schemas.microsoft.com/office/drawing/2014/main" id="{F310F29B-E6EB-437E-A2A8-E960F60A5895}"/>
              </a:ext>
            </a:extLst>
          </p:cNvPr>
          <p:cNvSpPr>
            <a:spLocks noGrp="1"/>
          </p:cNvSpPr>
          <p:nvPr>
            <p:ph idx="1"/>
          </p:nvPr>
        </p:nvSpPr>
        <p:spPr/>
        <p:txBody>
          <a:bodyPr>
            <a:normAutofit fontScale="92500" lnSpcReduction="20000"/>
          </a:bodyPr>
          <a:lstStyle/>
          <a:p>
            <a:r>
              <a:rPr lang="en-US" dirty="0"/>
              <a:t>Designed to be used by </a:t>
            </a:r>
            <a:r>
              <a:rPr lang="en-US" b="1" dirty="0"/>
              <a:t>any domain</a:t>
            </a:r>
          </a:p>
          <a:p>
            <a:r>
              <a:rPr lang="en-US" dirty="0"/>
              <a:t>Model for </a:t>
            </a:r>
            <a:r>
              <a:rPr lang="en-US" b="1" dirty="0"/>
              <a:t>describing data </a:t>
            </a:r>
            <a:r>
              <a:rPr lang="en-US" dirty="0"/>
              <a:t>across a wide range of domains/structures</a:t>
            </a:r>
          </a:p>
          <a:p>
            <a:pPr lvl="1"/>
            <a:r>
              <a:rPr lang="en-US" dirty="0"/>
              <a:t>Sensor and event data, key-value data, rectangular data, multi-dimensional data</a:t>
            </a:r>
          </a:p>
          <a:p>
            <a:r>
              <a:rPr lang="en-US" dirty="0"/>
              <a:t>Model for describing </a:t>
            </a:r>
            <a:r>
              <a:rPr lang="en-US" b="1" dirty="0"/>
              <a:t>processing of data</a:t>
            </a:r>
            <a:r>
              <a:rPr lang="en-US" dirty="0"/>
              <a:t> from one form into another</a:t>
            </a:r>
          </a:p>
          <a:p>
            <a:r>
              <a:rPr lang="en-US" dirty="0"/>
              <a:t>Model for showing how </a:t>
            </a:r>
            <a:r>
              <a:rPr lang="en-US" b="1" dirty="0"/>
              <a:t>individual</a:t>
            </a:r>
            <a:r>
              <a:rPr lang="en-US" b="1" i="1" dirty="0"/>
              <a:t> </a:t>
            </a:r>
            <a:r>
              <a:rPr lang="en-US" b="1" dirty="0"/>
              <a:t>Datums</a:t>
            </a:r>
            <a:r>
              <a:rPr lang="en-US" i="1" dirty="0"/>
              <a:t> </a:t>
            </a:r>
            <a:r>
              <a:rPr lang="en-US" dirty="0"/>
              <a:t>are used across the entire chain</a:t>
            </a:r>
          </a:p>
          <a:p>
            <a:r>
              <a:rPr lang="en-US" dirty="0"/>
              <a:t>Complement to traditional metadata/documentation standards</a:t>
            </a:r>
          </a:p>
          <a:p>
            <a:endParaRPr lang="de-DE" dirty="0"/>
          </a:p>
        </p:txBody>
      </p:sp>
    </p:spTree>
    <p:extLst>
      <p:ext uri="{BB962C8B-B14F-4D97-AF65-F5344CB8AC3E}">
        <p14:creationId xmlns:p14="http://schemas.microsoft.com/office/powerpoint/2010/main" val="15213585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de-DE" dirty="0"/>
              <a:t>Class/</a:t>
            </a:r>
            <a:r>
              <a:rPr lang="de-DE" dirty="0" err="1"/>
              <a:t>Superclass</a:t>
            </a:r>
            <a:r>
              <a:rPr lang="de-DE" dirty="0"/>
              <a:t> </a:t>
            </a:r>
            <a:r>
              <a:rPr lang="de-DE" dirty="0" err="1"/>
              <a:t>Relationship</a:t>
            </a:r>
            <a:r>
              <a:rPr lang="de-DE" dirty="0"/>
              <a:t> in</a:t>
            </a:r>
            <a:br>
              <a:rPr lang="de-DE" dirty="0"/>
            </a:br>
            <a:r>
              <a:rPr lang="de-DE" dirty="0"/>
              <a:t>XML Schema</a:t>
            </a:r>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127500"/>
            <a:ext cx="9696450" cy="24257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371600"/>
            <a:ext cx="8591550" cy="25908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4" name="Straight Arrow Connector 3"/>
          <p:cNvCxnSpPr>
            <a:cxnSpLocks/>
          </p:cNvCxnSpPr>
          <p:nvPr/>
        </p:nvCxnSpPr>
        <p:spPr>
          <a:xfrm flipH="1" flipV="1">
            <a:off x="3276600" y="1524000"/>
            <a:ext cx="304800" cy="3445626"/>
          </a:xfrm>
          <a:prstGeom prst="straightConnector1">
            <a:avLst/>
          </a:prstGeom>
          <a:ln w="19050">
            <a:tailEnd type="triangle" w="lg" len="lg"/>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F686146F-32E4-4D35-8BD0-9BDAC298B05A}"/>
              </a:ext>
            </a:extLst>
          </p:cNvPr>
          <p:cNvSpPr/>
          <p:nvPr/>
        </p:nvSpPr>
        <p:spPr>
          <a:xfrm rot="16200000">
            <a:off x="-235200" y="374400"/>
            <a:ext cx="1080000" cy="457200"/>
          </a:xfrm>
          <a:prstGeom prst="roundRect">
            <a:avLst/>
          </a:prstGeom>
          <a:solidFill>
            <a:schemeClr val="accent6">
              <a:lumMod val="7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Detail</a:t>
            </a:r>
          </a:p>
        </p:txBody>
      </p:sp>
    </p:spTree>
    <p:extLst>
      <p:ext uri="{BB962C8B-B14F-4D97-AF65-F5344CB8AC3E}">
        <p14:creationId xmlns:p14="http://schemas.microsoft.com/office/powerpoint/2010/main" val="8219454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OWL </a:t>
            </a:r>
            <a:r>
              <a:rPr lang="de-DE" dirty="0" err="1"/>
              <a:t>Vocabulary</a:t>
            </a:r>
            <a:r>
              <a:rPr lang="de-DE" dirty="0"/>
              <a:t> </a:t>
            </a:r>
            <a:r>
              <a:rPr lang="de-DE" dirty="0" err="1"/>
              <a:t>for</a:t>
            </a:r>
            <a:r>
              <a:rPr lang="de-DE" dirty="0"/>
              <a:t> RDF </a:t>
            </a:r>
            <a:r>
              <a:rPr lang="de-DE" dirty="0" err="1"/>
              <a:t>Instances</a:t>
            </a:r>
            <a:endParaRPr lang="de-DE" dirty="0"/>
          </a:p>
        </p:txBody>
      </p:sp>
      <p:sp>
        <p:nvSpPr>
          <p:cNvPr id="3" name="Content Placeholder 2"/>
          <p:cNvSpPr>
            <a:spLocks noGrp="1"/>
          </p:cNvSpPr>
          <p:nvPr>
            <p:ph idx="1"/>
          </p:nvPr>
        </p:nvSpPr>
        <p:spPr/>
        <p:txBody>
          <a:bodyPr>
            <a:normAutofit/>
          </a:bodyPr>
          <a:lstStyle/>
          <a:p>
            <a:r>
              <a:rPr lang="de-DE" dirty="0"/>
              <a:t>Purpose: </a:t>
            </a:r>
            <a:r>
              <a:rPr lang="de-DE" dirty="0" err="1"/>
              <a:t>discovery</a:t>
            </a:r>
            <a:r>
              <a:rPr lang="de-DE" dirty="0"/>
              <a:t> in </a:t>
            </a:r>
            <a:r>
              <a:rPr lang="de-DE" dirty="0" err="1"/>
              <a:t>the</a:t>
            </a:r>
            <a:r>
              <a:rPr lang="de-DE" dirty="0"/>
              <a:t> </a:t>
            </a:r>
            <a:r>
              <a:rPr lang="de-DE" dirty="0" err="1"/>
              <a:t>Linked</a:t>
            </a:r>
            <a:r>
              <a:rPr lang="de-DE" dirty="0"/>
              <a:t> Data web</a:t>
            </a:r>
          </a:p>
          <a:p>
            <a:r>
              <a:rPr lang="en-US" b="1" dirty="0"/>
              <a:t>Draft, doesn’t use other RDF vocabularies</a:t>
            </a:r>
          </a:p>
          <a:p>
            <a:r>
              <a:rPr lang="de-DE" dirty="0" err="1">
                <a:hlinkClick r:id="rId2"/>
              </a:rPr>
              <a:t>Document</a:t>
            </a:r>
            <a:r>
              <a:rPr lang="de-DE" dirty="0"/>
              <a:t> on </a:t>
            </a:r>
            <a:r>
              <a:rPr lang="de-DE" dirty="0" err="1"/>
              <a:t>mapping</a:t>
            </a:r>
            <a:r>
              <a:rPr lang="de-DE" dirty="0"/>
              <a:t> </a:t>
            </a:r>
            <a:r>
              <a:rPr lang="de-DE" dirty="0" err="1"/>
              <a:t>rules</a:t>
            </a:r>
            <a:endParaRPr lang="de-DE" dirty="0"/>
          </a:p>
          <a:p>
            <a:r>
              <a:rPr lang="de-DE" dirty="0"/>
              <a:t>Generator in </a:t>
            </a:r>
            <a:r>
              <a:rPr lang="de-DE" dirty="0" err="1"/>
              <a:t>Javascript</a:t>
            </a:r>
            <a:endParaRPr lang="de-DE" dirty="0"/>
          </a:p>
          <a:p>
            <a:r>
              <a:rPr lang="de-DE" dirty="0"/>
              <a:t>Generates OWL </a:t>
            </a:r>
            <a:r>
              <a:rPr lang="de-DE" dirty="0" err="1"/>
              <a:t>and</a:t>
            </a:r>
            <a:r>
              <a:rPr lang="de-DE" dirty="0"/>
              <a:t> </a:t>
            </a:r>
            <a:r>
              <a:rPr lang="de-DE" dirty="0" err="1"/>
              <a:t>ShEx</a:t>
            </a:r>
            <a:r>
              <a:rPr lang="de-DE" dirty="0"/>
              <a:t> (RDF </a:t>
            </a:r>
            <a:r>
              <a:rPr lang="de-DE" dirty="0" err="1"/>
              <a:t>validation</a:t>
            </a:r>
            <a:r>
              <a:rPr lang="de-DE" dirty="0"/>
              <a:t>)</a:t>
            </a:r>
          </a:p>
        </p:txBody>
      </p:sp>
    </p:spTree>
    <p:extLst>
      <p:ext uri="{BB962C8B-B14F-4D97-AF65-F5344CB8AC3E}">
        <p14:creationId xmlns:p14="http://schemas.microsoft.com/office/powerpoint/2010/main" val="8344151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A5AF0-B626-429E-A1D9-22E3A25E641D}"/>
              </a:ext>
            </a:extLst>
          </p:cNvPr>
          <p:cNvSpPr>
            <a:spLocks noGrp="1"/>
          </p:cNvSpPr>
          <p:nvPr>
            <p:ph type="title"/>
          </p:nvPr>
        </p:nvSpPr>
        <p:spPr/>
        <p:txBody>
          <a:bodyPr/>
          <a:lstStyle/>
          <a:p>
            <a:r>
              <a:rPr lang="de-DE" dirty="0"/>
              <a:t>OWL</a:t>
            </a:r>
          </a:p>
        </p:txBody>
      </p:sp>
      <p:pic>
        <p:nvPicPr>
          <p:cNvPr id="4" name="Picture 3">
            <a:extLst>
              <a:ext uri="{FF2B5EF4-FFF2-40B4-BE49-F238E27FC236}">
                <a16:creationId xmlns:a16="http://schemas.microsoft.com/office/drawing/2014/main" id="{4841C970-8F71-463B-A71F-94321DB33CBE}"/>
              </a:ext>
            </a:extLst>
          </p:cNvPr>
          <p:cNvPicPr>
            <a:picLocks noChangeAspect="1"/>
          </p:cNvPicPr>
          <p:nvPr/>
        </p:nvPicPr>
        <p:blipFill>
          <a:blip r:embed="rId2"/>
          <a:stretch>
            <a:fillRect/>
          </a:stretch>
        </p:blipFill>
        <p:spPr>
          <a:xfrm>
            <a:off x="1325660" y="1295400"/>
            <a:ext cx="6492679" cy="4965127"/>
          </a:xfrm>
          <a:prstGeom prst="rect">
            <a:avLst/>
          </a:prstGeom>
          <a:ln>
            <a:solidFill>
              <a:schemeClr val="tx1"/>
            </a:solidFill>
          </a:ln>
        </p:spPr>
      </p:pic>
      <p:sp>
        <p:nvSpPr>
          <p:cNvPr id="5" name="Rectangle: Rounded Corners 4">
            <a:extLst>
              <a:ext uri="{FF2B5EF4-FFF2-40B4-BE49-F238E27FC236}">
                <a16:creationId xmlns:a16="http://schemas.microsoft.com/office/drawing/2014/main" id="{454AD435-3EF4-4134-BE16-76ACF86CB2B1}"/>
              </a:ext>
            </a:extLst>
          </p:cNvPr>
          <p:cNvSpPr/>
          <p:nvPr/>
        </p:nvSpPr>
        <p:spPr>
          <a:xfrm rot="16200000">
            <a:off x="-235200" y="374400"/>
            <a:ext cx="1080000" cy="457200"/>
          </a:xfrm>
          <a:prstGeom prst="roundRect">
            <a:avLst/>
          </a:prstGeom>
          <a:solidFill>
            <a:schemeClr val="accent6">
              <a:lumMod val="7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Detail</a:t>
            </a:r>
          </a:p>
        </p:txBody>
      </p:sp>
    </p:spTree>
    <p:extLst>
      <p:ext uri="{BB962C8B-B14F-4D97-AF65-F5344CB8AC3E}">
        <p14:creationId xmlns:p14="http://schemas.microsoft.com/office/powerpoint/2010/main" val="29353016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de-DE" dirty="0"/>
              <a:t>Library </a:t>
            </a:r>
            <a:r>
              <a:rPr lang="de-DE" dirty="0" err="1"/>
              <a:t>for</a:t>
            </a:r>
            <a:r>
              <a:rPr lang="de-DE" dirty="0"/>
              <a:t> </a:t>
            </a:r>
            <a:r>
              <a:rPr lang="de-DE" dirty="0" err="1"/>
              <a:t>the</a:t>
            </a:r>
            <a:r>
              <a:rPr lang="de-DE" dirty="0"/>
              <a:t> R Language </a:t>
            </a:r>
            <a:r>
              <a:rPr lang="de-DE" dirty="0" err="1"/>
              <a:t>for</a:t>
            </a:r>
            <a:r>
              <a:rPr lang="de-DE" dirty="0"/>
              <a:t> Statistical Computing</a:t>
            </a:r>
          </a:p>
        </p:txBody>
      </p:sp>
      <p:sp>
        <p:nvSpPr>
          <p:cNvPr id="3" name="Content Placeholder 2"/>
          <p:cNvSpPr>
            <a:spLocks noGrp="1"/>
          </p:cNvSpPr>
          <p:nvPr>
            <p:ph idx="1"/>
          </p:nvPr>
        </p:nvSpPr>
        <p:spPr/>
        <p:txBody>
          <a:bodyPr/>
          <a:lstStyle/>
          <a:p>
            <a:r>
              <a:rPr lang="de-DE" dirty="0"/>
              <a:t>Python </a:t>
            </a:r>
            <a:r>
              <a:rPr lang="de-DE" dirty="0" err="1"/>
              <a:t>generator</a:t>
            </a:r>
            <a:r>
              <a:rPr lang="de-DE" dirty="0"/>
              <a:t> </a:t>
            </a:r>
            <a:r>
              <a:rPr lang="de-DE" dirty="0" err="1"/>
              <a:t>program</a:t>
            </a:r>
            <a:endParaRPr lang="de-DE" dirty="0"/>
          </a:p>
          <a:p>
            <a:pPr lvl="1"/>
            <a:r>
              <a:rPr lang="de-DE" dirty="0"/>
              <a:t>Parser </a:t>
            </a:r>
            <a:r>
              <a:rPr lang="de-DE" dirty="0" err="1"/>
              <a:t>for</a:t>
            </a:r>
            <a:r>
              <a:rPr lang="de-DE" dirty="0"/>
              <a:t> XMI</a:t>
            </a:r>
          </a:p>
          <a:p>
            <a:pPr lvl="1"/>
            <a:r>
              <a:rPr lang="de-DE" dirty="0"/>
              <a:t>Generation </a:t>
            </a:r>
            <a:r>
              <a:rPr lang="de-DE" dirty="0" err="1"/>
              <a:t>part</a:t>
            </a:r>
            <a:endParaRPr lang="de-DE" dirty="0"/>
          </a:p>
          <a:p>
            <a:r>
              <a:rPr lang="de-DE" dirty="0"/>
              <a:t>R6 </a:t>
            </a:r>
            <a:r>
              <a:rPr lang="de-DE" dirty="0" err="1"/>
              <a:t>classes</a:t>
            </a:r>
            <a:r>
              <a:rPr lang="de-DE" dirty="0"/>
              <a:t> in R follow </a:t>
            </a:r>
            <a:r>
              <a:rPr lang="de-DE" dirty="0" err="1"/>
              <a:t>object-oriented</a:t>
            </a:r>
            <a:r>
              <a:rPr lang="de-DE" dirty="0"/>
              <a:t> </a:t>
            </a:r>
            <a:r>
              <a:rPr lang="de-DE" dirty="0" err="1"/>
              <a:t>rules</a:t>
            </a:r>
            <a:endParaRPr lang="de-DE" dirty="0"/>
          </a:p>
          <a:p>
            <a:r>
              <a:rPr lang="de-DE" dirty="0">
                <a:hlinkClick r:id="rId2"/>
              </a:rPr>
              <a:t>Repository</a:t>
            </a:r>
            <a:endParaRPr lang="de-DE" dirty="0"/>
          </a:p>
        </p:txBody>
      </p:sp>
    </p:spTree>
    <p:extLst>
      <p:ext uri="{BB962C8B-B14F-4D97-AF65-F5344CB8AC3E}">
        <p14:creationId xmlns:p14="http://schemas.microsoft.com/office/powerpoint/2010/main" val="28171748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5187D-4666-49F1-A73C-152766B40D4C}"/>
              </a:ext>
            </a:extLst>
          </p:cNvPr>
          <p:cNvSpPr>
            <a:spLocks noGrp="1"/>
          </p:cNvSpPr>
          <p:nvPr>
            <p:ph type="title"/>
          </p:nvPr>
        </p:nvSpPr>
        <p:spPr/>
        <p:txBody>
          <a:bodyPr>
            <a:normAutofit fontScale="90000"/>
          </a:bodyPr>
          <a:lstStyle/>
          <a:p>
            <a:r>
              <a:rPr lang="de-DE" dirty="0"/>
              <a:t>Python </a:t>
            </a:r>
            <a:r>
              <a:rPr lang="de-DE" dirty="0" err="1"/>
              <a:t>Program</a:t>
            </a:r>
            <a:r>
              <a:rPr lang="de-DE" dirty="0"/>
              <a:t> </a:t>
            </a:r>
            <a:r>
              <a:rPr lang="de-DE" dirty="0" err="1"/>
              <a:t>for</a:t>
            </a:r>
            <a:r>
              <a:rPr lang="de-DE" dirty="0"/>
              <a:t> </a:t>
            </a:r>
            <a:r>
              <a:rPr lang="de-DE" dirty="0" err="1"/>
              <a:t>Parsing</a:t>
            </a:r>
            <a:r>
              <a:rPr lang="de-DE" dirty="0"/>
              <a:t> </a:t>
            </a:r>
            <a:r>
              <a:rPr lang="de-DE" dirty="0" err="1"/>
              <a:t>of</a:t>
            </a:r>
            <a:r>
              <a:rPr lang="de-DE" dirty="0"/>
              <a:t> XMI</a:t>
            </a:r>
            <a:br>
              <a:rPr lang="de-DE" dirty="0"/>
            </a:br>
            <a:r>
              <a:rPr lang="de-DE" dirty="0"/>
              <a:t>and Generation </a:t>
            </a:r>
            <a:r>
              <a:rPr lang="de-DE" dirty="0" err="1"/>
              <a:t>of</a:t>
            </a:r>
            <a:r>
              <a:rPr lang="de-DE" dirty="0"/>
              <a:t> R</a:t>
            </a:r>
          </a:p>
        </p:txBody>
      </p:sp>
      <p:sp>
        <p:nvSpPr>
          <p:cNvPr id="3" name="Content Placeholder 2">
            <a:extLst>
              <a:ext uri="{FF2B5EF4-FFF2-40B4-BE49-F238E27FC236}">
                <a16:creationId xmlns:a16="http://schemas.microsoft.com/office/drawing/2014/main" id="{9057CB9A-C048-423C-AB2F-3ECE2D6717F6}"/>
              </a:ext>
            </a:extLst>
          </p:cNvPr>
          <p:cNvSpPr>
            <a:spLocks noGrp="1"/>
          </p:cNvSpPr>
          <p:nvPr>
            <p:ph idx="1"/>
          </p:nvPr>
        </p:nvSpPr>
        <p:spPr>
          <a:xfrm>
            <a:off x="457200" y="1600201"/>
            <a:ext cx="8229600" cy="381000"/>
          </a:xfrm>
        </p:spPr>
        <p:txBody>
          <a:bodyPr>
            <a:normAutofit fontScale="70000" lnSpcReduction="20000"/>
          </a:bodyPr>
          <a:lstStyle/>
          <a:p>
            <a:pPr marL="0" indent="0">
              <a:buNone/>
            </a:pPr>
            <a:r>
              <a:rPr lang="de-DE" dirty="0"/>
              <a:t>Parser </a:t>
            </a:r>
            <a:r>
              <a:rPr lang="de-DE" dirty="0" err="1"/>
              <a:t>only</a:t>
            </a:r>
            <a:r>
              <a:rPr lang="de-DE" dirty="0"/>
              <a:t> </a:t>
            </a:r>
            <a:r>
              <a:rPr lang="de-DE" dirty="0" err="1"/>
              <a:t>approx</a:t>
            </a:r>
            <a:r>
              <a:rPr lang="de-DE" dirty="0"/>
              <a:t>. 1400 code </a:t>
            </a:r>
            <a:r>
              <a:rPr lang="de-DE" dirty="0" err="1"/>
              <a:t>lines</a:t>
            </a:r>
            <a:r>
              <a:rPr lang="de-DE" dirty="0"/>
              <a:t>.</a:t>
            </a:r>
          </a:p>
        </p:txBody>
      </p:sp>
      <p:pic>
        <p:nvPicPr>
          <p:cNvPr id="4" name="Picture 3">
            <a:extLst>
              <a:ext uri="{FF2B5EF4-FFF2-40B4-BE49-F238E27FC236}">
                <a16:creationId xmlns:a16="http://schemas.microsoft.com/office/drawing/2014/main" id="{67715CF0-DF42-4F0F-933D-C34D73D6F67E}"/>
              </a:ext>
            </a:extLst>
          </p:cNvPr>
          <p:cNvPicPr>
            <a:picLocks noChangeAspect="1"/>
          </p:cNvPicPr>
          <p:nvPr/>
        </p:nvPicPr>
        <p:blipFill>
          <a:blip r:embed="rId2"/>
          <a:stretch>
            <a:fillRect/>
          </a:stretch>
        </p:blipFill>
        <p:spPr>
          <a:xfrm>
            <a:off x="223837" y="2057400"/>
            <a:ext cx="8696325" cy="4505325"/>
          </a:xfrm>
          <a:prstGeom prst="rect">
            <a:avLst/>
          </a:prstGeom>
          <a:ln>
            <a:solidFill>
              <a:schemeClr val="tx1"/>
            </a:solidFill>
          </a:ln>
        </p:spPr>
      </p:pic>
    </p:spTree>
    <p:extLst>
      <p:ext uri="{BB962C8B-B14F-4D97-AF65-F5344CB8AC3E}">
        <p14:creationId xmlns:p14="http://schemas.microsoft.com/office/powerpoint/2010/main" val="18331061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R: Item „</a:t>
            </a:r>
            <a:r>
              <a:rPr lang="de-DE" dirty="0" err="1"/>
              <a:t>Concept</a:t>
            </a:r>
            <a:r>
              <a:rPr lang="de-DE" dirty="0"/>
              <a:t>“</a:t>
            </a:r>
          </a:p>
        </p:txBody>
      </p:sp>
      <p:sp>
        <p:nvSpPr>
          <p:cNvPr id="3" name="Content Placeholder 2"/>
          <p:cNvSpPr>
            <a:spLocks noGrp="1"/>
          </p:cNvSpPr>
          <p:nvPr>
            <p:ph idx="1"/>
          </p:nvPr>
        </p:nvSpPr>
        <p:spPr>
          <a:xfrm>
            <a:off x="457200" y="1447800"/>
            <a:ext cx="8229600" cy="381000"/>
          </a:xfrm>
        </p:spPr>
        <p:txBody>
          <a:bodyPr>
            <a:normAutofit/>
          </a:bodyPr>
          <a:lstStyle/>
          <a:p>
            <a:pPr marL="0" indent="0">
              <a:buNone/>
            </a:pPr>
            <a:r>
              <a:rPr lang="de-DE" sz="1600" dirty="0"/>
              <a:t>R6Class and </a:t>
            </a:r>
            <a:r>
              <a:rPr lang="de-DE" sz="1600" dirty="0" err="1"/>
              <a:t>housekeeping</a:t>
            </a:r>
            <a:r>
              <a:rPr lang="de-DE" sz="1600" dirty="0"/>
              <a:t> </a:t>
            </a:r>
            <a:r>
              <a:rPr lang="de-DE" sz="1600" dirty="0" err="1"/>
              <a:t>functions</a:t>
            </a:r>
            <a:endParaRPr lang="de-DE" sz="1600" dirty="0"/>
          </a:p>
          <a:p>
            <a:pPr marL="0" indent="0">
              <a:buNone/>
            </a:pPr>
            <a:endParaRPr lang="de-DE" sz="1600"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0925" y="1911350"/>
            <a:ext cx="7042150" cy="12890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4575" y="3511550"/>
            <a:ext cx="7054850" cy="30416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Rectangle: Rounded Corners 5">
            <a:extLst>
              <a:ext uri="{FF2B5EF4-FFF2-40B4-BE49-F238E27FC236}">
                <a16:creationId xmlns:a16="http://schemas.microsoft.com/office/drawing/2014/main" id="{1C9903E5-1251-4619-A40D-E10250B84A2E}"/>
              </a:ext>
            </a:extLst>
          </p:cNvPr>
          <p:cNvSpPr/>
          <p:nvPr/>
        </p:nvSpPr>
        <p:spPr>
          <a:xfrm rot="16200000">
            <a:off x="-235200" y="374400"/>
            <a:ext cx="1080000" cy="457200"/>
          </a:xfrm>
          <a:prstGeom prst="roundRect">
            <a:avLst/>
          </a:prstGeom>
          <a:solidFill>
            <a:schemeClr val="accent6">
              <a:lumMod val="7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Detail</a:t>
            </a:r>
          </a:p>
        </p:txBody>
      </p:sp>
    </p:spTree>
    <p:extLst>
      <p:ext uri="{BB962C8B-B14F-4D97-AF65-F5344CB8AC3E}">
        <p14:creationId xmlns:p14="http://schemas.microsoft.com/office/powerpoint/2010/main" val="7201514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de-DE" dirty="0"/>
              <a:t>Generation </a:t>
            </a:r>
            <a:r>
              <a:rPr lang="de-DE" dirty="0" err="1"/>
              <a:t>of</a:t>
            </a:r>
            <a:r>
              <a:rPr lang="de-DE" dirty="0"/>
              <a:t> </a:t>
            </a:r>
            <a:r>
              <a:rPr lang="de-DE" dirty="0" err="1"/>
              <a:t>reStructuredText</a:t>
            </a:r>
            <a:r>
              <a:rPr lang="de-DE" dirty="0"/>
              <a:t> (</a:t>
            </a:r>
            <a:r>
              <a:rPr lang="de-DE" dirty="0" err="1"/>
              <a:t>reST</a:t>
            </a:r>
            <a:r>
              <a:rPr lang="de-DE" dirty="0"/>
              <a:t>) and </a:t>
            </a:r>
            <a:r>
              <a:rPr lang="de-DE" dirty="0" err="1"/>
              <a:t>Graphviz</a:t>
            </a:r>
            <a:r>
              <a:rPr lang="de-DE" dirty="0"/>
              <a:t> (DOT)</a:t>
            </a:r>
          </a:p>
        </p:txBody>
      </p:sp>
      <p:sp>
        <p:nvSpPr>
          <p:cNvPr id="3" name="Content Placeholder 2"/>
          <p:cNvSpPr>
            <a:spLocks noGrp="1"/>
          </p:cNvSpPr>
          <p:nvPr>
            <p:ph idx="1"/>
          </p:nvPr>
        </p:nvSpPr>
        <p:spPr/>
        <p:txBody>
          <a:bodyPr>
            <a:normAutofit fontScale="92500" lnSpcReduction="20000"/>
          </a:bodyPr>
          <a:lstStyle/>
          <a:p>
            <a:r>
              <a:rPr lang="de-DE" dirty="0"/>
              <a:t>Both </a:t>
            </a:r>
            <a:r>
              <a:rPr lang="de-DE" dirty="0" err="1"/>
              <a:t>together</a:t>
            </a:r>
            <a:r>
              <a:rPr lang="de-DE" dirty="0"/>
              <a:t> </a:t>
            </a:r>
            <a:r>
              <a:rPr lang="de-DE" dirty="0" err="1"/>
              <a:t>are</a:t>
            </a:r>
            <a:r>
              <a:rPr lang="de-DE" dirty="0"/>
              <a:t> </a:t>
            </a:r>
            <a:r>
              <a:rPr lang="de-DE" dirty="0" err="1"/>
              <a:t>used</a:t>
            </a:r>
            <a:r>
              <a:rPr lang="de-DE" dirty="0"/>
              <a:t> </a:t>
            </a:r>
            <a:r>
              <a:rPr lang="de-DE" dirty="0" err="1"/>
              <a:t>as</a:t>
            </a:r>
            <a:r>
              <a:rPr lang="de-DE" dirty="0"/>
              <a:t> </a:t>
            </a:r>
            <a:r>
              <a:rPr lang="de-DE" dirty="0" err="1"/>
              <a:t>documentation</a:t>
            </a:r>
            <a:r>
              <a:rPr lang="de-DE" dirty="0"/>
              <a:t> </a:t>
            </a:r>
            <a:r>
              <a:rPr lang="de-DE" dirty="0" err="1"/>
              <a:t>system</a:t>
            </a:r>
            <a:r>
              <a:rPr lang="de-DE" dirty="0"/>
              <a:t> </a:t>
            </a:r>
            <a:r>
              <a:rPr lang="de-DE" dirty="0" err="1"/>
              <a:t>for</a:t>
            </a:r>
            <a:r>
              <a:rPr lang="de-DE" dirty="0"/>
              <a:t> DDI-CDI</a:t>
            </a:r>
          </a:p>
          <a:p>
            <a:r>
              <a:rPr lang="de-DE" dirty="0" err="1"/>
              <a:t>reST</a:t>
            </a:r>
            <a:r>
              <a:rPr lang="de-DE" dirty="0"/>
              <a:t> </a:t>
            </a:r>
            <a:r>
              <a:rPr lang="de-DE" dirty="0" err="1"/>
              <a:t>is</a:t>
            </a:r>
            <a:r>
              <a:rPr lang="de-DE" dirty="0"/>
              <a:t> </a:t>
            </a:r>
            <a:r>
              <a:rPr lang="de-DE" dirty="0" err="1"/>
              <a:t>part</a:t>
            </a:r>
            <a:r>
              <a:rPr lang="de-DE" dirty="0"/>
              <a:t> </a:t>
            </a:r>
            <a:r>
              <a:rPr lang="de-DE" dirty="0" err="1"/>
              <a:t>of</a:t>
            </a:r>
            <a:r>
              <a:rPr lang="de-DE" dirty="0"/>
              <a:t> </a:t>
            </a:r>
            <a:r>
              <a:rPr lang="de-DE" dirty="0" err="1"/>
              <a:t>Python's</a:t>
            </a:r>
            <a:r>
              <a:rPr lang="de-DE" dirty="0"/>
              <a:t> </a:t>
            </a:r>
            <a:r>
              <a:rPr lang="de-DE" dirty="0">
                <a:hlinkClick r:id="rId2" tooltip="Sphinx (documentation generator)"/>
              </a:rPr>
              <a:t>Sphinx</a:t>
            </a:r>
            <a:r>
              <a:rPr lang="de-DE" dirty="0"/>
              <a:t> </a:t>
            </a:r>
            <a:r>
              <a:rPr lang="de-DE" dirty="0" err="1"/>
              <a:t>documentation</a:t>
            </a:r>
            <a:r>
              <a:rPr lang="de-DE" dirty="0"/>
              <a:t> </a:t>
            </a:r>
            <a:r>
              <a:rPr lang="de-DE" dirty="0" err="1"/>
              <a:t>generation</a:t>
            </a:r>
            <a:r>
              <a:rPr lang="de-DE" dirty="0"/>
              <a:t> </a:t>
            </a:r>
            <a:r>
              <a:rPr lang="de-DE" dirty="0" err="1"/>
              <a:t>system</a:t>
            </a:r>
            <a:endParaRPr lang="de-DE" dirty="0"/>
          </a:p>
          <a:p>
            <a:r>
              <a:rPr lang="de-DE" dirty="0" err="1"/>
              <a:t>reST</a:t>
            </a:r>
            <a:r>
              <a:rPr lang="de-DE" dirty="0"/>
              <a:t> </a:t>
            </a:r>
            <a:r>
              <a:rPr lang="de-DE" dirty="0" err="1"/>
              <a:t>is</a:t>
            </a:r>
            <a:r>
              <a:rPr lang="de-DE" dirty="0"/>
              <a:t> </a:t>
            </a:r>
            <a:r>
              <a:rPr lang="de-DE" dirty="0" err="1"/>
              <a:t>related</a:t>
            </a:r>
            <a:r>
              <a:rPr lang="de-DE" dirty="0"/>
              <a:t> </a:t>
            </a:r>
            <a:r>
              <a:rPr lang="de-DE" dirty="0" err="1"/>
              <a:t>to</a:t>
            </a:r>
            <a:r>
              <a:rPr lang="de-DE" dirty="0"/>
              <a:t> </a:t>
            </a:r>
            <a:r>
              <a:rPr lang="de-DE" dirty="0" err="1"/>
              <a:t>Markdown</a:t>
            </a:r>
            <a:endParaRPr lang="de-DE" dirty="0"/>
          </a:p>
          <a:p>
            <a:r>
              <a:rPr lang="de-DE" dirty="0"/>
              <a:t>DOT (</a:t>
            </a:r>
            <a:r>
              <a:rPr lang="de-DE" dirty="0" err="1"/>
              <a:t>graph</a:t>
            </a:r>
            <a:r>
              <a:rPr lang="de-DE" dirty="0"/>
              <a:t> </a:t>
            </a:r>
            <a:r>
              <a:rPr lang="de-DE" dirty="0" err="1"/>
              <a:t>description</a:t>
            </a:r>
            <a:r>
              <a:rPr lang="de-DE" dirty="0"/>
              <a:t> </a:t>
            </a:r>
            <a:r>
              <a:rPr lang="de-DE" dirty="0" err="1"/>
              <a:t>language</a:t>
            </a:r>
            <a:r>
              <a:rPr lang="de-DE" dirty="0"/>
              <a:t>) </a:t>
            </a:r>
            <a:r>
              <a:rPr lang="de-DE" dirty="0" err="1"/>
              <a:t>is</a:t>
            </a:r>
            <a:r>
              <a:rPr lang="de-DE" dirty="0"/>
              <a:t> </a:t>
            </a:r>
            <a:r>
              <a:rPr lang="de-DE" dirty="0" err="1"/>
              <a:t>usually</a:t>
            </a:r>
            <a:r>
              <a:rPr lang="de-DE" dirty="0"/>
              <a:t> </a:t>
            </a:r>
            <a:r>
              <a:rPr lang="de-DE" dirty="0" err="1"/>
              <a:t>processed</a:t>
            </a:r>
            <a:r>
              <a:rPr lang="de-DE" dirty="0"/>
              <a:t> </a:t>
            </a:r>
            <a:r>
              <a:rPr lang="de-DE" dirty="0" err="1"/>
              <a:t>by</a:t>
            </a:r>
            <a:r>
              <a:rPr lang="de-DE" dirty="0"/>
              <a:t> </a:t>
            </a:r>
            <a:r>
              <a:rPr lang="de-DE" dirty="0" err="1">
                <a:hlinkClick r:id="rId3"/>
              </a:rPr>
              <a:t>Graphviz</a:t>
            </a:r>
            <a:r>
              <a:rPr lang="de-DE" dirty="0"/>
              <a:t> (</a:t>
            </a:r>
            <a:r>
              <a:rPr lang="en-US" dirty="0"/>
              <a:t>Graph Visualization Software)</a:t>
            </a:r>
            <a:endParaRPr lang="de-DE" dirty="0">
              <a:hlinkClick r:id="rId4"/>
            </a:endParaRPr>
          </a:p>
          <a:p>
            <a:r>
              <a:rPr lang="de-DE" dirty="0">
                <a:hlinkClick r:id="rId4"/>
              </a:rPr>
              <a:t>Repository</a:t>
            </a:r>
            <a:r>
              <a:rPr lang="de-DE" dirty="0"/>
              <a:t> </a:t>
            </a:r>
            <a:r>
              <a:rPr lang="de-DE" dirty="0" err="1"/>
              <a:t>of</a:t>
            </a:r>
            <a:r>
              <a:rPr lang="de-DE" dirty="0"/>
              <a:t> XSLT </a:t>
            </a:r>
            <a:r>
              <a:rPr lang="de-DE" dirty="0" err="1"/>
              <a:t>stylesheets</a:t>
            </a:r>
            <a:r>
              <a:rPr lang="de-DE" dirty="0"/>
              <a:t> (</a:t>
            </a:r>
            <a:r>
              <a:rPr lang="de-DE" dirty="0" err="1"/>
              <a:t>approx</a:t>
            </a:r>
            <a:r>
              <a:rPr lang="de-DE" dirty="0"/>
              <a:t>. 1000 </a:t>
            </a:r>
            <a:r>
              <a:rPr lang="de-DE" dirty="0" err="1"/>
              <a:t>lines</a:t>
            </a:r>
            <a:r>
              <a:rPr lang="de-DE" dirty="0"/>
              <a:t> </a:t>
            </a:r>
            <a:r>
              <a:rPr lang="de-DE" dirty="0" err="1"/>
              <a:t>of</a:t>
            </a:r>
            <a:r>
              <a:rPr lang="de-DE" dirty="0"/>
              <a:t> code)</a:t>
            </a:r>
          </a:p>
        </p:txBody>
      </p:sp>
    </p:spTree>
    <p:extLst>
      <p:ext uri="{BB962C8B-B14F-4D97-AF65-F5344CB8AC3E}">
        <p14:creationId xmlns:p14="http://schemas.microsoft.com/office/powerpoint/2010/main" val="41312330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XMI Parser in Java</a:t>
            </a:r>
          </a:p>
        </p:txBody>
      </p:sp>
      <p:sp>
        <p:nvSpPr>
          <p:cNvPr id="3" name="Content Placeholder 2"/>
          <p:cNvSpPr>
            <a:spLocks noGrp="1"/>
          </p:cNvSpPr>
          <p:nvPr>
            <p:ph sz="half" idx="1"/>
          </p:nvPr>
        </p:nvSpPr>
        <p:spPr>
          <a:xfrm>
            <a:off x="457200" y="1472738"/>
            <a:ext cx="3429000" cy="4525963"/>
          </a:xfrm>
        </p:spPr>
        <p:txBody>
          <a:bodyPr/>
          <a:lstStyle/>
          <a:p>
            <a:pPr marL="0" indent="0">
              <a:buNone/>
            </a:pPr>
            <a:r>
              <a:rPr lang="de-DE" dirty="0" err="1">
                <a:hlinkClick r:id="rId3"/>
              </a:rPr>
              <a:t>SDMetrics</a:t>
            </a:r>
            <a:r>
              <a:rPr lang="de-DE" dirty="0">
                <a:hlinkClick r:id="rId3"/>
              </a:rPr>
              <a:t> Open Core</a:t>
            </a:r>
            <a:endParaRPr lang="de-DE" dirty="0"/>
          </a:p>
          <a:p>
            <a:r>
              <a:rPr lang="de-DE" sz="1800" dirty="0"/>
              <a:t>Can parse </a:t>
            </a:r>
            <a:r>
              <a:rPr lang="de-DE" sz="1800" dirty="0" err="1"/>
              <a:t>Canonical</a:t>
            </a:r>
            <a:r>
              <a:rPr lang="de-DE" sz="1800" dirty="0"/>
              <a:t> XMI and </a:t>
            </a:r>
            <a:r>
              <a:rPr lang="de-DE" sz="1800" dirty="0" err="1"/>
              <a:t>other</a:t>
            </a:r>
            <a:r>
              <a:rPr lang="de-DE" sz="1800" dirty="0"/>
              <a:t> XMI </a:t>
            </a:r>
            <a:r>
              <a:rPr lang="de-DE" sz="1800" dirty="0" err="1"/>
              <a:t>flavors</a:t>
            </a:r>
            <a:endParaRPr lang="de-DE" sz="1800" dirty="0"/>
          </a:p>
          <a:p>
            <a:r>
              <a:rPr lang="de-DE" sz="1800" dirty="0"/>
              <a:t>Free </a:t>
            </a:r>
            <a:r>
              <a:rPr lang="de-DE" sz="1800" dirty="0" err="1"/>
              <a:t>part</a:t>
            </a:r>
            <a:r>
              <a:rPr lang="de-DE" sz="1800" dirty="0"/>
              <a:t> </a:t>
            </a:r>
            <a:r>
              <a:rPr lang="de-DE" sz="1800" dirty="0" err="1"/>
              <a:t>of</a:t>
            </a:r>
            <a:r>
              <a:rPr lang="de-DE" sz="1800" dirty="0"/>
              <a:t> </a:t>
            </a:r>
            <a:r>
              <a:rPr lang="de-DE" sz="1800" dirty="0" err="1"/>
              <a:t>commercial</a:t>
            </a:r>
            <a:r>
              <a:rPr lang="de-DE" sz="1800" dirty="0"/>
              <a:t> </a:t>
            </a:r>
            <a:r>
              <a:rPr lang="de-DE" sz="1800" dirty="0" err="1"/>
              <a:t>software</a:t>
            </a:r>
            <a:r>
              <a:rPr lang="de-DE" sz="1800" dirty="0"/>
              <a:t> </a:t>
            </a:r>
            <a:r>
              <a:rPr lang="de-DE" sz="1800" dirty="0" err="1"/>
              <a:t>SDMetrics</a:t>
            </a:r>
            <a:endParaRPr lang="de-DE" sz="1800" dirty="0"/>
          </a:p>
          <a:p>
            <a:r>
              <a:rPr lang="de-DE" sz="1800" dirty="0" err="1"/>
              <a:t>SDMetrics</a:t>
            </a:r>
            <a:r>
              <a:rPr lang="de-DE" sz="1800" dirty="0"/>
              <a:t> </a:t>
            </a:r>
            <a:r>
              <a:rPr lang="de-DE" sz="1800" dirty="0" err="1"/>
              <a:t>is</a:t>
            </a:r>
            <a:r>
              <a:rPr lang="de-DE" sz="1800" dirty="0"/>
              <a:t> an </a:t>
            </a:r>
            <a:r>
              <a:rPr lang="en-US" sz="1800" dirty="0"/>
              <a:t>object-oriented design quality measurement tool for UML</a:t>
            </a:r>
            <a:endParaRPr lang="de-DE" sz="1800" dirty="0"/>
          </a:p>
          <a:p>
            <a:r>
              <a:rPr lang="de-DE" sz="1800" dirty="0" err="1"/>
              <a:t>Example</a:t>
            </a:r>
            <a:r>
              <a:rPr lang="de-DE" sz="1800" dirty="0"/>
              <a:t> in </a:t>
            </a:r>
            <a:r>
              <a:rPr lang="de-DE" sz="1800" dirty="0" err="1"/>
              <a:t>download</a:t>
            </a:r>
            <a:r>
              <a:rPr lang="de-DE" sz="1800" dirty="0"/>
              <a:t> in </a:t>
            </a:r>
            <a:r>
              <a:rPr lang="de-DE" sz="1200" dirty="0" err="1">
                <a:latin typeface="Lucida Console" panose="020B0609040504020204" pitchFamily="49" charset="0"/>
              </a:rPr>
              <a:t>SDMetricsOpenCore</a:t>
            </a:r>
            <a:r>
              <a:rPr lang="de-DE" sz="1200" dirty="0">
                <a:latin typeface="Lucida Console" panose="020B0609040504020204" pitchFamily="49" charset="0"/>
              </a:rPr>
              <a:t>/</a:t>
            </a:r>
            <a:r>
              <a:rPr lang="de-DE" sz="1200" dirty="0" err="1">
                <a:latin typeface="Lucida Console" panose="020B0609040504020204" pitchFamily="49" charset="0"/>
              </a:rPr>
              <a:t>src</a:t>
            </a:r>
            <a:r>
              <a:rPr lang="de-DE" sz="1200" dirty="0">
                <a:latin typeface="Lucida Console" panose="020B0609040504020204" pitchFamily="49" charset="0"/>
              </a:rPr>
              <a:t>/</a:t>
            </a:r>
            <a:r>
              <a:rPr lang="de-DE" sz="1200" dirty="0" err="1">
                <a:latin typeface="Lucida Console" panose="020B0609040504020204" pitchFamily="49" charset="0"/>
              </a:rPr>
              <a:t>com</a:t>
            </a:r>
            <a:r>
              <a:rPr lang="de-DE" sz="1200" dirty="0">
                <a:latin typeface="Lucida Console" panose="020B0609040504020204" pitchFamily="49" charset="0"/>
              </a:rPr>
              <a:t>/</a:t>
            </a:r>
            <a:br>
              <a:rPr lang="de-DE" sz="1200" dirty="0">
                <a:latin typeface="Lucida Console" panose="020B0609040504020204" pitchFamily="49" charset="0"/>
              </a:rPr>
            </a:br>
            <a:r>
              <a:rPr lang="de-DE" sz="1200" dirty="0" err="1">
                <a:latin typeface="Lucida Console" panose="020B0609040504020204" pitchFamily="49" charset="0"/>
              </a:rPr>
              <a:t>sdmetrics</a:t>
            </a:r>
            <a:r>
              <a:rPr lang="de-DE" sz="1200" dirty="0">
                <a:latin typeface="Lucida Console" panose="020B0609040504020204" pitchFamily="49" charset="0"/>
              </a:rPr>
              <a:t>/</a:t>
            </a:r>
            <a:r>
              <a:rPr lang="de-DE" sz="1200" dirty="0" err="1">
                <a:latin typeface="Lucida Console" panose="020B0609040504020204" pitchFamily="49" charset="0"/>
              </a:rPr>
              <a:t>model</a:t>
            </a:r>
            <a:r>
              <a:rPr lang="de-DE" sz="1200" dirty="0">
                <a:latin typeface="Lucida Console" panose="020B0609040504020204" pitchFamily="49" charset="0"/>
              </a:rPr>
              <a:t>/package.html</a:t>
            </a:r>
            <a:r>
              <a:rPr lang="de-DE" sz="1600" dirty="0"/>
              <a:t> </a:t>
            </a:r>
          </a:p>
          <a:p>
            <a:endParaRPr lang="de-DE" dirty="0"/>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1371600"/>
            <a:ext cx="5112062" cy="508158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857985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04105-4091-4253-974C-D56F36A2F18D}"/>
              </a:ext>
            </a:extLst>
          </p:cNvPr>
          <p:cNvSpPr>
            <a:spLocks noGrp="1"/>
          </p:cNvSpPr>
          <p:nvPr>
            <p:ph type="title"/>
          </p:nvPr>
        </p:nvSpPr>
        <p:spPr/>
        <p:txBody>
          <a:bodyPr>
            <a:normAutofit fontScale="90000"/>
          </a:bodyPr>
          <a:lstStyle/>
          <a:p>
            <a:r>
              <a:rPr lang="en-US" dirty="0"/>
              <a:t>Generation of</a:t>
            </a:r>
            <a:br>
              <a:rPr lang="en-US" dirty="0"/>
            </a:br>
            <a:r>
              <a:rPr lang="en-US" dirty="0"/>
              <a:t>Any Syntax Representation</a:t>
            </a:r>
            <a:endParaRPr lang="de-DE" dirty="0"/>
          </a:p>
        </p:txBody>
      </p:sp>
      <p:sp>
        <p:nvSpPr>
          <p:cNvPr id="3" name="Content Placeholder 2">
            <a:extLst>
              <a:ext uri="{FF2B5EF4-FFF2-40B4-BE49-F238E27FC236}">
                <a16:creationId xmlns:a16="http://schemas.microsoft.com/office/drawing/2014/main" id="{2F4B3A12-122E-4C55-81FA-CFF226526B2E}"/>
              </a:ext>
            </a:extLst>
          </p:cNvPr>
          <p:cNvSpPr>
            <a:spLocks noGrp="1"/>
          </p:cNvSpPr>
          <p:nvPr>
            <p:ph idx="1"/>
          </p:nvPr>
        </p:nvSpPr>
        <p:spPr/>
        <p:txBody>
          <a:bodyPr>
            <a:normAutofit fontScale="62500" lnSpcReduction="20000"/>
          </a:bodyPr>
          <a:lstStyle/>
          <a:p>
            <a:r>
              <a:rPr lang="de-DE" dirty="0"/>
              <a:t>Part I</a:t>
            </a:r>
          </a:p>
          <a:p>
            <a:pPr lvl="1"/>
            <a:r>
              <a:rPr lang="de-DE" dirty="0" err="1">
                <a:hlinkClick r:id="rId2" action="ppaction://hlinksldjump"/>
              </a:rPr>
              <a:t>Overview</a:t>
            </a:r>
            <a:endParaRPr lang="de-DE" dirty="0"/>
          </a:p>
          <a:p>
            <a:pPr lvl="1"/>
            <a:r>
              <a:rPr lang="de-DE" dirty="0">
                <a:hlinkClick r:id="rId3" action="ppaction://hlinksldjump"/>
              </a:rPr>
              <a:t>DDI-CDI - Features</a:t>
            </a:r>
            <a:endParaRPr lang="de-DE" dirty="0"/>
          </a:p>
          <a:p>
            <a:pPr lvl="1"/>
            <a:r>
              <a:rPr lang="de-DE" dirty="0">
                <a:hlinkClick r:id="rId4" action="ppaction://hlinksldjump"/>
              </a:rPr>
              <a:t>Model-Driven Approach</a:t>
            </a:r>
            <a:endParaRPr lang="de-DE" dirty="0"/>
          </a:p>
          <a:p>
            <a:pPr lvl="1"/>
            <a:r>
              <a:rPr lang="de-DE" dirty="0">
                <a:hlinkClick r:id="rId5" action="ppaction://hlinksldjump"/>
              </a:rPr>
              <a:t>Model-Driven Approach </a:t>
            </a:r>
            <a:r>
              <a:rPr lang="de-DE" dirty="0" err="1">
                <a:hlinkClick r:id="rId5" action="ppaction://hlinksldjump"/>
              </a:rPr>
              <a:t>for</a:t>
            </a:r>
            <a:r>
              <a:rPr lang="de-DE" dirty="0">
                <a:hlinkClick r:id="rId5" action="ppaction://hlinksldjump"/>
              </a:rPr>
              <a:t> DDI-CDI</a:t>
            </a:r>
            <a:endParaRPr lang="de-DE" dirty="0"/>
          </a:p>
          <a:p>
            <a:pPr lvl="1"/>
            <a:r>
              <a:rPr lang="de-DE" dirty="0">
                <a:hlinkClick r:id="rId6" action="ppaction://hlinksldjump"/>
              </a:rPr>
              <a:t>UML </a:t>
            </a:r>
            <a:r>
              <a:rPr lang="de-DE" dirty="0" err="1">
                <a:hlinkClick r:id="rId6" action="ppaction://hlinksldjump"/>
              </a:rPr>
              <a:t>Subset</a:t>
            </a:r>
            <a:r>
              <a:rPr lang="de-DE" dirty="0">
                <a:hlinkClick r:id="rId6" action="ppaction://hlinksldjump"/>
              </a:rPr>
              <a:t> </a:t>
            </a:r>
            <a:r>
              <a:rPr lang="de-DE" dirty="0" err="1">
                <a:hlinkClick r:id="rId6" action="ppaction://hlinksldjump"/>
              </a:rPr>
              <a:t>for</a:t>
            </a:r>
            <a:r>
              <a:rPr lang="de-DE" dirty="0">
                <a:hlinkClick r:id="rId6" action="ppaction://hlinksldjump"/>
              </a:rPr>
              <a:t> DDI-CDI</a:t>
            </a:r>
            <a:endParaRPr lang="de-DE" dirty="0"/>
          </a:p>
          <a:p>
            <a:pPr lvl="1"/>
            <a:r>
              <a:rPr lang="de-DE" dirty="0">
                <a:hlinkClick r:id="rId7" action="ppaction://hlinksldjump"/>
              </a:rPr>
              <a:t>Generation </a:t>
            </a:r>
            <a:r>
              <a:rPr lang="de-DE" dirty="0" err="1">
                <a:hlinkClick r:id="rId7" action="ppaction://hlinksldjump"/>
              </a:rPr>
              <a:t>of</a:t>
            </a:r>
            <a:r>
              <a:rPr lang="de-DE" dirty="0">
                <a:hlinkClick r:id="rId7" action="ppaction://hlinksldjump"/>
              </a:rPr>
              <a:t> </a:t>
            </a:r>
            <a:r>
              <a:rPr lang="en-US" dirty="0">
                <a:hlinkClick r:id="rId7" action="ppaction://hlinksldjump"/>
              </a:rPr>
              <a:t>Specific Representations XSD, OWL, R, </a:t>
            </a:r>
            <a:r>
              <a:rPr lang="en-US" dirty="0" err="1">
                <a:hlinkClick r:id="rId7" action="ppaction://hlinksldjump"/>
              </a:rPr>
              <a:t>reST</a:t>
            </a:r>
            <a:r>
              <a:rPr lang="en-US" dirty="0">
                <a:hlinkClick r:id="rId7" action="ppaction://hlinksldjump"/>
              </a:rPr>
              <a:t>, and DOT</a:t>
            </a:r>
            <a:endParaRPr lang="de-DE" dirty="0"/>
          </a:p>
          <a:p>
            <a:pPr lvl="1"/>
            <a:r>
              <a:rPr lang="de-DE" sz="4400" b="1" dirty="0">
                <a:hlinkClick r:id="rId8" action="ppaction://hlinksldjump"/>
              </a:rPr>
              <a:t>Generation </a:t>
            </a:r>
            <a:r>
              <a:rPr lang="de-DE" sz="4400" b="1" dirty="0" err="1">
                <a:hlinkClick r:id="rId8" action="ppaction://hlinksldjump"/>
              </a:rPr>
              <a:t>of</a:t>
            </a:r>
            <a:r>
              <a:rPr lang="de-DE" sz="4400" b="1" dirty="0">
                <a:hlinkClick r:id="rId8" action="ppaction://hlinksldjump"/>
              </a:rPr>
              <a:t> Any Syntax </a:t>
            </a:r>
            <a:r>
              <a:rPr lang="de-DE" sz="4400" b="1" dirty="0" err="1">
                <a:hlinkClick r:id="rId8" action="ppaction://hlinksldjump"/>
              </a:rPr>
              <a:t>Representation</a:t>
            </a:r>
            <a:r>
              <a:rPr lang="de-DE" sz="4400" b="1" dirty="0">
                <a:hlinkClick r:id="rId8" action="ppaction://hlinksldjump"/>
              </a:rPr>
              <a:t> </a:t>
            </a:r>
            <a:endParaRPr lang="de-DE" sz="4400" b="1" dirty="0"/>
          </a:p>
          <a:p>
            <a:r>
              <a:rPr lang="de-DE" dirty="0"/>
              <a:t>Part II</a:t>
            </a:r>
          </a:p>
          <a:p>
            <a:pPr lvl="1"/>
            <a:r>
              <a:rPr lang="de-DE" dirty="0" err="1">
                <a:hlinkClick r:id="rId9" action="ppaction://hlinksldjump"/>
              </a:rPr>
              <a:t>Eclipse</a:t>
            </a:r>
            <a:r>
              <a:rPr lang="de-DE" dirty="0">
                <a:hlinkClick r:id="rId9" action="ppaction://hlinksldjump"/>
              </a:rPr>
              <a:t> Environment</a:t>
            </a:r>
            <a:endParaRPr lang="de-DE" dirty="0"/>
          </a:p>
          <a:p>
            <a:pPr lvl="2"/>
            <a:r>
              <a:rPr lang="de-DE" dirty="0">
                <a:hlinkClick r:id="rId10" action="ppaction://hlinksldjump"/>
              </a:rPr>
              <a:t>Papyrus - UML Tool</a:t>
            </a:r>
            <a:endParaRPr lang="de-DE" dirty="0"/>
          </a:p>
          <a:p>
            <a:pPr lvl="2"/>
            <a:r>
              <a:rPr lang="de-DE" dirty="0" err="1">
                <a:hlinkClick r:id="rId11" action="ppaction://hlinksldjump"/>
              </a:rPr>
              <a:t>QVTo</a:t>
            </a:r>
            <a:r>
              <a:rPr lang="de-DE" dirty="0">
                <a:hlinkClick r:id="rId11" action="ppaction://hlinksldjump"/>
              </a:rPr>
              <a:t> - Model </a:t>
            </a:r>
            <a:r>
              <a:rPr lang="de-DE" dirty="0" err="1">
                <a:hlinkClick r:id="rId11" action="ppaction://hlinksldjump"/>
              </a:rPr>
              <a:t>to</a:t>
            </a:r>
            <a:r>
              <a:rPr lang="de-DE" dirty="0">
                <a:hlinkClick r:id="rId11" action="ppaction://hlinksldjump"/>
              </a:rPr>
              <a:t> Model</a:t>
            </a:r>
            <a:endParaRPr lang="de-DE" dirty="0"/>
          </a:p>
          <a:p>
            <a:pPr lvl="2"/>
            <a:r>
              <a:rPr lang="de-DE" dirty="0" err="1">
                <a:hlinkClick r:id="rId12" action="ppaction://hlinksldjump"/>
              </a:rPr>
              <a:t>Acceleo</a:t>
            </a:r>
            <a:r>
              <a:rPr lang="de-DE" dirty="0">
                <a:hlinkClick r:id="rId12" action="ppaction://hlinksldjump"/>
              </a:rPr>
              <a:t> - Model </a:t>
            </a:r>
            <a:r>
              <a:rPr lang="de-DE" dirty="0" err="1">
                <a:hlinkClick r:id="rId12" action="ppaction://hlinksldjump"/>
              </a:rPr>
              <a:t>to</a:t>
            </a:r>
            <a:r>
              <a:rPr lang="de-DE" dirty="0">
                <a:hlinkClick r:id="rId12" action="ppaction://hlinksldjump"/>
              </a:rPr>
              <a:t> Text</a:t>
            </a:r>
            <a:endParaRPr lang="de-DE" dirty="0"/>
          </a:p>
          <a:p>
            <a:pPr lvl="1"/>
            <a:r>
              <a:rPr lang="de-DE" dirty="0">
                <a:hlinkClick r:id="rId13" action="ppaction://hlinksldjump"/>
              </a:rPr>
              <a:t>UML Class </a:t>
            </a:r>
            <a:r>
              <a:rPr lang="de-DE" dirty="0" err="1">
                <a:hlinkClick r:id="rId13" action="ppaction://hlinksldjump"/>
              </a:rPr>
              <a:t>Diagram</a:t>
            </a:r>
            <a:r>
              <a:rPr lang="de-DE" dirty="0">
                <a:hlinkClick r:id="rId13" action="ppaction://hlinksldjump"/>
              </a:rPr>
              <a:t> Primer</a:t>
            </a:r>
            <a:endParaRPr lang="de-DE" dirty="0"/>
          </a:p>
          <a:p>
            <a:pPr lvl="1"/>
            <a:r>
              <a:rPr lang="de-DE" dirty="0" err="1">
                <a:hlinkClick r:id="rId14" action="ppaction://hlinksldjump"/>
              </a:rPr>
              <a:t>Exercises</a:t>
            </a:r>
            <a:endParaRPr lang="de-DE" dirty="0"/>
          </a:p>
          <a:p>
            <a:pPr lvl="1"/>
            <a:r>
              <a:rPr lang="de-DE" dirty="0" err="1">
                <a:hlinkClick r:id="rId15" action="ppaction://hlinksldjump"/>
              </a:rPr>
              <a:t>Credits</a:t>
            </a:r>
            <a:r>
              <a:rPr lang="de-DE" dirty="0">
                <a:hlinkClick r:id="rId15" action="ppaction://hlinksldjump"/>
              </a:rPr>
              <a:t>, Community, and Contact</a:t>
            </a:r>
            <a:endParaRPr lang="de-DE" dirty="0"/>
          </a:p>
        </p:txBody>
      </p:sp>
    </p:spTree>
    <p:extLst>
      <p:ext uri="{BB962C8B-B14F-4D97-AF65-F5344CB8AC3E}">
        <p14:creationId xmlns:p14="http://schemas.microsoft.com/office/powerpoint/2010/main" val="24727857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OMG Standards</a:t>
            </a:r>
          </a:p>
        </p:txBody>
      </p:sp>
      <p:sp>
        <p:nvSpPr>
          <p:cNvPr id="3" name="Content Placeholder 2"/>
          <p:cNvSpPr>
            <a:spLocks noGrp="1"/>
          </p:cNvSpPr>
          <p:nvPr>
            <p:ph idx="1"/>
          </p:nvPr>
        </p:nvSpPr>
        <p:spPr/>
        <p:txBody>
          <a:bodyPr>
            <a:normAutofit fontScale="92500" lnSpcReduction="20000"/>
          </a:bodyPr>
          <a:lstStyle/>
          <a:p>
            <a:r>
              <a:rPr lang="de-DE" dirty="0"/>
              <a:t>UML </a:t>
            </a:r>
            <a:r>
              <a:rPr lang="de-DE" dirty="0">
                <a:hlinkClick r:id="rId2"/>
              </a:rPr>
              <a:t>2.4.1</a:t>
            </a:r>
            <a:r>
              <a:rPr lang="de-DE" dirty="0"/>
              <a:t> (</a:t>
            </a:r>
            <a:r>
              <a:rPr lang="de-DE" dirty="0" err="1"/>
              <a:t>most</a:t>
            </a:r>
            <a:r>
              <a:rPr lang="de-DE" dirty="0"/>
              <a:t> </a:t>
            </a:r>
            <a:r>
              <a:rPr lang="de-DE" dirty="0" err="1"/>
              <a:t>common</a:t>
            </a:r>
            <a:r>
              <a:rPr lang="de-DE" dirty="0"/>
              <a:t> in </a:t>
            </a:r>
            <a:r>
              <a:rPr lang="de-DE" dirty="0" err="1"/>
              <a:t>tools</a:t>
            </a:r>
            <a:r>
              <a:rPr lang="de-DE" dirty="0"/>
              <a:t>) </a:t>
            </a:r>
            <a:r>
              <a:rPr lang="de-DE" dirty="0" err="1"/>
              <a:t>with</a:t>
            </a:r>
            <a:r>
              <a:rPr lang="de-DE" dirty="0"/>
              <a:t> </a:t>
            </a:r>
            <a:r>
              <a:rPr lang="de-DE" dirty="0" err="1"/>
              <a:t>documentation</a:t>
            </a:r>
            <a:r>
              <a:rPr lang="de-DE" dirty="0"/>
              <a:t> </a:t>
            </a:r>
            <a:r>
              <a:rPr lang="de-DE" dirty="0" err="1"/>
              <a:t>of</a:t>
            </a:r>
            <a:r>
              <a:rPr lang="de-DE" dirty="0"/>
              <a:t> </a:t>
            </a:r>
            <a:r>
              <a:rPr lang="de-DE" dirty="0">
                <a:hlinkClick r:id="rId3"/>
              </a:rPr>
              <a:t>2.5.1</a:t>
            </a:r>
            <a:r>
              <a:rPr lang="de-DE" dirty="0"/>
              <a:t> (</a:t>
            </a:r>
            <a:r>
              <a:rPr lang="de-DE" dirty="0" err="1"/>
              <a:t>better</a:t>
            </a:r>
            <a:r>
              <a:rPr lang="de-DE" dirty="0"/>
              <a:t> </a:t>
            </a:r>
            <a:r>
              <a:rPr lang="de-DE" dirty="0" err="1"/>
              <a:t>than</a:t>
            </a:r>
            <a:r>
              <a:rPr lang="de-DE" dirty="0"/>
              <a:t> 2.4*)</a:t>
            </a:r>
          </a:p>
          <a:p>
            <a:r>
              <a:rPr lang="de-DE" dirty="0"/>
              <a:t>XMI </a:t>
            </a:r>
            <a:r>
              <a:rPr lang="de-DE" dirty="0">
                <a:hlinkClick r:id="rId4"/>
              </a:rPr>
              <a:t>2.4.1</a:t>
            </a:r>
            <a:r>
              <a:rPr lang="de-DE" dirty="0"/>
              <a:t> (</a:t>
            </a:r>
            <a:r>
              <a:rPr lang="de-DE" dirty="0" err="1"/>
              <a:t>most</a:t>
            </a:r>
            <a:r>
              <a:rPr lang="de-DE" dirty="0"/>
              <a:t> </a:t>
            </a:r>
            <a:r>
              <a:rPr lang="de-DE" dirty="0" err="1"/>
              <a:t>common</a:t>
            </a:r>
            <a:r>
              <a:rPr lang="de-DE" dirty="0"/>
              <a:t> in </a:t>
            </a:r>
            <a:r>
              <a:rPr lang="de-DE" dirty="0" err="1"/>
              <a:t>tools</a:t>
            </a:r>
            <a:r>
              <a:rPr lang="de-DE" dirty="0"/>
              <a:t>) </a:t>
            </a:r>
            <a:r>
              <a:rPr lang="de-DE" dirty="0" err="1"/>
              <a:t>with</a:t>
            </a:r>
            <a:r>
              <a:rPr lang="de-DE" dirty="0"/>
              <a:t> </a:t>
            </a:r>
            <a:r>
              <a:rPr lang="de-DE" dirty="0" err="1"/>
              <a:t>documentation</a:t>
            </a:r>
            <a:r>
              <a:rPr lang="de-DE" dirty="0"/>
              <a:t> </a:t>
            </a:r>
            <a:r>
              <a:rPr lang="de-DE" dirty="0" err="1"/>
              <a:t>of</a:t>
            </a:r>
            <a:r>
              <a:rPr lang="de-DE" dirty="0"/>
              <a:t> </a:t>
            </a:r>
            <a:r>
              <a:rPr lang="de-DE" dirty="0">
                <a:hlinkClick r:id="rId5"/>
              </a:rPr>
              <a:t>2.5.1</a:t>
            </a:r>
            <a:r>
              <a:rPr lang="de-DE" dirty="0"/>
              <a:t> (</a:t>
            </a:r>
            <a:r>
              <a:rPr lang="de-DE" dirty="0" err="1"/>
              <a:t>better</a:t>
            </a:r>
            <a:r>
              <a:rPr lang="de-DE" dirty="0"/>
              <a:t> </a:t>
            </a:r>
            <a:r>
              <a:rPr lang="de-DE" dirty="0" err="1"/>
              <a:t>than</a:t>
            </a:r>
            <a:r>
              <a:rPr lang="de-DE" dirty="0"/>
              <a:t> 2.4*)</a:t>
            </a:r>
          </a:p>
          <a:p>
            <a:r>
              <a:rPr lang="en-US" dirty="0">
                <a:hlinkClick r:id="rId6"/>
              </a:rPr>
              <a:t>QVT</a:t>
            </a:r>
            <a:r>
              <a:rPr lang="en-US" dirty="0"/>
              <a:t> - </a:t>
            </a:r>
            <a:r>
              <a:rPr lang="de-DE" dirty="0" err="1"/>
              <a:t>Meta</a:t>
            </a:r>
            <a:r>
              <a:rPr lang="de-DE" dirty="0"/>
              <a:t> </a:t>
            </a:r>
            <a:r>
              <a:rPr lang="de-DE" dirty="0" err="1"/>
              <a:t>Object</a:t>
            </a:r>
            <a:r>
              <a:rPr lang="de-DE" dirty="0"/>
              <a:t> Facility (MOF) </a:t>
            </a:r>
            <a:r>
              <a:rPr lang="en-US" dirty="0"/>
              <a:t>2.0 Query, View, and Transformation specification (model to model)</a:t>
            </a:r>
            <a:endParaRPr lang="de-DE" dirty="0"/>
          </a:p>
          <a:p>
            <a:r>
              <a:rPr lang="de-DE" dirty="0">
                <a:hlinkClick r:id="rId7"/>
              </a:rPr>
              <a:t>MOFM2T</a:t>
            </a:r>
            <a:r>
              <a:rPr lang="de-DE" dirty="0"/>
              <a:t> - </a:t>
            </a:r>
            <a:r>
              <a:rPr lang="en-US" dirty="0"/>
              <a:t>MOF Model to Text Transformation Language</a:t>
            </a:r>
            <a:endParaRPr lang="de-DE" dirty="0"/>
          </a:p>
          <a:p>
            <a:r>
              <a:rPr lang="de-DE" dirty="0">
                <a:hlinkClick r:id="rId8"/>
              </a:rPr>
              <a:t>OCL</a:t>
            </a:r>
            <a:r>
              <a:rPr lang="de-DE" dirty="0"/>
              <a:t> - </a:t>
            </a:r>
            <a:r>
              <a:rPr lang="de-DE" dirty="0" err="1"/>
              <a:t>Object</a:t>
            </a:r>
            <a:r>
              <a:rPr lang="de-DE" dirty="0"/>
              <a:t> </a:t>
            </a:r>
            <a:r>
              <a:rPr lang="de-DE" dirty="0" err="1"/>
              <a:t>Constraint</a:t>
            </a:r>
            <a:r>
              <a:rPr lang="de-DE" dirty="0"/>
              <a:t> Language</a:t>
            </a:r>
          </a:p>
          <a:p>
            <a:endParaRPr lang="de-DE" dirty="0"/>
          </a:p>
        </p:txBody>
      </p:sp>
    </p:spTree>
    <p:extLst>
      <p:ext uri="{BB962C8B-B14F-4D97-AF65-F5344CB8AC3E}">
        <p14:creationId xmlns:p14="http://schemas.microsoft.com/office/powerpoint/2010/main" val="3932612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3AAF8-9CBE-46FF-887B-9FBC8A57C684}"/>
              </a:ext>
            </a:extLst>
          </p:cNvPr>
          <p:cNvSpPr>
            <a:spLocks noGrp="1"/>
          </p:cNvSpPr>
          <p:nvPr>
            <p:ph type="title"/>
          </p:nvPr>
        </p:nvSpPr>
        <p:spPr/>
        <p:txBody>
          <a:bodyPr>
            <a:normAutofit fontScale="90000"/>
          </a:bodyPr>
          <a:lstStyle/>
          <a:p>
            <a:r>
              <a:rPr lang="nb-NO" sz="4799" dirty="0"/>
              <a:t>DDI-CDI </a:t>
            </a:r>
            <a:r>
              <a:rPr lang="en-US" sz="4799" dirty="0">
                <a:latin typeface="Calibri" panose="020F0502020204030204" pitchFamily="34" charset="0"/>
                <a:cs typeface="Calibri" panose="020F0502020204030204" pitchFamily="34" charset="0"/>
              </a:rPr>
              <a:t>Datum-Oriented</a:t>
            </a:r>
            <a:br>
              <a:rPr lang="en-US" sz="4799" dirty="0">
                <a:latin typeface="Calibri" panose="020F0502020204030204" pitchFamily="34" charset="0"/>
                <a:cs typeface="Calibri" panose="020F0502020204030204" pitchFamily="34" charset="0"/>
              </a:rPr>
            </a:br>
            <a:r>
              <a:rPr lang="en-US" sz="4799" dirty="0">
                <a:latin typeface="Calibri" panose="020F0502020204030204" pitchFamily="34" charset="0"/>
                <a:cs typeface="Calibri" panose="020F0502020204030204" pitchFamily="34" charset="0"/>
              </a:rPr>
              <a:t>Data Description</a:t>
            </a:r>
            <a:endParaRPr lang="en-US" dirty="0"/>
          </a:p>
        </p:txBody>
      </p:sp>
      <p:sp>
        <p:nvSpPr>
          <p:cNvPr id="3" name="Content Placeholder 2">
            <a:extLst>
              <a:ext uri="{FF2B5EF4-FFF2-40B4-BE49-F238E27FC236}">
                <a16:creationId xmlns:a16="http://schemas.microsoft.com/office/drawing/2014/main" id="{E03C8A56-12A7-4D44-B70A-AFFA239A94ED}"/>
              </a:ext>
            </a:extLst>
          </p:cNvPr>
          <p:cNvSpPr>
            <a:spLocks noGrp="1"/>
          </p:cNvSpPr>
          <p:nvPr>
            <p:ph idx="1"/>
          </p:nvPr>
        </p:nvSpPr>
        <p:spPr/>
        <p:txBody>
          <a:bodyPr>
            <a:normAutofit fontScale="92500"/>
          </a:bodyPr>
          <a:lstStyle/>
          <a:p>
            <a:r>
              <a:rPr lang="en-US" dirty="0"/>
              <a:t>Based on atomic components – individual Datums (or cells)</a:t>
            </a:r>
          </a:p>
          <a:p>
            <a:r>
              <a:rPr lang="en-US" dirty="0"/>
              <a:t>Datums can play different roles in different formatting of the same (or different) dataset(s), depending on how it has been transformed or processed (Identifier, Descriptor, Measure, etc.)</a:t>
            </a:r>
          </a:p>
          <a:p>
            <a:r>
              <a:rPr lang="en-US" dirty="0"/>
              <a:t>Each Datum’s use can be described across a series of processes as it plays different roles in different structures </a:t>
            </a:r>
          </a:p>
          <a:p>
            <a:endParaRPr lang="en-US" dirty="0"/>
          </a:p>
        </p:txBody>
      </p:sp>
    </p:spTree>
    <p:extLst>
      <p:ext uri="{BB962C8B-B14F-4D97-AF65-F5344CB8AC3E}">
        <p14:creationId xmlns:p14="http://schemas.microsoft.com/office/powerpoint/2010/main" val="10288776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Model </a:t>
            </a:r>
            <a:r>
              <a:rPr lang="de-DE" dirty="0" err="1"/>
              <a:t>to</a:t>
            </a:r>
            <a:r>
              <a:rPr lang="de-DE" dirty="0"/>
              <a:t> Text</a:t>
            </a:r>
          </a:p>
        </p:txBody>
      </p:sp>
      <p:sp>
        <p:nvSpPr>
          <p:cNvPr id="3" name="Content Placeholder 2"/>
          <p:cNvSpPr>
            <a:spLocks noGrp="1"/>
          </p:cNvSpPr>
          <p:nvPr>
            <p:ph idx="1"/>
          </p:nvPr>
        </p:nvSpPr>
        <p:spPr/>
        <p:txBody>
          <a:bodyPr>
            <a:normAutofit fontScale="77500" lnSpcReduction="20000"/>
          </a:bodyPr>
          <a:lstStyle/>
          <a:p>
            <a:r>
              <a:rPr lang="en-US" dirty="0"/>
              <a:t>MOF Model to Text Transformation Language (Mof2Text or MOFM2T) is an Object Management Group (OMG) specification for a model transformation language</a:t>
            </a:r>
          </a:p>
          <a:p>
            <a:r>
              <a:rPr lang="en-US" dirty="0"/>
              <a:t>Specifically, it can be used to express transformations which transform a model into text (M2T), </a:t>
            </a:r>
            <a:r>
              <a:rPr lang="en-US" b="1" dirty="0"/>
              <a:t>for example a platform-specific model into source code or documentation</a:t>
            </a:r>
          </a:p>
          <a:p>
            <a:r>
              <a:rPr lang="en-US" dirty="0"/>
              <a:t>MOFM2T is one part of OMG's Model-driven architecture (MDA) and reuses many concepts of MOF, OMG's metamodeling architecture</a:t>
            </a:r>
          </a:p>
          <a:p>
            <a:r>
              <a:rPr lang="en-US" dirty="0"/>
              <a:t>Whereas MOFM2T is used for expressing M2T transformations, OMG's QVT is used for expressing M2M transformations.</a:t>
            </a:r>
          </a:p>
          <a:p>
            <a:pPr marL="0" indent="0">
              <a:buNone/>
            </a:pPr>
            <a:endParaRPr lang="en-US" sz="2100" dirty="0"/>
          </a:p>
          <a:p>
            <a:pPr marL="0" indent="0">
              <a:buNone/>
            </a:pPr>
            <a:r>
              <a:rPr lang="en-US" sz="2100" dirty="0"/>
              <a:t>From </a:t>
            </a:r>
            <a:r>
              <a:rPr lang="en-US" sz="2100" dirty="0" err="1">
                <a:hlinkClick r:id="rId2"/>
              </a:rPr>
              <a:t>wikipedia</a:t>
            </a:r>
            <a:endParaRPr lang="de-DE" sz="2300" dirty="0"/>
          </a:p>
        </p:txBody>
      </p:sp>
    </p:spTree>
    <p:extLst>
      <p:ext uri="{BB962C8B-B14F-4D97-AF65-F5344CB8AC3E}">
        <p14:creationId xmlns:p14="http://schemas.microsoft.com/office/powerpoint/2010/main" val="37635407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72"/>
          <p:cNvSpPr/>
          <p:nvPr/>
        </p:nvSpPr>
        <p:spPr>
          <a:xfrm>
            <a:off x="84513" y="1447800"/>
            <a:ext cx="6752568" cy="2287984"/>
          </a:xfrm>
          <a:prstGeom prst="rect">
            <a:avLst/>
          </a:prstGeom>
          <a:solidFill>
            <a:schemeClr val="accent3">
              <a:lumMod val="40000"/>
              <a:lumOff val="60000"/>
            </a:schemeClr>
          </a:solidFill>
          <a:ln w="12700">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30313" y="304800"/>
            <a:ext cx="8517271" cy="1143000"/>
          </a:xfrm>
        </p:spPr>
        <p:txBody>
          <a:bodyPr>
            <a:normAutofit fontScale="90000"/>
          </a:bodyPr>
          <a:lstStyle/>
          <a:p>
            <a:r>
              <a:rPr lang="de-DE" dirty="0"/>
              <a:t>DDI-CDI Factory – Possible Setup </a:t>
            </a:r>
            <a:r>
              <a:rPr lang="de-DE" dirty="0" err="1"/>
              <a:t>Based</a:t>
            </a:r>
            <a:br>
              <a:rPr lang="de-DE" dirty="0"/>
            </a:br>
            <a:r>
              <a:rPr lang="de-DE" dirty="0"/>
              <a:t>on OMG Standards and </a:t>
            </a:r>
            <a:r>
              <a:rPr lang="de-DE" dirty="0" err="1"/>
              <a:t>Eclipse</a:t>
            </a:r>
            <a:r>
              <a:rPr lang="de-DE" dirty="0"/>
              <a:t> Tools</a:t>
            </a:r>
            <a:endParaRPr lang="en-US" dirty="0"/>
          </a:p>
        </p:txBody>
      </p:sp>
      <p:sp>
        <p:nvSpPr>
          <p:cNvPr id="3" name="Rectangle 2"/>
          <p:cNvSpPr/>
          <p:nvPr/>
        </p:nvSpPr>
        <p:spPr>
          <a:xfrm>
            <a:off x="934800" y="4408733"/>
            <a:ext cx="1656000" cy="864000"/>
          </a:xfrm>
          <a:prstGeom prst="rect">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UML Tool</a:t>
            </a:r>
          </a:p>
          <a:p>
            <a:pPr algn="ctr"/>
            <a:r>
              <a:rPr lang="en-US" sz="1200" dirty="0"/>
              <a:t>for creation, validation, and export</a:t>
            </a:r>
          </a:p>
        </p:txBody>
      </p:sp>
      <p:sp>
        <p:nvSpPr>
          <p:cNvPr id="5" name="Rectangle 4"/>
          <p:cNvSpPr/>
          <p:nvPr/>
        </p:nvSpPr>
        <p:spPr>
          <a:xfrm>
            <a:off x="2992200" y="4408733"/>
            <a:ext cx="1656000" cy="864000"/>
          </a:xfrm>
          <a:prstGeom prst="rect">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OMG QVT Operational</a:t>
            </a:r>
          </a:p>
          <a:p>
            <a:pPr algn="ctr"/>
            <a:r>
              <a:rPr lang="de-DE" sz="1200" dirty="0"/>
              <a:t>Model </a:t>
            </a:r>
            <a:r>
              <a:rPr lang="de-DE" sz="1200" dirty="0" err="1"/>
              <a:t>to</a:t>
            </a:r>
            <a:r>
              <a:rPr lang="de-DE" sz="1200" dirty="0"/>
              <a:t> Model</a:t>
            </a:r>
            <a:endParaRPr lang="en-US" sz="1200" dirty="0"/>
          </a:p>
        </p:txBody>
      </p:sp>
      <p:sp>
        <p:nvSpPr>
          <p:cNvPr id="6" name="Rectangle 5"/>
          <p:cNvSpPr/>
          <p:nvPr/>
        </p:nvSpPr>
        <p:spPr>
          <a:xfrm>
            <a:off x="926704" y="2653680"/>
            <a:ext cx="1656000" cy="86409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PIM</a:t>
            </a:r>
          </a:p>
          <a:p>
            <a:pPr algn="ctr"/>
            <a:r>
              <a:rPr lang="de-DE" sz="1200" dirty="0" err="1"/>
              <a:t>Including</a:t>
            </a:r>
            <a:r>
              <a:rPr lang="de-DE" sz="1200" dirty="0"/>
              <a:t> design </a:t>
            </a:r>
            <a:r>
              <a:rPr lang="de-DE" sz="1200" dirty="0" err="1"/>
              <a:t>patterns</a:t>
            </a:r>
            <a:r>
              <a:rPr lang="de-DE" sz="1200" dirty="0"/>
              <a:t> etc.</a:t>
            </a:r>
            <a:endParaRPr lang="en-US" sz="1200" dirty="0"/>
          </a:p>
        </p:txBody>
      </p:sp>
      <p:sp>
        <p:nvSpPr>
          <p:cNvPr id="7" name="Rectangle 6"/>
          <p:cNvSpPr/>
          <p:nvPr/>
        </p:nvSpPr>
        <p:spPr>
          <a:xfrm>
            <a:off x="3014936" y="2653680"/>
            <a:ext cx="1656000" cy="86409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PIM</a:t>
            </a:r>
          </a:p>
          <a:p>
            <a:pPr algn="ctr"/>
            <a:r>
              <a:rPr lang="de-DE" sz="1200" dirty="0"/>
              <a:t>Library</a:t>
            </a:r>
            <a:endParaRPr lang="en-US" sz="1200" dirty="0"/>
          </a:p>
        </p:txBody>
      </p:sp>
      <p:sp>
        <p:nvSpPr>
          <p:cNvPr id="8" name="Rectangle 7"/>
          <p:cNvSpPr/>
          <p:nvPr/>
        </p:nvSpPr>
        <p:spPr>
          <a:xfrm>
            <a:off x="6172200" y="4408733"/>
            <a:ext cx="1656000" cy="864000"/>
          </a:xfrm>
          <a:prstGeom prst="rect">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OMG MOFM2T</a:t>
            </a:r>
          </a:p>
          <a:p>
            <a:pPr algn="ctr"/>
            <a:r>
              <a:rPr lang="de-DE" sz="1200" dirty="0"/>
              <a:t>Model </a:t>
            </a:r>
            <a:r>
              <a:rPr lang="de-DE" sz="1200" dirty="0" err="1"/>
              <a:t>to</a:t>
            </a:r>
            <a:r>
              <a:rPr lang="de-DE" sz="1200" dirty="0"/>
              <a:t> Text</a:t>
            </a:r>
            <a:endParaRPr lang="en-US" sz="1200" dirty="0"/>
          </a:p>
        </p:txBody>
      </p:sp>
      <p:sp>
        <p:nvSpPr>
          <p:cNvPr id="9" name="Rectangle 8"/>
          <p:cNvSpPr/>
          <p:nvPr/>
        </p:nvSpPr>
        <p:spPr>
          <a:xfrm>
            <a:off x="5103168" y="2653680"/>
            <a:ext cx="1656000" cy="86409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PSM per Representation</a:t>
            </a:r>
          </a:p>
          <a:p>
            <a:pPr algn="ctr"/>
            <a:r>
              <a:rPr lang="de-DE" sz="1200" dirty="0"/>
              <a:t>Library</a:t>
            </a:r>
            <a:endParaRPr lang="en-US" sz="1200" dirty="0"/>
          </a:p>
        </p:txBody>
      </p:sp>
      <p:sp>
        <p:nvSpPr>
          <p:cNvPr id="12" name="Rectangle 11"/>
          <p:cNvSpPr/>
          <p:nvPr/>
        </p:nvSpPr>
        <p:spPr>
          <a:xfrm>
            <a:off x="7191584" y="2653680"/>
            <a:ext cx="1656000" cy="86409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Representation / Encoding</a:t>
            </a:r>
          </a:p>
          <a:p>
            <a:pPr algn="ctr"/>
            <a:r>
              <a:rPr lang="de-DE" sz="1200" dirty="0"/>
              <a:t>Library</a:t>
            </a:r>
            <a:endParaRPr lang="en-US" sz="1200" dirty="0"/>
          </a:p>
        </p:txBody>
      </p:sp>
      <p:sp>
        <p:nvSpPr>
          <p:cNvPr id="14" name="Rectangle 13"/>
          <p:cNvSpPr/>
          <p:nvPr/>
        </p:nvSpPr>
        <p:spPr>
          <a:xfrm>
            <a:off x="134616" y="2437656"/>
            <a:ext cx="8856984" cy="1296144"/>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rot="16200000">
            <a:off x="109840" y="2883358"/>
            <a:ext cx="782587" cy="369332"/>
          </a:xfrm>
          <a:prstGeom prst="rect">
            <a:avLst/>
          </a:prstGeom>
          <a:noFill/>
        </p:spPr>
        <p:txBody>
          <a:bodyPr wrap="none" rtlCol="0">
            <a:spAutoFit/>
          </a:bodyPr>
          <a:lstStyle/>
          <a:p>
            <a:r>
              <a:rPr lang="de-DE" i="1" dirty="0"/>
              <a:t>Model</a:t>
            </a:r>
            <a:endParaRPr lang="en-US" i="1" dirty="0"/>
          </a:p>
        </p:txBody>
      </p:sp>
      <p:cxnSp>
        <p:nvCxnSpPr>
          <p:cNvPr id="19" name="Straight Arrow Connector 18"/>
          <p:cNvCxnSpPr>
            <a:stCxn id="6" idx="3"/>
            <a:endCxn id="7" idx="1"/>
          </p:cNvCxnSpPr>
          <p:nvPr/>
        </p:nvCxnSpPr>
        <p:spPr>
          <a:xfrm>
            <a:off x="2582704" y="3085728"/>
            <a:ext cx="432232" cy="0"/>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7" idx="3"/>
            <a:endCxn id="9" idx="1"/>
          </p:cNvCxnSpPr>
          <p:nvPr/>
        </p:nvCxnSpPr>
        <p:spPr>
          <a:xfrm>
            <a:off x="4670936" y="3085728"/>
            <a:ext cx="432232" cy="0"/>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9" idx="3"/>
            <a:endCxn id="12" idx="1"/>
          </p:cNvCxnSpPr>
          <p:nvPr/>
        </p:nvCxnSpPr>
        <p:spPr>
          <a:xfrm>
            <a:off x="6759168" y="3085728"/>
            <a:ext cx="432416" cy="0"/>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3" idx="0"/>
            <a:endCxn id="6" idx="2"/>
          </p:cNvCxnSpPr>
          <p:nvPr/>
        </p:nvCxnSpPr>
        <p:spPr>
          <a:xfrm flipH="1" flipV="1">
            <a:off x="1754704" y="3517776"/>
            <a:ext cx="8096" cy="890957"/>
          </a:xfrm>
          <a:prstGeom prst="straightConnector1">
            <a:avLst/>
          </a:prstGeom>
          <a:ln w="25400">
            <a:solidFill>
              <a:schemeClr val="accent2">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5" idx="0"/>
          </p:cNvCxnSpPr>
          <p:nvPr/>
        </p:nvCxnSpPr>
        <p:spPr>
          <a:xfrm rot="16200000" flipV="1">
            <a:off x="2609180" y="3197713"/>
            <a:ext cx="1340706" cy="1081334"/>
          </a:xfrm>
          <a:prstGeom prst="curvedConnector3">
            <a:avLst>
              <a:gd name="adj1" fmla="val 32639"/>
            </a:avLst>
          </a:prstGeom>
          <a:ln w="25400">
            <a:solidFill>
              <a:schemeClr val="accent2">
                <a:lumMod val="50000"/>
              </a:schemeClr>
            </a:solidFill>
            <a:prstDash val="sysDash"/>
            <a:tailEnd type="triangle" w="lg"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5" idx="0"/>
          </p:cNvCxnSpPr>
          <p:nvPr/>
        </p:nvCxnSpPr>
        <p:spPr>
          <a:xfrm rot="5400000" flipH="1" flipV="1">
            <a:off x="3670415" y="3217810"/>
            <a:ext cx="1340709" cy="1041138"/>
          </a:xfrm>
          <a:prstGeom prst="curvedConnector3">
            <a:avLst>
              <a:gd name="adj1" fmla="val 32019"/>
            </a:avLst>
          </a:prstGeom>
          <a:ln w="25400">
            <a:solidFill>
              <a:schemeClr val="accent2">
                <a:lumMod val="50000"/>
              </a:schemeClr>
            </a:solidFill>
            <a:prstDash val="sysDash"/>
            <a:tailEnd type="triangle" w="lg" len="lg"/>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8" idx="0"/>
          </p:cNvCxnSpPr>
          <p:nvPr/>
        </p:nvCxnSpPr>
        <p:spPr>
          <a:xfrm flipH="1" flipV="1">
            <a:off x="6982120" y="3085728"/>
            <a:ext cx="18080" cy="1323005"/>
          </a:xfrm>
          <a:prstGeom prst="straightConnector1">
            <a:avLst/>
          </a:prstGeom>
          <a:ln w="25400">
            <a:solidFill>
              <a:schemeClr val="accent2">
                <a:lumMod val="50000"/>
              </a:schemeClr>
            </a:solidFill>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867000" y="5757000"/>
            <a:ext cx="1800000" cy="720000"/>
          </a:xfrm>
          <a:prstGeom prst="rect">
            <a:avLst/>
          </a:prstGeom>
          <a:noFill/>
        </p:spPr>
        <p:txBody>
          <a:bodyPr wrap="none" rtlCol="0">
            <a:noAutofit/>
          </a:bodyPr>
          <a:lstStyle/>
          <a:p>
            <a:pPr algn="ctr"/>
            <a:r>
              <a:rPr lang="de-DE" sz="1400" dirty="0" err="1">
                <a:solidFill>
                  <a:schemeClr val="bg1">
                    <a:lumMod val="50000"/>
                  </a:schemeClr>
                </a:solidFill>
              </a:rPr>
              <a:t>Eclipse</a:t>
            </a:r>
            <a:r>
              <a:rPr lang="de-DE" sz="1400" dirty="0">
                <a:solidFill>
                  <a:schemeClr val="bg1">
                    <a:lumMod val="50000"/>
                  </a:schemeClr>
                </a:solidFill>
              </a:rPr>
              <a:t> Modeling Tools</a:t>
            </a:r>
          </a:p>
          <a:p>
            <a:pPr algn="ctr"/>
            <a:r>
              <a:rPr lang="de-DE" sz="1400" dirty="0">
                <a:solidFill>
                  <a:schemeClr val="bg1">
                    <a:lumMod val="50000"/>
                  </a:schemeClr>
                </a:solidFill>
              </a:rPr>
              <a:t>Papyrus (Epsilon),</a:t>
            </a:r>
            <a:br>
              <a:rPr lang="de-DE" sz="1400" dirty="0">
                <a:solidFill>
                  <a:schemeClr val="bg1">
                    <a:lumMod val="50000"/>
                  </a:schemeClr>
                </a:solidFill>
              </a:rPr>
            </a:br>
            <a:r>
              <a:rPr lang="de-DE" sz="1400" dirty="0" err="1">
                <a:solidFill>
                  <a:schemeClr val="bg1">
                    <a:lumMod val="50000"/>
                  </a:schemeClr>
                </a:solidFill>
              </a:rPr>
              <a:t>commercial</a:t>
            </a:r>
            <a:r>
              <a:rPr lang="de-DE" sz="1400" dirty="0">
                <a:solidFill>
                  <a:schemeClr val="bg1">
                    <a:lumMod val="50000"/>
                  </a:schemeClr>
                </a:solidFill>
              </a:rPr>
              <a:t> </a:t>
            </a:r>
            <a:r>
              <a:rPr lang="de-DE" sz="1400" dirty="0" err="1">
                <a:solidFill>
                  <a:schemeClr val="bg1">
                    <a:lumMod val="50000"/>
                  </a:schemeClr>
                </a:solidFill>
              </a:rPr>
              <a:t>tools</a:t>
            </a:r>
            <a:endParaRPr lang="de-DE" sz="1400" dirty="0">
              <a:solidFill>
                <a:schemeClr val="bg1">
                  <a:lumMod val="50000"/>
                </a:schemeClr>
              </a:solidFill>
            </a:endParaRPr>
          </a:p>
        </p:txBody>
      </p:sp>
      <p:sp>
        <p:nvSpPr>
          <p:cNvPr id="69" name="TextBox 68"/>
          <p:cNvSpPr txBox="1"/>
          <p:nvPr/>
        </p:nvSpPr>
        <p:spPr>
          <a:xfrm>
            <a:off x="2924400" y="5757000"/>
            <a:ext cx="1800000" cy="720000"/>
          </a:xfrm>
          <a:prstGeom prst="rect">
            <a:avLst/>
          </a:prstGeom>
          <a:noFill/>
        </p:spPr>
        <p:txBody>
          <a:bodyPr wrap="none" rtlCol="0">
            <a:noAutofit/>
          </a:bodyPr>
          <a:lstStyle/>
          <a:p>
            <a:pPr algn="ctr"/>
            <a:r>
              <a:rPr lang="de-DE" sz="1400" dirty="0" err="1">
                <a:solidFill>
                  <a:schemeClr val="bg1">
                    <a:lumMod val="50000"/>
                  </a:schemeClr>
                </a:solidFill>
              </a:rPr>
              <a:t>Eclipse</a:t>
            </a:r>
            <a:r>
              <a:rPr lang="de-DE" sz="1400" dirty="0">
                <a:solidFill>
                  <a:schemeClr val="bg1">
                    <a:lumMod val="50000"/>
                  </a:schemeClr>
                </a:solidFill>
              </a:rPr>
              <a:t> QVT Operational</a:t>
            </a:r>
          </a:p>
        </p:txBody>
      </p:sp>
      <p:sp>
        <p:nvSpPr>
          <p:cNvPr id="70" name="TextBox 69"/>
          <p:cNvSpPr txBox="1"/>
          <p:nvPr/>
        </p:nvSpPr>
        <p:spPr>
          <a:xfrm>
            <a:off x="6124800" y="5757000"/>
            <a:ext cx="1800000" cy="720000"/>
          </a:xfrm>
          <a:prstGeom prst="rect">
            <a:avLst/>
          </a:prstGeom>
          <a:noFill/>
        </p:spPr>
        <p:txBody>
          <a:bodyPr wrap="none" rtlCol="0">
            <a:noAutofit/>
          </a:bodyPr>
          <a:lstStyle/>
          <a:p>
            <a:pPr algn="ctr"/>
            <a:r>
              <a:rPr lang="de-DE" sz="1400" dirty="0" err="1">
                <a:solidFill>
                  <a:schemeClr val="bg1">
                    <a:lumMod val="50000"/>
                  </a:schemeClr>
                </a:solidFill>
              </a:rPr>
              <a:t>Eclipse</a:t>
            </a:r>
            <a:r>
              <a:rPr lang="de-DE" sz="1400" dirty="0">
                <a:solidFill>
                  <a:schemeClr val="bg1">
                    <a:lumMod val="50000"/>
                  </a:schemeClr>
                </a:solidFill>
              </a:rPr>
              <a:t> </a:t>
            </a:r>
            <a:r>
              <a:rPr lang="de-DE" sz="1400" dirty="0" err="1">
                <a:solidFill>
                  <a:schemeClr val="bg1">
                    <a:lumMod val="50000"/>
                  </a:schemeClr>
                </a:solidFill>
              </a:rPr>
              <a:t>Acceleo</a:t>
            </a:r>
            <a:endParaRPr lang="de-DE" sz="1400" dirty="0">
              <a:solidFill>
                <a:schemeClr val="bg1">
                  <a:lumMod val="50000"/>
                </a:schemeClr>
              </a:solidFill>
            </a:endParaRPr>
          </a:p>
        </p:txBody>
      </p:sp>
      <p:sp>
        <p:nvSpPr>
          <p:cNvPr id="71" name="TextBox 70"/>
          <p:cNvSpPr txBox="1"/>
          <p:nvPr/>
        </p:nvSpPr>
        <p:spPr>
          <a:xfrm rot="16200000">
            <a:off x="45749" y="4627965"/>
            <a:ext cx="938462" cy="369332"/>
          </a:xfrm>
          <a:prstGeom prst="rect">
            <a:avLst/>
          </a:prstGeom>
          <a:noFill/>
        </p:spPr>
        <p:txBody>
          <a:bodyPr wrap="none" rtlCol="0">
            <a:spAutoFit/>
          </a:bodyPr>
          <a:lstStyle/>
          <a:p>
            <a:r>
              <a:rPr lang="de-DE" i="1" dirty="0" err="1"/>
              <a:t>Method</a:t>
            </a:r>
            <a:endParaRPr lang="en-US" i="1" dirty="0"/>
          </a:p>
        </p:txBody>
      </p:sp>
      <p:sp>
        <p:nvSpPr>
          <p:cNvPr id="72" name="TextBox 71"/>
          <p:cNvSpPr txBox="1"/>
          <p:nvPr/>
        </p:nvSpPr>
        <p:spPr>
          <a:xfrm rot="16200000">
            <a:off x="228522" y="5968014"/>
            <a:ext cx="572914" cy="369332"/>
          </a:xfrm>
          <a:prstGeom prst="rect">
            <a:avLst/>
          </a:prstGeom>
          <a:noFill/>
        </p:spPr>
        <p:txBody>
          <a:bodyPr wrap="none" rtlCol="0">
            <a:spAutoFit/>
          </a:bodyPr>
          <a:lstStyle/>
          <a:p>
            <a:r>
              <a:rPr lang="de-DE" i="1" dirty="0"/>
              <a:t>Tool</a:t>
            </a:r>
            <a:endParaRPr lang="en-US" i="1" dirty="0"/>
          </a:p>
        </p:txBody>
      </p:sp>
      <p:sp>
        <p:nvSpPr>
          <p:cNvPr id="74" name="TextBox 73"/>
          <p:cNvSpPr txBox="1"/>
          <p:nvPr/>
        </p:nvSpPr>
        <p:spPr>
          <a:xfrm>
            <a:off x="278632" y="1600200"/>
            <a:ext cx="1561453" cy="646331"/>
          </a:xfrm>
          <a:prstGeom prst="rect">
            <a:avLst/>
          </a:prstGeom>
          <a:solidFill>
            <a:schemeClr val="bg1"/>
          </a:solidFill>
        </p:spPr>
        <p:txBody>
          <a:bodyPr wrap="none" rtlCol="0">
            <a:spAutoFit/>
          </a:bodyPr>
          <a:lstStyle/>
          <a:p>
            <a:r>
              <a:rPr lang="de-DE" b="1" i="1" dirty="0">
                <a:solidFill>
                  <a:schemeClr val="accent3"/>
                </a:solidFill>
              </a:rPr>
              <a:t>EMF </a:t>
            </a:r>
            <a:r>
              <a:rPr lang="de-DE" b="1" i="1" dirty="0" err="1">
                <a:solidFill>
                  <a:schemeClr val="accent3"/>
                </a:solidFill>
              </a:rPr>
              <a:t>Ecore</a:t>
            </a:r>
            <a:r>
              <a:rPr lang="de-DE" b="1" i="1" dirty="0">
                <a:solidFill>
                  <a:schemeClr val="accent3"/>
                </a:solidFill>
              </a:rPr>
              <a:t> /</a:t>
            </a:r>
          </a:p>
          <a:p>
            <a:r>
              <a:rPr lang="de-DE" b="1" i="1" dirty="0" err="1">
                <a:solidFill>
                  <a:schemeClr val="accent3"/>
                </a:solidFill>
              </a:rPr>
              <a:t>Canonical</a:t>
            </a:r>
            <a:r>
              <a:rPr lang="de-DE" b="1" i="1" dirty="0">
                <a:solidFill>
                  <a:schemeClr val="accent3"/>
                </a:solidFill>
              </a:rPr>
              <a:t> XMI</a:t>
            </a:r>
            <a:endParaRPr lang="en-US" b="1" i="1" dirty="0">
              <a:solidFill>
                <a:schemeClr val="accent3"/>
              </a:solidFill>
            </a:endParaRPr>
          </a:p>
        </p:txBody>
      </p:sp>
      <p:sp>
        <p:nvSpPr>
          <p:cNvPr id="4" name="TextBox 3"/>
          <p:cNvSpPr txBox="1"/>
          <p:nvPr/>
        </p:nvSpPr>
        <p:spPr>
          <a:xfrm>
            <a:off x="2473480" y="3886200"/>
            <a:ext cx="2690160" cy="261610"/>
          </a:xfrm>
          <a:prstGeom prst="rect">
            <a:avLst/>
          </a:prstGeom>
          <a:solidFill>
            <a:schemeClr val="bg1">
              <a:alpha val="70000"/>
            </a:schemeClr>
          </a:solidFill>
        </p:spPr>
        <p:txBody>
          <a:bodyPr wrap="none" rtlCol="0">
            <a:spAutoFit/>
          </a:bodyPr>
          <a:lstStyle/>
          <a:p>
            <a:pPr algn="ctr"/>
            <a:r>
              <a:rPr lang="de-DE" sz="1100" dirty="0"/>
              <a:t>Model </a:t>
            </a:r>
            <a:r>
              <a:rPr lang="de-DE" sz="1100" dirty="0" err="1"/>
              <a:t>transformation</a:t>
            </a:r>
            <a:r>
              <a:rPr lang="de-DE" sz="1100" dirty="0"/>
              <a:t> </a:t>
            </a:r>
            <a:r>
              <a:rPr lang="de-DE" sz="1100" dirty="0" err="1"/>
              <a:t>to</a:t>
            </a:r>
            <a:r>
              <a:rPr lang="de-DE" sz="1100" dirty="0"/>
              <a:t> </a:t>
            </a:r>
            <a:r>
              <a:rPr lang="de-DE" sz="1100" dirty="0" err="1"/>
              <a:t>reduce</a:t>
            </a:r>
            <a:r>
              <a:rPr lang="de-DE" sz="1100" dirty="0"/>
              <a:t> </a:t>
            </a:r>
            <a:r>
              <a:rPr lang="de-DE" sz="1100" dirty="0" err="1"/>
              <a:t>complexity</a:t>
            </a:r>
            <a:endParaRPr lang="de-DE" sz="1100" dirty="0"/>
          </a:p>
        </p:txBody>
      </p:sp>
    </p:spTree>
    <p:extLst>
      <p:ext uri="{BB962C8B-B14F-4D97-AF65-F5344CB8AC3E}">
        <p14:creationId xmlns:p14="http://schemas.microsoft.com/office/powerpoint/2010/main" val="29876150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A491A-157B-46A5-B0D9-15B33290B3A3}"/>
              </a:ext>
            </a:extLst>
          </p:cNvPr>
          <p:cNvSpPr>
            <a:spLocks noGrp="1"/>
          </p:cNvSpPr>
          <p:nvPr>
            <p:ph type="title"/>
          </p:nvPr>
        </p:nvSpPr>
        <p:spPr/>
        <p:txBody>
          <a:bodyPr/>
          <a:lstStyle/>
          <a:p>
            <a:r>
              <a:rPr lang="de-DE" dirty="0" err="1"/>
              <a:t>Example</a:t>
            </a:r>
            <a:r>
              <a:rPr lang="de-DE" dirty="0"/>
              <a:t> </a:t>
            </a:r>
            <a:r>
              <a:rPr lang="de-DE" dirty="0" err="1"/>
              <a:t>Acceleo</a:t>
            </a:r>
            <a:r>
              <a:rPr lang="de-DE" dirty="0"/>
              <a:t> </a:t>
            </a:r>
            <a:r>
              <a:rPr lang="de-DE" dirty="0" err="1"/>
              <a:t>Application</a:t>
            </a:r>
            <a:endParaRPr lang="de-DE" dirty="0"/>
          </a:p>
        </p:txBody>
      </p:sp>
      <p:sp>
        <p:nvSpPr>
          <p:cNvPr id="3" name="Content Placeholder 2">
            <a:extLst>
              <a:ext uri="{FF2B5EF4-FFF2-40B4-BE49-F238E27FC236}">
                <a16:creationId xmlns:a16="http://schemas.microsoft.com/office/drawing/2014/main" id="{BEEBD3C9-23C0-43B8-8C81-2D7AB8427521}"/>
              </a:ext>
            </a:extLst>
          </p:cNvPr>
          <p:cNvSpPr>
            <a:spLocks noGrp="1"/>
          </p:cNvSpPr>
          <p:nvPr>
            <p:ph idx="1"/>
          </p:nvPr>
        </p:nvSpPr>
        <p:spPr/>
        <p:txBody>
          <a:bodyPr>
            <a:normAutofit fontScale="62500" lnSpcReduction="20000"/>
          </a:bodyPr>
          <a:lstStyle/>
          <a:p>
            <a:r>
              <a:rPr lang="de-DE" b="1" dirty="0" err="1"/>
              <a:t>Detailed</a:t>
            </a:r>
            <a:r>
              <a:rPr lang="de-DE" b="1" dirty="0"/>
              <a:t> </a:t>
            </a:r>
            <a:r>
              <a:rPr lang="de-DE" b="1" dirty="0" err="1"/>
              <a:t>documentation</a:t>
            </a:r>
            <a:r>
              <a:rPr lang="de-DE" b="1" dirty="0"/>
              <a:t> </a:t>
            </a:r>
            <a:r>
              <a:rPr lang="de-DE" b="1" dirty="0" err="1"/>
              <a:t>of</a:t>
            </a:r>
            <a:r>
              <a:rPr lang="de-DE" b="1" dirty="0"/>
              <a:t> </a:t>
            </a:r>
            <a:r>
              <a:rPr lang="de-DE" b="1" dirty="0" err="1"/>
              <a:t>the</a:t>
            </a:r>
            <a:r>
              <a:rPr lang="de-DE" b="1" dirty="0"/>
              <a:t> </a:t>
            </a:r>
            <a:r>
              <a:rPr lang="de-DE" b="1" dirty="0" err="1"/>
              <a:t>model</a:t>
            </a:r>
            <a:endParaRPr lang="de-DE" b="1" dirty="0"/>
          </a:p>
          <a:p>
            <a:pPr lvl="1"/>
            <a:r>
              <a:rPr lang="en-US" dirty="0"/>
              <a:t>Purpose: exploring possibilities of </a:t>
            </a:r>
            <a:r>
              <a:rPr lang="en-US" dirty="0" err="1"/>
              <a:t>Acceleo</a:t>
            </a:r>
            <a:r>
              <a:rPr lang="en-US" dirty="0"/>
              <a:t>, needs further development for mature DDI-CDI documentation.</a:t>
            </a:r>
            <a:endParaRPr lang="de-DE" dirty="0"/>
          </a:p>
          <a:p>
            <a:pPr lvl="1"/>
            <a:r>
              <a:rPr lang="de-DE" dirty="0"/>
              <a:t>Status: </a:t>
            </a:r>
            <a:r>
              <a:rPr lang="de-DE" dirty="0" err="1"/>
              <a:t>development</a:t>
            </a:r>
            <a:endParaRPr lang="de-DE" dirty="0"/>
          </a:p>
          <a:p>
            <a:pPr lvl="1"/>
            <a:r>
              <a:rPr lang="de-DE" dirty="0"/>
              <a:t>File </a:t>
            </a:r>
            <a:r>
              <a:rPr lang="de-DE" dirty="0" err="1">
                <a:latin typeface="Courier New" panose="02070309020205020404" pitchFamily="49" charset="0"/>
                <a:cs typeface="Courier New" panose="02070309020205020404" pitchFamily="49" charset="0"/>
              </a:rPr>
              <a:t>DDICDI_Documentation.mtl</a:t>
            </a:r>
            <a:r>
              <a:rPr lang="de-DE" dirty="0">
                <a:cs typeface="Courier New" panose="02070309020205020404" pitchFamily="49" charset="0"/>
              </a:rPr>
              <a:t>, </a:t>
            </a:r>
            <a:r>
              <a:rPr lang="de-DE" dirty="0" err="1">
                <a:cs typeface="Courier New" panose="02070309020205020404" pitchFamily="49" charset="0"/>
              </a:rPr>
              <a:t>currently</a:t>
            </a:r>
            <a:r>
              <a:rPr lang="de-DE" dirty="0">
                <a:cs typeface="Courier New" panose="02070309020205020404" pitchFamily="49" charset="0"/>
              </a:rPr>
              <a:t> </a:t>
            </a:r>
            <a:r>
              <a:rPr lang="de-DE" dirty="0" err="1">
                <a:cs typeface="Courier New" panose="02070309020205020404" pitchFamily="49" charset="0"/>
              </a:rPr>
              <a:t>less</a:t>
            </a:r>
            <a:r>
              <a:rPr lang="de-DE" dirty="0">
                <a:cs typeface="Courier New" panose="02070309020205020404" pitchFamily="49" charset="0"/>
              </a:rPr>
              <a:t> </a:t>
            </a:r>
            <a:r>
              <a:rPr lang="de-DE" dirty="0" err="1">
                <a:cs typeface="Courier New" panose="02070309020205020404" pitchFamily="49" charset="0"/>
              </a:rPr>
              <a:t>than</a:t>
            </a:r>
            <a:r>
              <a:rPr lang="de-DE" dirty="0">
                <a:cs typeface="Courier New" panose="02070309020205020404" pitchFamily="49" charset="0"/>
              </a:rPr>
              <a:t> 300 code </a:t>
            </a:r>
            <a:r>
              <a:rPr lang="de-DE" dirty="0" err="1">
                <a:cs typeface="Courier New" panose="02070309020205020404" pitchFamily="49" charset="0"/>
              </a:rPr>
              <a:t>lines</a:t>
            </a:r>
            <a:endParaRPr lang="de-DE" dirty="0">
              <a:cs typeface="Courier New" panose="02070309020205020404" pitchFamily="49" charset="0"/>
            </a:endParaRPr>
          </a:p>
          <a:p>
            <a:r>
              <a:rPr lang="en-US" dirty="0"/>
              <a:t>Generates file hierarchy corresponding to the package/class hierarchy in the model</a:t>
            </a:r>
          </a:p>
          <a:p>
            <a:r>
              <a:rPr lang="en-US" dirty="0"/>
              <a:t>Generates </a:t>
            </a:r>
            <a:r>
              <a:rPr lang="en-US" dirty="0" err="1"/>
              <a:t>restructuredText</a:t>
            </a:r>
            <a:r>
              <a:rPr lang="en-US" dirty="0"/>
              <a:t> code for further processing with Sphinx (documentation generator)</a:t>
            </a:r>
          </a:p>
          <a:p>
            <a:r>
              <a:rPr lang="en-US" dirty="0"/>
              <a:t>Generates also </a:t>
            </a:r>
            <a:r>
              <a:rPr lang="en-US" dirty="0" err="1"/>
              <a:t>Plantuml</a:t>
            </a:r>
            <a:r>
              <a:rPr lang="en-US" dirty="0"/>
              <a:t> code embedded in the </a:t>
            </a:r>
            <a:r>
              <a:rPr lang="en-US" dirty="0" err="1"/>
              <a:t>restructuredText</a:t>
            </a:r>
            <a:r>
              <a:rPr lang="en-US" dirty="0"/>
              <a:t> code</a:t>
            </a:r>
          </a:p>
          <a:p>
            <a:pPr lvl="1"/>
            <a:r>
              <a:rPr lang="en-US" dirty="0" err="1"/>
              <a:t>PlantUML</a:t>
            </a:r>
            <a:r>
              <a:rPr lang="en-US" dirty="0"/>
              <a:t> creates UML diagrams from a plain text language; it uses </a:t>
            </a:r>
            <a:r>
              <a:rPr lang="en-US" dirty="0" err="1"/>
              <a:t>Graphviz</a:t>
            </a:r>
            <a:r>
              <a:rPr lang="en-US" dirty="0"/>
              <a:t> (graph visualization) software to lay out its diagrams</a:t>
            </a:r>
          </a:p>
          <a:p>
            <a:r>
              <a:rPr lang="en-US" dirty="0"/>
              <a:t>Application generates complete documentation for all packages (18), classes (160), and data types (38) with detailed information</a:t>
            </a:r>
          </a:p>
          <a:p>
            <a:r>
              <a:rPr lang="en-US" dirty="0"/>
              <a:t>Result in </a:t>
            </a:r>
            <a:r>
              <a:rPr lang="en-US" dirty="0">
                <a:latin typeface="Courier New" panose="02070309020205020404" pitchFamily="49" charset="0"/>
                <a:cs typeface="Courier New" panose="02070309020205020404" pitchFamily="49" charset="0"/>
              </a:rPr>
              <a:t>Sphinx/_build/html/index.html</a:t>
            </a:r>
            <a:r>
              <a:rPr lang="en-US" dirty="0"/>
              <a:t> </a:t>
            </a:r>
          </a:p>
          <a:p>
            <a:endParaRPr lang="de-DE" dirty="0"/>
          </a:p>
        </p:txBody>
      </p:sp>
    </p:spTree>
    <p:extLst>
      <p:ext uri="{BB962C8B-B14F-4D97-AF65-F5344CB8AC3E}">
        <p14:creationId xmlns:p14="http://schemas.microsoft.com/office/powerpoint/2010/main" val="37883939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30530-90ED-437C-96FC-DE3A1A130C41}"/>
              </a:ext>
            </a:extLst>
          </p:cNvPr>
          <p:cNvSpPr>
            <a:spLocks noGrp="1"/>
          </p:cNvSpPr>
          <p:nvPr>
            <p:ph type="title"/>
          </p:nvPr>
        </p:nvSpPr>
        <p:spPr>
          <a:xfrm rot="16200000">
            <a:off x="-1981201" y="2819400"/>
            <a:ext cx="6019800" cy="1143000"/>
          </a:xfrm>
        </p:spPr>
        <p:txBody>
          <a:bodyPr>
            <a:normAutofit fontScale="90000"/>
          </a:bodyPr>
          <a:lstStyle/>
          <a:p>
            <a:r>
              <a:rPr lang="de-DE" dirty="0" err="1"/>
              <a:t>Generated</a:t>
            </a:r>
            <a:r>
              <a:rPr lang="de-DE" dirty="0"/>
              <a:t> Documentation</a:t>
            </a:r>
          </a:p>
        </p:txBody>
      </p:sp>
      <p:pic>
        <p:nvPicPr>
          <p:cNvPr id="3" name="Picture 2">
            <a:extLst>
              <a:ext uri="{FF2B5EF4-FFF2-40B4-BE49-F238E27FC236}">
                <a16:creationId xmlns:a16="http://schemas.microsoft.com/office/drawing/2014/main" id="{0E0453E8-0D3B-40A5-ADD2-2552CCC09E39}"/>
              </a:ext>
            </a:extLst>
          </p:cNvPr>
          <p:cNvPicPr>
            <a:picLocks noChangeAspect="1"/>
          </p:cNvPicPr>
          <p:nvPr/>
        </p:nvPicPr>
        <p:blipFill>
          <a:blip r:embed="rId2"/>
          <a:stretch>
            <a:fillRect/>
          </a:stretch>
        </p:blipFill>
        <p:spPr>
          <a:xfrm>
            <a:off x="2362200" y="152400"/>
            <a:ext cx="5294586" cy="6427694"/>
          </a:xfrm>
          <a:prstGeom prst="rect">
            <a:avLst/>
          </a:prstGeom>
          <a:ln>
            <a:solidFill>
              <a:schemeClr val="accent1">
                <a:shade val="50000"/>
              </a:schemeClr>
            </a:solidFill>
          </a:ln>
        </p:spPr>
      </p:pic>
    </p:spTree>
    <p:extLst>
      <p:ext uri="{BB962C8B-B14F-4D97-AF65-F5344CB8AC3E}">
        <p14:creationId xmlns:p14="http://schemas.microsoft.com/office/powerpoint/2010/main" val="7290190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04105-4091-4253-974C-D56F36A2F18D}"/>
              </a:ext>
            </a:extLst>
          </p:cNvPr>
          <p:cNvSpPr>
            <a:spLocks noGrp="1"/>
          </p:cNvSpPr>
          <p:nvPr>
            <p:ph type="title"/>
          </p:nvPr>
        </p:nvSpPr>
        <p:spPr/>
        <p:txBody>
          <a:bodyPr/>
          <a:lstStyle/>
          <a:p>
            <a:r>
              <a:rPr lang="de-DE" dirty="0" err="1"/>
              <a:t>Eclipse</a:t>
            </a:r>
            <a:r>
              <a:rPr lang="de-DE" dirty="0"/>
              <a:t> Environment</a:t>
            </a:r>
          </a:p>
        </p:txBody>
      </p:sp>
      <p:sp>
        <p:nvSpPr>
          <p:cNvPr id="3" name="Content Placeholder 2">
            <a:extLst>
              <a:ext uri="{FF2B5EF4-FFF2-40B4-BE49-F238E27FC236}">
                <a16:creationId xmlns:a16="http://schemas.microsoft.com/office/drawing/2014/main" id="{2F4B3A12-122E-4C55-81FA-CFF226526B2E}"/>
              </a:ext>
            </a:extLst>
          </p:cNvPr>
          <p:cNvSpPr>
            <a:spLocks noGrp="1"/>
          </p:cNvSpPr>
          <p:nvPr>
            <p:ph idx="1"/>
          </p:nvPr>
        </p:nvSpPr>
        <p:spPr/>
        <p:txBody>
          <a:bodyPr>
            <a:normAutofit fontScale="62500" lnSpcReduction="20000"/>
          </a:bodyPr>
          <a:lstStyle/>
          <a:p>
            <a:r>
              <a:rPr lang="de-DE" dirty="0"/>
              <a:t>Part I</a:t>
            </a:r>
          </a:p>
          <a:p>
            <a:pPr lvl="1"/>
            <a:r>
              <a:rPr lang="de-DE" dirty="0" err="1">
                <a:hlinkClick r:id="rId2" action="ppaction://hlinksldjump"/>
              </a:rPr>
              <a:t>Overview</a:t>
            </a:r>
            <a:endParaRPr lang="de-DE" dirty="0"/>
          </a:p>
          <a:p>
            <a:pPr lvl="1"/>
            <a:r>
              <a:rPr lang="de-DE" dirty="0">
                <a:hlinkClick r:id="rId3" action="ppaction://hlinksldjump"/>
              </a:rPr>
              <a:t>DDI-CDI - Features</a:t>
            </a:r>
            <a:endParaRPr lang="de-DE" dirty="0"/>
          </a:p>
          <a:p>
            <a:pPr lvl="1"/>
            <a:r>
              <a:rPr lang="de-DE" dirty="0">
                <a:hlinkClick r:id="rId4" action="ppaction://hlinksldjump"/>
              </a:rPr>
              <a:t>Model-Driven Approach</a:t>
            </a:r>
            <a:endParaRPr lang="de-DE" dirty="0"/>
          </a:p>
          <a:p>
            <a:pPr lvl="1"/>
            <a:r>
              <a:rPr lang="de-DE" dirty="0">
                <a:hlinkClick r:id="rId5" action="ppaction://hlinksldjump"/>
              </a:rPr>
              <a:t>Model-Driven Approach </a:t>
            </a:r>
            <a:r>
              <a:rPr lang="de-DE" dirty="0" err="1">
                <a:hlinkClick r:id="rId5" action="ppaction://hlinksldjump"/>
              </a:rPr>
              <a:t>for</a:t>
            </a:r>
            <a:r>
              <a:rPr lang="de-DE" dirty="0">
                <a:hlinkClick r:id="rId5" action="ppaction://hlinksldjump"/>
              </a:rPr>
              <a:t> DDI-CDI</a:t>
            </a:r>
            <a:endParaRPr lang="de-DE" dirty="0"/>
          </a:p>
          <a:p>
            <a:pPr lvl="1"/>
            <a:r>
              <a:rPr lang="de-DE" dirty="0">
                <a:hlinkClick r:id="rId6" action="ppaction://hlinksldjump"/>
              </a:rPr>
              <a:t>UML </a:t>
            </a:r>
            <a:r>
              <a:rPr lang="de-DE" dirty="0" err="1">
                <a:hlinkClick r:id="rId6" action="ppaction://hlinksldjump"/>
              </a:rPr>
              <a:t>Subset</a:t>
            </a:r>
            <a:r>
              <a:rPr lang="de-DE" dirty="0">
                <a:hlinkClick r:id="rId6" action="ppaction://hlinksldjump"/>
              </a:rPr>
              <a:t> </a:t>
            </a:r>
            <a:r>
              <a:rPr lang="de-DE" dirty="0" err="1">
                <a:hlinkClick r:id="rId6" action="ppaction://hlinksldjump"/>
              </a:rPr>
              <a:t>for</a:t>
            </a:r>
            <a:r>
              <a:rPr lang="de-DE" dirty="0">
                <a:hlinkClick r:id="rId6" action="ppaction://hlinksldjump"/>
              </a:rPr>
              <a:t> DDI-CDI</a:t>
            </a:r>
            <a:endParaRPr lang="de-DE" dirty="0"/>
          </a:p>
          <a:p>
            <a:pPr lvl="1"/>
            <a:r>
              <a:rPr lang="de-DE" dirty="0">
                <a:hlinkClick r:id="rId7" action="ppaction://hlinksldjump"/>
              </a:rPr>
              <a:t>Generation </a:t>
            </a:r>
            <a:r>
              <a:rPr lang="de-DE" dirty="0" err="1">
                <a:hlinkClick r:id="rId7" action="ppaction://hlinksldjump"/>
              </a:rPr>
              <a:t>of</a:t>
            </a:r>
            <a:r>
              <a:rPr lang="de-DE" dirty="0">
                <a:hlinkClick r:id="rId7" action="ppaction://hlinksldjump"/>
              </a:rPr>
              <a:t> </a:t>
            </a:r>
            <a:r>
              <a:rPr lang="en-US" dirty="0">
                <a:hlinkClick r:id="rId7" action="ppaction://hlinksldjump"/>
              </a:rPr>
              <a:t>Specific Representations XSD, OWL, R, </a:t>
            </a:r>
            <a:r>
              <a:rPr lang="en-US" dirty="0" err="1">
                <a:hlinkClick r:id="rId7" action="ppaction://hlinksldjump"/>
              </a:rPr>
              <a:t>reST</a:t>
            </a:r>
            <a:r>
              <a:rPr lang="en-US" dirty="0">
                <a:hlinkClick r:id="rId7" action="ppaction://hlinksldjump"/>
              </a:rPr>
              <a:t>, and DOT</a:t>
            </a:r>
            <a:endParaRPr lang="de-DE" dirty="0"/>
          </a:p>
          <a:p>
            <a:pPr lvl="1"/>
            <a:r>
              <a:rPr lang="de-DE" dirty="0">
                <a:hlinkClick r:id="rId8" action="ppaction://hlinksldjump"/>
              </a:rPr>
              <a:t>Generation </a:t>
            </a:r>
            <a:r>
              <a:rPr lang="de-DE" dirty="0" err="1">
                <a:hlinkClick r:id="rId8" action="ppaction://hlinksldjump"/>
              </a:rPr>
              <a:t>of</a:t>
            </a:r>
            <a:r>
              <a:rPr lang="de-DE" dirty="0">
                <a:hlinkClick r:id="rId8" action="ppaction://hlinksldjump"/>
              </a:rPr>
              <a:t> Any Syntax </a:t>
            </a:r>
            <a:r>
              <a:rPr lang="de-DE" dirty="0" err="1">
                <a:hlinkClick r:id="rId8" action="ppaction://hlinksldjump"/>
              </a:rPr>
              <a:t>Representation</a:t>
            </a:r>
            <a:r>
              <a:rPr lang="de-DE" dirty="0">
                <a:hlinkClick r:id="rId8" action="ppaction://hlinksldjump"/>
              </a:rPr>
              <a:t> </a:t>
            </a:r>
            <a:endParaRPr lang="de-DE" dirty="0"/>
          </a:p>
          <a:p>
            <a:r>
              <a:rPr lang="de-DE" dirty="0"/>
              <a:t>Part II</a:t>
            </a:r>
          </a:p>
          <a:p>
            <a:pPr lvl="1"/>
            <a:r>
              <a:rPr lang="de-DE" sz="4400" b="1" dirty="0" err="1">
                <a:hlinkClick r:id="rId9" action="ppaction://hlinksldjump"/>
              </a:rPr>
              <a:t>Eclipse</a:t>
            </a:r>
            <a:r>
              <a:rPr lang="de-DE" sz="4400" b="1" dirty="0">
                <a:hlinkClick r:id="rId9" action="ppaction://hlinksldjump"/>
              </a:rPr>
              <a:t> Environment</a:t>
            </a:r>
            <a:endParaRPr lang="de-DE" sz="4400" b="1" dirty="0"/>
          </a:p>
          <a:p>
            <a:pPr lvl="2"/>
            <a:r>
              <a:rPr lang="de-DE" dirty="0">
                <a:hlinkClick r:id="rId10" action="ppaction://hlinksldjump"/>
              </a:rPr>
              <a:t>Papyrus - UML Tool</a:t>
            </a:r>
            <a:endParaRPr lang="de-DE" dirty="0"/>
          </a:p>
          <a:p>
            <a:pPr lvl="2"/>
            <a:r>
              <a:rPr lang="de-DE" dirty="0" err="1">
                <a:hlinkClick r:id="rId11" action="ppaction://hlinksldjump"/>
              </a:rPr>
              <a:t>QVTo</a:t>
            </a:r>
            <a:r>
              <a:rPr lang="de-DE" dirty="0">
                <a:hlinkClick r:id="rId11" action="ppaction://hlinksldjump"/>
              </a:rPr>
              <a:t> - Model </a:t>
            </a:r>
            <a:r>
              <a:rPr lang="de-DE" dirty="0" err="1">
                <a:hlinkClick r:id="rId11" action="ppaction://hlinksldjump"/>
              </a:rPr>
              <a:t>to</a:t>
            </a:r>
            <a:r>
              <a:rPr lang="de-DE" dirty="0">
                <a:hlinkClick r:id="rId11" action="ppaction://hlinksldjump"/>
              </a:rPr>
              <a:t> Model</a:t>
            </a:r>
            <a:endParaRPr lang="de-DE" dirty="0"/>
          </a:p>
          <a:p>
            <a:pPr lvl="2"/>
            <a:r>
              <a:rPr lang="de-DE" dirty="0" err="1">
                <a:hlinkClick r:id="rId12" action="ppaction://hlinksldjump"/>
              </a:rPr>
              <a:t>Acceleo</a:t>
            </a:r>
            <a:r>
              <a:rPr lang="de-DE" dirty="0">
                <a:hlinkClick r:id="rId12" action="ppaction://hlinksldjump"/>
              </a:rPr>
              <a:t> - Model </a:t>
            </a:r>
            <a:r>
              <a:rPr lang="de-DE" dirty="0" err="1">
                <a:hlinkClick r:id="rId12" action="ppaction://hlinksldjump"/>
              </a:rPr>
              <a:t>to</a:t>
            </a:r>
            <a:r>
              <a:rPr lang="de-DE" dirty="0">
                <a:hlinkClick r:id="rId12" action="ppaction://hlinksldjump"/>
              </a:rPr>
              <a:t> Text</a:t>
            </a:r>
            <a:endParaRPr lang="de-DE" dirty="0"/>
          </a:p>
          <a:p>
            <a:pPr lvl="1"/>
            <a:r>
              <a:rPr lang="de-DE" dirty="0">
                <a:hlinkClick r:id="rId13" action="ppaction://hlinksldjump"/>
              </a:rPr>
              <a:t>UML Class </a:t>
            </a:r>
            <a:r>
              <a:rPr lang="de-DE" dirty="0" err="1">
                <a:hlinkClick r:id="rId13" action="ppaction://hlinksldjump"/>
              </a:rPr>
              <a:t>Diagram</a:t>
            </a:r>
            <a:r>
              <a:rPr lang="de-DE" dirty="0">
                <a:hlinkClick r:id="rId13" action="ppaction://hlinksldjump"/>
              </a:rPr>
              <a:t> Primer</a:t>
            </a:r>
            <a:endParaRPr lang="de-DE" dirty="0"/>
          </a:p>
          <a:p>
            <a:pPr lvl="1"/>
            <a:r>
              <a:rPr lang="de-DE" dirty="0" err="1">
                <a:hlinkClick r:id="rId14" action="ppaction://hlinksldjump"/>
              </a:rPr>
              <a:t>Exercises</a:t>
            </a:r>
            <a:endParaRPr lang="de-DE" dirty="0"/>
          </a:p>
          <a:p>
            <a:pPr lvl="1"/>
            <a:r>
              <a:rPr lang="de-DE" dirty="0" err="1">
                <a:hlinkClick r:id="rId15" action="ppaction://hlinksldjump"/>
              </a:rPr>
              <a:t>Credits</a:t>
            </a:r>
            <a:r>
              <a:rPr lang="de-DE" dirty="0">
                <a:hlinkClick r:id="rId15" action="ppaction://hlinksldjump"/>
              </a:rPr>
              <a:t>, Community, and Contact</a:t>
            </a:r>
            <a:endParaRPr lang="de-DE" dirty="0"/>
          </a:p>
        </p:txBody>
      </p:sp>
    </p:spTree>
    <p:extLst>
      <p:ext uri="{BB962C8B-B14F-4D97-AF65-F5344CB8AC3E}">
        <p14:creationId xmlns:p14="http://schemas.microsoft.com/office/powerpoint/2010/main" val="27395721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a:t>Eclipse</a:t>
            </a:r>
            <a:r>
              <a:rPr lang="de-DE" dirty="0"/>
              <a:t> IDE</a:t>
            </a:r>
          </a:p>
        </p:txBody>
      </p:sp>
      <p:sp>
        <p:nvSpPr>
          <p:cNvPr id="3" name="Content Placeholder 2"/>
          <p:cNvSpPr>
            <a:spLocks noGrp="1"/>
          </p:cNvSpPr>
          <p:nvPr>
            <p:ph idx="1"/>
          </p:nvPr>
        </p:nvSpPr>
        <p:spPr/>
        <p:txBody>
          <a:bodyPr>
            <a:normAutofit fontScale="85000" lnSpcReduction="20000"/>
          </a:bodyPr>
          <a:lstStyle/>
          <a:p>
            <a:r>
              <a:rPr lang="en-US" dirty="0"/>
              <a:t>Integrated development  environment used in programming</a:t>
            </a:r>
          </a:p>
          <a:p>
            <a:pPr lvl="1"/>
            <a:r>
              <a:rPr lang="en-US" dirty="0"/>
              <a:t>Using IDE will cost you less time and effort</a:t>
            </a:r>
          </a:p>
          <a:p>
            <a:pPr lvl="1"/>
            <a:r>
              <a:rPr lang="en-US" dirty="0"/>
              <a:t>Auto completion - one of the best features, you don’t have to remember all</a:t>
            </a:r>
          </a:p>
          <a:p>
            <a:pPr lvl="1"/>
            <a:r>
              <a:rPr lang="en-US" dirty="0"/>
              <a:t>Error debugging is easy , you can easily navigate to Error line</a:t>
            </a:r>
          </a:p>
          <a:p>
            <a:pPr lvl="1"/>
            <a:r>
              <a:rPr lang="en-US" dirty="0"/>
              <a:t>All files can be viewed and managed at same screen</a:t>
            </a:r>
          </a:p>
          <a:p>
            <a:pPr lvl="1"/>
            <a:r>
              <a:rPr lang="en-US" dirty="0"/>
              <a:t>Downloading requires packages at ease</a:t>
            </a:r>
          </a:p>
          <a:p>
            <a:r>
              <a:rPr lang="en-US" dirty="0"/>
              <a:t>It is free and open source</a:t>
            </a:r>
          </a:p>
          <a:p>
            <a:r>
              <a:rPr lang="en-US" dirty="0"/>
              <a:t>Industrial level of development</a:t>
            </a:r>
          </a:p>
          <a:p>
            <a:r>
              <a:rPr lang="en-US" dirty="0"/>
              <a:t>It supports many languages</a:t>
            </a:r>
          </a:p>
          <a:p>
            <a:endParaRPr lang="de-DE" dirty="0"/>
          </a:p>
        </p:txBody>
      </p:sp>
    </p:spTree>
    <p:extLst>
      <p:ext uri="{BB962C8B-B14F-4D97-AF65-F5344CB8AC3E}">
        <p14:creationId xmlns:p14="http://schemas.microsoft.com/office/powerpoint/2010/main" val="352658527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a:t>Eclipse</a:t>
            </a:r>
            <a:r>
              <a:rPr lang="de-DE" dirty="0"/>
              <a:t> Tools</a:t>
            </a:r>
          </a:p>
        </p:txBody>
      </p:sp>
      <p:sp>
        <p:nvSpPr>
          <p:cNvPr id="3" name="Content Placeholder 2"/>
          <p:cNvSpPr>
            <a:spLocks noGrp="1"/>
          </p:cNvSpPr>
          <p:nvPr>
            <p:ph idx="1"/>
          </p:nvPr>
        </p:nvSpPr>
        <p:spPr/>
        <p:txBody>
          <a:bodyPr>
            <a:normAutofit/>
          </a:bodyPr>
          <a:lstStyle/>
          <a:p>
            <a:r>
              <a:rPr lang="de-DE" dirty="0">
                <a:hlinkClick r:id="rId2"/>
              </a:rPr>
              <a:t>Papyrus</a:t>
            </a:r>
            <a:r>
              <a:rPr lang="de-DE" dirty="0"/>
              <a:t> – UML </a:t>
            </a:r>
            <a:r>
              <a:rPr lang="de-DE" dirty="0" err="1"/>
              <a:t>editor</a:t>
            </a:r>
            <a:endParaRPr lang="de-DE" dirty="0"/>
          </a:p>
          <a:p>
            <a:r>
              <a:rPr lang="de-DE" dirty="0" err="1">
                <a:hlinkClick r:id="rId3"/>
              </a:rPr>
              <a:t>QVTo</a:t>
            </a:r>
            <a:r>
              <a:rPr lang="de-DE" dirty="0"/>
              <a:t> – Implementation </a:t>
            </a:r>
            <a:r>
              <a:rPr lang="de-DE" dirty="0" err="1"/>
              <a:t>of</a:t>
            </a:r>
            <a:r>
              <a:rPr lang="de-DE" dirty="0"/>
              <a:t> </a:t>
            </a:r>
            <a:r>
              <a:rPr lang="de-DE" dirty="0" err="1"/>
              <a:t>the</a:t>
            </a:r>
            <a:r>
              <a:rPr lang="de-DE" dirty="0"/>
              <a:t> OMG </a:t>
            </a:r>
            <a:r>
              <a:rPr lang="de-DE" dirty="0" err="1"/>
              <a:t>specification</a:t>
            </a:r>
            <a:r>
              <a:rPr lang="de-DE" dirty="0"/>
              <a:t> </a:t>
            </a:r>
            <a:r>
              <a:rPr lang="en-US" dirty="0">
                <a:hlinkClick r:id="rId4"/>
              </a:rPr>
              <a:t>MOF Query, View, and Transformation</a:t>
            </a:r>
            <a:r>
              <a:rPr lang="en-US" dirty="0"/>
              <a:t> (QVT), part </a:t>
            </a:r>
            <a:r>
              <a:rPr lang="de-DE" dirty="0"/>
              <a:t>Operational </a:t>
            </a:r>
            <a:r>
              <a:rPr lang="de-DE" dirty="0" err="1"/>
              <a:t>Mappings</a:t>
            </a:r>
            <a:endParaRPr lang="de-DE" dirty="0"/>
          </a:p>
          <a:p>
            <a:r>
              <a:rPr lang="de-DE" dirty="0" err="1">
                <a:hlinkClick r:id="rId5"/>
              </a:rPr>
              <a:t>Acceleo</a:t>
            </a:r>
            <a:r>
              <a:rPr lang="de-DE" dirty="0"/>
              <a:t> – Implementation </a:t>
            </a:r>
            <a:r>
              <a:rPr lang="de-DE" dirty="0" err="1"/>
              <a:t>of</a:t>
            </a:r>
            <a:r>
              <a:rPr lang="de-DE" dirty="0"/>
              <a:t> </a:t>
            </a:r>
            <a:r>
              <a:rPr lang="de-DE" dirty="0" err="1"/>
              <a:t>the</a:t>
            </a:r>
            <a:r>
              <a:rPr lang="de-DE" dirty="0"/>
              <a:t> OMG </a:t>
            </a:r>
            <a:r>
              <a:rPr lang="de-DE" dirty="0" err="1"/>
              <a:t>specification</a:t>
            </a:r>
            <a:r>
              <a:rPr lang="de-DE" dirty="0"/>
              <a:t> </a:t>
            </a:r>
            <a:r>
              <a:rPr lang="en-US" dirty="0">
                <a:hlinkClick r:id="rId6"/>
              </a:rPr>
              <a:t>MOF to Text Template Language</a:t>
            </a:r>
            <a:r>
              <a:rPr lang="en-US" dirty="0"/>
              <a:t> (Mof2Text)</a:t>
            </a:r>
            <a:endParaRPr lang="de-DE" dirty="0"/>
          </a:p>
        </p:txBody>
      </p:sp>
    </p:spTree>
    <p:extLst>
      <p:ext uri="{BB962C8B-B14F-4D97-AF65-F5344CB8AC3E}">
        <p14:creationId xmlns:p14="http://schemas.microsoft.com/office/powerpoint/2010/main" val="36693391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Papyrus</a:t>
            </a:r>
          </a:p>
        </p:txBody>
      </p:sp>
      <p:sp>
        <p:nvSpPr>
          <p:cNvPr id="3" name="Content Placeholder 2"/>
          <p:cNvSpPr>
            <a:spLocks noGrp="1"/>
          </p:cNvSpPr>
          <p:nvPr>
            <p:ph idx="1"/>
          </p:nvPr>
        </p:nvSpPr>
        <p:spPr/>
        <p:txBody>
          <a:bodyPr/>
          <a:lstStyle/>
          <a:p>
            <a:r>
              <a:rPr lang="de-DE" dirty="0"/>
              <a:t>UML </a:t>
            </a:r>
            <a:r>
              <a:rPr lang="de-DE" dirty="0" err="1"/>
              <a:t>editor</a:t>
            </a:r>
            <a:endParaRPr lang="de-DE" dirty="0"/>
          </a:p>
          <a:p>
            <a:pPr lvl="1"/>
            <a:r>
              <a:rPr lang="de-DE" dirty="0" err="1"/>
              <a:t>Creating</a:t>
            </a:r>
            <a:r>
              <a:rPr lang="de-DE" dirty="0"/>
              <a:t> UML </a:t>
            </a:r>
            <a:r>
              <a:rPr lang="de-DE" dirty="0" err="1"/>
              <a:t>class</a:t>
            </a:r>
            <a:r>
              <a:rPr lang="de-DE" dirty="0"/>
              <a:t> </a:t>
            </a:r>
            <a:r>
              <a:rPr lang="de-DE" dirty="0" err="1"/>
              <a:t>diagrams</a:t>
            </a:r>
            <a:r>
              <a:rPr lang="de-DE" dirty="0"/>
              <a:t> </a:t>
            </a:r>
            <a:r>
              <a:rPr lang="de-DE" dirty="0" err="1"/>
              <a:t>and</a:t>
            </a:r>
            <a:r>
              <a:rPr lang="de-DE" dirty="0"/>
              <a:t> </a:t>
            </a:r>
            <a:r>
              <a:rPr lang="de-DE" dirty="0" err="1"/>
              <a:t>other</a:t>
            </a:r>
            <a:endParaRPr lang="de-DE" dirty="0"/>
          </a:p>
          <a:p>
            <a:pPr lvl="2"/>
            <a:r>
              <a:rPr lang="de-DE" dirty="0"/>
              <a:t>Formal </a:t>
            </a:r>
            <a:r>
              <a:rPr lang="de-DE" dirty="0" err="1"/>
              <a:t>definition</a:t>
            </a:r>
            <a:endParaRPr lang="de-DE" dirty="0"/>
          </a:p>
          <a:p>
            <a:pPr lvl="2"/>
            <a:r>
              <a:rPr lang="de-DE" dirty="0" err="1"/>
              <a:t>Visualizing</a:t>
            </a:r>
            <a:r>
              <a:rPr lang="de-DE" dirty="0"/>
              <a:t> </a:t>
            </a:r>
            <a:r>
              <a:rPr lang="de-DE" dirty="0" err="1"/>
              <a:t>diagrams</a:t>
            </a:r>
            <a:endParaRPr lang="de-DE" dirty="0"/>
          </a:p>
          <a:p>
            <a:pPr lvl="1"/>
            <a:r>
              <a:rPr lang="de-DE" dirty="0"/>
              <a:t>Validation </a:t>
            </a:r>
            <a:r>
              <a:rPr lang="de-DE" dirty="0" err="1"/>
              <a:t>of</a:t>
            </a:r>
            <a:r>
              <a:rPr lang="de-DE" dirty="0"/>
              <a:t> UML </a:t>
            </a:r>
            <a:r>
              <a:rPr lang="de-DE" dirty="0" err="1"/>
              <a:t>definition</a:t>
            </a:r>
            <a:endParaRPr lang="de-DE" dirty="0"/>
          </a:p>
          <a:p>
            <a:r>
              <a:rPr lang="de-DE" dirty="0"/>
              <a:t>Integrated in </a:t>
            </a:r>
            <a:r>
              <a:rPr lang="de-DE" dirty="0" err="1"/>
              <a:t>Eclipse</a:t>
            </a:r>
            <a:r>
              <a:rPr lang="de-DE" dirty="0"/>
              <a:t> </a:t>
            </a:r>
            <a:r>
              <a:rPr lang="de-DE" dirty="0" err="1"/>
              <a:t>modeling</a:t>
            </a:r>
            <a:r>
              <a:rPr lang="de-DE" dirty="0"/>
              <a:t> </a:t>
            </a:r>
            <a:r>
              <a:rPr lang="de-DE" dirty="0" err="1"/>
              <a:t>tools</a:t>
            </a:r>
            <a:endParaRPr lang="de-DE" dirty="0"/>
          </a:p>
          <a:p>
            <a:r>
              <a:rPr lang="de-DE" dirty="0" err="1"/>
              <a:t>Expects</a:t>
            </a:r>
            <a:r>
              <a:rPr lang="de-DE" dirty="0"/>
              <a:t> XMI </a:t>
            </a:r>
            <a:r>
              <a:rPr lang="de-DE" dirty="0" err="1"/>
              <a:t>files</a:t>
            </a:r>
            <a:r>
              <a:rPr lang="de-DE" dirty="0"/>
              <a:t> </a:t>
            </a:r>
            <a:r>
              <a:rPr lang="de-DE" dirty="0" err="1"/>
              <a:t>with</a:t>
            </a:r>
            <a:r>
              <a:rPr lang="de-DE" dirty="0"/>
              <a:t> </a:t>
            </a:r>
            <a:r>
              <a:rPr lang="de-DE" dirty="0" err="1"/>
              <a:t>extension</a:t>
            </a:r>
            <a:r>
              <a:rPr lang="de-DE" dirty="0"/>
              <a:t> </a:t>
            </a:r>
            <a:r>
              <a:rPr lang="de-DE" dirty="0">
                <a:latin typeface="Courier New" panose="02070309020205020404" pitchFamily="49" charset="0"/>
                <a:cs typeface="Courier New" panose="02070309020205020404" pitchFamily="49" charset="0"/>
              </a:rPr>
              <a:t>.</a:t>
            </a:r>
            <a:r>
              <a:rPr lang="de-DE" dirty="0" err="1">
                <a:latin typeface="Courier New" panose="02070309020205020404" pitchFamily="49" charset="0"/>
                <a:cs typeface="Courier New" panose="02070309020205020404" pitchFamily="49" charset="0"/>
              </a:rPr>
              <a:t>uml</a:t>
            </a:r>
            <a:endParaRPr lang="de-DE" dirty="0">
              <a:latin typeface="Courier New" panose="02070309020205020404" pitchFamily="49" charset="0"/>
              <a:cs typeface="Courier New" panose="02070309020205020404" pitchFamily="49" charset="0"/>
            </a:endParaRPr>
          </a:p>
          <a:p>
            <a:pPr marL="457200" lvl="1" indent="0">
              <a:buNone/>
            </a:pPr>
            <a:endParaRPr lang="de-DE" dirty="0"/>
          </a:p>
        </p:txBody>
      </p:sp>
    </p:spTree>
    <p:extLst>
      <p:ext uri="{BB962C8B-B14F-4D97-AF65-F5344CB8AC3E}">
        <p14:creationId xmlns:p14="http://schemas.microsoft.com/office/powerpoint/2010/main" val="36079117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a:t>QVTo</a:t>
            </a:r>
            <a:r>
              <a:rPr lang="de-DE" dirty="0"/>
              <a:t> – Model </a:t>
            </a:r>
            <a:r>
              <a:rPr lang="de-DE" dirty="0" err="1"/>
              <a:t>to</a:t>
            </a:r>
            <a:r>
              <a:rPr lang="de-DE" dirty="0"/>
              <a:t> Model</a:t>
            </a:r>
          </a:p>
        </p:txBody>
      </p:sp>
      <p:sp>
        <p:nvSpPr>
          <p:cNvPr id="3" name="Content Placeholder 2"/>
          <p:cNvSpPr>
            <a:spLocks noGrp="1"/>
          </p:cNvSpPr>
          <p:nvPr>
            <p:ph idx="1"/>
          </p:nvPr>
        </p:nvSpPr>
        <p:spPr/>
        <p:txBody>
          <a:bodyPr/>
          <a:lstStyle/>
          <a:p>
            <a:r>
              <a:rPr lang="en-US" dirty="0"/>
              <a:t>Operates with UML models</a:t>
            </a:r>
          </a:p>
          <a:p>
            <a:r>
              <a:rPr lang="en-US" dirty="0"/>
              <a:t>Uses OCL for model navigation</a:t>
            </a:r>
          </a:p>
          <a:p>
            <a:r>
              <a:rPr lang="en-US" dirty="0"/>
              <a:t>Main goal - model modification and transformation</a:t>
            </a:r>
            <a:endParaRPr lang="de-DE" dirty="0"/>
          </a:p>
          <a:p>
            <a:r>
              <a:rPr lang="de-DE" dirty="0" err="1"/>
              <a:t>Includes</a:t>
            </a:r>
            <a:r>
              <a:rPr lang="de-DE" dirty="0"/>
              <a:t> an </a:t>
            </a:r>
            <a:r>
              <a:rPr lang="de-DE" dirty="0" err="1"/>
              <a:t>example</a:t>
            </a:r>
            <a:r>
              <a:rPr lang="de-DE" dirty="0"/>
              <a:t> </a:t>
            </a:r>
            <a:r>
              <a:rPr lang="de-DE" dirty="0" err="1"/>
              <a:t>from</a:t>
            </a:r>
            <a:r>
              <a:rPr lang="de-DE" dirty="0"/>
              <a:t> UML </a:t>
            </a:r>
            <a:r>
              <a:rPr lang="de-DE" dirty="0" err="1"/>
              <a:t>to</a:t>
            </a:r>
            <a:r>
              <a:rPr lang="de-DE" dirty="0"/>
              <a:t> relational </a:t>
            </a:r>
            <a:r>
              <a:rPr lang="de-DE" dirty="0" err="1"/>
              <a:t>database</a:t>
            </a:r>
            <a:endParaRPr lang="de-DE" dirty="0"/>
          </a:p>
        </p:txBody>
      </p:sp>
    </p:spTree>
    <p:extLst>
      <p:ext uri="{BB962C8B-B14F-4D97-AF65-F5344CB8AC3E}">
        <p14:creationId xmlns:p14="http://schemas.microsoft.com/office/powerpoint/2010/main" val="21620424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de-DE" dirty="0" err="1"/>
              <a:t>QVTo</a:t>
            </a:r>
            <a:r>
              <a:rPr lang="de-DE" dirty="0"/>
              <a:t> </a:t>
            </a:r>
            <a:r>
              <a:rPr lang="de-DE" dirty="0" err="1"/>
              <a:t>Example</a:t>
            </a:r>
            <a:br>
              <a:rPr lang="de-DE" dirty="0"/>
            </a:br>
            <a:r>
              <a:rPr lang="de-DE" dirty="0" err="1"/>
              <a:t>Flattening</a:t>
            </a:r>
            <a:r>
              <a:rPr lang="de-DE" dirty="0"/>
              <a:t> Class </a:t>
            </a:r>
            <a:r>
              <a:rPr lang="de-DE" dirty="0" err="1"/>
              <a:t>Hierarchies</a:t>
            </a:r>
            <a:endParaRPr lang="de-DE" dirty="0"/>
          </a:p>
        </p:txBody>
      </p:sp>
      <p:sp>
        <p:nvSpPr>
          <p:cNvPr id="3" name="Content Placeholder 2"/>
          <p:cNvSpPr>
            <a:spLocks noGrp="1"/>
          </p:cNvSpPr>
          <p:nvPr>
            <p:ph idx="1"/>
          </p:nvPr>
        </p:nvSpPr>
        <p:spPr>
          <a:xfrm>
            <a:off x="457200" y="6294437"/>
            <a:ext cx="8229600" cy="258763"/>
          </a:xfrm>
        </p:spPr>
        <p:txBody>
          <a:bodyPr>
            <a:normAutofit fontScale="40000" lnSpcReduction="20000"/>
          </a:bodyPr>
          <a:lstStyle/>
          <a:p>
            <a:pPr marL="0" indent="0">
              <a:buNone/>
            </a:pPr>
            <a:r>
              <a:rPr lang="de-DE" dirty="0"/>
              <a:t>Source: Course </a:t>
            </a:r>
            <a:r>
              <a:rPr lang="en-US" dirty="0"/>
              <a:t>Modelling with UML, with Semantics, Till </a:t>
            </a:r>
            <a:r>
              <a:rPr lang="en-US" dirty="0" err="1"/>
              <a:t>Mossakowski</a:t>
            </a:r>
            <a:r>
              <a:rPr lang="en-US" dirty="0"/>
              <a:t>, </a:t>
            </a:r>
            <a:r>
              <a:rPr lang="en-US" dirty="0">
                <a:hlinkClick r:id="rId2"/>
              </a:rPr>
              <a:t>slide 13</a:t>
            </a:r>
            <a:endParaRPr lang="de-DE"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616" y="1447800"/>
            <a:ext cx="8939184" cy="4645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a:extLst>
              <a:ext uri="{FF2B5EF4-FFF2-40B4-BE49-F238E27FC236}">
                <a16:creationId xmlns:a16="http://schemas.microsoft.com/office/drawing/2014/main" id="{62173D75-84C4-4ECE-A237-C5230FB685AF}"/>
              </a:ext>
            </a:extLst>
          </p:cNvPr>
          <p:cNvSpPr/>
          <p:nvPr/>
        </p:nvSpPr>
        <p:spPr>
          <a:xfrm>
            <a:off x="685800" y="1887070"/>
            <a:ext cx="8077200" cy="457200"/>
          </a:xfrm>
          <a:prstGeom prst="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368680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FD2E9-EBE5-47AB-A4D2-BB19B1AF336D}"/>
              </a:ext>
            </a:extLst>
          </p:cNvPr>
          <p:cNvSpPr>
            <a:spLocks noGrp="1"/>
          </p:cNvSpPr>
          <p:nvPr>
            <p:ph type="title"/>
          </p:nvPr>
        </p:nvSpPr>
        <p:spPr>
          <a:xfrm>
            <a:off x="628880" y="365126"/>
            <a:ext cx="8118618" cy="1325563"/>
          </a:xfrm>
        </p:spPr>
        <p:txBody>
          <a:bodyPr>
            <a:normAutofit fontScale="90000"/>
          </a:bodyPr>
          <a:lstStyle/>
          <a:p>
            <a:r>
              <a:rPr lang="nb-NO" sz="4799" dirty="0"/>
              <a:t>DDI-CDI </a:t>
            </a:r>
            <a:r>
              <a:rPr lang="en-US" sz="4799" dirty="0">
                <a:latin typeface="Calibri" panose="020F0502020204030204" pitchFamily="34" charset="0"/>
                <a:cs typeface="Calibri" panose="020F0502020204030204" pitchFamily="34" charset="0"/>
              </a:rPr>
              <a:t>Basic Data Structure Types</a:t>
            </a:r>
            <a:endParaRPr lang="en-US" dirty="0"/>
          </a:p>
        </p:txBody>
      </p:sp>
      <p:sp>
        <p:nvSpPr>
          <p:cNvPr id="3" name="Content Placeholder 2">
            <a:extLst>
              <a:ext uri="{FF2B5EF4-FFF2-40B4-BE49-F238E27FC236}">
                <a16:creationId xmlns:a16="http://schemas.microsoft.com/office/drawing/2014/main" id="{2CDFAA57-39D4-4C4A-A34E-D88606CFAF15}"/>
              </a:ext>
            </a:extLst>
          </p:cNvPr>
          <p:cNvSpPr>
            <a:spLocks noGrp="1"/>
          </p:cNvSpPr>
          <p:nvPr>
            <p:ph idx="1"/>
          </p:nvPr>
        </p:nvSpPr>
        <p:spPr>
          <a:xfrm>
            <a:off x="628880" y="1557225"/>
            <a:ext cx="7886243" cy="4751428"/>
          </a:xfrm>
        </p:spPr>
        <p:txBody>
          <a:bodyPr>
            <a:normAutofit fontScale="77500" lnSpcReduction="20000"/>
          </a:bodyPr>
          <a:lstStyle/>
          <a:p>
            <a:r>
              <a:rPr lang="en-US" dirty="0"/>
              <a:t>Wide Data</a:t>
            </a:r>
          </a:p>
          <a:p>
            <a:pPr lvl="1"/>
            <a:r>
              <a:rPr lang="en-US" dirty="0"/>
              <a:t>Traditional rectangular unit record data sets. Each record has a unit identifier and a set of measures for the same unit</a:t>
            </a:r>
          </a:p>
          <a:p>
            <a:r>
              <a:rPr lang="en-US" dirty="0"/>
              <a:t>Long Data</a:t>
            </a:r>
          </a:p>
          <a:p>
            <a:pPr lvl="1"/>
            <a:r>
              <a:rPr lang="en-US" dirty="0"/>
              <a:t>Each record has a unit identifier and a set of measures but there may be multiple records for any given unit. The structure is used for many different data types, for example event data</a:t>
            </a:r>
          </a:p>
          <a:p>
            <a:r>
              <a:rPr lang="en-US" dirty="0"/>
              <a:t>Multi-Dimensional Data</a:t>
            </a:r>
          </a:p>
          <a:p>
            <a:pPr lvl="1"/>
            <a:r>
              <a:rPr lang="en-US" dirty="0"/>
              <a:t>Data in which observations are identified using a set of dimensions. Examples are multi-dimensional cubes and time series</a:t>
            </a:r>
          </a:p>
          <a:p>
            <a:r>
              <a:rPr lang="en-US" dirty="0"/>
              <a:t>Key-Value Data	</a:t>
            </a:r>
          </a:p>
          <a:p>
            <a:pPr lvl="1"/>
            <a:r>
              <a:rPr lang="en-US" dirty="0"/>
              <a:t>Set of measures, each paired with an identifier (“big data”)</a:t>
            </a:r>
          </a:p>
          <a:p>
            <a:endParaRPr lang="en-US" dirty="0"/>
          </a:p>
        </p:txBody>
      </p:sp>
    </p:spTree>
    <p:extLst>
      <p:ext uri="{BB962C8B-B14F-4D97-AF65-F5344CB8AC3E}">
        <p14:creationId xmlns:p14="http://schemas.microsoft.com/office/powerpoint/2010/main" val="154611351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a:t>QVTo</a:t>
            </a:r>
            <a:r>
              <a:rPr lang="de-DE" dirty="0"/>
              <a:t> Resources</a:t>
            </a:r>
          </a:p>
        </p:txBody>
      </p:sp>
      <p:sp>
        <p:nvSpPr>
          <p:cNvPr id="3" name="Content Placeholder 2"/>
          <p:cNvSpPr>
            <a:spLocks noGrp="1"/>
          </p:cNvSpPr>
          <p:nvPr>
            <p:ph idx="1"/>
          </p:nvPr>
        </p:nvSpPr>
        <p:spPr/>
        <p:txBody>
          <a:bodyPr>
            <a:normAutofit fontScale="92500" lnSpcReduction="10000"/>
          </a:bodyPr>
          <a:lstStyle/>
          <a:p>
            <a:r>
              <a:rPr lang="de-DE" dirty="0">
                <a:hlinkClick r:id="rId2"/>
              </a:rPr>
              <a:t>Wiki</a:t>
            </a:r>
            <a:endParaRPr lang="de-DE" dirty="0"/>
          </a:p>
          <a:p>
            <a:r>
              <a:rPr lang="de-DE" dirty="0">
                <a:hlinkClick r:id="rId3"/>
              </a:rPr>
              <a:t>Project</a:t>
            </a:r>
            <a:endParaRPr lang="de-DE" dirty="0"/>
          </a:p>
          <a:p>
            <a:r>
              <a:rPr lang="de-DE" dirty="0"/>
              <a:t>Videos</a:t>
            </a:r>
          </a:p>
          <a:p>
            <a:pPr lvl="1"/>
            <a:r>
              <a:rPr lang="en-US" dirty="0">
                <a:hlinkClick r:id="rId4"/>
              </a:rPr>
              <a:t>Introduction to QVTO on the Eclipse Modeling Tools</a:t>
            </a:r>
            <a:endParaRPr lang="en-US" dirty="0"/>
          </a:p>
          <a:p>
            <a:pPr lvl="1"/>
            <a:r>
              <a:rPr lang="en-US" dirty="0">
                <a:hlinkClick r:id="rId5"/>
              </a:rPr>
              <a:t>QVTO and Query Operations</a:t>
            </a:r>
            <a:endParaRPr lang="en-US" dirty="0"/>
          </a:p>
          <a:p>
            <a:r>
              <a:rPr lang="en-US" dirty="0"/>
              <a:t>Slides</a:t>
            </a:r>
          </a:p>
          <a:p>
            <a:pPr lvl="1"/>
            <a:r>
              <a:rPr lang="en-US" dirty="0" err="1">
                <a:hlinkClick r:id="rId6"/>
              </a:rPr>
              <a:t>Rubby</a:t>
            </a:r>
            <a:r>
              <a:rPr lang="en-US" dirty="0">
                <a:hlinkClick r:id="rId6"/>
              </a:rPr>
              <a:t> </a:t>
            </a:r>
            <a:r>
              <a:rPr lang="en-US" dirty="0" err="1">
                <a:hlinkClick r:id="rId6"/>
              </a:rPr>
              <a:t>Casallas</a:t>
            </a:r>
            <a:endParaRPr lang="en-US" dirty="0"/>
          </a:p>
          <a:p>
            <a:pPr lvl="1"/>
            <a:r>
              <a:rPr lang="en-US" dirty="0" err="1">
                <a:hlinkClick r:id="rId7"/>
              </a:rPr>
              <a:t>Radomil</a:t>
            </a:r>
            <a:r>
              <a:rPr lang="en-US" dirty="0">
                <a:hlinkClick r:id="rId7"/>
              </a:rPr>
              <a:t> Dvorak</a:t>
            </a:r>
            <a:endParaRPr lang="en-US" dirty="0"/>
          </a:p>
          <a:p>
            <a:pPr lvl="1"/>
            <a:r>
              <a:rPr lang="en-US" dirty="0">
                <a:hlinkClick r:id="rId8"/>
              </a:rPr>
              <a:t>Sergey Boyko et al.</a:t>
            </a:r>
            <a:endParaRPr lang="en-US" dirty="0"/>
          </a:p>
        </p:txBody>
      </p:sp>
    </p:spTree>
    <p:extLst>
      <p:ext uri="{BB962C8B-B14F-4D97-AF65-F5344CB8AC3E}">
        <p14:creationId xmlns:p14="http://schemas.microsoft.com/office/powerpoint/2010/main" val="230634588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a:t>Acceleo</a:t>
            </a:r>
            <a:r>
              <a:rPr lang="de-DE" dirty="0"/>
              <a:t> – Model </a:t>
            </a:r>
            <a:r>
              <a:rPr lang="de-DE" dirty="0" err="1"/>
              <a:t>to</a:t>
            </a:r>
            <a:r>
              <a:rPr lang="de-DE" dirty="0"/>
              <a:t> Text</a:t>
            </a:r>
          </a:p>
        </p:txBody>
      </p:sp>
      <p:sp>
        <p:nvSpPr>
          <p:cNvPr id="3" name="Content Placeholder 2"/>
          <p:cNvSpPr>
            <a:spLocks noGrp="1"/>
          </p:cNvSpPr>
          <p:nvPr>
            <p:ph idx="1"/>
          </p:nvPr>
        </p:nvSpPr>
        <p:spPr/>
        <p:txBody>
          <a:bodyPr>
            <a:normAutofit fontScale="77500" lnSpcReduction="20000"/>
          </a:bodyPr>
          <a:lstStyle/>
          <a:p>
            <a:r>
              <a:rPr lang="de-DE" b="1" dirty="0"/>
              <a:t>Embedded in </a:t>
            </a:r>
            <a:r>
              <a:rPr lang="de-DE" b="1" dirty="0" err="1"/>
              <a:t>Eclipse</a:t>
            </a:r>
            <a:endParaRPr lang="de-DE" b="1" dirty="0"/>
          </a:p>
          <a:p>
            <a:r>
              <a:rPr lang="de-DE" dirty="0"/>
              <a:t>Can </a:t>
            </a:r>
            <a:r>
              <a:rPr lang="de-DE" dirty="0" err="1"/>
              <a:t>be</a:t>
            </a:r>
            <a:r>
              <a:rPr lang="de-DE" dirty="0"/>
              <a:t> </a:t>
            </a:r>
            <a:r>
              <a:rPr lang="de-DE" dirty="0" err="1"/>
              <a:t>used</a:t>
            </a:r>
            <a:r>
              <a:rPr lang="de-DE" dirty="0"/>
              <a:t> </a:t>
            </a:r>
            <a:r>
              <a:rPr lang="de-DE" dirty="0" err="1"/>
              <a:t>standalone</a:t>
            </a:r>
            <a:endParaRPr lang="de-DE" dirty="0"/>
          </a:p>
          <a:p>
            <a:r>
              <a:rPr lang="de-DE" b="1" dirty="0"/>
              <a:t>Implementation </a:t>
            </a:r>
            <a:r>
              <a:rPr lang="de-DE" b="1" dirty="0" err="1"/>
              <a:t>of</a:t>
            </a:r>
            <a:r>
              <a:rPr lang="de-DE" b="1" dirty="0"/>
              <a:t> Model </a:t>
            </a:r>
            <a:r>
              <a:rPr lang="de-DE" b="1" dirty="0" err="1"/>
              <a:t>to</a:t>
            </a:r>
            <a:r>
              <a:rPr lang="de-DE" b="1" dirty="0"/>
              <a:t> Text Transformation </a:t>
            </a:r>
            <a:r>
              <a:rPr lang="de-DE" b="1" dirty="0" err="1"/>
              <a:t>language</a:t>
            </a:r>
            <a:r>
              <a:rPr lang="de-DE" b="1" dirty="0"/>
              <a:t> </a:t>
            </a:r>
            <a:r>
              <a:rPr lang="de-DE" dirty="0"/>
              <a:t>(</a:t>
            </a:r>
            <a:r>
              <a:rPr lang="de-DE" dirty="0">
                <a:hlinkClick r:id="rId2"/>
              </a:rPr>
              <a:t>MOFM2T</a:t>
            </a:r>
            <a:r>
              <a:rPr lang="de-DE" dirty="0"/>
              <a:t>, OMG </a:t>
            </a:r>
            <a:r>
              <a:rPr lang="de-DE" dirty="0" err="1"/>
              <a:t>specification</a:t>
            </a:r>
            <a:r>
              <a:rPr lang="de-DE" dirty="0"/>
              <a:t>)</a:t>
            </a:r>
          </a:p>
          <a:p>
            <a:r>
              <a:rPr lang="de-DE" dirty="0"/>
              <a:t>First </a:t>
            </a:r>
            <a:r>
              <a:rPr lang="de-DE" dirty="0" err="1"/>
              <a:t>stable</a:t>
            </a:r>
            <a:r>
              <a:rPr lang="de-DE" dirty="0"/>
              <a:t> </a:t>
            </a:r>
            <a:r>
              <a:rPr lang="de-DE" dirty="0" err="1"/>
              <a:t>release</a:t>
            </a:r>
            <a:r>
              <a:rPr lang="de-DE" dirty="0"/>
              <a:t> in 2006</a:t>
            </a:r>
          </a:p>
          <a:p>
            <a:r>
              <a:rPr lang="de-DE" b="1" dirty="0"/>
              <a:t>Kind </a:t>
            </a:r>
            <a:r>
              <a:rPr lang="de-DE" b="1" dirty="0" err="1"/>
              <a:t>of</a:t>
            </a:r>
            <a:r>
              <a:rPr lang="de-DE" b="1" dirty="0"/>
              <a:t> high-level </a:t>
            </a:r>
            <a:r>
              <a:rPr lang="de-DE" b="1" dirty="0" err="1"/>
              <a:t>programming</a:t>
            </a:r>
            <a:r>
              <a:rPr lang="de-DE" b="1" dirty="0"/>
              <a:t> </a:t>
            </a:r>
            <a:r>
              <a:rPr lang="de-DE" b="1" dirty="0" err="1"/>
              <a:t>language</a:t>
            </a:r>
            <a:endParaRPr lang="de-DE" b="1" dirty="0"/>
          </a:p>
          <a:p>
            <a:pPr lvl="1"/>
            <a:r>
              <a:rPr lang="de-DE" b="1" dirty="0"/>
              <a:t>Powerful </a:t>
            </a:r>
            <a:r>
              <a:rPr lang="de-DE" b="1" dirty="0" err="1"/>
              <a:t>and</a:t>
            </a:r>
            <a:r>
              <a:rPr lang="de-DE" b="1" dirty="0"/>
              <a:t> </a:t>
            </a:r>
            <a:r>
              <a:rPr lang="de-DE" b="1" dirty="0" err="1"/>
              <a:t>small</a:t>
            </a:r>
            <a:r>
              <a:rPr lang="de-DE" b="1" dirty="0"/>
              <a:t> </a:t>
            </a:r>
            <a:r>
              <a:rPr lang="de-DE" b="1" dirty="0" err="1"/>
              <a:t>scripts</a:t>
            </a:r>
            <a:endParaRPr lang="de-DE" b="1" dirty="0"/>
          </a:p>
          <a:p>
            <a:pPr lvl="1"/>
            <a:r>
              <a:rPr lang="de-DE" b="1" dirty="0"/>
              <a:t>Initial </a:t>
            </a:r>
            <a:r>
              <a:rPr lang="de-DE" b="1" dirty="0" err="1"/>
              <a:t>learning</a:t>
            </a:r>
            <a:r>
              <a:rPr lang="de-DE" b="1" dirty="0"/>
              <a:t> </a:t>
            </a:r>
            <a:r>
              <a:rPr lang="de-DE" b="1" dirty="0" err="1"/>
              <a:t>curve</a:t>
            </a:r>
            <a:endParaRPr lang="de-DE" b="1" dirty="0"/>
          </a:p>
          <a:p>
            <a:r>
              <a:rPr lang="de-DE" dirty="0"/>
              <a:t>More powerful </a:t>
            </a:r>
            <a:r>
              <a:rPr lang="de-DE" dirty="0" err="1"/>
              <a:t>than</a:t>
            </a:r>
            <a:r>
              <a:rPr lang="de-DE" dirty="0"/>
              <a:t> </a:t>
            </a:r>
            <a:r>
              <a:rPr lang="de-DE" dirty="0" err="1"/>
              <a:t>approaches</a:t>
            </a:r>
            <a:r>
              <a:rPr lang="de-DE" dirty="0"/>
              <a:t> </a:t>
            </a:r>
            <a:r>
              <a:rPr lang="de-DE" dirty="0" err="1"/>
              <a:t>with</a:t>
            </a:r>
            <a:r>
              <a:rPr lang="de-DE" dirty="0"/>
              <a:t> Java, Python, XSLT</a:t>
            </a:r>
          </a:p>
          <a:p>
            <a:pPr lvl="1"/>
            <a:r>
              <a:rPr lang="de-DE" b="1" dirty="0" err="1"/>
              <a:t>Operates</a:t>
            </a:r>
            <a:r>
              <a:rPr lang="de-DE" b="1" dirty="0"/>
              <a:t> on </a:t>
            </a:r>
            <a:r>
              <a:rPr lang="de-DE" b="1" dirty="0" err="1"/>
              <a:t>the</a:t>
            </a:r>
            <a:r>
              <a:rPr lang="de-DE" b="1" dirty="0"/>
              <a:t> </a:t>
            </a:r>
            <a:r>
              <a:rPr lang="de-DE" b="1" dirty="0" err="1"/>
              <a:t>model</a:t>
            </a:r>
            <a:r>
              <a:rPr lang="de-DE" b="1" dirty="0"/>
              <a:t> </a:t>
            </a:r>
            <a:r>
              <a:rPr lang="de-DE" b="1" dirty="0" err="1"/>
              <a:t>structure</a:t>
            </a:r>
            <a:endParaRPr lang="de-DE" b="1" dirty="0"/>
          </a:p>
          <a:p>
            <a:pPr lvl="1"/>
            <a:r>
              <a:rPr lang="de-DE" dirty="0"/>
              <a:t>Code </a:t>
            </a:r>
            <a:r>
              <a:rPr lang="de-DE" dirty="0" err="1"/>
              <a:t>is</a:t>
            </a:r>
            <a:r>
              <a:rPr lang="de-DE" dirty="0"/>
              <a:t> </a:t>
            </a:r>
            <a:r>
              <a:rPr lang="de-DE" dirty="0" err="1"/>
              <a:t>written</a:t>
            </a:r>
            <a:r>
              <a:rPr lang="de-DE" dirty="0"/>
              <a:t> in </a:t>
            </a:r>
            <a:r>
              <a:rPr lang="de-DE" dirty="0" err="1"/>
              <a:t>templates</a:t>
            </a:r>
            <a:endParaRPr lang="de-DE" dirty="0"/>
          </a:p>
          <a:p>
            <a:pPr lvl="2"/>
            <a:r>
              <a:rPr lang="de-DE" dirty="0" err="1"/>
              <a:t>Easier</a:t>
            </a:r>
            <a:r>
              <a:rPr lang="de-DE" dirty="0"/>
              <a:t> </a:t>
            </a:r>
            <a:r>
              <a:rPr lang="de-DE" dirty="0" err="1"/>
              <a:t>to</a:t>
            </a:r>
            <a:r>
              <a:rPr lang="de-DE" dirty="0"/>
              <a:t> </a:t>
            </a:r>
            <a:r>
              <a:rPr lang="de-DE" dirty="0" err="1"/>
              <a:t>develop</a:t>
            </a:r>
            <a:r>
              <a:rPr lang="de-DE" dirty="0"/>
              <a:t>, </a:t>
            </a:r>
            <a:r>
              <a:rPr lang="de-DE" dirty="0" err="1"/>
              <a:t>easier</a:t>
            </a:r>
            <a:r>
              <a:rPr lang="de-DE" dirty="0"/>
              <a:t> </a:t>
            </a:r>
            <a:r>
              <a:rPr lang="de-DE" dirty="0" err="1"/>
              <a:t>to</a:t>
            </a:r>
            <a:r>
              <a:rPr lang="de-DE" dirty="0"/>
              <a:t> </a:t>
            </a:r>
            <a:r>
              <a:rPr lang="de-DE" dirty="0" err="1"/>
              <a:t>debug</a:t>
            </a:r>
            <a:endParaRPr lang="de-DE" dirty="0"/>
          </a:p>
        </p:txBody>
      </p:sp>
    </p:spTree>
    <p:extLst>
      <p:ext uri="{BB962C8B-B14F-4D97-AF65-F5344CB8AC3E}">
        <p14:creationId xmlns:p14="http://schemas.microsoft.com/office/powerpoint/2010/main" val="32187360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a:t>Acceleo</a:t>
            </a:r>
            <a:r>
              <a:rPr lang="de-DE" dirty="0"/>
              <a:t> Environment - Features</a:t>
            </a:r>
          </a:p>
        </p:txBody>
      </p:sp>
      <p:sp>
        <p:nvSpPr>
          <p:cNvPr id="3" name="Content Placeholder 2"/>
          <p:cNvSpPr>
            <a:spLocks noGrp="1"/>
          </p:cNvSpPr>
          <p:nvPr>
            <p:ph idx="1"/>
          </p:nvPr>
        </p:nvSpPr>
        <p:spPr/>
        <p:txBody>
          <a:bodyPr>
            <a:normAutofit lnSpcReduction="10000"/>
          </a:bodyPr>
          <a:lstStyle/>
          <a:p>
            <a:r>
              <a:rPr lang="de-DE" dirty="0"/>
              <a:t>Syntax </a:t>
            </a:r>
            <a:r>
              <a:rPr lang="de-DE" dirty="0" err="1"/>
              <a:t>highlighting</a:t>
            </a:r>
            <a:endParaRPr lang="de-DE" dirty="0"/>
          </a:p>
          <a:p>
            <a:r>
              <a:rPr lang="de-DE" dirty="0"/>
              <a:t>Smart </a:t>
            </a:r>
            <a:r>
              <a:rPr lang="de-DE" dirty="0" err="1"/>
              <a:t>completion</a:t>
            </a:r>
            <a:endParaRPr lang="de-DE" dirty="0"/>
          </a:p>
          <a:p>
            <a:r>
              <a:rPr lang="de-DE" dirty="0" err="1"/>
              <a:t>Documentation</a:t>
            </a:r>
            <a:r>
              <a:rPr lang="de-DE" dirty="0"/>
              <a:t> on </a:t>
            </a:r>
            <a:r>
              <a:rPr lang="de-DE" dirty="0" err="1"/>
              <a:t>hover</a:t>
            </a:r>
            <a:endParaRPr lang="de-DE" dirty="0"/>
          </a:p>
          <a:p>
            <a:r>
              <a:rPr lang="de-DE" dirty="0" err="1"/>
              <a:t>Context</a:t>
            </a:r>
            <a:r>
              <a:rPr lang="de-DE" dirty="0"/>
              <a:t> </a:t>
            </a:r>
            <a:r>
              <a:rPr lang="de-DE" dirty="0" err="1"/>
              <a:t>assistant</a:t>
            </a:r>
            <a:r>
              <a:rPr lang="de-DE" dirty="0"/>
              <a:t> (</a:t>
            </a:r>
            <a:r>
              <a:rPr lang="de-DE" dirty="0" err="1"/>
              <a:t>ctrl+space</a:t>
            </a:r>
            <a:r>
              <a:rPr lang="de-DE" dirty="0"/>
              <a:t>)</a:t>
            </a:r>
          </a:p>
          <a:p>
            <a:r>
              <a:rPr lang="de-DE" dirty="0"/>
              <a:t>Outline </a:t>
            </a:r>
            <a:r>
              <a:rPr lang="de-DE" dirty="0" err="1"/>
              <a:t>view</a:t>
            </a:r>
            <a:endParaRPr lang="de-DE" dirty="0"/>
          </a:p>
          <a:p>
            <a:r>
              <a:rPr lang="de-DE" dirty="0"/>
              <a:t>Code </a:t>
            </a:r>
            <a:r>
              <a:rPr lang="de-DE" dirty="0" err="1"/>
              <a:t>folding</a:t>
            </a:r>
            <a:endParaRPr lang="de-DE" dirty="0"/>
          </a:p>
          <a:p>
            <a:r>
              <a:rPr lang="de-DE" dirty="0"/>
              <a:t>Search </a:t>
            </a:r>
            <a:r>
              <a:rPr lang="de-DE" dirty="0" err="1"/>
              <a:t>references</a:t>
            </a:r>
            <a:r>
              <a:rPr lang="de-DE" dirty="0"/>
              <a:t> </a:t>
            </a:r>
            <a:r>
              <a:rPr lang="de-DE" dirty="0" err="1"/>
              <a:t>of</a:t>
            </a:r>
            <a:r>
              <a:rPr lang="de-DE" dirty="0"/>
              <a:t> </a:t>
            </a:r>
            <a:r>
              <a:rPr lang="de-DE" dirty="0" err="1"/>
              <a:t>objects</a:t>
            </a:r>
            <a:r>
              <a:rPr lang="de-DE" dirty="0"/>
              <a:t> (</a:t>
            </a:r>
            <a:r>
              <a:rPr lang="de-DE" dirty="0" err="1"/>
              <a:t>ctrl+shift+g</a:t>
            </a:r>
            <a:r>
              <a:rPr lang="de-DE" dirty="0"/>
              <a:t>)</a:t>
            </a:r>
          </a:p>
          <a:p>
            <a:r>
              <a:rPr lang="de-DE" dirty="0"/>
              <a:t>Dynamic </a:t>
            </a:r>
            <a:r>
              <a:rPr lang="de-DE" dirty="0" err="1"/>
              <a:t>error</a:t>
            </a:r>
            <a:r>
              <a:rPr lang="de-DE" dirty="0"/>
              <a:t> </a:t>
            </a:r>
            <a:r>
              <a:rPr lang="de-DE" dirty="0" err="1"/>
              <a:t>detection</a:t>
            </a:r>
            <a:r>
              <a:rPr lang="de-DE" dirty="0"/>
              <a:t> </a:t>
            </a:r>
            <a:r>
              <a:rPr lang="de-DE" dirty="0" err="1"/>
              <a:t>while</a:t>
            </a:r>
            <a:r>
              <a:rPr lang="de-DE" dirty="0"/>
              <a:t> </a:t>
            </a:r>
            <a:r>
              <a:rPr lang="de-DE" dirty="0" err="1"/>
              <a:t>editing</a:t>
            </a:r>
            <a:endParaRPr lang="de-DE" dirty="0"/>
          </a:p>
        </p:txBody>
      </p:sp>
    </p:spTree>
    <p:extLst>
      <p:ext uri="{BB962C8B-B14F-4D97-AF65-F5344CB8AC3E}">
        <p14:creationId xmlns:p14="http://schemas.microsoft.com/office/powerpoint/2010/main" val="418213656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dirty="0" err="1"/>
              <a:t>Acceleo</a:t>
            </a:r>
            <a:r>
              <a:rPr lang="de-DE" dirty="0"/>
              <a:t> Resources</a:t>
            </a:r>
          </a:p>
        </p:txBody>
      </p:sp>
      <p:sp>
        <p:nvSpPr>
          <p:cNvPr id="3" name="Content Placeholder 2"/>
          <p:cNvSpPr>
            <a:spLocks noGrp="1"/>
          </p:cNvSpPr>
          <p:nvPr>
            <p:ph idx="1"/>
          </p:nvPr>
        </p:nvSpPr>
        <p:spPr>
          <a:xfrm>
            <a:off x="457200" y="1600200"/>
            <a:ext cx="8229600" cy="4953000"/>
          </a:xfrm>
        </p:spPr>
        <p:txBody>
          <a:bodyPr>
            <a:normAutofit fontScale="55000" lnSpcReduction="20000"/>
          </a:bodyPr>
          <a:lstStyle/>
          <a:p>
            <a:r>
              <a:rPr lang="de-DE" dirty="0">
                <a:hlinkClick r:id="rId2"/>
              </a:rPr>
              <a:t>Website</a:t>
            </a:r>
            <a:endParaRPr lang="de-DE" dirty="0">
              <a:hlinkClick r:id="rId3"/>
            </a:endParaRPr>
          </a:p>
          <a:p>
            <a:r>
              <a:rPr lang="de-DE" dirty="0">
                <a:hlinkClick r:id="rId4"/>
              </a:rPr>
              <a:t>Installation </a:t>
            </a:r>
            <a:r>
              <a:rPr lang="de-DE" dirty="0" err="1">
                <a:hlinkClick r:id="rId4"/>
              </a:rPr>
              <a:t>instructions</a:t>
            </a:r>
            <a:r>
              <a:rPr lang="de-DE" dirty="0"/>
              <a:t> (</a:t>
            </a:r>
            <a:r>
              <a:rPr lang="de-DE" dirty="0" err="1"/>
              <a:t>from</a:t>
            </a:r>
            <a:r>
              <a:rPr lang="de-DE" dirty="0"/>
              <a:t> </a:t>
            </a:r>
            <a:r>
              <a:rPr lang="de-DE" dirty="0" err="1"/>
              <a:t>the</a:t>
            </a:r>
            <a:r>
              <a:rPr lang="de-DE" dirty="0"/>
              <a:t> </a:t>
            </a:r>
            <a:r>
              <a:rPr lang="de-DE" dirty="0" err="1"/>
              <a:t>Eclipse</a:t>
            </a:r>
            <a:r>
              <a:rPr lang="de-DE" dirty="0"/>
              <a:t> </a:t>
            </a:r>
            <a:r>
              <a:rPr lang="de-DE" dirty="0" err="1"/>
              <a:t>marketplace</a:t>
            </a:r>
            <a:r>
              <a:rPr lang="de-DE" dirty="0"/>
              <a:t>)</a:t>
            </a:r>
            <a:endParaRPr lang="de-DE" dirty="0">
              <a:hlinkClick r:id="rId3"/>
            </a:endParaRPr>
          </a:p>
          <a:p>
            <a:r>
              <a:rPr lang="de-DE" dirty="0" err="1">
                <a:hlinkClick r:id="rId3"/>
              </a:rPr>
              <a:t>Getting</a:t>
            </a:r>
            <a:r>
              <a:rPr lang="de-DE" dirty="0">
                <a:hlinkClick r:id="rId3"/>
              </a:rPr>
              <a:t> </a:t>
            </a:r>
            <a:r>
              <a:rPr lang="de-DE" dirty="0" err="1">
                <a:hlinkClick r:id="rId3"/>
              </a:rPr>
              <a:t>Started</a:t>
            </a:r>
            <a:endParaRPr lang="de-DE" dirty="0"/>
          </a:p>
          <a:p>
            <a:r>
              <a:rPr lang="de-DE" b="1" dirty="0">
                <a:hlinkClick r:id="rId5"/>
              </a:rPr>
              <a:t>User Guide</a:t>
            </a:r>
            <a:endParaRPr lang="de-DE" b="1" dirty="0"/>
          </a:p>
          <a:p>
            <a:r>
              <a:rPr lang="de-DE" dirty="0">
                <a:hlinkClick r:id="rId6"/>
              </a:rPr>
              <a:t>FAQ</a:t>
            </a:r>
            <a:endParaRPr lang="de-DE" dirty="0"/>
          </a:p>
          <a:p>
            <a:r>
              <a:rPr lang="de-DE" dirty="0">
                <a:hlinkClick r:id="rId7"/>
              </a:rPr>
              <a:t>Best Practices</a:t>
            </a:r>
            <a:endParaRPr lang="de-DE" dirty="0"/>
          </a:p>
          <a:p>
            <a:r>
              <a:rPr lang="de-DE" dirty="0"/>
              <a:t>In </a:t>
            </a:r>
            <a:r>
              <a:rPr lang="de-DE" dirty="0" err="1">
                <a:hlinkClick r:id="rId8"/>
              </a:rPr>
              <a:t>Eclipse</a:t>
            </a:r>
            <a:r>
              <a:rPr lang="de-DE" dirty="0">
                <a:hlinkClick r:id="rId8"/>
              </a:rPr>
              <a:t> 2020-09 </a:t>
            </a:r>
            <a:r>
              <a:rPr lang="de-DE" dirty="0" err="1">
                <a:hlinkClick r:id="rId8"/>
              </a:rPr>
              <a:t>documentation</a:t>
            </a:r>
            <a:endParaRPr lang="de-DE" dirty="0"/>
          </a:p>
          <a:p>
            <a:r>
              <a:rPr lang="de-DE" dirty="0"/>
              <a:t>References</a:t>
            </a:r>
          </a:p>
          <a:p>
            <a:pPr lvl="1"/>
            <a:r>
              <a:rPr lang="de-DE" dirty="0" err="1">
                <a:hlinkClick r:id="rId9"/>
              </a:rPr>
              <a:t>Operations</a:t>
            </a:r>
            <a:endParaRPr lang="de-DE" dirty="0"/>
          </a:p>
          <a:p>
            <a:pPr lvl="1"/>
            <a:r>
              <a:rPr lang="de-DE" dirty="0">
                <a:hlinkClick r:id="rId10"/>
              </a:rPr>
              <a:t>OCL </a:t>
            </a:r>
            <a:r>
              <a:rPr lang="de-DE" dirty="0" err="1">
                <a:hlinkClick r:id="rId10"/>
              </a:rPr>
              <a:t>Operations</a:t>
            </a:r>
            <a:endParaRPr lang="de-DE" dirty="0"/>
          </a:p>
          <a:p>
            <a:r>
              <a:rPr lang="de-DE" dirty="0"/>
              <a:t>Videos</a:t>
            </a:r>
          </a:p>
          <a:p>
            <a:pPr lvl="1"/>
            <a:r>
              <a:rPr lang="de-DE" dirty="0" err="1">
                <a:hlinkClick r:id="rId11"/>
              </a:rPr>
              <a:t>Automatic</a:t>
            </a:r>
            <a:r>
              <a:rPr lang="de-DE" dirty="0">
                <a:hlinkClick r:id="rId11"/>
              </a:rPr>
              <a:t> Code Generation</a:t>
            </a:r>
            <a:r>
              <a:rPr lang="de-DE" dirty="0"/>
              <a:t>, Shaun Lindsey (18 min)</a:t>
            </a:r>
          </a:p>
          <a:p>
            <a:pPr lvl="1"/>
            <a:r>
              <a:rPr lang="de-DE" dirty="0">
                <a:hlinkClick r:id="rId12"/>
              </a:rPr>
              <a:t>Code </a:t>
            </a:r>
            <a:r>
              <a:rPr lang="de-DE" dirty="0" err="1">
                <a:hlinkClick r:id="rId12"/>
              </a:rPr>
              <a:t>generation</a:t>
            </a:r>
            <a:r>
              <a:rPr lang="de-DE" dirty="0">
                <a:hlinkClick r:id="rId12"/>
              </a:rPr>
              <a:t> </a:t>
            </a:r>
            <a:r>
              <a:rPr lang="de-DE" dirty="0" err="1">
                <a:hlinkClick r:id="rId12"/>
              </a:rPr>
              <a:t>using</a:t>
            </a:r>
            <a:r>
              <a:rPr lang="de-DE" dirty="0">
                <a:hlinkClick r:id="rId12"/>
              </a:rPr>
              <a:t> </a:t>
            </a:r>
            <a:r>
              <a:rPr lang="de-DE" dirty="0" err="1">
                <a:hlinkClick r:id="rId12"/>
              </a:rPr>
              <a:t>Acceleo</a:t>
            </a:r>
            <a:r>
              <a:rPr lang="de-DE" dirty="0"/>
              <a:t>, Marco Di Natale (87 min)</a:t>
            </a:r>
          </a:p>
          <a:p>
            <a:r>
              <a:rPr lang="de-DE" dirty="0"/>
              <a:t>User </a:t>
            </a:r>
            <a:r>
              <a:rPr lang="de-DE" dirty="0" err="1"/>
              <a:t>forums</a:t>
            </a:r>
            <a:endParaRPr lang="de-DE" dirty="0"/>
          </a:p>
          <a:p>
            <a:pPr lvl="1"/>
            <a:r>
              <a:rPr lang="de-DE" dirty="0" err="1">
                <a:hlinkClick r:id="rId13"/>
              </a:rPr>
              <a:t>Eclipse</a:t>
            </a:r>
            <a:r>
              <a:rPr lang="de-DE" dirty="0">
                <a:hlinkClick r:id="rId13"/>
              </a:rPr>
              <a:t> </a:t>
            </a:r>
            <a:r>
              <a:rPr lang="de-DE" dirty="0" err="1">
                <a:hlinkClick r:id="rId13"/>
              </a:rPr>
              <a:t>community</a:t>
            </a:r>
            <a:r>
              <a:rPr lang="de-DE" dirty="0">
                <a:hlinkClick r:id="rId13"/>
              </a:rPr>
              <a:t> </a:t>
            </a:r>
            <a:r>
              <a:rPr lang="de-DE" dirty="0" err="1">
                <a:hlinkClick r:id="rId13"/>
              </a:rPr>
              <a:t>forum</a:t>
            </a:r>
            <a:r>
              <a:rPr lang="de-DE" dirty="0">
                <a:hlinkClick r:id="rId13"/>
              </a:rPr>
              <a:t> M2T</a:t>
            </a:r>
            <a:r>
              <a:rPr lang="de-DE" dirty="0"/>
              <a:t> (model-</a:t>
            </a:r>
            <a:r>
              <a:rPr lang="de-DE" dirty="0" err="1"/>
              <a:t>to</a:t>
            </a:r>
            <a:r>
              <a:rPr lang="de-DE" dirty="0"/>
              <a:t>-text </a:t>
            </a:r>
            <a:r>
              <a:rPr lang="de-DE" dirty="0" err="1"/>
              <a:t>transformation</a:t>
            </a:r>
            <a:r>
              <a:rPr lang="de-DE" dirty="0"/>
              <a:t>)</a:t>
            </a:r>
          </a:p>
          <a:p>
            <a:pPr lvl="1"/>
            <a:r>
              <a:rPr lang="de-DE" dirty="0">
                <a:hlinkClick r:id="rId14"/>
              </a:rPr>
              <a:t>Stack Overflow - </a:t>
            </a:r>
            <a:r>
              <a:rPr lang="de-DE" dirty="0" err="1">
                <a:hlinkClick r:id="rId14"/>
              </a:rPr>
              <a:t>Questions</a:t>
            </a:r>
            <a:r>
              <a:rPr lang="de-DE" dirty="0">
                <a:hlinkClick r:id="rId14"/>
              </a:rPr>
              <a:t> </a:t>
            </a:r>
            <a:r>
              <a:rPr lang="de-DE" dirty="0" err="1">
                <a:hlinkClick r:id="rId14"/>
              </a:rPr>
              <a:t>tagged</a:t>
            </a:r>
            <a:r>
              <a:rPr lang="de-DE" dirty="0">
                <a:hlinkClick r:id="rId14"/>
              </a:rPr>
              <a:t> [</a:t>
            </a:r>
            <a:r>
              <a:rPr lang="de-DE" dirty="0" err="1">
                <a:hlinkClick r:id="rId14"/>
              </a:rPr>
              <a:t>acceleo</a:t>
            </a:r>
            <a:r>
              <a:rPr lang="de-DE" dirty="0">
                <a:hlinkClick r:id="rId14"/>
              </a:rPr>
              <a:t>]</a:t>
            </a:r>
            <a:r>
              <a:rPr lang="de-DE" dirty="0"/>
              <a:t> </a:t>
            </a:r>
          </a:p>
          <a:p>
            <a:r>
              <a:rPr lang="de-DE" dirty="0" err="1">
                <a:hlinkClick r:id="rId15"/>
              </a:rPr>
              <a:t>Standalone</a:t>
            </a:r>
            <a:r>
              <a:rPr lang="de-DE" dirty="0">
                <a:hlinkClick r:id="rId15"/>
              </a:rPr>
              <a:t> </a:t>
            </a:r>
            <a:r>
              <a:rPr lang="de-DE" dirty="0" err="1">
                <a:hlinkClick r:id="rId15"/>
              </a:rPr>
              <a:t>usage</a:t>
            </a:r>
            <a:r>
              <a:rPr lang="de-DE" dirty="0"/>
              <a:t>, </a:t>
            </a:r>
            <a:r>
              <a:rPr lang="de-DE" dirty="0" err="1"/>
              <a:t>Ant</a:t>
            </a:r>
            <a:r>
              <a:rPr lang="de-DE" dirty="0"/>
              <a:t> (</a:t>
            </a:r>
            <a:r>
              <a:rPr lang="de-DE" dirty="0">
                <a:hlinkClick r:id="rId16"/>
              </a:rPr>
              <a:t>limited support</a:t>
            </a:r>
            <a:r>
              <a:rPr lang="de-DE" dirty="0"/>
              <a:t>), </a:t>
            </a:r>
            <a:r>
              <a:rPr lang="de-DE" dirty="0">
                <a:hlinkClick r:id="rId17"/>
              </a:rPr>
              <a:t>Maven</a:t>
            </a:r>
            <a:endParaRPr lang="de-DE" dirty="0"/>
          </a:p>
          <a:p>
            <a:r>
              <a:rPr lang="en-US" dirty="0">
                <a:hlinkClick r:id="rId18"/>
              </a:rPr>
              <a:t>Query and navigate in EMF models</a:t>
            </a:r>
            <a:endParaRPr lang="de-DE" dirty="0"/>
          </a:p>
          <a:p>
            <a:pPr lvl="1"/>
            <a:endParaRPr lang="de-DE" dirty="0"/>
          </a:p>
          <a:p>
            <a:endParaRPr lang="de-DE" dirty="0"/>
          </a:p>
        </p:txBody>
      </p:sp>
    </p:spTree>
    <p:extLst>
      <p:ext uri="{BB962C8B-B14F-4D97-AF65-F5344CB8AC3E}">
        <p14:creationId xmlns:p14="http://schemas.microsoft.com/office/powerpoint/2010/main" val="181192206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D4761-4576-4F2D-83C6-F0FEE352C249}"/>
              </a:ext>
            </a:extLst>
          </p:cNvPr>
          <p:cNvSpPr>
            <a:spLocks noGrp="1"/>
          </p:cNvSpPr>
          <p:nvPr>
            <p:ph type="title"/>
          </p:nvPr>
        </p:nvSpPr>
        <p:spPr/>
        <p:txBody>
          <a:bodyPr/>
          <a:lstStyle/>
          <a:p>
            <a:r>
              <a:rPr lang="de-DE" dirty="0" err="1">
                <a:hlinkClick r:id="rId2"/>
              </a:rPr>
              <a:t>Acceleo</a:t>
            </a:r>
            <a:r>
              <a:rPr lang="de-DE" dirty="0">
                <a:hlinkClick r:id="rId2"/>
              </a:rPr>
              <a:t> </a:t>
            </a:r>
            <a:r>
              <a:rPr lang="de-DE" dirty="0" err="1">
                <a:hlinkClick r:id="rId2"/>
              </a:rPr>
              <a:t>Operations</a:t>
            </a:r>
            <a:r>
              <a:rPr lang="de-DE" dirty="0">
                <a:hlinkClick r:id="rId2"/>
              </a:rPr>
              <a:t> Reference</a:t>
            </a:r>
            <a:endParaRPr lang="de-DE" dirty="0"/>
          </a:p>
        </p:txBody>
      </p:sp>
      <p:pic>
        <p:nvPicPr>
          <p:cNvPr id="3" name="Picture 2">
            <a:extLst>
              <a:ext uri="{FF2B5EF4-FFF2-40B4-BE49-F238E27FC236}">
                <a16:creationId xmlns:a16="http://schemas.microsoft.com/office/drawing/2014/main" id="{2EE58C0D-5BD4-4E48-802D-055A29F5256E}"/>
              </a:ext>
            </a:extLst>
          </p:cNvPr>
          <p:cNvPicPr>
            <a:picLocks noChangeAspect="1"/>
          </p:cNvPicPr>
          <p:nvPr/>
        </p:nvPicPr>
        <p:blipFill>
          <a:blip r:embed="rId3"/>
          <a:stretch>
            <a:fillRect/>
          </a:stretch>
        </p:blipFill>
        <p:spPr>
          <a:xfrm>
            <a:off x="432000" y="1454400"/>
            <a:ext cx="8280000" cy="5175000"/>
          </a:xfrm>
          <a:prstGeom prst="rect">
            <a:avLst/>
          </a:prstGeom>
        </p:spPr>
      </p:pic>
      <p:sp>
        <p:nvSpPr>
          <p:cNvPr id="5" name="Rectangle: Rounded Corners 4">
            <a:extLst>
              <a:ext uri="{FF2B5EF4-FFF2-40B4-BE49-F238E27FC236}">
                <a16:creationId xmlns:a16="http://schemas.microsoft.com/office/drawing/2014/main" id="{E0928101-33A4-4633-BF3C-EF9EA9571E3E}"/>
              </a:ext>
            </a:extLst>
          </p:cNvPr>
          <p:cNvSpPr/>
          <p:nvPr/>
        </p:nvSpPr>
        <p:spPr>
          <a:xfrm rot="16200000">
            <a:off x="-235200" y="374400"/>
            <a:ext cx="1080000" cy="457200"/>
          </a:xfrm>
          <a:prstGeom prst="roundRect">
            <a:avLst/>
          </a:prstGeom>
          <a:solidFill>
            <a:schemeClr val="accent6">
              <a:lumMod val="7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Detail</a:t>
            </a:r>
          </a:p>
        </p:txBody>
      </p:sp>
    </p:spTree>
    <p:extLst>
      <p:ext uri="{BB962C8B-B14F-4D97-AF65-F5344CB8AC3E}">
        <p14:creationId xmlns:p14="http://schemas.microsoft.com/office/powerpoint/2010/main" val="353559673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06C8F-14D1-4EA2-BB76-57DAEBF88F43}"/>
              </a:ext>
            </a:extLst>
          </p:cNvPr>
          <p:cNvSpPr>
            <a:spLocks noGrp="1"/>
          </p:cNvSpPr>
          <p:nvPr>
            <p:ph type="title"/>
          </p:nvPr>
        </p:nvSpPr>
        <p:spPr/>
        <p:txBody>
          <a:bodyPr/>
          <a:lstStyle/>
          <a:p>
            <a:r>
              <a:rPr lang="de-DE" dirty="0" err="1">
                <a:hlinkClick r:id="rId2"/>
              </a:rPr>
              <a:t>Acceleo</a:t>
            </a:r>
            <a:r>
              <a:rPr lang="de-DE" dirty="0">
                <a:hlinkClick r:id="rId2"/>
              </a:rPr>
              <a:t>/OCL </a:t>
            </a:r>
            <a:r>
              <a:rPr lang="de-DE" dirty="0" err="1">
                <a:hlinkClick r:id="rId2"/>
              </a:rPr>
              <a:t>Operations</a:t>
            </a:r>
            <a:r>
              <a:rPr lang="de-DE" dirty="0">
                <a:hlinkClick r:id="rId2"/>
              </a:rPr>
              <a:t> Reference</a:t>
            </a:r>
            <a:endParaRPr lang="de-DE" dirty="0"/>
          </a:p>
        </p:txBody>
      </p:sp>
      <p:pic>
        <p:nvPicPr>
          <p:cNvPr id="4" name="Picture 3">
            <a:extLst>
              <a:ext uri="{FF2B5EF4-FFF2-40B4-BE49-F238E27FC236}">
                <a16:creationId xmlns:a16="http://schemas.microsoft.com/office/drawing/2014/main" id="{CE6455AE-4B01-4ECE-B12B-84469E70D339}"/>
              </a:ext>
            </a:extLst>
          </p:cNvPr>
          <p:cNvPicPr>
            <a:picLocks noChangeAspect="1"/>
          </p:cNvPicPr>
          <p:nvPr/>
        </p:nvPicPr>
        <p:blipFill>
          <a:blip r:embed="rId3"/>
          <a:stretch>
            <a:fillRect/>
          </a:stretch>
        </p:blipFill>
        <p:spPr>
          <a:xfrm>
            <a:off x="432000" y="1447800"/>
            <a:ext cx="8280000" cy="5175000"/>
          </a:xfrm>
          <a:prstGeom prst="rect">
            <a:avLst/>
          </a:prstGeom>
        </p:spPr>
      </p:pic>
      <p:sp>
        <p:nvSpPr>
          <p:cNvPr id="5" name="Rectangle: Rounded Corners 4">
            <a:extLst>
              <a:ext uri="{FF2B5EF4-FFF2-40B4-BE49-F238E27FC236}">
                <a16:creationId xmlns:a16="http://schemas.microsoft.com/office/drawing/2014/main" id="{E36C34D3-B93A-4C39-9EF1-003364CED346}"/>
              </a:ext>
            </a:extLst>
          </p:cNvPr>
          <p:cNvSpPr/>
          <p:nvPr/>
        </p:nvSpPr>
        <p:spPr>
          <a:xfrm rot="16200000">
            <a:off x="-235200" y="374400"/>
            <a:ext cx="1080000" cy="457200"/>
          </a:xfrm>
          <a:prstGeom prst="roundRect">
            <a:avLst/>
          </a:prstGeom>
          <a:solidFill>
            <a:schemeClr val="accent6">
              <a:lumMod val="7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Detail</a:t>
            </a:r>
          </a:p>
        </p:txBody>
      </p:sp>
      <p:sp>
        <p:nvSpPr>
          <p:cNvPr id="6" name="Rectangle 5">
            <a:extLst>
              <a:ext uri="{FF2B5EF4-FFF2-40B4-BE49-F238E27FC236}">
                <a16:creationId xmlns:a16="http://schemas.microsoft.com/office/drawing/2014/main" id="{A01B2A21-806B-40E3-9FBD-8F4B9718621D}"/>
              </a:ext>
            </a:extLst>
          </p:cNvPr>
          <p:cNvSpPr/>
          <p:nvPr/>
        </p:nvSpPr>
        <p:spPr>
          <a:xfrm>
            <a:off x="2286000" y="1408673"/>
            <a:ext cx="1752600" cy="182562"/>
          </a:xfrm>
          <a:prstGeom prst="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24091652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MANIFEST.MF - </a:t>
            </a:r>
            <a:r>
              <a:rPr lang="de-DE" dirty="0" err="1"/>
              <a:t>Changes</a:t>
            </a:r>
            <a:endParaRPr lang="de-DE" dirty="0"/>
          </a:p>
        </p:txBody>
      </p:sp>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400" y="2343150"/>
            <a:ext cx="8331200" cy="3448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Arrow Connector 3"/>
          <p:cNvCxnSpPr>
            <a:stCxn id="5" idx="2"/>
          </p:cNvCxnSpPr>
          <p:nvPr/>
        </p:nvCxnSpPr>
        <p:spPr>
          <a:xfrm flipH="1">
            <a:off x="6819000" y="1892400"/>
            <a:ext cx="494400" cy="927000"/>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sp>
        <p:nvSpPr>
          <p:cNvPr id="5" name="Rectangle 4"/>
          <p:cNvSpPr>
            <a:spLocks/>
          </p:cNvSpPr>
          <p:nvPr/>
        </p:nvSpPr>
        <p:spPr>
          <a:xfrm>
            <a:off x="6629400" y="1460400"/>
            <a:ext cx="1368000" cy="4320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de-DE" sz="1100" dirty="0" err="1">
                <a:solidFill>
                  <a:schemeClr val="tx1"/>
                </a:solidFill>
              </a:rPr>
              <a:t>Additions</a:t>
            </a:r>
            <a:endParaRPr lang="de-DE" sz="1100" dirty="0">
              <a:solidFill>
                <a:schemeClr val="tx1"/>
              </a:solidFill>
            </a:endParaRPr>
          </a:p>
        </p:txBody>
      </p:sp>
      <p:cxnSp>
        <p:nvCxnSpPr>
          <p:cNvPr id="6" name="Straight Arrow Connector 5"/>
          <p:cNvCxnSpPr>
            <a:stCxn id="5" idx="2"/>
          </p:cNvCxnSpPr>
          <p:nvPr/>
        </p:nvCxnSpPr>
        <p:spPr>
          <a:xfrm flipH="1">
            <a:off x="6324600" y="1892400"/>
            <a:ext cx="988800" cy="3213000"/>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stCxn id="5" idx="2"/>
          </p:cNvCxnSpPr>
          <p:nvPr/>
        </p:nvCxnSpPr>
        <p:spPr>
          <a:xfrm>
            <a:off x="7313400" y="1892400"/>
            <a:ext cx="382800" cy="3746400"/>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id="{EC641175-F2ED-465D-961C-570A96E3B47E}"/>
              </a:ext>
            </a:extLst>
          </p:cNvPr>
          <p:cNvSpPr/>
          <p:nvPr/>
        </p:nvSpPr>
        <p:spPr>
          <a:xfrm rot="16200000">
            <a:off x="-235200" y="374400"/>
            <a:ext cx="1080000" cy="457200"/>
          </a:xfrm>
          <a:prstGeom prst="roundRect">
            <a:avLst/>
          </a:prstGeom>
          <a:solidFill>
            <a:schemeClr val="accent6">
              <a:lumMod val="7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Detail</a:t>
            </a:r>
          </a:p>
        </p:txBody>
      </p:sp>
    </p:spTree>
    <p:extLst>
      <p:ext uri="{BB962C8B-B14F-4D97-AF65-F5344CB8AC3E}">
        <p14:creationId xmlns:p14="http://schemas.microsoft.com/office/powerpoint/2010/main" val="291728841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8F4E9-E350-4158-B367-699CB4A583BE}"/>
              </a:ext>
            </a:extLst>
          </p:cNvPr>
          <p:cNvSpPr>
            <a:spLocks noGrp="1"/>
          </p:cNvSpPr>
          <p:nvPr>
            <p:ph type="title"/>
          </p:nvPr>
        </p:nvSpPr>
        <p:spPr/>
        <p:txBody>
          <a:bodyPr/>
          <a:lstStyle/>
          <a:p>
            <a:r>
              <a:rPr lang="de-DE" dirty="0" err="1"/>
              <a:t>Acceleo</a:t>
            </a:r>
            <a:r>
              <a:rPr lang="de-DE" dirty="0"/>
              <a:t> </a:t>
            </a:r>
            <a:r>
              <a:rPr lang="de-DE" dirty="0" err="1"/>
              <a:t>Perspective</a:t>
            </a:r>
            <a:r>
              <a:rPr lang="de-DE" dirty="0"/>
              <a:t> in </a:t>
            </a:r>
            <a:r>
              <a:rPr lang="de-DE" dirty="0" err="1"/>
              <a:t>Eclipse</a:t>
            </a:r>
            <a:endParaRPr lang="de-DE" dirty="0"/>
          </a:p>
        </p:txBody>
      </p:sp>
      <p:pic>
        <p:nvPicPr>
          <p:cNvPr id="3" name="Picture 2">
            <a:extLst>
              <a:ext uri="{FF2B5EF4-FFF2-40B4-BE49-F238E27FC236}">
                <a16:creationId xmlns:a16="http://schemas.microsoft.com/office/drawing/2014/main" id="{54A8E7AE-BA08-4CE7-8D69-A986A11A66BB}"/>
              </a:ext>
            </a:extLst>
          </p:cNvPr>
          <p:cNvPicPr>
            <a:picLocks noChangeAspect="1"/>
          </p:cNvPicPr>
          <p:nvPr/>
        </p:nvPicPr>
        <p:blipFill>
          <a:blip r:embed="rId3"/>
          <a:stretch>
            <a:fillRect/>
          </a:stretch>
        </p:blipFill>
        <p:spPr>
          <a:xfrm>
            <a:off x="2073532" y="1143000"/>
            <a:ext cx="6752288" cy="5347226"/>
          </a:xfrm>
          <a:prstGeom prst="rect">
            <a:avLst/>
          </a:prstGeom>
          <a:ln>
            <a:solidFill>
              <a:schemeClr val="bg1">
                <a:lumMod val="85000"/>
              </a:schemeClr>
            </a:solidFill>
          </a:ln>
        </p:spPr>
      </p:pic>
      <p:sp>
        <p:nvSpPr>
          <p:cNvPr id="4" name="TextBox 3">
            <a:extLst>
              <a:ext uri="{FF2B5EF4-FFF2-40B4-BE49-F238E27FC236}">
                <a16:creationId xmlns:a16="http://schemas.microsoft.com/office/drawing/2014/main" id="{AF2408CB-9F72-465D-A48F-D3E39169279A}"/>
              </a:ext>
            </a:extLst>
          </p:cNvPr>
          <p:cNvSpPr txBox="1"/>
          <p:nvPr/>
        </p:nvSpPr>
        <p:spPr>
          <a:xfrm>
            <a:off x="109200" y="2819400"/>
            <a:ext cx="1872000" cy="307777"/>
          </a:xfrm>
          <a:prstGeom prst="rect">
            <a:avLst/>
          </a:prstGeom>
          <a:solidFill>
            <a:schemeClr val="tx2">
              <a:lumMod val="20000"/>
              <a:lumOff val="80000"/>
            </a:schemeClr>
          </a:solidFill>
          <a:ln>
            <a:solidFill>
              <a:schemeClr val="bg1">
                <a:lumMod val="85000"/>
              </a:schemeClr>
            </a:solidFill>
          </a:ln>
        </p:spPr>
        <p:txBody>
          <a:bodyPr wrap="square" rtlCol="0">
            <a:spAutoFit/>
          </a:bodyPr>
          <a:lstStyle/>
          <a:p>
            <a:r>
              <a:rPr lang="de-DE" sz="1400" dirty="0"/>
              <a:t>2. </a:t>
            </a:r>
            <a:r>
              <a:rPr lang="de-DE" sz="1400" dirty="0" err="1"/>
              <a:t>Acceleo</a:t>
            </a:r>
            <a:r>
              <a:rPr lang="de-DE" sz="1400" dirty="0"/>
              <a:t> code </a:t>
            </a:r>
            <a:r>
              <a:rPr lang="de-DE" sz="1400" dirty="0" err="1"/>
              <a:t>file</a:t>
            </a:r>
            <a:endParaRPr lang="de-DE" sz="1400" dirty="0"/>
          </a:p>
        </p:txBody>
      </p:sp>
      <p:cxnSp>
        <p:nvCxnSpPr>
          <p:cNvPr id="6" name="Straight Arrow Connector 5">
            <a:extLst>
              <a:ext uri="{FF2B5EF4-FFF2-40B4-BE49-F238E27FC236}">
                <a16:creationId xmlns:a16="http://schemas.microsoft.com/office/drawing/2014/main" id="{1B2428A4-2FED-4559-85FD-BC74B3C1D76F}"/>
              </a:ext>
            </a:extLst>
          </p:cNvPr>
          <p:cNvCxnSpPr>
            <a:cxnSpLocks/>
            <a:stCxn id="4" idx="3"/>
          </p:cNvCxnSpPr>
          <p:nvPr/>
        </p:nvCxnSpPr>
        <p:spPr>
          <a:xfrm>
            <a:off x="1981200" y="2973289"/>
            <a:ext cx="444034" cy="726758"/>
          </a:xfrm>
          <a:prstGeom prst="straightConnector1">
            <a:avLst/>
          </a:prstGeom>
          <a:ln>
            <a:solidFill>
              <a:schemeClr val="bg1">
                <a:lumMod val="8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C482106-C0D0-45DF-A31A-3902DA898234}"/>
              </a:ext>
            </a:extLst>
          </p:cNvPr>
          <p:cNvSpPr txBox="1"/>
          <p:nvPr/>
        </p:nvSpPr>
        <p:spPr>
          <a:xfrm>
            <a:off x="109200" y="2057400"/>
            <a:ext cx="1872000" cy="309600"/>
          </a:xfrm>
          <a:prstGeom prst="rect">
            <a:avLst/>
          </a:prstGeom>
          <a:solidFill>
            <a:schemeClr val="tx2">
              <a:lumMod val="20000"/>
              <a:lumOff val="80000"/>
            </a:schemeClr>
          </a:solidFill>
          <a:ln>
            <a:solidFill>
              <a:schemeClr val="bg1">
                <a:lumMod val="85000"/>
              </a:schemeClr>
            </a:solidFill>
          </a:ln>
        </p:spPr>
        <p:txBody>
          <a:bodyPr wrap="square" rtlCol="0">
            <a:spAutoFit/>
          </a:bodyPr>
          <a:lstStyle/>
          <a:p>
            <a:r>
              <a:rPr lang="de-DE" sz="1400" i="1" dirty="0"/>
              <a:t>3. </a:t>
            </a:r>
            <a:r>
              <a:rPr lang="de-DE" sz="1400" i="1" dirty="0" err="1"/>
              <a:t>Generated</a:t>
            </a:r>
            <a:r>
              <a:rPr lang="de-DE" sz="1400" i="1" dirty="0"/>
              <a:t> Java code</a:t>
            </a:r>
          </a:p>
        </p:txBody>
      </p:sp>
      <p:cxnSp>
        <p:nvCxnSpPr>
          <p:cNvPr id="9" name="Straight Arrow Connector 8">
            <a:extLst>
              <a:ext uri="{FF2B5EF4-FFF2-40B4-BE49-F238E27FC236}">
                <a16:creationId xmlns:a16="http://schemas.microsoft.com/office/drawing/2014/main" id="{AB9E87EC-15AD-4193-8CDD-C8F476445DB2}"/>
              </a:ext>
            </a:extLst>
          </p:cNvPr>
          <p:cNvCxnSpPr>
            <a:cxnSpLocks/>
            <a:stCxn id="8" idx="3"/>
          </p:cNvCxnSpPr>
          <p:nvPr/>
        </p:nvCxnSpPr>
        <p:spPr>
          <a:xfrm>
            <a:off x="1981200" y="2212200"/>
            <a:ext cx="517855" cy="725847"/>
          </a:xfrm>
          <a:prstGeom prst="straightConnector1">
            <a:avLst/>
          </a:prstGeom>
          <a:ln>
            <a:solidFill>
              <a:schemeClr val="bg1">
                <a:lumMod val="8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DF807139-0721-4D55-A078-9363426E8A4E}"/>
              </a:ext>
            </a:extLst>
          </p:cNvPr>
          <p:cNvSpPr txBox="1"/>
          <p:nvPr/>
        </p:nvSpPr>
        <p:spPr>
          <a:xfrm>
            <a:off x="109200" y="3733800"/>
            <a:ext cx="1872000" cy="307777"/>
          </a:xfrm>
          <a:prstGeom prst="rect">
            <a:avLst/>
          </a:prstGeom>
          <a:solidFill>
            <a:schemeClr val="tx2">
              <a:lumMod val="20000"/>
              <a:lumOff val="80000"/>
            </a:schemeClr>
          </a:solidFill>
          <a:ln>
            <a:solidFill>
              <a:schemeClr val="bg1">
                <a:lumMod val="85000"/>
              </a:schemeClr>
            </a:solidFill>
          </a:ln>
        </p:spPr>
        <p:txBody>
          <a:bodyPr wrap="square" rtlCol="0">
            <a:spAutoFit/>
          </a:bodyPr>
          <a:lstStyle/>
          <a:p>
            <a:r>
              <a:rPr lang="de-DE" sz="1400" i="1" dirty="0"/>
              <a:t>4. </a:t>
            </a:r>
            <a:r>
              <a:rPr lang="de-DE" sz="1400" i="1" dirty="0" err="1"/>
              <a:t>Generated</a:t>
            </a:r>
            <a:r>
              <a:rPr lang="de-DE" sz="1400" i="1" dirty="0"/>
              <a:t> </a:t>
            </a:r>
            <a:r>
              <a:rPr lang="de-DE" sz="1400" i="1" dirty="0" err="1"/>
              <a:t>output</a:t>
            </a:r>
            <a:endParaRPr lang="de-DE" sz="1400" i="1" dirty="0"/>
          </a:p>
        </p:txBody>
      </p:sp>
      <p:cxnSp>
        <p:nvCxnSpPr>
          <p:cNvPr id="11" name="Straight Arrow Connector 10">
            <a:extLst>
              <a:ext uri="{FF2B5EF4-FFF2-40B4-BE49-F238E27FC236}">
                <a16:creationId xmlns:a16="http://schemas.microsoft.com/office/drawing/2014/main" id="{69358F34-D3A5-4173-B9B3-2B7D5CB21F7D}"/>
              </a:ext>
            </a:extLst>
          </p:cNvPr>
          <p:cNvCxnSpPr>
            <a:cxnSpLocks/>
            <a:stCxn id="10" idx="3"/>
          </p:cNvCxnSpPr>
          <p:nvPr/>
        </p:nvCxnSpPr>
        <p:spPr>
          <a:xfrm>
            <a:off x="1981200" y="3887689"/>
            <a:ext cx="444034" cy="726758"/>
          </a:xfrm>
          <a:prstGeom prst="straightConnector1">
            <a:avLst/>
          </a:prstGeom>
          <a:ln>
            <a:solidFill>
              <a:schemeClr val="bg1">
                <a:lumMod val="8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E9732646-787C-4C40-8BF5-3063CCCD9B0C}"/>
              </a:ext>
            </a:extLst>
          </p:cNvPr>
          <p:cNvSpPr txBox="1"/>
          <p:nvPr/>
        </p:nvSpPr>
        <p:spPr>
          <a:xfrm>
            <a:off x="109200" y="4648200"/>
            <a:ext cx="1872000" cy="309600"/>
          </a:xfrm>
          <a:prstGeom prst="rect">
            <a:avLst/>
          </a:prstGeom>
          <a:solidFill>
            <a:schemeClr val="tx2">
              <a:lumMod val="20000"/>
              <a:lumOff val="80000"/>
            </a:schemeClr>
          </a:solidFill>
          <a:ln>
            <a:solidFill>
              <a:schemeClr val="bg1">
                <a:lumMod val="85000"/>
              </a:schemeClr>
            </a:solidFill>
          </a:ln>
        </p:spPr>
        <p:txBody>
          <a:bodyPr wrap="square" rtlCol="0">
            <a:spAutoFit/>
          </a:bodyPr>
          <a:lstStyle/>
          <a:p>
            <a:r>
              <a:rPr lang="de-DE" sz="1400" dirty="0"/>
              <a:t>1. Input </a:t>
            </a:r>
            <a:r>
              <a:rPr lang="de-DE" sz="1400" dirty="0" err="1"/>
              <a:t>model</a:t>
            </a:r>
            <a:r>
              <a:rPr lang="de-DE" sz="1400" dirty="0"/>
              <a:t> </a:t>
            </a:r>
            <a:r>
              <a:rPr lang="de-DE" sz="1400" dirty="0" err="1"/>
              <a:t>as</a:t>
            </a:r>
            <a:r>
              <a:rPr lang="de-DE" sz="1400" dirty="0"/>
              <a:t> XMI</a:t>
            </a:r>
          </a:p>
        </p:txBody>
      </p:sp>
      <p:cxnSp>
        <p:nvCxnSpPr>
          <p:cNvPr id="13" name="Straight Arrow Connector 12">
            <a:extLst>
              <a:ext uri="{FF2B5EF4-FFF2-40B4-BE49-F238E27FC236}">
                <a16:creationId xmlns:a16="http://schemas.microsoft.com/office/drawing/2014/main" id="{C4B58972-BB74-4880-A6BA-501665C06EC6}"/>
              </a:ext>
            </a:extLst>
          </p:cNvPr>
          <p:cNvCxnSpPr>
            <a:cxnSpLocks/>
            <a:stCxn id="12" idx="3"/>
          </p:cNvCxnSpPr>
          <p:nvPr/>
        </p:nvCxnSpPr>
        <p:spPr>
          <a:xfrm>
            <a:off x="1981200" y="4803000"/>
            <a:ext cx="444034" cy="725847"/>
          </a:xfrm>
          <a:prstGeom prst="straightConnector1">
            <a:avLst/>
          </a:prstGeom>
          <a:ln>
            <a:solidFill>
              <a:schemeClr val="bg1">
                <a:lumMod val="8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24C8D8E3-9294-4B80-9EEC-D4ECD944F356}"/>
              </a:ext>
            </a:extLst>
          </p:cNvPr>
          <p:cNvSpPr txBox="1"/>
          <p:nvPr/>
        </p:nvSpPr>
        <p:spPr>
          <a:xfrm>
            <a:off x="5205122" y="5977353"/>
            <a:ext cx="766555" cy="307777"/>
          </a:xfrm>
          <a:prstGeom prst="rect">
            <a:avLst/>
          </a:prstGeom>
          <a:solidFill>
            <a:schemeClr val="tx2">
              <a:lumMod val="20000"/>
              <a:lumOff val="80000"/>
            </a:schemeClr>
          </a:solidFill>
          <a:ln>
            <a:solidFill>
              <a:schemeClr val="bg1">
                <a:lumMod val="85000"/>
              </a:schemeClr>
            </a:solidFill>
          </a:ln>
        </p:spPr>
        <p:txBody>
          <a:bodyPr wrap="none" rtlCol="0">
            <a:spAutoFit/>
          </a:bodyPr>
          <a:lstStyle/>
          <a:p>
            <a:pPr algn="ctr"/>
            <a:r>
              <a:rPr lang="de-DE" sz="1400" dirty="0" err="1"/>
              <a:t>Console</a:t>
            </a:r>
            <a:endParaRPr lang="de-DE" sz="1400" dirty="0"/>
          </a:p>
        </p:txBody>
      </p:sp>
      <p:cxnSp>
        <p:nvCxnSpPr>
          <p:cNvPr id="15" name="Straight Arrow Connector 14">
            <a:extLst>
              <a:ext uri="{FF2B5EF4-FFF2-40B4-BE49-F238E27FC236}">
                <a16:creationId xmlns:a16="http://schemas.microsoft.com/office/drawing/2014/main" id="{CEB6BFB7-9691-452D-957D-8F447D7B1435}"/>
              </a:ext>
            </a:extLst>
          </p:cNvPr>
          <p:cNvCxnSpPr>
            <a:cxnSpLocks/>
            <a:stCxn id="14" idx="3"/>
          </p:cNvCxnSpPr>
          <p:nvPr/>
        </p:nvCxnSpPr>
        <p:spPr>
          <a:xfrm flipV="1">
            <a:off x="5971677" y="6019800"/>
            <a:ext cx="1267323" cy="111442"/>
          </a:xfrm>
          <a:prstGeom prst="straightConnector1">
            <a:avLst/>
          </a:prstGeom>
          <a:ln>
            <a:solidFill>
              <a:schemeClr val="bg1">
                <a:lumMod val="8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CEC6C3B-44E3-4173-BE10-6327AE652EE8}"/>
              </a:ext>
            </a:extLst>
          </p:cNvPr>
          <p:cNvSpPr txBox="1"/>
          <p:nvPr/>
        </p:nvSpPr>
        <p:spPr>
          <a:xfrm>
            <a:off x="8131174" y="989111"/>
            <a:ext cx="622736" cy="307777"/>
          </a:xfrm>
          <a:prstGeom prst="rect">
            <a:avLst/>
          </a:prstGeom>
          <a:solidFill>
            <a:schemeClr val="tx2">
              <a:lumMod val="20000"/>
              <a:lumOff val="80000"/>
            </a:schemeClr>
          </a:solidFill>
          <a:ln>
            <a:solidFill>
              <a:schemeClr val="bg1">
                <a:lumMod val="85000"/>
              </a:schemeClr>
            </a:solidFill>
          </a:ln>
        </p:spPr>
        <p:txBody>
          <a:bodyPr wrap="none" rtlCol="0">
            <a:spAutoFit/>
          </a:bodyPr>
          <a:lstStyle/>
          <a:p>
            <a:pPr algn="ctr"/>
            <a:r>
              <a:rPr lang="de-DE" sz="1400" dirty="0"/>
              <a:t>Editor</a:t>
            </a:r>
          </a:p>
        </p:txBody>
      </p:sp>
      <p:cxnSp>
        <p:nvCxnSpPr>
          <p:cNvPr id="18" name="Straight Arrow Connector 17">
            <a:extLst>
              <a:ext uri="{FF2B5EF4-FFF2-40B4-BE49-F238E27FC236}">
                <a16:creationId xmlns:a16="http://schemas.microsoft.com/office/drawing/2014/main" id="{F26843C5-338A-481E-8F70-7BC00806DDD0}"/>
              </a:ext>
            </a:extLst>
          </p:cNvPr>
          <p:cNvCxnSpPr>
            <a:cxnSpLocks/>
            <a:stCxn id="17" idx="2"/>
          </p:cNvCxnSpPr>
          <p:nvPr/>
        </p:nvCxnSpPr>
        <p:spPr>
          <a:xfrm flipH="1">
            <a:off x="7937296" y="1296888"/>
            <a:ext cx="505246" cy="835223"/>
          </a:xfrm>
          <a:prstGeom prst="straightConnector1">
            <a:avLst/>
          </a:prstGeom>
          <a:ln>
            <a:solidFill>
              <a:schemeClr val="bg1">
                <a:lumMod val="8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F33B11FE-CAE0-45A7-B20B-DEF4CED3BE3D}"/>
              </a:ext>
            </a:extLst>
          </p:cNvPr>
          <p:cNvCxnSpPr>
            <a:cxnSpLocks/>
          </p:cNvCxnSpPr>
          <p:nvPr/>
        </p:nvCxnSpPr>
        <p:spPr>
          <a:xfrm flipV="1">
            <a:off x="3485917" y="3429000"/>
            <a:ext cx="933683" cy="249198"/>
          </a:xfrm>
          <a:prstGeom prst="straightConnector1">
            <a:avLst/>
          </a:prstGeom>
          <a:ln>
            <a:solidFill>
              <a:schemeClr val="bg1">
                <a:lumMod val="85000"/>
              </a:schemeClr>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728784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de-DE" dirty="0"/>
              <a:t>XMI Import: Workaround </a:t>
            </a:r>
            <a:r>
              <a:rPr lang="de-DE" dirty="0" err="1"/>
              <a:t>for</a:t>
            </a:r>
            <a:br>
              <a:rPr lang="de-DE" dirty="0"/>
            </a:br>
            <a:r>
              <a:rPr lang="de-DE" dirty="0"/>
              <a:t>Mapping Namespaces</a:t>
            </a:r>
          </a:p>
        </p:txBody>
      </p:sp>
      <p:sp>
        <p:nvSpPr>
          <p:cNvPr id="3" name="Content Placeholder 2"/>
          <p:cNvSpPr>
            <a:spLocks noGrp="1"/>
          </p:cNvSpPr>
          <p:nvPr>
            <p:ph idx="1"/>
          </p:nvPr>
        </p:nvSpPr>
        <p:spPr>
          <a:xfrm>
            <a:off x="457200" y="1600200"/>
            <a:ext cx="8229600" cy="2133600"/>
          </a:xfrm>
        </p:spPr>
        <p:txBody>
          <a:bodyPr>
            <a:normAutofit lnSpcReduction="10000"/>
          </a:bodyPr>
          <a:lstStyle/>
          <a:p>
            <a:pPr marL="514350" indent="-514350">
              <a:buFont typeface="+mj-lt"/>
              <a:buAutoNum type="arabicPeriod"/>
            </a:pPr>
            <a:r>
              <a:rPr lang="de-DE" dirty="0"/>
              <a:t>Change XMI </a:t>
            </a:r>
            <a:r>
              <a:rPr lang="de-DE" dirty="0" err="1"/>
              <a:t>and</a:t>
            </a:r>
            <a:r>
              <a:rPr lang="de-DE" dirty="0"/>
              <a:t> UML </a:t>
            </a:r>
            <a:r>
              <a:rPr lang="de-DE" dirty="0" err="1"/>
              <a:t>namespaces</a:t>
            </a:r>
            <a:endParaRPr lang="de-DE" dirty="0"/>
          </a:p>
          <a:p>
            <a:pPr marL="514350" indent="-514350">
              <a:buFont typeface="+mj-lt"/>
              <a:buAutoNum type="arabicPeriod"/>
            </a:pPr>
            <a:r>
              <a:rPr lang="de-DE" dirty="0"/>
              <a:t>Add </a:t>
            </a:r>
            <a:r>
              <a:rPr lang="de-DE" dirty="0" err="1"/>
              <a:t>package</a:t>
            </a:r>
            <a:r>
              <a:rPr lang="de-DE" dirty="0"/>
              <a:t> </a:t>
            </a:r>
            <a:r>
              <a:rPr lang="de-DE" dirty="0" err="1"/>
              <a:t>import</a:t>
            </a:r>
            <a:r>
              <a:rPr lang="de-DE" dirty="0"/>
              <a:t>  </a:t>
            </a:r>
            <a:r>
              <a:rPr lang="de-DE" dirty="0" err="1"/>
              <a:t>for</a:t>
            </a:r>
            <a:r>
              <a:rPr lang="de-DE" dirty="0"/>
              <a:t> UML primitives in </a:t>
            </a:r>
            <a:r>
              <a:rPr lang="de-DE" dirty="0" err="1"/>
              <a:t>Eclipse</a:t>
            </a:r>
            <a:endParaRPr lang="de-DE" dirty="0"/>
          </a:p>
          <a:p>
            <a:pPr marL="514350" indent="-514350">
              <a:buFont typeface="+mj-lt"/>
              <a:buAutoNum type="arabicPeriod"/>
            </a:pPr>
            <a:r>
              <a:rPr lang="de-DE" dirty="0"/>
              <a:t>Change URI </a:t>
            </a:r>
            <a:r>
              <a:rPr lang="de-DE" dirty="0" err="1"/>
              <a:t>for</a:t>
            </a:r>
            <a:r>
              <a:rPr lang="de-DE" dirty="0"/>
              <a:t> UML primitives</a:t>
            </a:r>
          </a:p>
          <a:p>
            <a:endParaRPr lang="de-DE" sz="2300" dirty="0"/>
          </a:p>
          <a:p>
            <a:pPr lvl="2"/>
            <a:endParaRPr lang="de-DE" sz="15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886200"/>
            <a:ext cx="9144000" cy="174819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17385"/>
            <a:ext cx="9144000" cy="55961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TextBox 5"/>
          <p:cNvSpPr txBox="1"/>
          <p:nvPr/>
        </p:nvSpPr>
        <p:spPr>
          <a:xfrm>
            <a:off x="4419600" y="3963435"/>
            <a:ext cx="389850" cy="369332"/>
          </a:xfrm>
          <a:prstGeom prst="rect">
            <a:avLst/>
          </a:prstGeom>
          <a:noFill/>
        </p:spPr>
        <p:txBody>
          <a:bodyPr wrap="none" rtlCol="0">
            <a:spAutoFit/>
          </a:bodyPr>
          <a:lstStyle/>
          <a:p>
            <a:r>
              <a:rPr lang="de-DE" dirty="0">
                <a:sym typeface="Wingdings"/>
              </a:rPr>
              <a:t></a:t>
            </a:r>
            <a:endParaRPr lang="de-DE" dirty="0"/>
          </a:p>
        </p:txBody>
      </p:sp>
      <p:sp>
        <p:nvSpPr>
          <p:cNvPr id="7" name="TextBox 6"/>
          <p:cNvSpPr txBox="1"/>
          <p:nvPr/>
        </p:nvSpPr>
        <p:spPr>
          <a:xfrm>
            <a:off x="4419600" y="4659868"/>
            <a:ext cx="389850" cy="369332"/>
          </a:xfrm>
          <a:prstGeom prst="rect">
            <a:avLst/>
          </a:prstGeom>
          <a:noFill/>
        </p:spPr>
        <p:txBody>
          <a:bodyPr wrap="none" rtlCol="0">
            <a:spAutoFit/>
          </a:bodyPr>
          <a:lstStyle/>
          <a:p>
            <a:r>
              <a:rPr lang="de-DE" dirty="0">
                <a:sym typeface="Wingdings"/>
              </a:rPr>
              <a:t></a:t>
            </a:r>
            <a:endParaRPr lang="de-DE" dirty="0"/>
          </a:p>
        </p:txBody>
      </p:sp>
      <p:sp>
        <p:nvSpPr>
          <p:cNvPr id="8" name="TextBox 7"/>
          <p:cNvSpPr txBox="1"/>
          <p:nvPr/>
        </p:nvSpPr>
        <p:spPr>
          <a:xfrm>
            <a:off x="4419600" y="6031468"/>
            <a:ext cx="389850" cy="369332"/>
          </a:xfrm>
          <a:prstGeom prst="rect">
            <a:avLst/>
          </a:prstGeom>
          <a:noFill/>
        </p:spPr>
        <p:txBody>
          <a:bodyPr wrap="none" rtlCol="0">
            <a:spAutoFit/>
          </a:bodyPr>
          <a:lstStyle/>
          <a:p>
            <a:r>
              <a:rPr lang="de-DE" dirty="0">
                <a:sym typeface="Wingdings"/>
              </a:rPr>
              <a:t></a:t>
            </a:r>
            <a:endParaRPr lang="de-DE" dirty="0"/>
          </a:p>
        </p:txBody>
      </p:sp>
      <p:sp>
        <p:nvSpPr>
          <p:cNvPr id="9" name="Rectangle: Rounded Corners 8">
            <a:extLst>
              <a:ext uri="{FF2B5EF4-FFF2-40B4-BE49-F238E27FC236}">
                <a16:creationId xmlns:a16="http://schemas.microsoft.com/office/drawing/2014/main" id="{C3756222-7CD4-4280-A597-734D20E04B8B}"/>
              </a:ext>
            </a:extLst>
          </p:cNvPr>
          <p:cNvSpPr/>
          <p:nvPr/>
        </p:nvSpPr>
        <p:spPr>
          <a:xfrm rot="16200000">
            <a:off x="-235200" y="374400"/>
            <a:ext cx="1080000" cy="457200"/>
          </a:xfrm>
          <a:prstGeom prst="roundRect">
            <a:avLst/>
          </a:prstGeom>
          <a:solidFill>
            <a:schemeClr val="accent6">
              <a:lumMod val="7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Detail</a:t>
            </a:r>
          </a:p>
        </p:txBody>
      </p:sp>
    </p:spTree>
    <p:extLst>
      <p:ext uri="{BB962C8B-B14F-4D97-AF65-F5344CB8AC3E}">
        <p14:creationId xmlns:p14="http://schemas.microsoft.com/office/powerpoint/2010/main" val="38987608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FDA0B-BDF6-4A6D-8485-B29CF3405EDB}"/>
              </a:ext>
            </a:extLst>
          </p:cNvPr>
          <p:cNvSpPr>
            <a:spLocks noGrp="1"/>
          </p:cNvSpPr>
          <p:nvPr>
            <p:ph type="title"/>
          </p:nvPr>
        </p:nvSpPr>
        <p:spPr/>
        <p:txBody>
          <a:bodyPr/>
          <a:lstStyle/>
          <a:p>
            <a:r>
              <a:rPr lang="de-DE" dirty="0" err="1"/>
              <a:t>Example</a:t>
            </a:r>
            <a:r>
              <a:rPr lang="de-DE" dirty="0"/>
              <a:t>: List All </a:t>
            </a:r>
            <a:r>
              <a:rPr lang="de-DE" dirty="0" err="1"/>
              <a:t>Associations</a:t>
            </a:r>
            <a:endParaRPr lang="de-DE" dirty="0"/>
          </a:p>
        </p:txBody>
      </p:sp>
      <p:pic>
        <p:nvPicPr>
          <p:cNvPr id="3" name="Picture 2">
            <a:extLst>
              <a:ext uri="{FF2B5EF4-FFF2-40B4-BE49-F238E27FC236}">
                <a16:creationId xmlns:a16="http://schemas.microsoft.com/office/drawing/2014/main" id="{A238A30D-B1B4-4E36-AD36-97D814D2A151}"/>
              </a:ext>
            </a:extLst>
          </p:cNvPr>
          <p:cNvPicPr>
            <a:picLocks noChangeAspect="1"/>
          </p:cNvPicPr>
          <p:nvPr/>
        </p:nvPicPr>
        <p:blipFill>
          <a:blip r:embed="rId2"/>
          <a:stretch>
            <a:fillRect/>
          </a:stretch>
        </p:blipFill>
        <p:spPr>
          <a:xfrm>
            <a:off x="1309630" y="1219200"/>
            <a:ext cx="6524740" cy="5278298"/>
          </a:xfrm>
          <a:prstGeom prst="rect">
            <a:avLst/>
          </a:prstGeom>
        </p:spPr>
      </p:pic>
      <p:sp>
        <p:nvSpPr>
          <p:cNvPr id="4" name="Rectangle 3">
            <a:extLst>
              <a:ext uri="{FF2B5EF4-FFF2-40B4-BE49-F238E27FC236}">
                <a16:creationId xmlns:a16="http://schemas.microsoft.com/office/drawing/2014/main" id="{EA5486FD-4DCA-4480-A47A-18599DEA3301}"/>
              </a:ext>
            </a:extLst>
          </p:cNvPr>
          <p:cNvSpPr/>
          <p:nvPr/>
        </p:nvSpPr>
        <p:spPr>
          <a:xfrm>
            <a:off x="1309631" y="1379913"/>
            <a:ext cx="6524740" cy="1287087"/>
          </a:xfrm>
          <a:prstGeom prst="rect">
            <a:avLst/>
          </a:prstGeom>
          <a:solidFill>
            <a:schemeClr val="bg1">
              <a:lumMod val="50000"/>
              <a:alpha val="1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Rectangle 4">
            <a:extLst>
              <a:ext uri="{FF2B5EF4-FFF2-40B4-BE49-F238E27FC236}">
                <a16:creationId xmlns:a16="http://schemas.microsoft.com/office/drawing/2014/main" id="{439DF60F-0A9E-4268-969A-726E01CA47C6}"/>
              </a:ext>
            </a:extLst>
          </p:cNvPr>
          <p:cNvSpPr/>
          <p:nvPr/>
        </p:nvSpPr>
        <p:spPr>
          <a:xfrm>
            <a:off x="1295400" y="3043956"/>
            <a:ext cx="6524740" cy="144087"/>
          </a:xfrm>
          <a:prstGeom prst="rect">
            <a:avLst/>
          </a:prstGeom>
          <a:solidFill>
            <a:schemeClr val="bg1">
              <a:lumMod val="50000"/>
              <a:alpha val="1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tangle 5">
            <a:extLst>
              <a:ext uri="{FF2B5EF4-FFF2-40B4-BE49-F238E27FC236}">
                <a16:creationId xmlns:a16="http://schemas.microsoft.com/office/drawing/2014/main" id="{EFF22613-5174-49A0-8C64-E6A7547DDF43}"/>
              </a:ext>
            </a:extLst>
          </p:cNvPr>
          <p:cNvSpPr/>
          <p:nvPr/>
        </p:nvSpPr>
        <p:spPr>
          <a:xfrm>
            <a:off x="1295400" y="3424956"/>
            <a:ext cx="6524740" cy="144087"/>
          </a:xfrm>
          <a:prstGeom prst="rect">
            <a:avLst/>
          </a:prstGeom>
          <a:solidFill>
            <a:schemeClr val="bg1">
              <a:lumMod val="50000"/>
              <a:alpha val="1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tangle 6">
            <a:extLst>
              <a:ext uri="{FF2B5EF4-FFF2-40B4-BE49-F238E27FC236}">
                <a16:creationId xmlns:a16="http://schemas.microsoft.com/office/drawing/2014/main" id="{61CC6C7A-6F4C-410C-9A5F-8451A56B59C6}"/>
              </a:ext>
            </a:extLst>
          </p:cNvPr>
          <p:cNvSpPr/>
          <p:nvPr/>
        </p:nvSpPr>
        <p:spPr>
          <a:xfrm>
            <a:off x="1295400" y="3682314"/>
            <a:ext cx="6524740" cy="144087"/>
          </a:xfrm>
          <a:prstGeom prst="rect">
            <a:avLst/>
          </a:prstGeom>
          <a:solidFill>
            <a:schemeClr val="bg1">
              <a:lumMod val="50000"/>
              <a:alpha val="1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tangle 7">
            <a:extLst>
              <a:ext uri="{FF2B5EF4-FFF2-40B4-BE49-F238E27FC236}">
                <a16:creationId xmlns:a16="http://schemas.microsoft.com/office/drawing/2014/main" id="{7F60AC5C-B828-49F3-904F-86C9C5813E2D}"/>
              </a:ext>
            </a:extLst>
          </p:cNvPr>
          <p:cNvSpPr/>
          <p:nvPr/>
        </p:nvSpPr>
        <p:spPr>
          <a:xfrm>
            <a:off x="1295400" y="4300227"/>
            <a:ext cx="6524740" cy="144087"/>
          </a:xfrm>
          <a:prstGeom prst="rect">
            <a:avLst/>
          </a:prstGeom>
          <a:solidFill>
            <a:schemeClr val="bg1">
              <a:lumMod val="50000"/>
              <a:alpha val="1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tangle 8">
            <a:extLst>
              <a:ext uri="{FF2B5EF4-FFF2-40B4-BE49-F238E27FC236}">
                <a16:creationId xmlns:a16="http://schemas.microsoft.com/office/drawing/2014/main" id="{91374F5E-C154-4E20-88A3-BC45754553DB}"/>
              </a:ext>
            </a:extLst>
          </p:cNvPr>
          <p:cNvSpPr/>
          <p:nvPr/>
        </p:nvSpPr>
        <p:spPr>
          <a:xfrm>
            <a:off x="1295400" y="5469999"/>
            <a:ext cx="6524740" cy="1027499"/>
          </a:xfrm>
          <a:prstGeom prst="rect">
            <a:avLst/>
          </a:prstGeom>
          <a:solidFill>
            <a:schemeClr val="bg1">
              <a:lumMod val="50000"/>
              <a:alpha val="1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4321310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dirty="0"/>
              <a:t>DDI-CDI: P</a:t>
            </a:r>
            <a:r>
              <a:rPr lang="en-US" dirty="0" err="1"/>
              <a:t>rocess</a:t>
            </a:r>
            <a:r>
              <a:rPr lang="en-US" dirty="0"/>
              <a:t> Model </a:t>
            </a:r>
            <a:endParaRPr lang="de-DE"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a:t>Supports three main uses which are of growing importance in research, especially as increased emphasis is placed on transparency.</a:t>
            </a:r>
          </a:p>
          <a:p>
            <a:r>
              <a:rPr lang="en-US" dirty="0"/>
              <a:t>The first is a description of </a:t>
            </a:r>
            <a:r>
              <a:rPr lang="en-US" b="1" dirty="0"/>
              <a:t>provenance</a:t>
            </a:r>
            <a:r>
              <a:rPr lang="en-US" dirty="0"/>
              <a:t> at the level of the systems which manage data;</a:t>
            </a:r>
          </a:p>
          <a:p>
            <a:r>
              <a:rPr lang="en-US" dirty="0"/>
              <a:t>the second is </a:t>
            </a:r>
            <a:r>
              <a:rPr lang="en-US" b="1" dirty="0"/>
              <a:t>reproducibility</a:t>
            </a:r>
            <a:r>
              <a:rPr lang="en-US" dirty="0"/>
              <a:t> (e.g., does the information exist to reproduce findings?), and</a:t>
            </a:r>
          </a:p>
          <a:p>
            <a:r>
              <a:rPr lang="en-US" dirty="0"/>
              <a:t>the third is </a:t>
            </a:r>
            <a:r>
              <a:rPr lang="en-US" b="1" dirty="0"/>
              <a:t>computational reproducibility </a:t>
            </a:r>
            <a:r>
              <a:rPr lang="en-US" dirty="0"/>
              <a:t>(can the reproducibility be performed by computers?).</a:t>
            </a:r>
          </a:p>
          <a:p>
            <a:pPr marL="0" indent="0">
              <a:buNone/>
            </a:pPr>
            <a:r>
              <a:rPr lang="en-US" dirty="0"/>
              <a:t>All three uses require a similar set of information, of increasing detail.</a:t>
            </a:r>
          </a:p>
          <a:p>
            <a:pPr marL="0" indent="0">
              <a:buNone/>
            </a:pPr>
            <a:r>
              <a:rPr lang="de-DE" dirty="0" err="1"/>
              <a:t>Based</a:t>
            </a:r>
            <a:r>
              <a:rPr lang="de-DE" dirty="0"/>
              <a:t> on W3C PROV (</a:t>
            </a:r>
            <a:r>
              <a:rPr lang="de-DE" dirty="0" err="1"/>
              <a:t>provenance</a:t>
            </a:r>
            <a:r>
              <a:rPr lang="de-DE" dirty="0"/>
              <a:t>) and</a:t>
            </a:r>
            <a:br>
              <a:rPr lang="de-DE" dirty="0"/>
            </a:br>
            <a:r>
              <a:rPr lang="de-DE" dirty="0" err="1"/>
              <a:t>parts</a:t>
            </a:r>
            <a:r>
              <a:rPr lang="de-DE" dirty="0"/>
              <a:t> </a:t>
            </a:r>
            <a:r>
              <a:rPr lang="de-DE" dirty="0" err="1"/>
              <a:t>of</a:t>
            </a:r>
            <a:r>
              <a:rPr lang="de-DE" dirty="0"/>
              <a:t> BPMN (</a:t>
            </a:r>
            <a:r>
              <a:rPr lang="en-US" dirty="0"/>
              <a:t>Business Process Model and Notation)</a:t>
            </a:r>
            <a:endParaRPr lang="de-DE" dirty="0"/>
          </a:p>
        </p:txBody>
      </p:sp>
    </p:spTree>
    <p:extLst>
      <p:ext uri="{BB962C8B-B14F-4D97-AF65-F5344CB8AC3E}">
        <p14:creationId xmlns:p14="http://schemas.microsoft.com/office/powerpoint/2010/main" val="355766513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de-DE" dirty="0" err="1"/>
              <a:t>Example</a:t>
            </a:r>
            <a:r>
              <a:rPr lang="de-DE" dirty="0"/>
              <a:t>: List All </a:t>
            </a:r>
            <a:r>
              <a:rPr lang="de-DE" dirty="0" err="1"/>
              <a:t>Associations</a:t>
            </a:r>
            <a:r>
              <a:rPr lang="de-DE" dirty="0"/>
              <a:t> – XSLT</a:t>
            </a:r>
            <a:br>
              <a:rPr lang="de-DE" dirty="0"/>
            </a:br>
            <a:r>
              <a:rPr lang="de-DE" dirty="0"/>
              <a:t>(</a:t>
            </a:r>
            <a:r>
              <a:rPr lang="de-DE" dirty="0" err="1"/>
              <a:t>only</a:t>
            </a:r>
            <a:r>
              <a:rPr lang="de-DE" dirty="0"/>
              <a:t> </a:t>
            </a:r>
            <a:r>
              <a:rPr lang="de-DE" dirty="0" err="1"/>
              <a:t>for</a:t>
            </a:r>
            <a:r>
              <a:rPr lang="de-DE" dirty="0"/>
              <a:t> </a:t>
            </a:r>
            <a:r>
              <a:rPr lang="de-DE" dirty="0" err="1"/>
              <a:t>comparison</a:t>
            </a:r>
            <a:r>
              <a:rPr lang="de-DE" dirty="0"/>
              <a:t>)</a:t>
            </a:r>
          </a:p>
        </p:txBody>
      </p:sp>
      <p:pic>
        <p:nvPicPr>
          <p:cNvPr id="266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394" y="1622425"/>
            <a:ext cx="8896754" cy="4778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Rounded Corners 3">
            <a:extLst>
              <a:ext uri="{FF2B5EF4-FFF2-40B4-BE49-F238E27FC236}">
                <a16:creationId xmlns:a16="http://schemas.microsoft.com/office/drawing/2014/main" id="{3D64A678-C816-4808-B6FB-C5319C6D7CBA}"/>
              </a:ext>
            </a:extLst>
          </p:cNvPr>
          <p:cNvSpPr/>
          <p:nvPr/>
        </p:nvSpPr>
        <p:spPr>
          <a:xfrm rot="16200000">
            <a:off x="-235200" y="374400"/>
            <a:ext cx="1080000" cy="457200"/>
          </a:xfrm>
          <a:prstGeom prst="roundRect">
            <a:avLst/>
          </a:prstGeom>
          <a:solidFill>
            <a:schemeClr val="accent6">
              <a:lumMod val="7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Detail</a:t>
            </a:r>
          </a:p>
        </p:txBody>
      </p:sp>
    </p:spTree>
    <p:extLst>
      <p:ext uri="{BB962C8B-B14F-4D97-AF65-F5344CB8AC3E}">
        <p14:creationId xmlns:p14="http://schemas.microsoft.com/office/powerpoint/2010/main" val="277371576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A5B65-E7E1-45FB-8762-45E28C6ADE64}"/>
              </a:ext>
            </a:extLst>
          </p:cNvPr>
          <p:cNvSpPr>
            <a:spLocks noGrp="1"/>
          </p:cNvSpPr>
          <p:nvPr>
            <p:ph type="title"/>
          </p:nvPr>
        </p:nvSpPr>
        <p:spPr/>
        <p:txBody>
          <a:bodyPr/>
          <a:lstStyle/>
          <a:p>
            <a:r>
              <a:rPr lang="de-DE" dirty="0" err="1"/>
              <a:t>Acceleo</a:t>
            </a:r>
            <a:r>
              <a:rPr lang="de-DE" dirty="0"/>
              <a:t>: </a:t>
            </a:r>
            <a:r>
              <a:rPr lang="de-DE" dirty="0" err="1"/>
              <a:t>Configure</a:t>
            </a:r>
            <a:r>
              <a:rPr lang="de-DE" dirty="0"/>
              <a:t> </a:t>
            </a:r>
            <a:r>
              <a:rPr lang="de-DE" dirty="0" err="1"/>
              <a:t>Application</a:t>
            </a:r>
            <a:r>
              <a:rPr lang="de-DE" dirty="0"/>
              <a:t> I</a:t>
            </a:r>
          </a:p>
        </p:txBody>
      </p:sp>
      <p:pic>
        <p:nvPicPr>
          <p:cNvPr id="3" name="Picture 2">
            <a:extLst>
              <a:ext uri="{FF2B5EF4-FFF2-40B4-BE49-F238E27FC236}">
                <a16:creationId xmlns:a16="http://schemas.microsoft.com/office/drawing/2014/main" id="{BDAE0C45-2E4A-4392-857B-35B119D70675}"/>
              </a:ext>
            </a:extLst>
          </p:cNvPr>
          <p:cNvPicPr>
            <a:picLocks noChangeAspect="1"/>
          </p:cNvPicPr>
          <p:nvPr/>
        </p:nvPicPr>
        <p:blipFill>
          <a:blip r:embed="rId2"/>
          <a:stretch>
            <a:fillRect/>
          </a:stretch>
        </p:blipFill>
        <p:spPr>
          <a:xfrm>
            <a:off x="2468858" y="1295400"/>
            <a:ext cx="4206283" cy="5377263"/>
          </a:xfrm>
          <a:prstGeom prst="rect">
            <a:avLst/>
          </a:prstGeom>
          <a:ln>
            <a:solidFill>
              <a:schemeClr val="bg1">
                <a:lumMod val="85000"/>
              </a:schemeClr>
            </a:solidFill>
          </a:ln>
        </p:spPr>
      </p:pic>
    </p:spTree>
    <p:extLst>
      <p:ext uri="{BB962C8B-B14F-4D97-AF65-F5344CB8AC3E}">
        <p14:creationId xmlns:p14="http://schemas.microsoft.com/office/powerpoint/2010/main" val="410227304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400F2-3E14-4283-9C4F-2C35C41BFE97}"/>
              </a:ext>
            </a:extLst>
          </p:cNvPr>
          <p:cNvSpPr>
            <a:spLocks noGrp="1"/>
          </p:cNvSpPr>
          <p:nvPr>
            <p:ph type="title"/>
          </p:nvPr>
        </p:nvSpPr>
        <p:spPr/>
        <p:txBody>
          <a:bodyPr/>
          <a:lstStyle/>
          <a:p>
            <a:r>
              <a:rPr lang="de-DE" dirty="0" err="1"/>
              <a:t>Acceleo</a:t>
            </a:r>
            <a:r>
              <a:rPr lang="de-DE" dirty="0"/>
              <a:t>: </a:t>
            </a:r>
            <a:r>
              <a:rPr lang="de-DE" dirty="0" err="1"/>
              <a:t>Configure</a:t>
            </a:r>
            <a:r>
              <a:rPr lang="de-DE" dirty="0"/>
              <a:t> </a:t>
            </a:r>
            <a:r>
              <a:rPr lang="de-DE" dirty="0" err="1"/>
              <a:t>Application</a:t>
            </a:r>
            <a:r>
              <a:rPr lang="de-DE" dirty="0"/>
              <a:t> II</a:t>
            </a:r>
          </a:p>
        </p:txBody>
      </p:sp>
      <p:pic>
        <p:nvPicPr>
          <p:cNvPr id="4" name="Picture 3">
            <a:extLst>
              <a:ext uri="{FF2B5EF4-FFF2-40B4-BE49-F238E27FC236}">
                <a16:creationId xmlns:a16="http://schemas.microsoft.com/office/drawing/2014/main" id="{FEF86EF7-1EAC-4B19-A27F-DD2C69EF4916}"/>
              </a:ext>
            </a:extLst>
          </p:cNvPr>
          <p:cNvPicPr>
            <a:picLocks noChangeAspect="1"/>
          </p:cNvPicPr>
          <p:nvPr/>
        </p:nvPicPr>
        <p:blipFill>
          <a:blip r:embed="rId2"/>
          <a:stretch>
            <a:fillRect/>
          </a:stretch>
        </p:blipFill>
        <p:spPr>
          <a:xfrm>
            <a:off x="838200" y="1433705"/>
            <a:ext cx="7467600" cy="5149657"/>
          </a:xfrm>
          <a:prstGeom prst="rect">
            <a:avLst/>
          </a:prstGeom>
        </p:spPr>
      </p:pic>
    </p:spTree>
    <p:extLst>
      <p:ext uri="{BB962C8B-B14F-4D97-AF65-F5344CB8AC3E}">
        <p14:creationId xmlns:p14="http://schemas.microsoft.com/office/powerpoint/2010/main" val="114096005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a:t>Polymorphism</a:t>
            </a:r>
            <a:endParaRPr lang="de-DE" dirty="0"/>
          </a:p>
        </p:txBody>
      </p:sp>
      <p:sp>
        <p:nvSpPr>
          <p:cNvPr id="3" name="Content Placeholder 2"/>
          <p:cNvSpPr>
            <a:spLocks noGrp="1"/>
          </p:cNvSpPr>
          <p:nvPr>
            <p:ph sz="half" idx="1"/>
          </p:nvPr>
        </p:nvSpPr>
        <p:spPr>
          <a:xfrm>
            <a:off x="457200" y="1447801"/>
            <a:ext cx="3124200" cy="4525963"/>
          </a:xfrm>
        </p:spPr>
        <p:txBody>
          <a:bodyPr>
            <a:normAutofit/>
          </a:bodyPr>
          <a:lstStyle/>
          <a:p>
            <a:r>
              <a:rPr lang="de-DE" sz="2400" dirty="0" err="1"/>
              <a:t>for</a:t>
            </a:r>
            <a:r>
              <a:rPr lang="de-DE" sz="2400" dirty="0"/>
              <a:t>/</a:t>
            </a:r>
            <a:r>
              <a:rPr lang="de-DE" sz="2400" dirty="0" err="1"/>
              <a:t>if</a:t>
            </a:r>
            <a:r>
              <a:rPr lang="de-DE" sz="2400" dirty="0"/>
              <a:t> </a:t>
            </a:r>
            <a:r>
              <a:rPr lang="de-DE" sz="2400" dirty="0" err="1"/>
              <a:t>is</a:t>
            </a:r>
            <a:r>
              <a:rPr lang="de-DE" sz="2400" dirty="0"/>
              <a:t> quick but </a:t>
            </a:r>
            <a:r>
              <a:rPr lang="de-DE" sz="2400" dirty="0" err="1"/>
              <a:t>dirty</a:t>
            </a:r>
            <a:endParaRPr lang="de-DE" sz="2400" dirty="0"/>
          </a:p>
          <a:p>
            <a:r>
              <a:rPr lang="de-DE" sz="2400" dirty="0" err="1"/>
              <a:t>Use</a:t>
            </a:r>
            <a:r>
              <a:rPr lang="de-DE" sz="2400" dirty="0"/>
              <a:t> </a:t>
            </a:r>
            <a:r>
              <a:rPr lang="de-DE" sz="2400" dirty="0" err="1"/>
              <a:t>polymorphism</a:t>
            </a:r>
            <a:r>
              <a:rPr lang="de-DE" sz="2400" dirty="0"/>
              <a:t> </a:t>
            </a:r>
            <a:r>
              <a:rPr lang="de-DE" sz="2400" dirty="0" err="1"/>
              <a:t>instead</a:t>
            </a:r>
            <a:r>
              <a:rPr lang="de-DE" sz="2400" dirty="0"/>
              <a:t>, i.e. a </a:t>
            </a:r>
            <a:r>
              <a:rPr lang="en-US" sz="2400" dirty="0"/>
              <a:t>single interface to entities of different types</a:t>
            </a:r>
            <a:endParaRPr lang="de-DE" sz="2400" dirty="0"/>
          </a:p>
          <a:p>
            <a:endParaRPr lang="de-DE" sz="2400" dirty="0"/>
          </a:p>
        </p:txBody>
      </p:sp>
      <p:pic>
        <p:nvPicPr>
          <p:cNvPr id="6" name="Picture 2" descr="http://api.ning.com/files/JJsOgcmxC3ejMnSulmv0Vdn63TEtZr0AKfwSmKQKrBmM0Pe443rLt0-Z6AVteAyLTFkfWbmLWvJXBMFHQ25KYu3qWS7nX10g/Polymorphis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1295400"/>
            <a:ext cx="6010275" cy="5257801"/>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629400" y="6306980"/>
            <a:ext cx="2362200" cy="246221"/>
          </a:xfrm>
          <a:prstGeom prst="rect">
            <a:avLst/>
          </a:prstGeom>
          <a:solidFill>
            <a:schemeClr val="bg1">
              <a:lumMod val="85000"/>
            </a:schemeClr>
          </a:solidFill>
        </p:spPr>
        <p:txBody>
          <a:bodyPr wrap="square" rtlCol="0">
            <a:spAutoFit/>
          </a:bodyPr>
          <a:lstStyle/>
          <a:p>
            <a:r>
              <a:rPr lang="de-DE" sz="1000" dirty="0"/>
              <a:t>Source: </a:t>
            </a:r>
            <a:r>
              <a:rPr lang="de-DE" sz="1000" dirty="0" err="1">
                <a:hlinkClick r:id="rId3"/>
              </a:rPr>
              <a:t>Acceleo</a:t>
            </a:r>
            <a:r>
              <a:rPr lang="de-DE" sz="1000" dirty="0">
                <a:hlinkClick r:id="rId3"/>
              </a:rPr>
              <a:t> Best Practices </a:t>
            </a:r>
            <a:r>
              <a:rPr lang="de-DE" sz="1000" dirty="0" err="1">
                <a:hlinkClick r:id="rId3"/>
              </a:rPr>
              <a:t>from</a:t>
            </a:r>
            <a:r>
              <a:rPr lang="de-DE" sz="1000" dirty="0">
                <a:hlinkClick r:id="rId3"/>
              </a:rPr>
              <a:t> </a:t>
            </a:r>
            <a:r>
              <a:rPr lang="de-DE" sz="1000" dirty="0" err="1">
                <a:hlinkClick r:id="rId3"/>
              </a:rPr>
              <a:t>Obeo</a:t>
            </a:r>
            <a:endParaRPr lang="de-DE" dirty="0"/>
          </a:p>
        </p:txBody>
      </p:sp>
      <p:cxnSp>
        <p:nvCxnSpPr>
          <p:cNvPr id="9" name="Straight Connector 8"/>
          <p:cNvCxnSpPr/>
          <p:nvPr/>
        </p:nvCxnSpPr>
        <p:spPr>
          <a:xfrm>
            <a:off x="4191000" y="1981200"/>
            <a:ext cx="2819400" cy="14478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4267200" y="1981200"/>
            <a:ext cx="2667000" cy="14478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id="{F46BF3B2-07AA-4975-9D32-74878C5EDBB7}"/>
              </a:ext>
            </a:extLst>
          </p:cNvPr>
          <p:cNvSpPr/>
          <p:nvPr/>
        </p:nvSpPr>
        <p:spPr>
          <a:xfrm rot="16200000">
            <a:off x="-235200" y="374400"/>
            <a:ext cx="1080000" cy="457200"/>
          </a:xfrm>
          <a:prstGeom prst="roundRect">
            <a:avLst/>
          </a:prstGeom>
          <a:solidFill>
            <a:schemeClr val="accent6">
              <a:lumMod val="7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Detail</a:t>
            </a:r>
          </a:p>
        </p:txBody>
      </p:sp>
    </p:spTree>
    <p:extLst>
      <p:ext uri="{BB962C8B-B14F-4D97-AF65-F5344CB8AC3E}">
        <p14:creationId xmlns:p14="http://schemas.microsoft.com/office/powerpoint/2010/main" val="72944292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a:t>Standalone</a:t>
            </a:r>
            <a:endParaRPr lang="de-DE" dirty="0"/>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1310640" y="1280160"/>
            <a:ext cx="6537960" cy="5120640"/>
          </a:xfrm>
          <a:prstGeom prst="rect">
            <a:avLst/>
          </a:prstGeom>
          <a:noFill/>
          <a:ln>
            <a:noFill/>
          </a:ln>
        </p:spPr>
      </p:pic>
      <p:sp>
        <p:nvSpPr>
          <p:cNvPr id="4" name="Rectangle: Rounded Corners 3">
            <a:extLst>
              <a:ext uri="{FF2B5EF4-FFF2-40B4-BE49-F238E27FC236}">
                <a16:creationId xmlns:a16="http://schemas.microsoft.com/office/drawing/2014/main" id="{E4E60236-17EE-4881-9DC3-B5C394883D87}"/>
              </a:ext>
            </a:extLst>
          </p:cNvPr>
          <p:cNvSpPr/>
          <p:nvPr/>
        </p:nvSpPr>
        <p:spPr>
          <a:xfrm rot="16200000">
            <a:off x="-235200" y="374400"/>
            <a:ext cx="1080000" cy="457200"/>
          </a:xfrm>
          <a:prstGeom prst="roundRect">
            <a:avLst/>
          </a:prstGeom>
          <a:solidFill>
            <a:schemeClr val="accent6">
              <a:lumMod val="7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Detail</a:t>
            </a:r>
          </a:p>
        </p:txBody>
      </p:sp>
    </p:spTree>
    <p:extLst>
      <p:ext uri="{BB962C8B-B14F-4D97-AF65-F5344CB8AC3E}">
        <p14:creationId xmlns:p14="http://schemas.microsoft.com/office/powerpoint/2010/main" val="302574350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dirty="0" err="1"/>
              <a:t>Build</a:t>
            </a:r>
            <a:r>
              <a:rPr lang="de-DE" dirty="0"/>
              <a:t> Automation: Command Line</a:t>
            </a:r>
          </a:p>
        </p:txBody>
      </p:sp>
      <p:graphicFrame>
        <p:nvGraphicFramePr>
          <p:cNvPr id="3" name="Object 2"/>
          <p:cNvGraphicFramePr>
            <a:graphicFrameLocks noChangeAspect="1"/>
          </p:cNvGraphicFramePr>
          <p:nvPr>
            <p:extLst>
              <p:ext uri="{D42A27DB-BD31-4B8C-83A1-F6EECF244321}">
                <p14:modId xmlns:p14="http://schemas.microsoft.com/office/powerpoint/2010/main" val="4093963051"/>
              </p:ext>
            </p:extLst>
          </p:nvPr>
        </p:nvGraphicFramePr>
        <p:xfrm>
          <a:off x="230188" y="1527175"/>
          <a:ext cx="8869362" cy="5078413"/>
        </p:xfrm>
        <a:graphic>
          <a:graphicData uri="http://schemas.openxmlformats.org/presentationml/2006/ole">
            <mc:AlternateContent xmlns:mc="http://schemas.openxmlformats.org/markup-compatibility/2006">
              <mc:Choice xmlns:v="urn:schemas-microsoft-com:vml" Requires="v">
                <p:oleObj spid="_x0000_s21178" name="Dokument" r:id="rId3" imgW="6754029" imgH="3861490" progId="Word.Document.12">
                  <p:embed/>
                </p:oleObj>
              </mc:Choice>
              <mc:Fallback>
                <p:oleObj name="Dokument" r:id="rId3" imgW="6754029" imgH="3861490" progId="Word.Document.12">
                  <p:embed/>
                  <p:pic>
                    <p:nvPicPr>
                      <p:cNvPr id="0" name=""/>
                      <p:cNvPicPr/>
                      <p:nvPr/>
                    </p:nvPicPr>
                    <p:blipFill>
                      <a:blip r:embed="rId4"/>
                      <a:stretch>
                        <a:fillRect/>
                      </a:stretch>
                    </p:blipFill>
                    <p:spPr>
                      <a:xfrm>
                        <a:off x="230188" y="1527175"/>
                        <a:ext cx="8869362" cy="5078413"/>
                      </a:xfrm>
                      <a:prstGeom prst="rect">
                        <a:avLst/>
                      </a:prstGeom>
                    </p:spPr>
                  </p:pic>
                </p:oleObj>
              </mc:Fallback>
            </mc:AlternateContent>
          </a:graphicData>
        </a:graphic>
      </p:graphicFrame>
      <p:sp>
        <p:nvSpPr>
          <p:cNvPr id="7" name="TextBox 6"/>
          <p:cNvSpPr txBox="1"/>
          <p:nvPr/>
        </p:nvSpPr>
        <p:spPr>
          <a:xfrm>
            <a:off x="6400800" y="3733800"/>
            <a:ext cx="2585644" cy="369332"/>
          </a:xfrm>
          <a:prstGeom prst="rect">
            <a:avLst/>
          </a:prstGeom>
          <a:noFill/>
          <a:ln w="19050">
            <a:solidFill>
              <a:schemeClr val="accent1">
                <a:shade val="95000"/>
                <a:satMod val="105000"/>
              </a:schemeClr>
            </a:solidFill>
          </a:ln>
        </p:spPr>
        <p:txBody>
          <a:bodyPr wrap="none" rtlCol="0">
            <a:spAutoFit/>
          </a:bodyPr>
          <a:lstStyle/>
          <a:p>
            <a:r>
              <a:rPr lang="de-DE" dirty="0"/>
              <a:t>Model-</a:t>
            </a:r>
            <a:r>
              <a:rPr lang="de-DE" dirty="0" err="1"/>
              <a:t>to</a:t>
            </a:r>
            <a:r>
              <a:rPr lang="de-DE" dirty="0"/>
              <a:t>-text </a:t>
            </a:r>
            <a:r>
              <a:rPr lang="de-DE" dirty="0" err="1"/>
              <a:t>application</a:t>
            </a:r>
            <a:endParaRPr lang="de-DE" dirty="0"/>
          </a:p>
        </p:txBody>
      </p:sp>
      <p:cxnSp>
        <p:nvCxnSpPr>
          <p:cNvPr id="8" name="Straight Arrow Connector 7"/>
          <p:cNvCxnSpPr>
            <a:cxnSpLocks/>
            <a:stCxn id="7" idx="1"/>
          </p:cNvCxnSpPr>
          <p:nvPr/>
        </p:nvCxnSpPr>
        <p:spPr>
          <a:xfrm flipH="1">
            <a:off x="4535797" y="3918466"/>
            <a:ext cx="1865003" cy="577334"/>
          </a:xfrm>
          <a:prstGeom prst="straightConnector1">
            <a:avLst/>
          </a:prstGeom>
          <a:ln w="19050">
            <a:tailEnd type="triangle" w="lg" len="lg"/>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535797" y="5700561"/>
            <a:ext cx="1334020" cy="369332"/>
          </a:xfrm>
          <a:prstGeom prst="rect">
            <a:avLst/>
          </a:prstGeom>
          <a:noFill/>
          <a:ln w="19050">
            <a:solidFill>
              <a:srgbClr val="00B050"/>
            </a:solidFill>
          </a:ln>
        </p:spPr>
        <p:txBody>
          <a:bodyPr wrap="none" rtlCol="0">
            <a:spAutoFit/>
          </a:bodyPr>
          <a:lstStyle/>
          <a:p>
            <a:r>
              <a:rPr lang="de-DE" dirty="0"/>
              <a:t>Input </a:t>
            </a:r>
            <a:r>
              <a:rPr lang="de-DE" dirty="0" err="1"/>
              <a:t>model</a:t>
            </a:r>
            <a:endParaRPr lang="de-DE" dirty="0"/>
          </a:p>
        </p:txBody>
      </p:sp>
      <p:cxnSp>
        <p:nvCxnSpPr>
          <p:cNvPr id="10" name="Straight Arrow Connector 9"/>
          <p:cNvCxnSpPr>
            <a:stCxn id="9" idx="0"/>
          </p:cNvCxnSpPr>
          <p:nvPr/>
        </p:nvCxnSpPr>
        <p:spPr>
          <a:xfrm flipV="1">
            <a:off x="5202807" y="4862361"/>
            <a:ext cx="2340993" cy="838200"/>
          </a:xfrm>
          <a:prstGeom prst="straightConnector1">
            <a:avLst/>
          </a:prstGeom>
          <a:ln w="1905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57200" y="5700561"/>
            <a:ext cx="1467005" cy="369332"/>
          </a:xfrm>
          <a:prstGeom prst="rect">
            <a:avLst/>
          </a:prstGeom>
          <a:noFill/>
          <a:ln w="19050">
            <a:solidFill>
              <a:srgbClr val="00B050"/>
            </a:solidFill>
          </a:ln>
        </p:spPr>
        <p:txBody>
          <a:bodyPr wrap="none" rtlCol="0">
            <a:spAutoFit/>
          </a:bodyPr>
          <a:lstStyle/>
          <a:p>
            <a:r>
              <a:rPr lang="de-DE" dirty="0"/>
              <a:t>Output </a:t>
            </a:r>
            <a:r>
              <a:rPr lang="de-DE" dirty="0" err="1"/>
              <a:t>folder</a:t>
            </a:r>
            <a:endParaRPr lang="de-DE" dirty="0"/>
          </a:p>
        </p:txBody>
      </p:sp>
      <p:cxnSp>
        <p:nvCxnSpPr>
          <p:cNvPr id="19" name="Straight Arrow Connector 18"/>
          <p:cNvCxnSpPr>
            <a:stCxn id="18" idx="0"/>
          </p:cNvCxnSpPr>
          <p:nvPr/>
        </p:nvCxnSpPr>
        <p:spPr>
          <a:xfrm flipV="1">
            <a:off x="1190703" y="5029200"/>
            <a:ext cx="1781097" cy="671361"/>
          </a:xfrm>
          <a:prstGeom prst="straightConnector1">
            <a:avLst/>
          </a:prstGeom>
          <a:ln w="1905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11" name="Rectangle: Rounded Corners 10">
            <a:extLst>
              <a:ext uri="{FF2B5EF4-FFF2-40B4-BE49-F238E27FC236}">
                <a16:creationId xmlns:a16="http://schemas.microsoft.com/office/drawing/2014/main" id="{B17F365F-3E44-4429-87B0-072D3A7F7530}"/>
              </a:ext>
            </a:extLst>
          </p:cNvPr>
          <p:cNvSpPr/>
          <p:nvPr/>
        </p:nvSpPr>
        <p:spPr>
          <a:xfrm rot="16200000">
            <a:off x="-235200" y="374400"/>
            <a:ext cx="1080000" cy="457200"/>
          </a:xfrm>
          <a:prstGeom prst="roundRect">
            <a:avLst/>
          </a:prstGeom>
          <a:solidFill>
            <a:schemeClr val="accent6">
              <a:lumMod val="7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Detail</a:t>
            </a:r>
          </a:p>
        </p:txBody>
      </p:sp>
    </p:spTree>
    <p:extLst>
      <p:ext uri="{BB962C8B-B14F-4D97-AF65-F5344CB8AC3E}">
        <p14:creationId xmlns:p14="http://schemas.microsoft.com/office/powerpoint/2010/main" val="364484218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a:t>Build</a:t>
            </a:r>
            <a:r>
              <a:rPr lang="de-DE" dirty="0"/>
              <a:t> Automation: </a:t>
            </a:r>
            <a:r>
              <a:rPr lang="de-DE" dirty="0" err="1"/>
              <a:t>Ant</a:t>
            </a:r>
            <a:r>
              <a:rPr lang="de-DE" dirty="0"/>
              <a:t> - 1</a:t>
            </a:r>
          </a:p>
        </p:txBody>
      </p:sp>
      <p:pic>
        <p:nvPicPr>
          <p:cNvPr id="2253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51490"/>
            <a:ext cx="4994275" cy="52858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Rounded Corners 3">
            <a:extLst>
              <a:ext uri="{FF2B5EF4-FFF2-40B4-BE49-F238E27FC236}">
                <a16:creationId xmlns:a16="http://schemas.microsoft.com/office/drawing/2014/main" id="{FC62978A-6577-4DF1-A533-4859320065A4}"/>
              </a:ext>
            </a:extLst>
          </p:cNvPr>
          <p:cNvSpPr/>
          <p:nvPr/>
        </p:nvSpPr>
        <p:spPr>
          <a:xfrm rot="16200000">
            <a:off x="-235200" y="374400"/>
            <a:ext cx="1080000" cy="457200"/>
          </a:xfrm>
          <a:prstGeom prst="roundRect">
            <a:avLst/>
          </a:prstGeom>
          <a:solidFill>
            <a:schemeClr val="accent6">
              <a:lumMod val="7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Detail</a:t>
            </a:r>
          </a:p>
        </p:txBody>
      </p:sp>
    </p:spTree>
    <p:extLst>
      <p:ext uri="{BB962C8B-B14F-4D97-AF65-F5344CB8AC3E}">
        <p14:creationId xmlns:p14="http://schemas.microsoft.com/office/powerpoint/2010/main" val="424951457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a:t>Build</a:t>
            </a:r>
            <a:r>
              <a:rPr lang="de-DE" dirty="0"/>
              <a:t> Automation: </a:t>
            </a:r>
            <a:r>
              <a:rPr lang="de-DE" dirty="0" err="1"/>
              <a:t>Ant</a:t>
            </a:r>
            <a:r>
              <a:rPr lang="de-DE" dirty="0"/>
              <a:t> - 2</a:t>
            </a:r>
          </a:p>
        </p:txBody>
      </p:sp>
      <p:pic>
        <p:nvPicPr>
          <p:cNvPr id="215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423" y="1447800"/>
            <a:ext cx="8396577"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Rounded Corners 3">
            <a:extLst>
              <a:ext uri="{FF2B5EF4-FFF2-40B4-BE49-F238E27FC236}">
                <a16:creationId xmlns:a16="http://schemas.microsoft.com/office/drawing/2014/main" id="{AC18AB02-6F9E-4442-B9BE-A254EF9C37C4}"/>
              </a:ext>
            </a:extLst>
          </p:cNvPr>
          <p:cNvSpPr/>
          <p:nvPr/>
        </p:nvSpPr>
        <p:spPr>
          <a:xfrm rot="16200000">
            <a:off x="-235200" y="374400"/>
            <a:ext cx="1080000" cy="457200"/>
          </a:xfrm>
          <a:prstGeom prst="roundRect">
            <a:avLst/>
          </a:prstGeom>
          <a:solidFill>
            <a:schemeClr val="accent6">
              <a:lumMod val="7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Detail</a:t>
            </a:r>
          </a:p>
        </p:txBody>
      </p:sp>
    </p:spTree>
    <p:extLst>
      <p:ext uri="{BB962C8B-B14F-4D97-AF65-F5344CB8AC3E}">
        <p14:creationId xmlns:p14="http://schemas.microsoft.com/office/powerpoint/2010/main" val="181467893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04105-4091-4253-974C-D56F36A2F18D}"/>
              </a:ext>
            </a:extLst>
          </p:cNvPr>
          <p:cNvSpPr>
            <a:spLocks noGrp="1"/>
          </p:cNvSpPr>
          <p:nvPr>
            <p:ph type="title"/>
          </p:nvPr>
        </p:nvSpPr>
        <p:spPr/>
        <p:txBody>
          <a:bodyPr/>
          <a:lstStyle/>
          <a:p>
            <a:r>
              <a:rPr lang="de-DE" dirty="0"/>
              <a:t>UML Class </a:t>
            </a:r>
            <a:r>
              <a:rPr lang="de-DE" dirty="0" err="1"/>
              <a:t>Diagram</a:t>
            </a:r>
            <a:r>
              <a:rPr lang="de-DE" dirty="0"/>
              <a:t> Primer</a:t>
            </a:r>
          </a:p>
        </p:txBody>
      </p:sp>
      <p:sp>
        <p:nvSpPr>
          <p:cNvPr id="3" name="Content Placeholder 2">
            <a:extLst>
              <a:ext uri="{FF2B5EF4-FFF2-40B4-BE49-F238E27FC236}">
                <a16:creationId xmlns:a16="http://schemas.microsoft.com/office/drawing/2014/main" id="{2F4B3A12-122E-4C55-81FA-CFF226526B2E}"/>
              </a:ext>
            </a:extLst>
          </p:cNvPr>
          <p:cNvSpPr>
            <a:spLocks noGrp="1"/>
          </p:cNvSpPr>
          <p:nvPr>
            <p:ph idx="1"/>
          </p:nvPr>
        </p:nvSpPr>
        <p:spPr/>
        <p:txBody>
          <a:bodyPr>
            <a:normAutofit fontScale="62500" lnSpcReduction="20000"/>
          </a:bodyPr>
          <a:lstStyle/>
          <a:p>
            <a:r>
              <a:rPr lang="de-DE" dirty="0"/>
              <a:t>Part I</a:t>
            </a:r>
          </a:p>
          <a:p>
            <a:pPr lvl="1"/>
            <a:r>
              <a:rPr lang="de-DE" dirty="0" err="1">
                <a:hlinkClick r:id="rId2" action="ppaction://hlinksldjump"/>
              </a:rPr>
              <a:t>Overview</a:t>
            </a:r>
            <a:endParaRPr lang="de-DE" dirty="0"/>
          </a:p>
          <a:p>
            <a:pPr lvl="1"/>
            <a:r>
              <a:rPr lang="de-DE" dirty="0">
                <a:hlinkClick r:id="rId3" action="ppaction://hlinksldjump"/>
              </a:rPr>
              <a:t>DDI-CDI - Features</a:t>
            </a:r>
            <a:endParaRPr lang="de-DE" dirty="0"/>
          </a:p>
          <a:p>
            <a:pPr lvl="1"/>
            <a:r>
              <a:rPr lang="de-DE" dirty="0">
                <a:hlinkClick r:id="rId4" action="ppaction://hlinksldjump"/>
              </a:rPr>
              <a:t>Model-Driven Approach</a:t>
            </a:r>
            <a:endParaRPr lang="de-DE" dirty="0"/>
          </a:p>
          <a:p>
            <a:pPr lvl="1"/>
            <a:r>
              <a:rPr lang="de-DE" dirty="0">
                <a:hlinkClick r:id="rId5" action="ppaction://hlinksldjump"/>
              </a:rPr>
              <a:t>Model-Driven Approach </a:t>
            </a:r>
            <a:r>
              <a:rPr lang="de-DE" dirty="0" err="1">
                <a:hlinkClick r:id="rId5" action="ppaction://hlinksldjump"/>
              </a:rPr>
              <a:t>for</a:t>
            </a:r>
            <a:r>
              <a:rPr lang="de-DE" dirty="0">
                <a:hlinkClick r:id="rId5" action="ppaction://hlinksldjump"/>
              </a:rPr>
              <a:t> DDI-CDI</a:t>
            </a:r>
            <a:endParaRPr lang="de-DE" dirty="0"/>
          </a:p>
          <a:p>
            <a:pPr lvl="1"/>
            <a:r>
              <a:rPr lang="de-DE" dirty="0">
                <a:hlinkClick r:id="rId6" action="ppaction://hlinksldjump"/>
              </a:rPr>
              <a:t>UML </a:t>
            </a:r>
            <a:r>
              <a:rPr lang="de-DE" dirty="0" err="1">
                <a:hlinkClick r:id="rId6" action="ppaction://hlinksldjump"/>
              </a:rPr>
              <a:t>Subset</a:t>
            </a:r>
            <a:r>
              <a:rPr lang="de-DE" dirty="0">
                <a:hlinkClick r:id="rId6" action="ppaction://hlinksldjump"/>
              </a:rPr>
              <a:t> </a:t>
            </a:r>
            <a:r>
              <a:rPr lang="de-DE" dirty="0" err="1">
                <a:hlinkClick r:id="rId6" action="ppaction://hlinksldjump"/>
              </a:rPr>
              <a:t>for</a:t>
            </a:r>
            <a:r>
              <a:rPr lang="de-DE" dirty="0">
                <a:hlinkClick r:id="rId6" action="ppaction://hlinksldjump"/>
              </a:rPr>
              <a:t> DDI-CDI</a:t>
            </a:r>
            <a:endParaRPr lang="de-DE" dirty="0"/>
          </a:p>
          <a:p>
            <a:pPr lvl="1"/>
            <a:r>
              <a:rPr lang="de-DE" dirty="0">
                <a:hlinkClick r:id="rId7" action="ppaction://hlinksldjump"/>
              </a:rPr>
              <a:t>Generation </a:t>
            </a:r>
            <a:r>
              <a:rPr lang="de-DE" dirty="0" err="1">
                <a:hlinkClick r:id="rId7" action="ppaction://hlinksldjump"/>
              </a:rPr>
              <a:t>of</a:t>
            </a:r>
            <a:r>
              <a:rPr lang="de-DE" dirty="0">
                <a:hlinkClick r:id="rId7" action="ppaction://hlinksldjump"/>
              </a:rPr>
              <a:t> </a:t>
            </a:r>
            <a:r>
              <a:rPr lang="en-US" dirty="0">
                <a:hlinkClick r:id="rId7" action="ppaction://hlinksldjump"/>
              </a:rPr>
              <a:t>Specific Representations XSD, OWL, R, </a:t>
            </a:r>
            <a:r>
              <a:rPr lang="en-US" dirty="0" err="1">
                <a:hlinkClick r:id="rId7" action="ppaction://hlinksldjump"/>
              </a:rPr>
              <a:t>reST</a:t>
            </a:r>
            <a:r>
              <a:rPr lang="en-US" dirty="0">
                <a:hlinkClick r:id="rId7" action="ppaction://hlinksldjump"/>
              </a:rPr>
              <a:t>, and DOT</a:t>
            </a:r>
            <a:endParaRPr lang="de-DE" dirty="0"/>
          </a:p>
          <a:p>
            <a:pPr lvl="1"/>
            <a:r>
              <a:rPr lang="de-DE" dirty="0">
                <a:hlinkClick r:id="rId8" action="ppaction://hlinksldjump"/>
              </a:rPr>
              <a:t>Generation </a:t>
            </a:r>
            <a:r>
              <a:rPr lang="de-DE" dirty="0" err="1">
                <a:hlinkClick r:id="rId8" action="ppaction://hlinksldjump"/>
              </a:rPr>
              <a:t>of</a:t>
            </a:r>
            <a:r>
              <a:rPr lang="de-DE" dirty="0">
                <a:hlinkClick r:id="rId8" action="ppaction://hlinksldjump"/>
              </a:rPr>
              <a:t> Any Syntax </a:t>
            </a:r>
            <a:r>
              <a:rPr lang="de-DE" dirty="0" err="1">
                <a:hlinkClick r:id="rId8" action="ppaction://hlinksldjump"/>
              </a:rPr>
              <a:t>Representation</a:t>
            </a:r>
            <a:r>
              <a:rPr lang="de-DE" dirty="0">
                <a:hlinkClick r:id="rId8" action="ppaction://hlinksldjump"/>
              </a:rPr>
              <a:t> </a:t>
            </a:r>
            <a:endParaRPr lang="de-DE" dirty="0"/>
          </a:p>
          <a:p>
            <a:r>
              <a:rPr lang="de-DE" dirty="0"/>
              <a:t>Part II</a:t>
            </a:r>
          </a:p>
          <a:p>
            <a:pPr lvl="1"/>
            <a:r>
              <a:rPr lang="de-DE" dirty="0" err="1">
                <a:hlinkClick r:id="rId9" action="ppaction://hlinksldjump"/>
              </a:rPr>
              <a:t>Eclipse</a:t>
            </a:r>
            <a:r>
              <a:rPr lang="de-DE" dirty="0">
                <a:hlinkClick r:id="rId9" action="ppaction://hlinksldjump"/>
              </a:rPr>
              <a:t> Environment</a:t>
            </a:r>
            <a:endParaRPr lang="de-DE" dirty="0"/>
          </a:p>
          <a:p>
            <a:pPr lvl="2"/>
            <a:r>
              <a:rPr lang="de-DE" dirty="0">
                <a:hlinkClick r:id="rId10" action="ppaction://hlinksldjump"/>
              </a:rPr>
              <a:t>Papyrus - UML Tool</a:t>
            </a:r>
            <a:endParaRPr lang="de-DE" dirty="0"/>
          </a:p>
          <a:p>
            <a:pPr lvl="2"/>
            <a:r>
              <a:rPr lang="de-DE" dirty="0" err="1">
                <a:hlinkClick r:id="rId11" action="ppaction://hlinksldjump"/>
              </a:rPr>
              <a:t>QVTo</a:t>
            </a:r>
            <a:r>
              <a:rPr lang="de-DE" dirty="0">
                <a:hlinkClick r:id="rId11" action="ppaction://hlinksldjump"/>
              </a:rPr>
              <a:t> - Model </a:t>
            </a:r>
            <a:r>
              <a:rPr lang="de-DE" dirty="0" err="1">
                <a:hlinkClick r:id="rId11" action="ppaction://hlinksldjump"/>
              </a:rPr>
              <a:t>to</a:t>
            </a:r>
            <a:r>
              <a:rPr lang="de-DE" dirty="0">
                <a:hlinkClick r:id="rId11" action="ppaction://hlinksldjump"/>
              </a:rPr>
              <a:t> Model</a:t>
            </a:r>
            <a:endParaRPr lang="de-DE" dirty="0"/>
          </a:p>
          <a:p>
            <a:pPr lvl="2"/>
            <a:r>
              <a:rPr lang="de-DE" dirty="0" err="1">
                <a:hlinkClick r:id="rId12" action="ppaction://hlinksldjump"/>
              </a:rPr>
              <a:t>Acceleo</a:t>
            </a:r>
            <a:r>
              <a:rPr lang="de-DE" dirty="0">
                <a:hlinkClick r:id="rId12" action="ppaction://hlinksldjump"/>
              </a:rPr>
              <a:t> - Model </a:t>
            </a:r>
            <a:r>
              <a:rPr lang="de-DE" dirty="0" err="1">
                <a:hlinkClick r:id="rId12" action="ppaction://hlinksldjump"/>
              </a:rPr>
              <a:t>to</a:t>
            </a:r>
            <a:r>
              <a:rPr lang="de-DE" dirty="0">
                <a:hlinkClick r:id="rId12" action="ppaction://hlinksldjump"/>
              </a:rPr>
              <a:t> Text</a:t>
            </a:r>
            <a:endParaRPr lang="de-DE" dirty="0"/>
          </a:p>
          <a:p>
            <a:pPr lvl="1"/>
            <a:r>
              <a:rPr lang="de-DE" sz="4400" b="1" dirty="0">
                <a:hlinkClick r:id="rId13" action="ppaction://hlinksldjump"/>
              </a:rPr>
              <a:t>UML Class </a:t>
            </a:r>
            <a:r>
              <a:rPr lang="de-DE" sz="4400" b="1" dirty="0" err="1">
                <a:hlinkClick r:id="rId13" action="ppaction://hlinksldjump"/>
              </a:rPr>
              <a:t>Diagram</a:t>
            </a:r>
            <a:r>
              <a:rPr lang="de-DE" sz="4400" b="1" dirty="0">
                <a:hlinkClick r:id="rId13" action="ppaction://hlinksldjump"/>
              </a:rPr>
              <a:t> Primer</a:t>
            </a:r>
            <a:endParaRPr lang="de-DE" sz="4400" b="1" dirty="0"/>
          </a:p>
          <a:p>
            <a:pPr lvl="1"/>
            <a:r>
              <a:rPr lang="de-DE" dirty="0" err="1">
                <a:hlinkClick r:id="rId14" action="ppaction://hlinksldjump"/>
              </a:rPr>
              <a:t>Exercises</a:t>
            </a:r>
            <a:endParaRPr lang="de-DE" dirty="0"/>
          </a:p>
          <a:p>
            <a:pPr lvl="1"/>
            <a:r>
              <a:rPr lang="de-DE" dirty="0" err="1">
                <a:hlinkClick r:id="rId15" action="ppaction://hlinksldjump"/>
              </a:rPr>
              <a:t>Credits</a:t>
            </a:r>
            <a:r>
              <a:rPr lang="de-DE" dirty="0">
                <a:hlinkClick r:id="rId15" action="ppaction://hlinksldjump"/>
              </a:rPr>
              <a:t>, Community, and Contact</a:t>
            </a:r>
            <a:endParaRPr lang="de-DE" dirty="0"/>
          </a:p>
        </p:txBody>
      </p:sp>
    </p:spTree>
    <p:extLst>
      <p:ext uri="{BB962C8B-B14F-4D97-AF65-F5344CB8AC3E}">
        <p14:creationId xmlns:p14="http://schemas.microsoft.com/office/powerpoint/2010/main" val="395244532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de-DE" dirty="0"/>
              <a:t>UML Class </a:t>
            </a:r>
            <a:r>
              <a:rPr lang="de-DE" dirty="0" err="1"/>
              <a:t>Diagram</a:t>
            </a:r>
            <a:r>
              <a:rPr lang="de-DE" dirty="0"/>
              <a:t> Primer</a:t>
            </a:r>
            <a:br>
              <a:rPr lang="de-DE" dirty="0"/>
            </a:br>
            <a:r>
              <a:rPr lang="de-DE" dirty="0">
                <a:solidFill>
                  <a:srgbClr val="00B050"/>
                </a:solidFill>
              </a:rPr>
              <a:t>And </a:t>
            </a:r>
            <a:r>
              <a:rPr lang="de-DE" dirty="0" err="1">
                <a:solidFill>
                  <a:srgbClr val="00B050"/>
                </a:solidFill>
              </a:rPr>
              <a:t>Some</a:t>
            </a:r>
            <a:r>
              <a:rPr lang="de-DE" dirty="0">
                <a:solidFill>
                  <a:srgbClr val="00B050"/>
                </a:solidFill>
              </a:rPr>
              <a:t> </a:t>
            </a:r>
            <a:r>
              <a:rPr lang="de-DE" dirty="0" err="1">
                <a:solidFill>
                  <a:srgbClr val="00B050"/>
                </a:solidFill>
              </a:rPr>
              <a:t>Specific</a:t>
            </a:r>
            <a:r>
              <a:rPr lang="de-DE" dirty="0">
                <a:solidFill>
                  <a:srgbClr val="00B050"/>
                </a:solidFill>
              </a:rPr>
              <a:t> DDI-CDI Rules</a:t>
            </a:r>
          </a:p>
        </p:txBody>
      </p:sp>
      <p:sp>
        <p:nvSpPr>
          <p:cNvPr id="3" name="Content Placeholder 2"/>
          <p:cNvSpPr>
            <a:spLocks noGrp="1"/>
          </p:cNvSpPr>
          <p:nvPr>
            <p:ph idx="1"/>
          </p:nvPr>
        </p:nvSpPr>
        <p:spPr/>
        <p:txBody>
          <a:bodyPr>
            <a:normAutofit fontScale="55000" lnSpcReduction="20000"/>
          </a:bodyPr>
          <a:lstStyle/>
          <a:p>
            <a:r>
              <a:rPr lang="de-DE" dirty="0"/>
              <a:t>Class</a:t>
            </a:r>
          </a:p>
          <a:p>
            <a:pPr lvl="1"/>
            <a:r>
              <a:rPr lang="de-DE" dirty="0">
                <a:solidFill>
                  <a:srgbClr val="00B050"/>
                </a:solidFill>
              </a:rPr>
              <a:t>Name </a:t>
            </a:r>
            <a:r>
              <a:rPr lang="de-DE" dirty="0" err="1">
                <a:solidFill>
                  <a:srgbClr val="00B050"/>
                </a:solidFill>
              </a:rPr>
              <a:t>is</a:t>
            </a:r>
            <a:r>
              <a:rPr lang="de-DE" dirty="0">
                <a:solidFill>
                  <a:srgbClr val="00B050"/>
                </a:solidFill>
              </a:rPr>
              <a:t> </a:t>
            </a:r>
            <a:r>
              <a:rPr lang="de-DE" dirty="0" err="1">
                <a:solidFill>
                  <a:srgbClr val="00B050"/>
                </a:solidFill>
              </a:rPr>
              <a:t>unique</a:t>
            </a:r>
            <a:r>
              <a:rPr lang="de-DE" dirty="0">
                <a:solidFill>
                  <a:srgbClr val="00B050"/>
                </a:solidFill>
              </a:rPr>
              <a:t> in </a:t>
            </a:r>
            <a:r>
              <a:rPr lang="de-DE" dirty="0" err="1">
                <a:solidFill>
                  <a:srgbClr val="00B050"/>
                </a:solidFill>
              </a:rPr>
              <a:t>the</a:t>
            </a:r>
            <a:r>
              <a:rPr lang="de-DE" dirty="0">
                <a:solidFill>
                  <a:srgbClr val="00B050"/>
                </a:solidFill>
              </a:rPr>
              <a:t> </a:t>
            </a:r>
            <a:r>
              <a:rPr lang="de-DE" dirty="0" err="1">
                <a:solidFill>
                  <a:srgbClr val="00B050"/>
                </a:solidFill>
              </a:rPr>
              <a:t>model</a:t>
            </a:r>
            <a:endParaRPr lang="de-DE" dirty="0">
              <a:solidFill>
                <a:srgbClr val="00B050"/>
              </a:solidFill>
            </a:endParaRPr>
          </a:p>
          <a:p>
            <a:pPr lvl="1"/>
            <a:r>
              <a:rPr lang="de-DE" dirty="0"/>
              <a:t>Attribute </a:t>
            </a:r>
            <a:r>
              <a:rPr lang="de-DE" dirty="0">
                <a:solidFill>
                  <a:srgbClr val="00B050"/>
                </a:solidFill>
              </a:rPr>
              <a:t>(</a:t>
            </a:r>
            <a:r>
              <a:rPr lang="de-DE" dirty="0" err="1">
                <a:solidFill>
                  <a:srgbClr val="00B050"/>
                </a:solidFill>
              </a:rPr>
              <a:t>has</a:t>
            </a:r>
            <a:r>
              <a:rPr lang="de-DE" dirty="0">
                <a:solidFill>
                  <a:srgbClr val="00B050"/>
                </a:solidFill>
              </a:rPr>
              <a:t> a </a:t>
            </a:r>
            <a:r>
              <a:rPr lang="de-DE" dirty="0" err="1">
                <a:solidFill>
                  <a:srgbClr val="00B050"/>
                </a:solidFill>
              </a:rPr>
              <a:t>multiplicity</a:t>
            </a:r>
            <a:r>
              <a:rPr lang="de-DE" dirty="0">
                <a:solidFill>
                  <a:srgbClr val="00B050"/>
                </a:solidFill>
              </a:rPr>
              <a:t> </a:t>
            </a:r>
            <a:r>
              <a:rPr lang="de-DE" dirty="0" err="1">
                <a:solidFill>
                  <a:srgbClr val="00B050"/>
                </a:solidFill>
              </a:rPr>
              <a:t>definition</a:t>
            </a:r>
            <a:r>
              <a:rPr lang="de-DE" dirty="0">
                <a:solidFill>
                  <a:srgbClr val="00B050"/>
                </a:solidFill>
              </a:rPr>
              <a:t>)</a:t>
            </a:r>
          </a:p>
          <a:p>
            <a:pPr lvl="1"/>
            <a:r>
              <a:rPr lang="de-DE" dirty="0"/>
              <a:t>Can </a:t>
            </a:r>
            <a:r>
              <a:rPr lang="de-DE" dirty="0" err="1"/>
              <a:t>inherit</a:t>
            </a:r>
            <a:r>
              <a:rPr lang="de-DE" dirty="0"/>
              <a:t> </a:t>
            </a:r>
            <a:r>
              <a:rPr lang="de-DE" dirty="0" err="1"/>
              <a:t>properties</a:t>
            </a:r>
            <a:r>
              <a:rPr lang="de-DE" dirty="0"/>
              <a:t> </a:t>
            </a:r>
            <a:r>
              <a:rPr lang="de-DE" dirty="0" err="1"/>
              <a:t>and</a:t>
            </a:r>
            <a:r>
              <a:rPr lang="de-DE" dirty="0"/>
              <a:t> </a:t>
            </a:r>
            <a:r>
              <a:rPr lang="de-DE" dirty="0" err="1"/>
              <a:t>associations</a:t>
            </a:r>
            <a:br>
              <a:rPr lang="de-DE" dirty="0"/>
            </a:br>
            <a:r>
              <a:rPr lang="de-DE" dirty="0" err="1"/>
              <a:t>from</a:t>
            </a:r>
            <a:r>
              <a:rPr lang="de-DE" dirty="0"/>
              <a:t> a </a:t>
            </a:r>
            <a:r>
              <a:rPr lang="de-DE" dirty="0" err="1"/>
              <a:t>superclass</a:t>
            </a:r>
            <a:r>
              <a:rPr lang="de-DE" dirty="0"/>
              <a:t>, </a:t>
            </a:r>
            <a:r>
              <a:rPr lang="de-DE" dirty="0" err="1">
                <a:solidFill>
                  <a:srgbClr val="00B050"/>
                </a:solidFill>
              </a:rPr>
              <a:t>using</a:t>
            </a:r>
            <a:r>
              <a:rPr lang="de-DE" dirty="0">
                <a:solidFill>
                  <a:srgbClr val="00B050"/>
                </a:solidFill>
              </a:rPr>
              <a:t> </a:t>
            </a:r>
            <a:r>
              <a:rPr lang="de-DE" dirty="0" err="1">
                <a:solidFill>
                  <a:srgbClr val="00B050"/>
                </a:solidFill>
              </a:rPr>
              <a:t>single</a:t>
            </a:r>
            <a:r>
              <a:rPr lang="de-DE" dirty="0">
                <a:solidFill>
                  <a:srgbClr val="00B050"/>
                </a:solidFill>
              </a:rPr>
              <a:t> </a:t>
            </a:r>
            <a:r>
              <a:rPr lang="de-DE" dirty="0" err="1">
                <a:solidFill>
                  <a:srgbClr val="00B050"/>
                </a:solidFill>
              </a:rPr>
              <a:t>inheritance</a:t>
            </a:r>
            <a:endParaRPr lang="de-DE" dirty="0"/>
          </a:p>
          <a:p>
            <a:r>
              <a:rPr lang="de-DE" dirty="0" err="1"/>
              <a:t>Association</a:t>
            </a:r>
            <a:endParaRPr lang="de-DE" dirty="0"/>
          </a:p>
          <a:p>
            <a:pPr lvl="1"/>
            <a:r>
              <a:rPr lang="de-DE" dirty="0" err="1">
                <a:solidFill>
                  <a:srgbClr val="00B050"/>
                </a:solidFill>
              </a:rPr>
              <a:t>Has</a:t>
            </a:r>
            <a:r>
              <a:rPr lang="de-DE" dirty="0">
                <a:solidFill>
                  <a:srgbClr val="00B050"/>
                </a:solidFill>
              </a:rPr>
              <a:t> a </a:t>
            </a:r>
            <a:r>
              <a:rPr lang="de-DE" dirty="0" err="1">
                <a:solidFill>
                  <a:srgbClr val="00B050"/>
                </a:solidFill>
              </a:rPr>
              <a:t>name</a:t>
            </a:r>
            <a:r>
              <a:rPr lang="de-DE" dirty="0">
                <a:solidFill>
                  <a:srgbClr val="00B050"/>
                </a:solidFill>
              </a:rPr>
              <a:t> (</a:t>
            </a:r>
            <a:r>
              <a:rPr lang="de-DE" dirty="0" err="1">
                <a:solidFill>
                  <a:srgbClr val="00B050"/>
                </a:solidFill>
              </a:rPr>
              <a:t>unique</a:t>
            </a:r>
            <a:r>
              <a:rPr lang="de-DE" dirty="0">
                <a:solidFill>
                  <a:srgbClr val="00B050"/>
                </a:solidFill>
              </a:rPr>
              <a:t> in </a:t>
            </a:r>
            <a:r>
              <a:rPr lang="de-DE" dirty="0" err="1">
                <a:solidFill>
                  <a:srgbClr val="00B050"/>
                </a:solidFill>
              </a:rPr>
              <a:t>one</a:t>
            </a:r>
            <a:r>
              <a:rPr lang="de-DE" dirty="0">
                <a:solidFill>
                  <a:srgbClr val="00B050"/>
                </a:solidFill>
              </a:rPr>
              <a:t> </a:t>
            </a:r>
            <a:r>
              <a:rPr lang="de-DE" dirty="0" err="1">
                <a:solidFill>
                  <a:srgbClr val="00B050"/>
                </a:solidFill>
              </a:rPr>
              <a:t>version</a:t>
            </a:r>
            <a:r>
              <a:rPr lang="de-DE" dirty="0">
                <a:solidFill>
                  <a:srgbClr val="00B050"/>
                </a:solidFill>
              </a:rPr>
              <a:t>)</a:t>
            </a:r>
          </a:p>
          <a:p>
            <a:pPr lvl="1"/>
            <a:r>
              <a:rPr lang="de-DE" dirty="0" err="1">
                <a:solidFill>
                  <a:srgbClr val="00B050"/>
                </a:solidFill>
              </a:rPr>
              <a:t>Has</a:t>
            </a:r>
            <a:r>
              <a:rPr lang="de-DE" dirty="0">
                <a:solidFill>
                  <a:srgbClr val="00B050"/>
                </a:solidFill>
              </a:rPr>
              <a:t> </a:t>
            </a:r>
            <a:r>
              <a:rPr lang="de-DE" dirty="0" err="1">
                <a:solidFill>
                  <a:srgbClr val="00B050"/>
                </a:solidFill>
              </a:rPr>
              <a:t>multiplicity</a:t>
            </a:r>
            <a:r>
              <a:rPr lang="de-DE" dirty="0">
                <a:solidFill>
                  <a:srgbClr val="00B050"/>
                </a:solidFill>
              </a:rPr>
              <a:t> </a:t>
            </a:r>
            <a:r>
              <a:rPr lang="de-DE" dirty="0" err="1">
                <a:solidFill>
                  <a:srgbClr val="00B050"/>
                </a:solidFill>
              </a:rPr>
              <a:t>definitions</a:t>
            </a:r>
            <a:endParaRPr lang="de-DE" dirty="0">
              <a:solidFill>
                <a:srgbClr val="00B050"/>
              </a:solidFill>
            </a:endParaRPr>
          </a:p>
          <a:p>
            <a:pPr lvl="1"/>
            <a:r>
              <a:rPr lang="de-DE" dirty="0" err="1">
                <a:solidFill>
                  <a:srgbClr val="00B050"/>
                </a:solidFill>
              </a:rPr>
              <a:t>Only</a:t>
            </a:r>
            <a:r>
              <a:rPr lang="de-DE" dirty="0">
                <a:solidFill>
                  <a:srgbClr val="00B050"/>
                </a:solidFill>
              </a:rPr>
              <a:t> </a:t>
            </a:r>
            <a:r>
              <a:rPr lang="de-DE" dirty="0" err="1">
                <a:solidFill>
                  <a:srgbClr val="00B050"/>
                </a:solidFill>
              </a:rPr>
              <a:t>binary</a:t>
            </a:r>
            <a:r>
              <a:rPr lang="de-DE" dirty="0">
                <a:solidFill>
                  <a:srgbClr val="00B050"/>
                </a:solidFill>
              </a:rPr>
              <a:t> and </a:t>
            </a:r>
            <a:r>
              <a:rPr lang="de-DE" dirty="0" err="1">
                <a:solidFill>
                  <a:srgbClr val="00B050"/>
                </a:solidFill>
              </a:rPr>
              <a:t>directed</a:t>
            </a:r>
            <a:r>
              <a:rPr lang="de-DE" dirty="0">
                <a:solidFill>
                  <a:srgbClr val="00B050"/>
                </a:solidFill>
              </a:rPr>
              <a:t> </a:t>
            </a:r>
            <a:r>
              <a:rPr lang="de-DE" dirty="0" err="1">
                <a:solidFill>
                  <a:srgbClr val="00B050"/>
                </a:solidFill>
              </a:rPr>
              <a:t>associations</a:t>
            </a:r>
            <a:endParaRPr lang="de-DE" dirty="0">
              <a:solidFill>
                <a:srgbClr val="00B050"/>
              </a:solidFill>
            </a:endParaRPr>
          </a:p>
          <a:p>
            <a:pPr lvl="1"/>
            <a:r>
              <a:rPr lang="de-DE" dirty="0" err="1"/>
              <a:t>Shared</a:t>
            </a:r>
            <a:r>
              <a:rPr lang="de-DE" dirty="0"/>
              <a:t> </a:t>
            </a:r>
            <a:r>
              <a:rPr lang="de-DE" dirty="0" err="1"/>
              <a:t>aggregation</a:t>
            </a:r>
            <a:r>
              <a:rPr lang="de-DE" dirty="0"/>
              <a:t>, </a:t>
            </a:r>
            <a:r>
              <a:rPr lang="de-DE" dirty="0" err="1">
                <a:solidFill>
                  <a:srgbClr val="00B050"/>
                </a:solidFill>
              </a:rPr>
              <a:t>has</a:t>
            </a:r>
            <a:r>
              <a:rPr lang="de-DE" dirty="0">
                <a:solidFill>
                  <a:srgbClr val="00B050"/>
                </a:solidFill>
              </a:rPr>
              <a:t> </a:t>
            </a:r>
            <a:r>
              <a:rPr lang="de-DE" dirty="0" err="1">
                <a:solidFill>
                  <a:srgbClr val="00B050"/>
                </a:solidFill>
              </a:rPr>
              <a:t>only</a:t>
            </a:r>
            <a:r>
              <a:rPr lang="de-DE" dirty="0">
                <a:solidFill>
                  <a:srgbClr val="00B050"/>
                </a:solidFill>
              </a:rPr>
              <a:t> </a:t>
            </a:r>
            <a:r>
              <a:rPr lang="de-DE" dirty="0" err="1">
                <a:solidFill>
                  <a:srgbClr val="00B050"/>
                </a:solidFill>
              </a:rPr>
              <a:t>documentary</a:t>
            </a:r>
            <a:r>
              <a:rPr lang="de-DE" dirty="0">
                <a:solidFill>
                  <a:srgbClr val="00B050"/>
                </a:solidFill>
              </a:rPr>
              <a:t> </a:t>
            </a:r>
            <a:r>
              <a:rPr lang="de-DE" dirty="0" err="1">
                <a:solidFill>
                  <a:srgbClr val="00B050"/>
                </a:solidFill>
              </a:rPr>
              <a:t>meaning</a:t>
            </a:r>
            <a:endParaRPr lang="de-DE" dirty="0">
              <a:solidFill>
                <a:srgbClr val="00B050"/>
              </a:solidFill>
            </a:endParaRPr>
          </a:p>
          <a:p>
            <a:pPr lvl="1"/>
            <a:r>
              <a:rPr lang="de-DE" dirty="0"/>
              <a:t>Composite </a:t>
            </a:r>
            <a:r>
              <a:rPr lang="de-DE" dirty="0" err="1"/>
              <a:t>aggregation</a:t>
            </a:r>
            <a:endParaRPr lang="de-DE" dirty="0"/>
          </a:p>
          <a:p>
            <a:r>
              <a:rPr lang="de-DE" dirty="0" err="1"/>
              <a:t>Datatypes</a:t>
            </a:r>
            <a:endParaRPr lang="de-DE" dirty="0"/>
          </a:p>
          <a:p>
            <a:pPr lvl="1"/>
            <a:r>
              <a:rPr lang="de-DE" dirty="0"/>
              <a:t>Primitives</a:t>
            </a:r>
          </a:p>
          <a:p>
            <a:pPr lvl="1"/>
            <a:r>
              <a:rPr lang="de-DE" dirty="0" err="1"/>
              <a:t>Enumerations</a:t>
            </a:r>
            <a:endParaRPr lang="de-DE" dirty="0"/>
          </a:p>
          <a:p>
            <a:pPr lvl="1"/>
            <a:r>
              <a:rPr lang="de-DE" dirty="0"/>
              <a:t>Structured </a:t>
            </a:r>
            <a:r>
              <a:rPr lang="de-DE" dirty="0" err="1"/>
              <a:t>data</a:t>
            </a:r>
            <a:r>
              <a:rPr lang="de-DE" dirty="0"/>
              <a:t> </a:t>
            </a:r>
            <a:r>
              <a:rPr lang="de-DE" dirty="0" err="1"/>
              <a:t>types</a:t>
            </a:r>
            <a:endParaRPr lang="de-DE" dirty="0"/>
          </a:p>
          <a:p>
            <a:pPr marL="0" indent="0">
              <a:buNone/>
            </a:pPr>
            <a:endParaRPr lang="de-DE" sz="2900" i="1" dirty="0"/>
          </a:p>
          <a:p>
            <a:pPr marL="0" indent="0">
              <a:buNone/>
            </a:pPr>
            <a:r>
              <a:rPr lang="de-DE" sz="2900" i="1" dirty="0"/>
              <a:t>Resources</a:t>
            </a:r>
          </a:p>
          <a:p>
            <a:pPr lvl="1"/>
            <a:r>
              <a:rPr lang="de-DE" sz="2500" i="1" dirty="0">
                <a:hlinkClick r:id="rId2" action="ppaction://hlinkfile"/>
              </a:rPr>
              <a:t>UML </a:t>
            </a:r>
            <a:r>
              <a:rPr lang="de-DE" sz="2500" i="1" dirty="0" err="1">
                <a:hlinkClick r:id="rId2" action="ppaction://hlinkfile"/>
              </a:rPr>
              <a:t>Diagram</a:t>
            </a:r>
            <a:r>
              <a:rPr lang="de-DE" sz="2500" i="1" dirty="0">
                <a:hlinkClick r:id="rId2" action="ppaction://hlinkfile"/>
              </a:rPr>
              <a:t> </a:t>
            </a:r>
            <a:r>
              <a:rPr lang="de-DE" sz="2500" i="1" dirty="0" err="1">
                <a:hlinkClick r:id="rId2" action="ppaction://hlinkfile"/>
              </a:rPr>
              <a:t>website</a:t>
            </a:r>
            <a:r>
              <a:rPr lang="de-DE" sz="2500" i="1" dirty="0"/>
              <a:t> </a:t>
            </a:r>
            <a:r>
              <a:rPr lang="de-DE" sz="2500" i="1" dirty="0" err="1"/>
              <a:t>and</a:t>
            </a:r>
            <a:r>
              <a:rPr lang="de-DE" sz="2500" i="1" dirty="0"/>
              <a:t> </a:t>
            </a:r>
            <a:r>
              <a:rPr lang="de-DE" sz="2500" i="1" dirty="0" err="1"/>
              <a:t>related</a:t>
            </a:r>
            <a:r>
              <a:rPr lang="de-DE" sz="2500" i="1" dirty="0"/>
              <a:t> </a:t>
            </a:r>
            <a:r>
              <a:rPr lang="de-DE" sz="2500" i="1" dirty="0" err="1">
                <a:hlinkClick r:id="rId3"/>
              </a:rPr>
              <a:t>index</a:t>
            </a:r>
            <a:endParaRPr lang="de-DE" sz="2500" i="1" dirty="0"/>
          </a:p>
          <a:p>
            <a:pPr lvl="1"/>
            <a:r>
              <a:rPr lang="de-DE" sz="2500" i="1" dirty="0">
                <a:hlinkClick r:id="rId4"/>
              </a:rPr>
              <a:t>OMG </a:t>
            </a:r>
            <a:r>
              <a:rPr lang="de-DE" sz="2500" i="1" dirty="0" err="1">
                <a:hlinkClick r:id="rId4"/>
              </a:rPr>
              <a:t>specification</a:t>
            </a:r>
            <a:r>
              <a:rPr lang="de-DE" sz="2500" i="1" dirty="0">
                <a:hlinkClick r:id="rId4"/>
              </a:rPr>
              <a:t> UML 2.5.1</a:t>
            </a:r>
            <a:endParaRPr lang="de-DE" i="1" dirty="0"/>
          </a:p>
        </p:txBody>
      </p:sp>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19905" y="2638472"/>
            <a:ext cx="786384" cy="865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19905" y="3997049"/>
            <a:ext cx="2243328" cy="353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38193" y="4426817"/>
            <a:ext cx="2206752" cy="323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19905" y="4839128"/>
            <a:ext cx="2243328" cy="341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5791200" y="1592759"/>
            <a:ext cx="3124200" cy="7694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1100" dirty="0"/>
              <a:t>Multiplicity is formally defined as a lower and upper bound. Simply put: a </a:t>
            </a:r>
            <a:r>
              <a:rPr lang="en-US" sz="1100" b="1" dirty="0"/>
              <a:t>multiplicity</a:t>
            </a:r>
            <a:r>
              <a:rPr lang="en-US" sz="1100" dirty="0"/>
              <a:t> is made up of a lower and an upper </a:t>
            </a:r>
            <a:r>
              <a:rPr lang="en-US" sz="1100" b="1" dirty="0"/>
              <a:t>cardinality</a:t>
            </a:r>
            <a:r>
              <a:rPr lang="en-US" sz="1100" dirty="0"/>
              <a:t>. A </a:t>
            </a:r>
            <a:r>
              <a:rPr lang="en-US" sz="1100" b="1" dirty="0"/>
              <a:t>cardinality</a:t>
            </a:r>
            <a:r>
              <a:rPr lang="en-US" sz="1100" dirty="0"/>
              <a:t> is how many elements are in a set.</a:t>
            </a:r>
            <a:endParaRPr lang="de-DE" sz="1100" dirty="0"/>
          </a:p>
        </p:txBody>
      </p:sp>
      <p:cxnSp>
        <p:nvCxnSpPr>
          <p:cNvPr id="9" name="Straight Arrow Connector 8"/>
          <p:cNvCxnSpPr>
            <a:cxnSpLocks/>
            <a:stCxn id="8" idx="1"/>
          </p:cNvCxnSpPr>
          <p:nvPr/>
        </p:nvCxnSpPr>
        <p:spPr>
          <a:xfrm flipH="1">
            <a:off x="4267200" y="1977480"/>
            <a:ext cx="1524000" cy="243850"/>
          </a:xfrm>
          <a:prstGeom prst="straightConnector1">
            <a:avLst/>
          </a:prstGeom>
          <a:ln w="19050">
            <a:tailEnd type="triangle" w="lg" len="lg"/>
          </a:ln>
        </p:spPr>
        <p:style>
          <a:lnRef idx="1">
            <a:schemeClr val="accent1"/>
          </a:lnRef>
          <a:fillRef idx="0">
            <a:schemeClr val="accent1"/>
          </a:fillRef>
          <a:effectRef idx="0">
            <a:schemeClr val="accent1"/>
          </a:effectRef>
          <a:fontRef idx="minor">
            <a:schemeClr val="tx1"/>
          </a:fontRef>
        </p:style>
      </p:cxnSp>
      <p:sp>
        <p:nvSpPr>
          <p:cNvPr id="10" name="Left Brace 9">
            <a:extLst>
              <a:ext uri="{FF2B5EF4-FFF2-40B4-BE49-F238E27FC236}">
                <a16:creationId xmlns:a16="http://schemas.microsoft.com/office/drawing/2014/main" id="{123DCA2D-FFBE-4291-BBB4-9F962124505B}"/>
              </a:ext>
            </a:extLst>
          </p:cNvPr>
          <p:cNvSpPr/>
          <p:nvPr/>
        </p:nvSpPr>
        <p:spPr>
          <a:xfrm>
            <a:off x="5920740" y="2638472"/>
            <a:ext cx="403860" cy="2542032"/>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cxnSp>
        <p:nvCxnSpPr>
          <p:cNvPr id="15" name="Straight Arrow Connector 14">
            <a:extLst>
              <a:ext uri="{FF2B5EF4-FFF2-40B4-BE49-F238E27FC236}">
                <a16:creationId xmlns:a16="http://schemas.microsoft.com/office/drawing/2014/main" id="{4F0799E9-EE50-4AA6-9DCE-A589D1892CBC}"/>
              </a:ext>
            </a:extLst>
          </p:cNvPr>
          <p:cNvCxnSpPr>
            <a:cxnSpLocks/>
            <a:stCxn id="10" idx="1"/>
          </p:cNvCxnSpPr>
          <p:nvPr/>
        </p:nvCxnSpPr>
        <p:spPr>
          <a:xfrm flipH="1" flipV="1">
            <a:off x="4114800" y="3048000"/>
            <a:ext cx="1805940" cy="861488"/>
          </a:xfrm>
          <a:prstGeom prst="straightConnector1">
            <a:avLst/>
          </a:prstGeom>
          <a:ln w="19050">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73986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C21D4-7198-4B83-BEF1-0628751ED33B}"/>
              </a:ext>
            </a:extLst>
          </p:cNvPr>
          <p:cNvSpPr>
            <a:spLocks noGrp="1"/>
          </p:cNvSpPr>
          <p:nvPr>
            <p:ph type="title"/>
          </p:nvPr>
        </p:nvSpPr>
        <p:spPr/>
        <p:txBody>
          <a:bodyPr>
            <a:normAutofit/>
          </a:bodyPr>
          <a:lstStyle/>
          <a:p>
            <a:r>
              <a:rPr lang="nb-NO" sz="4799" dirty="0"/>
              <a:t>DDI-CDI </a:t>
            </a:r>
            <a:r>
              <a:rPr lang="en-US" sz="4799" dirty="0">
                <a:latin typeface="Calibri" panose="020F0502020204030204" pitchFamily="34" charset="0"/>
                <a:cs typeface="Calibri" panose="020F0502020204030204" pitchFamily="34" charset="0"/>
              </a:rPr>
              <a:t>Foundational Metadata</a:t>
            </a:r>
            <a:endParaRPr lang="en-US" dirty="0"/>
          </a:p>
        </p:txBody>
      </p:sp>
      <p:sp>
        <p:nvSpPr>
          <p:cNvPr id="3" name="Content Placeholder 2">
            <a:extLst>
              <a:ext uri="{FF2B5EF4-FFF2-40B4-BE49-F238E27FC236}">
                <a16:creationId xmlns:a16="http://schemas.microsoft.com/office/drawing/2014/main" id="{39A4F5FF-0400-42E7-9728-68802C9AE16B}"/>
              </a:ext>
            </a:extLst>
          </p:cNvPr>
          <p:cNvSpPr>
            <a:spLocks noGrp="1"/>
          </p:cNvSpPr>
          <p:nvPr>
            <p:ph idx="1"/>
          </p:nvPr>
        </p:nvSpPr>
        <p:spPr>
          <a:xfrm>
            <a:off x="457200" y="1452384"/>
            <a:ext cx="8229600" cy="2357616"/>
          </a:xfrm>
        </p:spPr>
        <p:txBody>
          <a:bodyPr>
            <a:normAutofit fontScale="77500" lnSpcReduction="20000"/>
          </a:bodyPr>
          <a:lstStyle/>
          <a:p>
            <a:r>
              <a:rPr lang="en-US" dirty="0"/>
              <a:t>Core elements to </a:t>
            </a:r>
            <a:r>
              <a:rPr lang="en-US"/>
              <a:t>be modeled </a:t>
            </a:r>
            <a:r>
              <a:rPr lang="en-US" dirty="0"/>
              <a:t>– based on DDI-CDI work</a:t>
            </a:r>
          </a:p>
          <a:p>
            <a:r>
              <a:rPr lang="en-US" dirty="0"/>
              <a:t>Statistical concepts and their various usages</a:t>
            </a:r>
          </a:p>
          <a:p>
            <a:r>
              <a:rPr lang="en-US" dirty="0"/>
              <a:t>Includes categories and variables and much more</a:t>
            </a:r>
          </a:p>
          <a:p>
            <a:r>
              <a:rPr lang="en-US" dirty="0"/>
              <a:t>Important feature: The </a:t>
            </a:r>
            <a:r>
              <a:rPr lang="en-US" b="1" dirty="0"/>
              <a:t>variable cascade</a:t>
            </a:r>
          </a:p>
          <a:p>
            <a:pPr lvl="1"/>
            <a:r>
              <a:rPr lang="en-US" dirty="0"/>
              <a:t>How different types of variables relate to each other</a:t>
            </a:r>
          </a:p>
          <a:p>
            <a:pPr lvl="1"/>
            <a:r>
              <a:rPr lang="en-US" dirty="0"/>
              <a:t>How they describe data creation, processing and use</a:t>
            </a:r>
          </a:p>
        </p:txBody>
      </p:sp>
      <p:pic>
        <p:nvPicPr>
          <p:cNvPr id="68" name="Picture 67">
            <a:extLst>
              <a:ext uri="{FF2B5EF4-FFF2-40B4-BE49-F238E27FC236}">
                <a16:creationId xmlns:a16="http://schemas.microsoft.com/office/drawing/2014/main" id="{11B24BDB-2FC2-4A45-A2A9-AA7412A03E48}"/>
              </a:ext>
            </a:extLst>
          </p:cNvPr>
          <p:cNvPicPr>
            <a:picLocks noChangeAspect="1"/>
          </p:cNvPicPr>
          <p:nvPr/>
        </p:nvPicPr>
        <p:blipFill>
          <a:blip r:embed="rId3"/>
          <a:stretch>
            <a:fillRect/>
          </a:stretch>
        </p:blipFill>
        <p:spPr>
          <a:xfrm>
            <a:off x="762000" y="3653016"/>
            <a:ext cx="7227190" cy="3128784"/>
          </a:xfrm>
          <a:prstGeom prst="rect">
            <a:avLst/>
          </a:prstGeom>
        </p:spPr>
      </p:pic>
    </p:spTree>
    <p:extLst>
      <p:ext uri="{BB962C8B-B14F-4D97-AF65-F5344CB8AC3E}">
        <p14:creationId xmlns:p14="http://schemas.microsoft.com/office/powerpoint/2010/main" val="346343761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dirty="0"/>
              <a:t>DDI-CDI </a:t>
            </a:r>
            <a:r>
              <a:rPr lang="de-DE" dirty="0" err="1"/>
              <a:t>Example</a:t>
            </a:r>
            <a:r>
              <a:rPr lang="de-DE" dirty="0"/>
              <a:t> – Class Diagramm</a:t>
            </a:r>
          </a:p>
        </p:txBody>
      </p:sp>
      <p:pic>
        <p:nvPicPr>
          <p:cNvPr id="215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687" y="1409700"/>
            <a:ext cx="8266113"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520599" y="1977433"/>
            <a:ext cx="1576800" cy="30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de-DE" sz="1400" dirty="0"/>
              <a:t>Class </a:t>
            </a:r>
            <a:r>
              <a:rPr lang="de-DE" sz="1400" dirty="0" err="1"/>
              <a:t>name</a:t>
            </a:r>
            <a:endParaRPr lang="de-DE" sz="1400" dirty="0"/>
          </a:p>
        </p:txBody>
      </p:sp>
      <p:cxnSp>
        <p:nvCxnSpPr>
          <p:cNvPr id="6" name="Straight Arrow Connector 5"/>
          <p:cNvCxnSpPr>
            <a:stCxn id="4" idx="2"/>
          </p:cNvCxnSpPr>
          <p:nvPr/>
        </p:nvCxnSpPr>
        <p:spPr>
          <a:xfrm flipH="1">
            <a:off x="2022501" y="2285210"/>
            <a:ext cx="286498" cy="700640"/>
          </a:xfrm>
          <a:prstGeom prst="straightConnector1">
            <a:avLst/>
          </a:prstGeom>
          <a:ln w="19050">
            <a:tailEnd type="triangle" w="lg" len="lg"/>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3249799" y="1978531"/>
            <a:ext cx="1576800" cy="30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de-DE" sz="1400" dirty="0" err="1"/>
              <a:t>Association</a:t>
            </a:r>
            <a:r>
              <a:rPr lang="de-DE" sz="1400" dirty="0"/>
              <a:t> </a:t>
            </a:r>
            <a:r>
              <a:rPr lang="de-DE" sz="1400" dirty="0" err="1"/>
              <a:t>name</a:t>
            </a:r>
            <a:endParaRPr lang="de-DE" sz="1400" dirty="0"/>
          </a:p>
        </p:txBody>
      </p:sp>
      <p:cxnSp>
        <p:nvCxnSpPr>
          <p:cNvPr id="9" name="Straight Arrow Connector 8"/>
          <p:cNvCxnSpPr>
            <a:cxnSpLocks/>
            <a:stCxn id="8" idx="2"/>
          </p:cNvCxnSpPr>
          <p:nvPr/>
        </p:nvCxnSpPr>
        <p:spPr>
          <a:xfrm flipH="1">
            <a:off x="3810000" y="2286308"/>
            <a:ext cx="228199" cy="990292"/>
          </a:xfrm>
          <a:prstGeom prst="straightConnector1">
            <a:avLst/>
          </a:prstGeom>
          <a:ln w="19050">
            <a:tailEnd type="triangle" w="lg" len="lg"/>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5334000" y="5018533"/>
            <a:ext cx="1576800" cy="30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de-DE" sz="1400" dirty="0" err="1"/>
              <a:t>Multiplicity</a:t>
            </a:r>
            <a:endParaRPr lang="de-DE" sz="1400" dirty="0"/>
          </a:p>
        </p:txBody>
      </p:sp>
      <p:cxnSp>
        <p:nvCxnSpPr>
          <p:cNvPr id="16" name="Straight Arrow Connector 15"/>
          <p:cNvCxnSpPr>
            <a:cxnSpLocks/>
            <a:stCxn id="15" idx="0"/>
          </p:cNvCxnSpPr>
          <p:nvPr/>
        </p:nvCxnSpPr>
        <p:spPr>
          <a:xfrm flipH="1" flipV="1">
            <a:off x="4826599" y="4419600"/>
            <a:ext cx="1295801" cy="598933"/>
          </a:xfrm>
          <a:prstGeom prst="straightConnector1">
            <a:avLst/>
          </a:prstGeom>
          <a:ln w="19050">
            <a:tailEnd type="triangle" w="lg" len="lg"/>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5334000" y="1521023"/>
            <a:ext cx="1576800" cy="30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de-DE" sz="1400" dirty="0"/>
              <a:t>Attribute</a:t>
            </a:r>
          </a:p>
        </p:txBody>
      </p:sp>
      <p:cxnSp>
        <p:nvCxnSpPr>
          <p:cNvPr id="22" name="Straight Arrow Connector 21"/>
          <p:cNvCxnSpPr>
            <a:cxnSpLocks/>
            <a:stCxn id="21" idx="2"/>
          </p:cNvCxnSpPr>
          <p:nvPr/>
        </p:nvCxnSpPr>
        <p:spPr>
          <a:xfrm flipH="1">
            <a:off x="5638800" y="1828800"/>
            <a:ext cx="483600" cy="533400"/>
          </a:xfrm>
          <a:prstGeom prst="straightConnector1">
            <a:avLst/>
          </a:prstGeom>
          <a:ln w="19050">
            <a:tailEnd type="triangle" w="lg" len="lg"/>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7010400" y="1521023"/>
            <a:ext cx="1576800" cy="30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de-DE" sz="1400" dirty="0"/>
              <a:t>Attribute </a:t>
            </a:r>
            <a:r>
              <a:rPr lang="de-DE" sz="1400" dirty="0" err="1"/>
              <a:t>data</a:t>
            </a:r>
            <a:r>
              <a:rPr lang="de-DE" sz="1400" dirty="0"/>
              <a:t> type</a:t>
            </a:r>
          </a:p>
        </p:txBody>
      </p:sp>
      <p:cxnSp>
        <p:nvCxnSpPr>
          <p:cNvPr id="26" name="Straight Arrow Connector 25"/>
          <p:cNvCxnSpPr>
            <a:stCxn id="25" idx="2"/>
          </p:cNvCxnSpPr>
          <p:nvPr/>
        </p:nvCxnSpPr>
        <p:spPr>
          <a:xfrm flipH="1">
            <a:off x="6729598" y="1828800"/>
            <a:ext cx="1069202" cy="586209"/>
          </a:xfrm>
          <a:prstGeom prst="straightConnector1">
            <a:avLst/>
          </a:prstGeom>
          <a:ln w="19050">
            <a:tailEnd type="triangle"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cxnSpLocks/>
          </p:cNvCxnSpPr>
          <p:nvPr/>
        </p:nvCxnSpPr>
        <p:spPr>
          <a:xfrm flipV="1">
            <a:off x="6122400" y="4038601"/>
            <a:ext cx="1954800" cy="976883"/>
          </a:xfrm>
          <a:prstGeom prst="straightConnector1">
            <a:avLst/>
          </a:prstGeom>
          <a:ln w="19050">
            <a:tailEnd type="triangle" w="lg" len="lg"/>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3249799" y="5029198"/>
            <a:ext cx="1576800" cy="30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de-DE" sz="1400" dirty="0"/>
              <a:t>Aggregation</a:t>
            </a:r>
          </a:p>
        </p:txBody>
      </p:sp>
      <p:cxnSp>
        <p:nvCxnSpPr>
          <p:cNvPr id="35" name="Straight Arrow Connector 34"/>
          <p:cNvCxnSpPr>
            <a:stCxn id="34" idx="0"/>
          </p:cNvCxnSpPr>
          <p:nvPr/>
        </p:nvCxnSpPr>
        <p:spPr>
          <a:xfrm flipH="1" flipV="1">
            <a:off x="3352800" y="4533900"/>
            <a:ext cx="685399" cy="495298"/>
          </a:xfrm>
          <a:prstGeom prst="straightConnector1">
            <a:avLst/>
          </a:prstGeom>
          <a:ln w="19050">
            <a:tailEnd type="triangle" w="lg" len="lg"/>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7010400" y="3048000"/>
            <a:ext cx="1576800" cy="30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de-DE" sz="1400" dirty="0" err="1"/>
              <a:t>Generalization</a:t>
            </a:r>
            <a:endParaRPr lang="de-DE" sz="1400" dirty="0"/>
          </a:p>
        </p:txBody>
      </p:sp>
      <p:cxnSp>
        <p:nvCxnSpPr>
          <p:cNvPr id="39" name="Straight Arrow Connector 38"/>
          <p:cNvCxnSpPr>
            <a:cxnSpLocks/>
            <a:stCxn id="38" idx="1"/>
          </p:cNvCxnSpPr>
          <p:nvPr/>
        </p:nvCxnSpPr>
        <p:spPr>
          <a:xfrm flipH="1" flipV="1">
            <a:off x="6729598" y="3048000"/>
            <a:ext cx="280802" cy="153889"/>
          </a:xfrm>
          <a:prstGeom prst="straightConnector1">
            <a:avLst/>
          </a:prstGeom>
          <a:ln w="19050">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161055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a:t>Navigability</a:t>
            </a:r>
            <a:r>
              <a:rPr lang="de-DE" dirty="0"/>
              <a:t> / </a:t>
            </a:r>
            <a:r>
              <a:rPr lang="de-DE" dirty="0" err="1"/>
              <a:t>Multiplicity</a:t>
            </a:r>
            <a:endParaRPr lang="de-DE" dirty="0"/>
          </a:p>
        </p:txBody>
      </p:sp>
      <p:sp>
        <p:nvSpPr>
          <p:cNvPr id="3" name="Content Placeholder 2"/>
          <p:cNvSpPr>
            <a:spLocks noGrp="1"/>
          </p:cNvSpPr>
          <p:nvPr>
            <p:ph idx="1"/>
          </p:nvPr>
        </p:nvSpPr>
        <p:spPr/>
        <p:txBody>
          <a:bodyPr/>
          <a:lstStyle/>
          <a:p>
            <a:r>
              <a:rPr lang="de-DE" dirty="0" err="1"/>
              <a:t>Navigability</a:t>
            </a:r>
            <a:r>
              <a:rPr lang="de-DE" dirty="0"/>
              <a:t> </a:t>
            </a:r>
          </a:p>
          <a:p>
            <a:pPr lvl="1"/>
            <a:r>
              <a:rPr lang="de-DE" dirty="0"/>
              <a:t>Can </a:t>
            </a:r>
            <a:r>
              <a:rPr lang="de-DE" dirty="0" err="1"/>
              <a:t>be</a:t>
            </a:r>
            <a:r>
              <a:rPr lang="de-DE" dirty="0"/>
              <a:t> </a:t>
            </a:r>
            <a:r>
              <a:rPr lang="de-DE" dirty="0" err="1"/>
              <a:t>understood</a:t>
            </a:r>
            <a:r>
              <a:rPr lang="de-DE" dirty="0"/>
              <a:t> </a:t>
            </a:r>
            <a:r>
              <a:rPr lang="de-DE" dirty="0" err="1"/>
              <a:t>as</a:t>
            </a:r>
            <a:r>
              <a:rPr lang="de-DE" dirty="0"/>
              <a:t> a </a:t>
            </a:r>
            <a:r>
              <a:rPr lang="de-DE" dirty="0" err="1"/>
              <a:t>recommendation</a:t>
            </a:r>
            <a:r>
              <a:rPr lang="de-DE" dirty="0"/>
              <a:t> </a:t>
            </a:r>
            <a:r>
              <a:rPr lang="de-DE" dirty="0" err="1"/>
              <a:t>for</a:t>
            </a:r>
            <a:br>
              <a:rPr lang="de-DE" dirty="0"/>
            </a:br>
            <a:r>
              <a:rPr lang="de-DE" dirty="0" err="1"/>
              <a:t>efficient</a:t>
            </a:r>
            <a:r>
              <a:rPr lang="de-DE" dirty="0"/>
              <a:t> </a:t>
            </a:r>
            <a:r>
              <a:rPr lang="de-DE" dirty="0" err="1"/>
              <a:t>direction</a:t>
            </a:r>
            <a:endParaRPr lang="de-DE" dirty="0"/>
          </a:p>
          <a:p>
            <a:r>
              <a:rPr lang="de-DE" dirty="0" err="1"/>
              <a:t>Multiplicity</a:t>
            </a:r>
            <a:endParaRPr lang="de-DE" dirty="0"/>
          </a:p>
          <a:p>
            <a:pPr lvl="1"/>
            <a:r>
              <a:rPr lang="en-US" dirty="0"/>
              <a:t>“A specification of the range of allowable cardinality values - the size - that a set may assume.”</a:t>
            </a:r>
            <a:br>
              <a:rPr lang="en-US" dirty="0"/>
            </a:br>
            <a:r>
              <a:rPr lang="en-US" sz="1600" dirty="0"/>
              <a:t>Source: </a:t>
            </a:r>
            <a:r>
              <a:rPr lang="en-US" sz="1600" dirty="0">
                <a:hlinkClick r:id="rId2"/>
              </a:rPr>
              <a:t>The Unified Modeling Language Reference Manual</a:t>
            </a:r>
            <a:endParaRPr lang="de-DE" sz="1600" dirty="0"/>
          </a:p>
        </p:txBody>
      </p:sp>
      <p:grpSp>
        <p:nvGrpSpPr>
          <p:cNvPr id="13" name="Group 12"/>
          <p:cNvGrpSpPr/>
          <p:nvPr/>
        </p:nvGrpSpPr>
        <p:grpSpPr>
          <a:xfrm>
            <a:off x="6477000" y="1752600"/>
            <a:ext cx="2243328" cy="353568"/>
            <a:chOff x="6477000" y="1676400"/>
            <a:chExt cx="2243328" cy="353568"/>
          </a:xfrm>
        </p:grpSpPr>
        <p:pic>
          <p:nvPicPr>
            <p:cNvPr id="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1676400"/>
              <a:ext cx="2243328" cy="353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7764087" y="1727661"/>
              <a:ext cx="228600" cy="228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1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2971800"/>
            <a:ext cx="2243328" cy="353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Freeform 17"/>
          <p:cNvSpPr/>
          <p:nvPr/>
        </p:nvSpPr>
        <p:spPr>
          <a:xfrm>
            <a:off x="3124200" y="3352800"/>
            <a:ext cx="4181302" cy="133003"/>
          </a:xfrm>
          <a:custGeom>
            <a:avLst/>
            <a:gdLst>
              <a:gd name="connsiteX0" fmla="*/ 0 w 4705004"/>
              <a:gd name="connsiteY0" fmla="*/ 133003 h 133003"/>
              <a:gd name="connsiteX1" fmla="*/ 3790604 w 4705004"/>
              <a:gd name="connsiteY1" fmla="*/ 133003 h 133003"/>
              <a:gd name="connsiteX2" fmla="*/ 4705004 w 4705004"/>
              <a:gd name="connsiteY2" fmla="*/ 0 h 133003"/>
            </a:gdLst>
            <a:ahLst/>
            <a:cxnLst>
              <a:cxn ang="0">
                <a:pos x="connsiteX0" y="connsiteY0"/>
              </a:cxn>
              <a:cxn ang="0">
                <a:pos x="connsiteX1" y="connsiteY1"/>
              </a:cxn>
              <a:cxn ang="0">
                <a:pos x="connsiteX2" y="connsiteY2"/>
              </a:cxn>
            </a:cxnLst>
            <a:rect l="l" t="t" r="r" b="b"/>
            <a:pathLst>
              <a:path w="4705004" h="133003">
                <a:moveTo>
                  <a:pt x="0" y="133003"/>
                </a:moveTo>
                <a:lnTo>
                  <a:pt x="3790604" y="133003"/>
                </a:lnTo>
                <a:cubicBezTo>
                  <a:pt x="4574771" y="110836"/>
                  <a:pt x="4705004" y="0"/>
                  <a:pt x="4705004" y="0"/>
                </a:cubicBezTo>
              </a:path>
            </a:pathLst>
          </a:custGeom>
          <a:noFill/>
          <a:ln w="15875">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Freeform 18"/>
          <p:cNvSpPr/>
          <p:nvPr/>
        </p:nvSpPr>
        <p:spPr>
          <a:xfrm>
            <a:off x="3124200" y="3325368"/>
            <a:ext cx="4705004" cy="236635"/>
          </a:xfrm>
          <a:custGeom>
            <a:avLst/>
            <a:gdLst>
              <a:gd name="connsiteX0" fmla="*/ 0 w 4705004"/>
              <a:gd name="connsiteY0" fmla="*/ 133003 h 133003"/>
              <a:gd name="connsiteX1" fmla="*/ 3790604 w 4705004"/>
              <a:gd name="connsiteY1" fmla="*/ 133003 h 133003"/>
              <a:gd name="connsiteX2" fmla="*/ 4705004 w 4705004"/>
              <a:gd name="connsiteY2" fmla="*/ 0 h 133003"/>
            </a:gdLst>
            <a:ahLst/>
            <a:cxnLst>
              <a:cxn ang="0">
                <a:pos x="connsiteX0" y="connsiteY0"/>
              </a:cxn>
              <a:cxn ang="0">
                <a:pos x="connsiteX1" y="connsiteY1"/>
              </a:cxn>
              <a:cxn ang="0">
                <a:pos x="connsiteX2" y="connsiteY2"/>
              </a:cxn>
            </a:cxnLst>
            <a:rect l="l" t="t" r="r" b="b"/>
            <a:pathLst>
              <a:path w="4705004" h="133003">
                <a:moveTo>
                  <a:pt x="0" y="133003"/>
                </a:moveTo>
                <a:lnTo>
                  <a:pt x="3790604" y="133003"/>
                </a:lnTo>
                <a:cubicBezTo>
                  <a:pt x="4574771" y="110836"/>
                  <a:pt x="4705004" y="0"/>
                  <a:pt x="4705004" y="0"/>
                </a:cubicBezTo>
              </a:path>
            </a:pathLst>
          </a:custGeom>
          <a:noFill/>
          <a:ln w="15875">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Freeform 9"/>
          <p:cNvSpPr/>
          <p:nvPr/>
        </p:nvSpPr>
        <p:spPr>
          <a:xfrm>
            <a:off x="3124200" y="1989514"/>
            <a:ext cx="4648200" cy="116654"/>
          </a:xfrm>
          <a:custGeom>
            <a:avLst/>
            <a:gdLst>
              <a:gd name="connsiteX0" fmla="*/ 0 w 4705004"/>
              <a:gd name="connsiteY0" fmla="*/ 133003 h 133003"/>
              <a:gd name="connsiteX1" fmla="*/ 3790604 w 4705004"/>
              <a:gd name="connsiteY1" fmla="*/ 133003 h 133003"/>
              <a:gd name="connsiteX2" fmla="*/ 4705004 w 4705004"/>
              <a:gd name="connsiteY2" fmla="*/ 0 h 133003"/>
            </a:gdLst>
            <a:ahLst/>
            <a:cxnLst>
              <a:cxn ang="0">
                <a:pos x="connsiteX0" y="connsiteY0"/>
              </a:cxn>
              <a:cxn ang="0">
                <a:pos x="connsiteX1" y="connsiteY1"/>
              </a:cxn>
              <a:cxn ang="0">
                <a:pos x="connsiteX2" y="connsiteY2"/>
              </a:cxn>
            </a:cxnLst>
            <a:rect l="l" t="t" r="r" b="b"/>
            <a:pathLst>
              <a:path w="4705004" h="133003">
                <a:moveTo>
                  <a:pt x="0" y="133003"/>
                </a:moveTo>
                <a:lnTo>
                  <a:pt x="3790604" y="133003"/>
                </a:lnTo>
                <a:cubicBezTo>
                  <a:pt x="4574771" y="110836"/>
                  <a:pt x="4705004" y="0"/>
                  <a:pt x="4705004" y="0"/>
                </a:cubicBezTo>
              </a:path>
            </a:pathLst>
          </a:custGeom>
          <a:noFill/>
          <a:ln w="15875">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tangle: Rounded Corners 10">
            <a:extLst>
              <a:ext uri="{FF2B5EF4-FFF2-40B4-BE49-F238E27FC236}">
                <a16:creationId xmlns:a16="http://schemas.microsoft.com/office/drawing/2014/main" id="{F47854A0-5968-4E0E-9109-62E03148E3C9}"/>
              </a:ext>
            </a:extLst>
          </p:cNvPr>
          <p:cNvSpPr/>
          <p:nvPr/>
        </p:nvSpPr>
        <p:spPr>
          <a:xfrm rot="16200000">
            <a:off x="-235200" y="374400"/>
            <a:ext cx="1080000" cy="457200"/>
          </a:xfrm>
          <a:prstGeom prst="roundRect">
            <a:avLst/>
          </a:prstGeom>
          <a:solidFill>
            <a:schemeClr val="accent6">
              <a:lumMod val="7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Detail</a:t>
            </a:r>
          </a:p>
        </p:txBody>
      </p:sp>
    </p:spTree>
    <p:extLst>
      <p:ext uri="{BB962C8B-B14F-4D97-AF65-F5344CB8AC3E}">
        <p14:creationId xmlns:p14="http://schemas.microsoft.com/office/powerpoint/2010/main" val="93569132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04105-4091-4253-974C-D56F36A2F18D}"/>
              </a:ext>
            </a:extLst>
          </p:cNvPr>
          <p:cNvSpPr>
            <a:spLocks noGrp="1"/>
          </p:cNvSpPr>
          <p:nvPr>
            <p:ph type="title"/>
          </p:nvPr>
        </p:nvSpPr>
        <p:spPr/>
        <p:txBody>
          <a:bodyPr/>
          <a:lstStyle/>
          <a:p>
            <a:r>
              <a:rPr lang="de-DE" dirty="0" err="1"/>
              <a:t>Exercises</a:t>
            </a:r>
            <a:endParaRPr lang="de-DE" dirty="0"/>
          </a:p>
        </p:txBody>
      </p:sp>
      <p:sp>
        <p:nvSpPr>
          <p:cNvPr id="3" name="Content Placeholder 2">
            <a:extLst>
              <a:ext uri="{FF2B5EF4-FFF2-40B4-BE49-F238E27FC236}">
                <a16:creationId xmlns:a16="http://schemas.microsoft.com/office/drawing/2014/main" id="{2F4B3A12-122E-4C55-81FA-CFF226526B2E}"/>
              </a:ext>
            </a:extLst>
          </p:cNvPr>
          <p:cNvSpPr>
            <a:spLocks noGrp="1"/>
          </p:cNvSpPr>
          <p:nvPr>
            <p:ph idx="1"/>
          </p:nvPr>
        </p:nvSpPr>
        <p:spPr/>
        <p:txBody>
          <a:bodyPr>
            <a:normAutofit fontScale="62500" lnSpcReduction="20000"/>
          </a:bodyPr>
          <a:lstStyle/>
          <a:p>
            <a:r>
              <a:rPr lang="de-DE" dirty="0"/>
              <a:t>Part I</a:t>
            </a:r>
          </a:p>
          <a:p>
            <a:pPr lvl="1"/>
            <a:r>
              <a:rPr lang="de-DE" dirty="0" err="1">
                <a:hlinkClick r:id="rId2" action="ppaction://hlinksldjump"/>
              </a:rPr>
              <a:t>Overview</a:t>
            </a:r>
            <a:endParaRPr lang="de-DE" dirty="0"/>
          </a:p>
          <a:p>
            <a:pPr lvl="1"/>
            <a:r>
              <a:rPr lang="de-DE" dirty="0">
                <a:hlinkClick r:id="rId3" action="ppaction://hlinksldjump"/>
              </a:rPr>
              <a:t>DDI-CDI - Features</a:t>
            </a:r>
            <a:endParaRPr lang="de-DE" dirty="0"/>
          </a:p>
          <a:p>
            <a:pPr lvl="1"/>
            <a:r>
              <a:rPr lang="de-DE" dirty="0">
                <a:hlinkClick r:id="rId4" action="ppaction://hlinksldjump"/>
              </a:rPr>
              <a:t>Model-Driven Approach</a:t>
            </a:r>
            <a:endParaRPr lang="de-DE" dirty="0"/>
          </a:p>
          <a:p>
            <a:pPr lvl="1"/>
            <a:r>
              <a:rPr lang="de-DE" dirty="0">
                <a:hlinkClick r:id="rId5" action="ppaction://hlinksldjump"/>
              </a:rPr>
              <a:t>Model-Driven Approach </a:t>
            </a:r>
            <a:r>
              <a:rPr lang="de-DE" dirty="0" err="1">
                <a:hlinkClick r:id="rId5" action="ppaction://hlinksldjump"/>
              </a:rPr>
              <a:t>for</a:t>
            </a:r>
            <a:r>
              <a:rPr lang="de-DE" dirty="0">
                <a:hlinkClick r:id="rId5" action="ppaction://hlinksldjump"/>
              </a:rPr>
              <a:t> DDI-CDI</a:t>
            </a:r>
            <a:endParaRPr lang="de-DE" dirty="0"/>
          </a:p>
          <a:p>
            <a:pPr lvl="1"/>
            <a:r>
              <a:rPr lang="de-DE" dirty="0">
                <a:hlinkClick r:id="rId6" action="ppaction://hlinksldjump"/>
              </a:rPr>
              <a:t>UML </a:t>
            </a:r>
            <a:r>
              <a:rPr lang="de-DE" dirty="0" err="1">
                <a:hlinkClick r:id="rId6" action="ppaction://hlinksldjump"/>
              </a:rPr>
              <a:t>Subset</a:t>
            </a:r>
            <a:r>
              <a:rPr lang="de-DE" dirty="0">
                <a:hlinkClick r:id="rId6" action="ppaction://hlinksldjump"/>
              </a:rPr>
              <a:t> </a:t>
            </a:r>
            <a:r>
              <a:rPr lang="de-DE" dirty="0" err="1">
                <a:hlinkClick r:id="rId6" action="ppaction://hlinksldjump"/>
              </a:rPr>
              <a:t>for</a:t>
            </a:r>
            <a:r>
              <a:rPr lang="de-DE" dirty="0">
                <a:hlinkClick r:id="rId6" action="ppaction://hlinksldjump"/>
              </a:rPr>
              <a:t> DDI-CDI</a:t>
            </a:r>
            <a:endParaRPr lang="de-DE" dirty="0"/>
          </a:p>
          <a:p>
            <a:pPr lvl="1"/>
            <a:r>
              <a:rPr lang="de-DE" dirty="0">
                <a:hlinkClick r:id="rId7" action="ppaction://hlinksldjump"/>
              </a:rPr>
              <a:t>Generation </a:t>
            </a:r>
            <a:r>
              <a:rPr lang="de-DE" dirty="0" err="1">
                <a:hlinkClick r:id="rId7" action="ppaction://hlinksldjump"/>
              </a:rPr>
              <a:t>of</a:t>
            </a:r>
            <a:r>
              <a:rPr lang="de-DE" dirty="0">
                <a:hlinkClick r:id="rId7" action="ppaction://hlinksldjump"/>
              </a:rPr>
              <a:t> </a:t>
            </a:r>
            <a:r>
              <a:rPr lang="en-US" dirty="0">
                <a:hlinkClick r:id="rId7" action="ppaction://hlinksldjump"/>
              </a:rPr>
              <a:t>Specific Representations XSD, OWL, R, </a:t>
            </a:r>
            <a:r>
              <a:rPr lang="en-US" dirty="0" err="1">
                <a:hlinkClick r:id="rId7" action="ppaction://hlinksldjump"/>
              </a:rPr>
              <a:t>reST</a:t>
            </a:r>
            <a:r>
              <a:rPr lang="en-US" dirty="0">
                <a:hlinkClick r:id="rId7" action="ppaction://hlinksldjump"/>
              </a:rPr>
              <a:t>, and DOT</a:t>
            </a:r>
            <a:endParaRPr lang="de-DE" dirty="0"/>
          </a:p>
          <a:p>
            <a:pPr lvl="1"/>
            <a:r>
              <a:rPr lang="de-DE" dirty="0">
                <a:hlinkClick r:id="rId8" action="ppaction://hlinksldjump"/>
              </a:rPr>
              <a:t>Generation </a:t>
            </a:r>
            <a:r>
              <a:rPr lang="de-DE" dirty="0" err="1">
                <a:hlinkClick r:id="rId8" action="ppaction://hlinksldjump"/>
              </a:rPr>
              <a:t>of</a:t>
            </a:r>
            <a:r>
              <a:rPr lang="de-DE" dirty="0">
                <a:hlinkClick r:id="rId8" action="ppaction://hlinksldjump"/>
              </a:rPr>
              <a:t> Any Syntax </a:t>
            </a:r>
            <a:r>
              <a:rPr lang="de-DE" dirty="0" err="1">
                <a:hlinkClick r:id="rId8" action="ppaction://hlinksldjump"/>
              </a:rPr>
              <a:t>Representation</a:t>
            </a:r>
            <a:r>
              <a:rPr lang="de-DE" dirty="0">
                <a:hlinkClick r:id="rId8" action="ppaction://hlinksldjump"/>
              </a:rPr>
              <a:t> </a:t>
            </a:r>
            <a:endParaRPr lang="de-DE" dirty="0"/>
          </a:p>
          <a:p>
            <a:r>
              <a:rPr lang="de-DE" dirty="0"/>
              <a:t>Part II</a:t>
            </a:r>
          </a:p>
          <a:p>
            <a:pPr lvl="1"/>
            <a:r>
              <a:rPr lang="de-DE" dirty="0" err="1">
                <a:hlinkClick r:id="rId9" action="ppaction://hlinksldjump"/>
              </a:rPr>
              <a:t>Eclipse</a:t>
            </a:r>
            <a:r>
              <a:rPr lang="de-DE" dirty="0">
                <a:hlinkClick r:id="rId9" action="ppaction://hlinksldjump"/>
              </a:rPr>
              <a:t> Environment</a:t>
            </a:r>
            <a:endParaRPr lang="de-DE" dirty="0"/>
          </a:p>
          <a:p>
            <a:pPr lvl="2"/>
            <a:r>
              <a:rPr lang="de-DE" dirty="0">
                <a:hlinkClick r:id="rId10" action="ppaction://hlinksldjump"/>
              </a:rPr>
              <a:t>Papyrus - UML Tool</a:t>
            </a:r>
            <a:endParaRPr lang="de-DE" dirty="0"/>
          </a:p>
          <a:p>
            <a:pPr lvl="2"/>
            <a:r>
              <a:rPr lang="de-DE" dirty="0" err="1">
                <a:hlinkClick r:id="rId11" action="ppaction://hlinksldjump"/>
              </a:rPr>
              <a:t>QVTo</a:t>
            </a:r>
            <a:r>
              <a:rPr lang="de-DE" dirty="0">
                <a:hlinkClick r:id="rId11" action="ppaction://hlinksldjump"/>
              </a:rPr>
              <a:t> - Model </a:t>
            </a:r>
            <a:r>
              <a:rPr lang="de-DE" dirty="0" err="1">
                <a:hlinkClick r:id="rId11" action="ppaction://hlinksldjump"/>
              </a:rPr>
              <a:t>to</a:t>
            </a:r>
            <a:r>
              <a:rPr lang="de-DE" dirty="0">
                <a:hlinkClick r:id="rId11" action="ppaction://hlinksldjump"/>
              </a:rPr>
              <a:t> Model</a:t>
            </a:r>
            <a:endParaRPr lang="de-DE" dirty="0"/>
          </a:p>
          <a:p>
            <a:pPr lvl="2"/>
            <a:r>
              <a:rPr lang="de-DE" dirty="0" err="1">
                <a:hlinkClick r:id="rId12" action="ppaction://hlinksldjump"/>
              </a:rPr>
              <a:t>Acceleo</a:t>
            </a:r>
            <a:r>
              <a:rPr lang="de-DE" dirty="0">
                <a:hlinkClick r:id="rId12" action="ppaction://hlinksldjump"/>
              </a:rPr>
              <a:t> - Model </a:t>
            </a:r>
            <a:r>
              <a:rPr lang="de-DE" dirty="0" err="1">
                <a:hlinkClick r:id="rId12" action="ppaction://hlinksldjump"/>
              </a:rPr>
              <a:t>to</a:t>
            </a:r>
            <a:r>
              <a:rPr lang="de-DE" dirty="0">
                <a:hlinkClick r:id="rId12" action="ppaction://hlinksldjump"/>
              </a:rPr>
              <a:t> Text</a:t>
            </a:r>
            <a:endParaRPr lang="de-DE" dirty="0"/>
          </a:p>
          <a:p>
            <a:pPr lvl="1"/>
            <a:r>
              <a:rPr lang="de-DE" dirty="0">
                <a:hlinkClick r:id="rId13" action="ppaction://hlinksldjump"/>
              </a:rPr>
              <a:t>UML Class </a:t>
            </a:r>
            <a:r>
              <a:rPr lang="de-DE" dirty="0" err="1">
                <a:hlinkClick r:id="rId13" action="ppaction://hlinksldjump"/>
              </a:rPr>
              <a:t>Diagram</a:t>
            </a:r>
            <a:r>
              <a:rPr lang="de-DE" dirty="0">
                <a:hlinkClick r:id="rId13" action="ppaction://hlinksldjump"/>
              </a:rPr>
              <a:t> Primer</a:t>
            </a:r>
            <a:endParaRPr lang="de-DE" dirty="0"/>
          </a:p>
          <a:p>
            <a:pPr lvl="1"/>
            <a:r>
              <a:rPr lang="de-DE" sz="4400" b="1" dirty="0" err="1">
                <a:hlinkClick r:id="rId14" action="ppaction://hlinksldjump"/>
              </a:rPr>
              <a:t>Exercises</a:t>
            </a:r>
            <a:endParaRPr lang="de-DE" sz="4400" b="1" dirty="0"/>
          </a:p>
          <a:p>
            <a:pPr lvl="1"/>
            <a:r>
              <a:rPr lang="de-DE" dirty="0" err="1">
                <a:hlinkClick r:id="rId15" action="ppaction://hlinksldjump"/>
              </a:rPr>
              <a:t>Credits</a:t>
            </a:r>
            <a:r>
              <a:rPr lang="de-DE" dirty="0">
                <a:hlinkClick r:id="rId15" action="ppaction://hlinksldjump"/>
              </a:rPr>
              <a:t>, Community, and Contact</a:t>
            </a:r>
            <a:endParaRPr lang="de-DE" dirty="0"/>
          </a:p>
        </p:txBody>
      </p:sp>
    </p:spTree>
    <p:extLst>
      <p:ext uri="{BB962C8B-B14F-4D97-AF65-F5344CB8AC3E}">
        <p14:creationId xmlns:p14="http://schemas.microsoft.com/office/powerpoint/2010/main" val="272404948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a:t>Exercise</a:t>
            </a:r>
            <a:r>
              <a:rPr lang="de-DE" dirty="0"/>
              <a:t> </a:t>
            </a:r>
            <a:r>
              <a:rPr lang="de-DE" dirty="0" err="1"/>
              <a:t>Steps</a:t>
            </a:r>
            <a:endParaRPr lang="de-DE" dirty="0"/>
          </a:p>
        </p:txBody>
      </p:sp>
      <p:sp>
        <p:nvSpPr>
          <p:cNvPr id="3" name="Content Placeholder 2"/>
          <p:cNvSpPr>
            <a:spLocks noGrp="1"/>
          </p:cNvSpPr>
          <p:nvPr>
            <p:ph idx="1"/>
          </p:nvPr>
        </p:nvSpPr>
        <p:spPr/>
        <p:txBody>
          <a:bodyPr>
            <a:normAutofit fontScale="85000" lnSpcReduction="20000"/>
          </a:bodyPr>
          <a:lstStyle/>
          <a:p>
            <a:pPr marL="0" indent="0">
              <a:buNone/>
            </a:pPr>
            <a:r>
              <a:rPr lang="de-DE" dirty="0"/>
              <a:t>Focus on </a:t>
            </a:r>
            <a:r>
              <a:rPr lang="de-DE" dirty="0" err="1"/>
              <a:t>Acceleo</a:t>
            </a:r>
            <a:r>
              <a:rPr lang="de-DE" dirty="0"/>
              <a:t> (</a:t>
            </a:r>
            <a:r>
              <a:rPr lang="de-DE" dirty="0" err="1"/>
              <a:t>model</a:t>
            </a:r>
            <a:r>
              <a:rPr lang="de-DE" dirty="0"/>
              <a:t> </a:t>
            </a:r>
            <a:r>
              <a:rPr lang="de-DE" dirty="0" err="1"/>
              <a:t>to</a:t>
            </a:r>
            <a:r>
              <a:rPr lang="de-DE" dirty="0"/>
              <a:t> </a:t>
            </a:r>
            <a:r>
              <a:rPr lang="de-DE" dirty="0" err="1"/>
              <a:t>text</a:t>
            </a:r>
            <a:r>
              <a:rPr lang="de-DE" dirty="0"/>
              <a:t>)</a:t>
            </a:r>
          </a:p>
          <a:p>
            <a:pPr marL="971550" lvl="1" indent="-514350">
              <a:buFont typeface="+mj-lt"/>
              <a:buAutoNum type="arabicPeriod"/>
            </a:pPr>
            <a:r>
              <a:rPr lang="de-DE" dirty="0"/>
              <a:t>Create a </a:t>
            </a:r>
            <a:r>
              <a:rPr lang="de-DE" dirty="0" err="1"/>
              <a:t>mapping</a:t>
            </a:r>
            <a:r>
              <a:rPr lang="de-DE" dirty="0"/>
              <a:t> </a:t>
            </a:r>
            <a:r>
              <a:rPr lang="de-DE" dirty="0" err="1"/>
              <a:t>table</a:t>
            </a:r>
            <a:r>
              <a:rPr lang="de-DE" dirty="0"/>
              <a:t> (</a:t>
            </a:r>
            <a:r>
              <a:rPr lang="de-DE" dirty="0" err="1"/>
              <a:t>based</a:t>
            </a:r>
            <a:r>
              <a:rPr lang="de-DE" dirty="0"/>
              <a:t> on </a:t>
            </a:r>
            <a:r>
              <a:rPr lang="de-DE" dirty="0" err="1"/>
              <a:t>the</a:t>
            </a:r>
            <a:r>
              <a:rPr lang="de-DE" dirty="0"/>
              <a:t> </a:t>
            </a:r>
            <a:r>
              <a:rPr lang="de-DE" dirty="0" err="1">
                <a:hlinkClick r:id="rId2"/>
              </a:rPr>
              <a:t>template</a:t>
            </a:r>
            <a:r>
              <a:rPr lang="de-DE" dirty="0"/>
              <a:t>) </a:t>
            </a:r>
            <a:r>
              <a:rPr lang="de-DE" dirty="0" err="1"/>
              <a:t>for</a:t>
            </a:r>
            <a:r>
              <a:rPr lang="de-DE" dirty="0"/>
              <a:t> a </a:t>
            </a:r>
            <a:r>
              <a:rPr lang="de-DE" dirty="0" err="1"/>
              <a:t>specific</a:t>
            </a:r>
            <a:r>
              <a:rPr lang="de-DE" dirty="0"/>
              <a:t> </a:t>
            </a:r>
            <a:r>
              <a:rPr lang="de-DE" dirty="0" err="1"/>
              <a:t>language</a:t>
            </a:r>
            <a:endParaRPr lang="de-DE" dirty="0"/>
          </a:p>
          <a:p>
            <a:pPr marL="971550" lvl="1" indent="-514350">
              <a:buFont typeface="+mj-lt"/>
              <a:buAutoNum type="arabicPeriod"/>
            </a:pPr>
            <a:r>
              <a:rPr lang="de-DE" dirty="0"/>
              <a:t>Use </a:t>
            </a:r>
            <a:r>
              <a:rPr lang="de-DE" dirty="0" err="1"/>
              <a:t>the</a:t>
            </a:r>
            <a:r>
              <a:rPr lang="de-DE" dirty="0"/>
              <a:t> </a:t>
            </a:r>
            <a:r>
              <a:rPr lang="de-DE" dirty="0" err="1"/>
              <a:t>model</a:t>
            </a:r>
            <a:r>
              <a:rPr lang="de-DE" dirty="0"/>
              <a:t> in </a:t>
            </a:r>
            <a:r>
              <a:rPr lang="de-DE" dirty="0" err="1"/>
              <a:t>the</a:t>
            </a:r>
            <a:r>
              <a:rPr lang="de-DE" dirty="0"/>
              <a:t> UML Model Editor </a:t>
            </a:r>
            <a:r>
              <a:rPr lang="de-DE" dirty="0" err="1"/>
              <a:t>to</a:t>
            </a:r>
            <a:r>
              <a:rPr lang="de-DE" dirty="0"/>
              <a:t> </a:t>
            </a:r>
            <a:r>
              <a:rPr lang="de-DE" dirty="0" err="1"/>
              <a:t>get</a:t>
            </a:r>
            <a:r>
              <a:rPr lang="de-DE" dirty="0"/>
              <a:t> </a:t>
            </a:r>
            <a:r>
              <a:rPr lang="de-DE" dirty="0" err="1"/>
              <a:t>familiar</a:t>
            </a:r>
            <a:r>
              <a:rPr lang="de-DE" dirty="0"/>
              <a:t> </a:t>
            </a:r>
            <a:r>
              <a:rPr lang="de-DE" dirty="0" err="1"/>
              <a:t>with</a:t>
            </a:r>
            <a:r>
              <a:rPr lang="de-DE" dirty="0"/>
              <a:t> </a:t>
            </a:r>
            <a:r>
              <a:rPr lang="de-DE" dirty="0" err="1"/>
              <a:t>the</a:t>
            </a:r>
            <a:r>
              <a:rPr lang="de-DE" dirty="0"/>
              <a:t> </a:t>
            </a:r>
            <a:r>
              <a:rPr lang="de-DE" dirty="0" err="1"/>
              <a:t>model</a:t>
            </a:r>
            <a:r>
              <a:rPr lang="de-DE" dirty="0"/>
              <a:t> </a:t>
            </a:r>
            <a:r>
              <a:rPr lang="de-DE" dirty="0" err="1"/>
              <a:t>structure</a:t>
            </a:r>
            <a:endParaRPr lang="de-DE" dirty="0"/>
          </a:p>
          <a:p>
            <a:pPr marL="971550" lvl="1" indent="-514350">
              <a:buFont typeface="+mj-lt"/>
              <a:buAutoNum type="arabicPeriod"/>
            </a:pPr>
            <a:r>
              <a:rPr lang="de-DE" dirty="0" err="1"/>
              <a:t>Make</a:t>
            </a:r>
            <a:r>
              <a:rPr lang="de-DE" dirty="0"/>
              <a:t> a </a:t>
            </a:r>
            <a:r>
              <a:rPr lang="de-DE" dirty="0" err="1"/>
              <a:t>copy</a:t>
            </a:r>
            <a:r>
              <a:rPr lang="de-DE" dirty="0"/>
              <a:t> </a:t>
            </a:r>
            <a:r>
              <a:rPr lang="de-DE" dirty="0" err="1"/>
              <a:t>of</a:t>
            </a:r>
            <a:r>
              <a:rPr lang="de-DE" dirty="0"/>
              <a:t> </a:t>
            </a:r>
            <a:r>
              <a:rPr lang="de-DE" sz="2400" dirty="0" err="1">
                <a:latin typeface="Courier New" panose="02070309020205020404" pitchFamily="49" charset="0"/>
                <a:cs typeface="Courier New" panose="02070309020205020404" pitchFamily="49" charset="0"/>
              </a:rPr>
              <a:t>genericOutline.mtl</a:t>
            </a:r>
            <a:r>
              <a:rPr lang="de-DE" dirty="0"/>
              <a:t> </a:t>
            </a:r>
            <a:r>
              <a:rPr lang="de-DE" dirty="0" err="1"/>
              <a:t>or</a:t>
            </a:r>
            <a:r>
              <a:rPr lang="de-DE" dirty="0"/>
              <a:t> </a:t>
            </a:r>
            <a:r>
              <a:rPr lang="de-DE" sz="2400" dirty="0" err="1">
                <a:latin typeface="Courier New" panose="02070309020205020404" pitchFamily="49" charset="0"/>
                <a:cs typeface="Courier New" panose="02070309020205020404" pitchFamily="49" charset="0"/>
              </a:rPr>
              <a:t>objectOrientedTemplate.mtl</a:t>
            </a:r>
            <a:r>
              <a:rPr lang="de-DE" dirty="0"/>
              <a:t> in</a:t>
            </a:r>
            <a:br>
              <a:rPr lang="de-DE" dirty="0"/>
            </a:br>
            <a:r>
              <a:rPr lang="de-DE" sz="1400" dirty="0">
                <a:latin typeface="Courier New" panose="02070309020205020404" pitchFamily="49" charset="0"/>
                <a:cs typeface="Courier New" panose="02070309020205020404" pitchFamily="49" charset="0"/>
              </a:rPr>
              <a:t>ddi.acceleo.tutorial2020/</a:t>
            </a:r>
            <a:r>
              <a:rPr lang="de-DE" sz="1400" dirty="0" err="1">
                <a:latin typeface="Courier New" panose="02070309020205020404" pitchFamily="49" charset="0"/>
                <a:cs typeface="Courier New" panose="02070309020205020404" pitchFamily="49" charset="0"/>
              </a:rPr>
              <a:t>src</a:t>
            </a:r>
            <a:r>
              <a:rPr lang="de-DE" sz="1400" dirty="0">
                <a:latin typeface="Courier New" panose="02070309020205020404" pitchFamily="49" charset="0"/>
                <a:cs typeface="Courier New" panose="02070309020205020404" pitchFamily="49" charset="0"/>
              </a:rPr>
              <a:t>/ddi.acceleo.tutorial2020.main</a:t>
            </a:r>
          </a:p>
          <a:p>
            <a:pPr marL="1371600" lvl="2" indent="-514350"/>
            <a:r>
              <a:rPr lang="de-DE" i="1" dirty="0" err="1">
                <a:cs typeface="Courier New" panose="02070309020205020404" pitchFamily="49" charset="0"/>
              </a:rPr>
              <a:t>Object</a:t>
            </a:r>
            <a:r>
              <a:rPr lang="de-DE" i="1" dirty="0">
                <a:cs typeface="Courier New" panose="02070309020205020404" pitchFamily="49" charset="0"/>
              </a:rPr>
              <a:t> </a:t>
            </a:r>
            <a:r>
              <a:rPr lang="de-DE" i="1" dirty="0" err="1">
                <a:cs typeface="Courier New" panose="02070309020205020404" pitchFamily="49" charset="0"/>
              </a:rPr>
              <a:t>oriented</a:t>
            </a:r>
            <a:r>
              <a:rPr lang="de-DE" i="1" dirty="0">
                <a:cs typeface="Courier New" panose="02070309020205020404" pitchFamily="49" charset="0"/>
              </a:rPr>
              <a:t> </a:t>
            </a:r>
            <a:r>
              <a:rPr lang="de-DE" i="1" dirty="0" err="1">
                <a:cs typeface="Courier New" panose="02070309020205020404" pitchFamily="49" charset="0"/>
              </a:rPr>
              <a:t>template</a:t>
            </a:r>
            <a:r>
              <a:rPr lang="de-DE" i="1" dirty="0">
                <a:cs typeface="Courier New" panose="02070309020205020404" pitchFamily="49" charset="0"/>
              </a:rPr>
              <a:t> </a:t>
            </a:r>
            <a:r>
              <a:rPr lang="de-DE" i="1" dirty="0" err="1">
                <a:cs typeface="Courier New" panose="02070309020205020404" pitchFamily="49" charset="0"/>
              </a:rPr>
              <a:t>has</a:t>
            </a:r>
            <a:r>
              <a:rPr lang="de-DE" i="1" dirty="0">
                <a:cs typeface="Courier New" panose="02070309020205020404" pitchFamily="49" charset="0"/>
              </a:rPr>
              <a:t> a </a:t>
            </a:r>
            <a:r>
              <a:rPr lang="de-DE" i="1" dirty="0" err="1">
                <a:cs typeface="Courier New" panose="02070309020205020404" pitchFamily="49" charset="0"/>
              </a:rPr>
              <a:t>filter</a:t>
            </a:r>
            <a:r>
              <a:rPr lang="de-DE" i="1" dirty="0">
                <a:cs typeface="Courier New" panose="02070309020205020404" pitchFamily="49" charset="0"/>
              </a:rPr>
              <a:t> </a:t>
            </a:r>
            <a:r>
              <a:rPr lang="de-DE" i="1" dirty="0" err="1">
                <a:cs typeface="Courier New" panose="02070309020205020404" pitchFamily="49" charset="0"/>
              </a:rPr>
              <a:t>for</a:t>
            </a:r>
            <a:r>
              <a:rPr lang="de-DE" i="1" dirty="0">
                <a:cs typeface="Courier New" panose="02070309020205020404" pitchFamily="49" charset="0"/>
              </a:rPr>
              <a:t> </a:t>
            </a:r>
            <a:r>
              <a:rPr lang="de-DE" i="1" dirty="0" err="1">
                <a:cs typeface="Courier New" panose="02070309020205020404" pitchFamily="49" charset="0"/>
              </a:rPr>
              <a:t>only</a:t>
            </a:r>
            <a:r>
              <a:rPr lang="de-DE" i="1" dirty="0">
                <a:cs typeface="Courier New" panose="02070309020205020404" pitchFamily="49" charset="0"/>
              </a:rPr>
              <a:t> </a:t>
            </a:r>
            <a:r>
              <a:rPr lang="de-DE" i="1" dirty="0" err="1">
                <a:cs typeface="Courier New" panose="02070309020205020404" pitchFamily="49" charset="0"/>
              </a:rPr>
              <a:t>one</a:t>
            </a:r>
            <a:r>
              <a:rPr lang="de-DE" i="1" dirty="0">
                <a:cs typeface="Courier New" panose="02070309020205020404" pitchFamily="49" charset="0"/>
              </a:rPr>
              <a:t> </a:t>
            </a:r>
            <a:r>
              <a:rPr lang="de-DE" i="1" dirty="0" err="1">
                <a:cs typeface="Courier New" panose="02070309020205020404" pitchFamily="49" charset="0"/>
              </a:rPr>
              <a:t>package</a:t>
            </a:r>
            <a:r>
              <a:rPr lang="de-DE" i="1" dirty="0">
                <a:cs typeface="Courier New" panose="02070309020205020404" pitchFamily="49" charset="0"/>
              </a:rPr>
              <a:t> („</a:t>
            </a:r>
            <a:r>
              <a:rPr lang="de-DE" i="1" dirty="0" err="1">
                <a:cs typeface="Courier New" panose="02070309020205020404" pitchFamily="49" charset="0"/>
              </a:rPr>
              <a:t>Agents</a:t>
            </a:r>
            <a:r>
              <a:rPr lang="de-DE" i="1" dirty="0">
                <a:cs typeface="Courier New" panose="02070309020205020404" pitchFamily="49" charset="0"/>
              </a:rPr>
              <a:t>“) </a:t>
            </a:r>
            <a:r>
              <a:rPr lang="de-DE" i="1" dirty="0" err="1">
                <a:cs typeface="Courier New" panose="02070309020205020404" pitchFamily="49" charset="0"/>
              </a:rPr>
              <a:t>which</a:t>
            </a:r>
            <a:r>
              <a:rPr lang="de-DE" i="1" dirty="0">
                <a:cs typeface="Courier New" panose="02070309020205020404" pitchFamily="49" charset="0"/>
              </a:rPr>
              <a:t> </a:t>
            </a:r>
            <a:r>
              <a:rPr lang="de-DE" i="1" dirty="0" err="1">
                <a:cs typeface="Courier New" panose="02070309020205020404" pitchFamily="49" charset="0"/>
              </a:rPr>
              <a:t>can</a:t>
            </a:r>
            <a:r>
              <a:rPr lang="de-DE" i="1" dirty="0">
                <a:cs typeface="Courier New" panose="02070309020205020404" pitchFamily="49" charset="0"/>
              </a:rPr>
              <a:t> </a:t>
            </a:r>
            <a:r>
              <a:rPr lang="de-DE" i="1" dirty="0" err="1">
                <a:cs typeface="Courier New" panose="02070309020205020404" pitchFamily="49" charset="0"/>
              </a:rPr>
              <a:t>be</a:t>
            </a:r>
            <a:r>
              <a:rPr lang="de-DE" i="1" dirty="0">
                <a:cs typeface="Courier New" panose="02070309020205020404" pitchFamily="49" charset="0"/>
              </a:rPr>
              <a:t> </a:t>
            </a:r>
            <a:r>
              <a:rPr lang="de-DE" i="1" dirty="0" err="1">
                <a:cs typeface="Courier New" panose="02070309020205020404" pitchFamily="49" charset="0"/>
              </a:rPr>
              <a:t>removed</a:t>
            </a:r>
            <a:r>
              <a:rPr lang="de-DE" i="1" dirty="0">
                <a:cs typeface="Courier New" panose="02070309020205020404" pitchFamily="49" charset="0"/>
              </a:rPr>
              <a:t> </a:t>
            </a:r>
            <a:r>
              <a:rPr lang="de-DE" i="1" dirty="0" err="1">
                <a:cs typeface="Courier New" panose="02070309020205020404" pitchFamily="49" charset="0"/>
              </a:rPr>
              <a:t>if</a:t>
            </a:r>
            <a:r>
              <a:rPr lang="de-DE" i="1" dirty="0">
                <a:cs typeface="Courier New" panose="02070309020205020404" pitchFamily="49" charset="0"/>
              </a:rPr>
              <a:t> </a:t>
            </a:r>
            <a:r>
              <a:rPr lang="de-DE" i="1" dirty="0" err="1">
                <a:cs typeface="Courier New" panose="02070309020205020404" pitchFamily="49" charset="0"/>
              </a:rPr>
              <a:t>the</a:t>
            </a:r>
            <a:r>
              <a:rPr lang="de-DE" i="1" dirty="0">
                <a:cs typeface="Courier New" panose="02070309020205020404" pitchFamily="49" charset="0"/>
              </a:rPr>
              <a:t> </a:t>
            </a:r>
            <a:r>
              <a:rPr lang="de-DE" i="1" dirty="0" err="1">
                <a:cs typeface="Courier New" panose="02070309020205020404" pitchFamily="49" charset="0"/>
              </a:rPr>
              <a:t>application</a:t>
            </a:r>
            <a:r>
              <a:rPr lang="de-DE" i="1" dirty="0">
                <a:cs typeface="Courier New" panose="02070309020205020404" pitchFamily="49" charset="0"/>
              </a:rPr>
              <a:t> </a:t>
            </a:r>
            <a:r>
              <a:rPr lang="de-DE" i="1" dirty="0" err="1">
                <a:cs typeface="Courier New" panose="02070309020205020404" pitchFamily="49" charset="0"/>
              </a:rPr>
              <a:t>should</a:t>
            </a:r>
            <a:r>
              <a:rPr lang="de-DE" i="1" dirty="0">
                <a:cs typeface="Courier New" panose="02070309020205020404" pitchFamily="49" charset="0"/>
              </a:rPr>
              <a:t> </a:t>
            </a:r>
            <a:r>
              <a:rPr lang="de-DE" i="1" dirty="0" err="1">
                <a:cs typeface="Courier New" panose="02070309020205020404" pitchFamily="49" charset="0"/>
              </a:rPr>
              <a:t>be</a:t>
            </a:r>
            <a:r>
              <a:rPr lang="de-DE" i="1" dirty="0">
                <a:cs typeface="Courier New" panose="02070309020205020404" pitchFamily="49" charset="0"/>
              </a:rPr>
              <a:t> </a:t>
            </a:r>
            <a:r>
              <a:rPr lang="de-DE" i="1" dirty="0" err="1">
                <a:cs typeface="Courier New" panose="02070309020205020404" pitchFamily="49" charset="0"/>
              </a:rPr>
              <a:t>run</a:t>
            </a:r>
            <a:r>
              <a:rPr lang="de-DE" i="1" dirty="0">
                <a:cs typeface="Courier New" panose="02070309020205020404" pitchFamily="49" charset="0"/>
              </a:rPr>
              <a:t> </a:t>
            </a:r>
            <a:r>
              <a:rPr lang="de-DE" i="1" dirty="0" err="1">
                <a:cs typeface="Courier New" panose="02070309020205020404" pitchFamily="49" charset="0"/>
              </a:rPr>
              <a:t>for</a:t>
            </a:r>
            <a:r>
              <a:rPr lang="de-DE" i="1" dirty="0">
                <a:cs typeface="Courier New" panose="02070309020205020404" pitchFamily="49" charset="0"/>
              </a:rPr>
              <a:t> all </a:t>
            </a:r>
            <a:r>
              <a:rPr lang="de-DE" i="1" dirty="0" err="1">
                <a:cs typeface="Courier New" panose="02070309020205020404" pitchFamily="49" charset="0"/>
              </a:rPr>
              <a:t>packages</a:t>
            </a:r>
            <a:r>
              <a:rPr lang="de-DE" i="1" dirty="0">
                <a:cs typeface="Courier New" panose="02070309020205020404" pitchFamily="49" charset="0"/>
              </a:rPr>
              <a:t>.</a:t>
            </a:r>
          </a:p>
          <a:p>
            <a:pPr marL="971550" lvl="1" indent="-514350">
              <a:buFont typeface="+mj-lt"/>
              <a:buAutoNum type="arabicPeriod"/>
            </a:pPr>
            <a:r>
              <a:rPr lang="de-DE" dirty="0"/>
              <a:t>Change </a:t>
            </a:r>
            <a:r>
              <a:rPr lang="de-DE" dirty="0" err="1"/>
              <a:t>module</a:t>
            </a:r>
            <a:r>
              <a:rPr lang="de-DE" dirty="0"/>
              <a:t> </a:t>
            </a:r>
            <a:r>
              <a:rPr lang="de-DE" dirty="0" err="1"/>
              <a:t>name</a:t>
            </a:r>
            <a:r>
              <a:rPr lang="de-DE" dirty="0"/>
              <a:t> </a:t>
            </a:r>
            <a:r>
              <a:rPr lang="de-DE" dirty="0" err="1"/>
              <a:t>according</a:t>
            </a:r>
            <a:r>
              <a:rPr lang="de-DE" dirty="0"/>
              <a:t> </a:t>
            </a:r>
            <a:r>
              <a:rPr lang="de-DE" dirty="0" err="1"/>
              <a:t>to</a:t>
            </a:r>
            <a:r>
              <a:rPr lang="de-DE" dirty="0"/>
              <a:t> </a:t>
            </a:r>
            <a:r>
              <a:rPr lang="de-DE" dirty="0" err="1"/>
              <a:t>the</a:t>
            </a:r>
            <a:r>
              <a:rPr lang="de-DE" dirty="0"/>
              <a:t> </a:t>
            </a:r>
            <a:r>
              <a:rPr lang="de-DE" dirty="0" err="1"/>
              <a:t>file</a:t>
            </a:r>
            <a:r>
              <a:rPr lang="de-DE" dirty="0"/>
              <a:t> </a:t>
            </a:r>
            <a:r>
              <a:rPr lang="de-DE" dirty="0" err="1"/>
              <a:t>name</a:t>
            </a:r>
            <a:endParaRPr lang="de-DE" dirty="0"/>
          </a:p>
          <a:p>
            <a:pPr marL="971550" lvl="1" indent="-514350">
              <a:buFont typeface="+mj-lt"/>
              <a:buAutoNum type="arabicPeriod"/>
            </a:pPr>
            <a:r>
              <a:rPr lang="de-DE" dirty="0"/>
              <a:t>Use </a:t>
            </a:r>
            <a:r>
              <a:rPr lang="de-DE" dirty="0" err="1"/>
              <a:t>it</a:t>
            </a:r>
            <a:r>
              <a:rPr lang="de-DE" dirty="0"/>
              <a:t> </a:t>
            </a:r>
            <a:r>
              <a:rPr lang="de-DE" dirty="0" err="1"/>
              <a:t>as</a:t>
            </a:r>
            <a:r>
              <a:rPr lang="de-DE" dirty="0"/>
              <a:t> </a:t>
            </a:r>
            <a:r>
              <a:rPr lang="de-DE" dirty="0" err="1"/>
              <a:t>basis</a:t>
            </a:r>
            <a:r>
              <a:rPr lang="de-DE" dirty="0"/>
              <a:t> </a:t>
            </a:r>
            <a:r>
              <a:rPr lang="de-DE" dirty="0" err="1"/>
              <a:t>for</a:t>
            </a:r>
            <a:r>
              <a:rPr lang="de-DE" dirty="0"/>
              <a:t> </a:t>
            </a:r>
            <a:r>
              <a:rPr lang="de-DE" dirty="0" err="1"/>
              <a:t>adding</a:t>
            </a:r>
            <a:r>
              <a:rPr lang="de-DE" dirty="0"/>
              <a:t> </a:t>
            </a:r>
            <a:r>
              <a:rPr lang="de-DE" dirty="0" err="1"/>
              <a:t>specific</a:t>
            </a:r>
            <a:r>
              <a:rPr lang="de-DE" dirty="0"/>
              <a:t> </a:t>
            </a:r>
            <a:r>
              <a:rPr lang="de-DE" dirty="0" err="1"/>
              <a:t>language</a:t>
            </a:r>
            <a:r>
              <a:rPr lang="de-DE" dirty="0"/>
              <a:t> </a:t>
            </a:r>
            <a:r>
              <a:rPr lang="de-DE" dirty="0" err="1"/>
              <a:t>fragments</a:t>
            </a:r>
            <a:r>
              <a:rPr lang="de-DE" dirty="0"/>
              <a:t> </a:t>
            </a:r>
            <a:r>
              <a:rPr lang="de-DE" dirty="0" err="1"/>
              <a:t>to</a:t>
            </a:r>
            <a:r>
              <a:rPr lang="de-DE" dirty="0"/>
              <a:t> </a:t>
            </a:r>
            <a:r>
              <a:rPr lang="de-DE" dirty="0" err="1"/>
              <a:t>it</a:t>
            </a:r>
            <a:r>
              <a:rPr lang="de-DE" dirty="0"/>
              <a:t> </a:t>
            </a:r>
          </a:p>
        </p:txBody>
      </p:sp>
    </p:spTree>
    <p:extLst>
      <p:ext uri="{BB962C8B-B14F-4D97-AF65-F5344CB8AC3E}">
        <p14:creationId xmlns:p14="http://schemas.microsoft.com/office/powerpoint/2010/main" val="361409859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a:t>Exercises</a:t>
            </a:r>
            <a:r>
              <a:rPr lang="de-DE" dirty="0"/>
              <a:t> – Mapping Table</a:t>
            </a:r>
          </a:p>
        </p:txBody>
      </p:sp>
      <p:pic>
        <p:nvPicPr>
          <p:cNvPr id="215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015" y="1181847"/>
            <a:ext cx="8565185" cy="54263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872973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E32D8-BCF7-4038-9BDB-54B587652567}"/>
              </a:ext>
            </a:extLst>
          </p:cNvPr>
          <p:cNvSpPr>
            <a:spLocks noGrp="1"/>
          </p:cNvSpPr>
          <p:nvPr>
            <p:ph type="title"/>
          </p:nvPr>
        </p:nvSpPr>
        <p:spPr/>
        <p:txBody>
          <a:bodyPr/>
          <a:lstStyle/>
          <a:p>
            <a:r>
              <a:rPr lang="de-DE" dirty="0"/>
              <a:t>DDI-CDI in UML Model Editor</a:t>
            </a:r>
          </a:p>
        </p:txBody>
      </p:sp>
      <p:pic>
        <p:nvPicPr>
          <p:cNvPr id="3" name="Picture 2">
            <a:extLst>
              <a:ext uri="{FF2B5EF4-FFF2-40B4-BE49-F238E27FC236}">
                <a16:creationId xmlns:a16="http://schemas.microsoft.com/office/drawing/2014/main" id="{E8A0DBEB-EA34-409D-A3DD-8209A4783DCE}"/>
              </a:ext>
            </a:extLst>
          </p:cNvPr>
          <p:cNvPicPr>
            <a:picLocks noChangeAspect="1"/>
          </p:cNvPicPr>
          <p:nvPr/>
        </p:nvPicPr>
        <p:blipFill>
          <a:blip r:embed="rId2"/>
          <a:stretch>
            <a:fillRect/>
          </a:stretch>
        </p:blipFill>
        <p:spPr>
          <a:xfrm>
            <a:off x="826294" y="1624926"/>
            <a:ext cx="7491412" cy="4775874"/>
          </a:xfrm>
          <a:prstGeom prst="rect">
            <a:avLst/>
          </a:prstGeom>
          <a:ln>
            <a:solidFill>
              <a:schemeClr val="bg1">
                <a:lumMod val="85000"/>
              </a:schemeClr>
            </a:solidFill>
          </a:ln>
        </p:spPr>
      </p:pic>
    </p:spTree>
    <p:extLst>
      <p:ext uri="{BB962C8B-B14F-4D97-AF65-F5344CB8AC3E}">
        <p14:creationId xmlns:p14="http://schemas.microsoft.com/office/powerpoint/2010/main" val="382339841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de-DE" dirty="0" err="1"/>
              <a:t>Subset</a:t>
            </a:r>
            <a:r>
              <a:rPr lang="de-DE" dirty="0"/>
              <a:t>  </a:t>
            </a:r>
            <a:r>
              <a:rPr lang="de-DE" dirty="0" err="1"/>
              <a:t>of</a:t>
            </a:r>
            <a:r>
              <a:rPr lang="de-DE" dirty="0"/>
              <a:t> UML Class </a:t>
            </a:r>
            <a:r>
              <a:rPr lang="de-DE" dirty="0" err="1"/>
              <a:t>Diagram</a:t>
            </a:r>
            <a:r>
              <a:rPr lang="de-DE" dirty="0"/>
              <a:t> Items</a:t>
            </a:r>
            <a:br>
              <a:rPr lang="de-DE" dirty="0"/>
            </a:br>
            <a:r>
              <a:rPr lang="de-DE" dirty="0" err="1"/>
              <a:t>for</a:t>
            </a:r>
            <a:r>
              <a:rPr lang="de-DE" dirty="0"/>
              <a:t> DDI-CDI</a:t>
            </a:r>
          </a:p>
        </p:txBody>
      </p:sp>
      <p:sp>
        <p:nvSpPr>
          <p:cNvPr id="3" name="Content Placeholder 2"/>
          <p:cNvSpPr>
            <a:spLocks noGrp="1"/>
          </p:cNvSpPr>
          <p:nvPr>
            <p:ph idx="1"/>
          </p:nvPr>
        </p:nvSpPr>
        <p:spPr>
          <a:xfrm>
            <a:off x="457200" y="1600200"/>
            <a:ext cx="5867400" cy="5029200"/>
          </a:xfrm>
        </p:spPr>
        <p:txBody>
          <a:bodyPr>
            <a:normAutofit fontScale="40000" lnSpcReduction="20000"/>
          </a:bodyPr>
          <a:lstStyle/>
          <a:p>
            <a:pPr lvl="0"/>
            <a:r>
              <a:rPr lang="en-US" dirty="0"/>
              <a:t>Packaging</a:t>
            </a:r>
            <a:endParaRPr lang="de-DE" dirty="0"/>
          </a:p>
          <a:p>
            <a:pPr lvl="1"/>
            <a:r>
              <a:rPr lang="en-US" dirty="0">
                <a:hlinkClick r:id="rId2"/>
              </a:rPr>
              <a:t>Model</a:t>
            </a:r>
            <a:r>
              <a:rPr lang="en-US" dirty="0"/>
              <a:t> – only one model</a:t>
            </a:r>
            <a:endParaRPr lang="de-DE" dirty="0"/>
          </a:p>
          <a:p>
            <a:pPr lvl="1"/>
            <a:r>
              <a:rPr lang="en-US" dirty="0">
                <a:hlinkClick r:id="rId3"/>
              </a:rPr>
              <a:t>Package</a:t>
            </a:r>
            <a:r>
              <a:rPr lang="en-US" dirty="0"/>
              <a:t> – multiple packages, can be nested</a:t>
            </a:r>
            <a:endParaRPr lang="de-DE" dirty="0"/>
          </a:p>
          <a:p>
            <a:pPr lvl="0"/>
            <a:r>
              <a:rPr lang="en-US" dirty="0"/>
              <a:t>Class definition</a:t>
            </a:r>
            <a:endParaRPr lang="de-DE" dirty="0"/>
          </a:p>
          <a:p>
            <a:pPr lvl="1"/>
            <a:r>
              <a:rPr lang="en-US" dirty="0">
                <a:hlinkClick r:id="rId4"/>
              </a:rPr>
              <a:t>Class</a:t>
            </a:r>
            <a:r>
              <a:rPr lang="en-US" dirty="0"/>
              <a:t> – template for creating objects, each related object can be identified by a DDI URN (persistent identifier)</a:t>
            </a:r>
            <a:endParaRPr lang="de-DE" dirty="0"/>
          </a:p>
          <a:p>
            <a:pPr lvl="1"/>
            <a:r>
              <a:rPr lang="en-US" dirty="0">
                <a:hlinkClick r:id="rId5"/>
              </a:rPr>
              <a:t>Property</a:t>
            </a:r>
            <a:r>
              <a:rPr lang="en-US" dirty="0"/>
              <a:t> – used for attributes and association ends, have multiplicity definition</a:t>
            </a:r>
            <a:endParaRPr lang="de-DE" dirty="0"/>
          </a:p>
          <a:p>
            <a:pPr lvl="0"/>
            <a:r>
              <a:rPr lang="en-US" dirty="0"/>
              <a:t>Relationships</a:t>
            </a:r>
            <a:endParaRPr lang="de-DE" dirty="0"/>
          </a:p>
          <a:p>
            <a:pPr lvl="1"/>
            <a:r>
              <a:rPr lang="en-US" dirty="0">
                <a:hlinkClick r:id="rId6"/>
              </a:rPr>
              <a:t>Association</a:t>
            </a:r>
            <a:r>
              <a:rPr lang="en-US" dirty="0"/>
              <a:t> – only binary, directed associations, with association name (DDI-CDI usage violates currently the requirement of unique names in a package), without association end (role) names, both ends have multiplicity definitions</a:t>
            </a:r>
            <a:endParaRPr lang="de-DE" dirty="0"/>
          </a:p>
          <a:p>
            <a:pPr lvl="1"/>
            <a:r>
              <a:rPr lang="en-US" dirty="0">
                <a:hlinkClick r:id="rId7"/>
              </a:rPr>
              <a:t>Generalization</a:t>
            </a:r>
            <a:r>
              <a:rPr lang="en-US" dirty="0"/>
              <a:t> – inherits all attributes and associations of the whole inheritance tree, only single inheritance</a:t>
            </a:r>
            <a:endParaRPr lang="de-DE" dirty="0"/>
          </a:p>
          <a:p>
            <a:pPr lvl="0"/>
            <a:r>
              <a:rPr lang="en-US" dirty="0"/>
              <a:t>Data types</a:t>
            </a:r>
            <a:endParaRPr lang="de-DE" dirty="0"/>
          </a:p>
          <a:p>
            <a:pPr lvl="1"/>
            <a:r>
              <a:rPr lang="en-US" dirty="0" err="1">
                <a:hlinkClick r:id="rId8"/>
              </a:rPr>
              <a:t>DataType</a:t>
            </a:r>
            <a:r>
              <a:rPr lang="en-US" dirty="0"/>
              <a:t> – structured data types, attribute type definitions could relate to primitive data types or other structured data types</a:t>
            </a:r>
            <a:endParaRPr lang="de-DE" dirty="0"/>
          </a:p>
          <a:p>
            <a:pPr lvl="1"/>
            <a:r>
              <a:rPr lang="en-US" dirty="0">
                <a:hlinkClick r:id="rId9"/>
              </a:rPr>
              <a:t>Enumeration</a:t>
            </a:r>
            <a:r>
              <a:rPr lang="en-US" dirty="0"/>
              <a:t> – set of named values</a:t>
            </a:r>
            <a:endParaRPr lang="de-DE" dirty="0"/>
          </a:p>
          <a:p>
            <a:pPr lvl="1"/>
            <a:r>
              <a:rPr lang="en-US" dirty="0" err="1">
                <a:hlinkClick r:id="rId10"/>
              </a:rPr>
              <a:t>EnumerationLiteral</a:t>
            </a:r>
            <a:r>
              <a:rPr lang="en-US" dirty="0"/>
              <a:t> – used in Enumeration</a:t>
            </a:r>
            <a:endParaRPr lang="de-DE" dirty="0"/>
          </a:p>
          <a:p>
            <a:pPr lvl="1"/>
            <a:r>
              <a:rPr lang="en-US" dirty="0" err="1">
                <a:hlinkClick r:id="rId11"/>
              </a:rPr>
              <a:t>LiteralInteger</a:t>
            </a:r>
            <a:r>
              <a:rPr lang="en-US" dirty="0"/>
              <a:t> – used in multiplicity definition</a:t>
            </a:r>
            <a:endParaRPr lang="de-DE" dirty="0"/>
          </a:p>
          <a:p>
            <a:pPr lvl="1"/>
            <a:r>
              <a:rPr lang="en-US" dirty="0" err="1">
                <a:hlinkClick r:id="rId12"/>
              </a:rPr>
              <a:t>LiteralUnlimitedNatural</a:t>
            </a:r>
            <a:r>
              <a:rPr lang="en-US" dirty="0"/>
              <a:t> – used in multiplicity definition</a:t>
            </a:r>
            <a:endParaRPr lang="de-DE" dirty="0"/>
          </a:p>
          <a:p>
            <a:pPr lvl="1"/>
            <a:r>
              <a:rPr lang="en-US" dirty="0" err="1">
                <a:hlinkClick r:id="rId13"/>
              </a:rPr>
              <a:t>PrimitiveType</a:t>
            </a:r>
            <a:endParaRPr lang="de-DE" dirty="0"/>
          </a:p>
          <a:p>
            <a:pPr lvl="2"/>
            <a:r>
              <a:rPr lang="en-US" dirty="0"/>
              <a:t>Boolean</a:t>
            </a:r>
            <a:endParaRPr lang="de-DE" dirty="0"/>
          </a:p>
          <a:p>
            <a:pPr lvl="2"/>
            <a:r>
              <a:rPr lang="en-US" dirty="0"/>
              <a:t>Integer</a:t>
            </a:r>
            <a:endParaRPr lang="de-DE" dirty="0"/>
          </a:p>
          <a:p>
            <a:pPr lvl="2"/>
            <a:r>
              <a:rPr lang="en-US" dirty="0"/>
              <a:t>Real</a:t>
            </a:r>
            <a:endParaRPr lang="de-DE" dirty="0"/>
          </a:p>
          <a:p>
            <a:pPr lvl="2"/>
            <a:r>
              <a:rPr lang="en-US" dirty="0"/>
              <a:t>String</a:t>
            </a:r>
            <a:endParaRPr lang="de-DE" dirty="0"/>
          </a:p>
          <a:p>
            <a:pPr lvl="2"/>
            <a:r>
              <a:rPr lang="de-DE" dirty="0" err="1"/>
              <a:t>UnlimitedNatural</a:t>
            </a:r>
            <a:endParaRPr lang="de-DE" dirty="0"/>
          </a:p>
          <a:p>
            <a:pPr lvl="0"/>
            <a:r>
              <a:rPr lang="en-US" dirty="0"/>
              <a:t>Documentation</a:t>
            </a:r>
            <a:endParaRPr lang="de-DE" dirty="0"/>
          </a:p>
          <a:p>
            <a:pPr lvl="1"/>
            <a:r>
              <a:rPr lang="en-US" dirty="0">
                <a:hlinkClick r:id="rId14"/>
              </a:rPr>
              <a:t>Comment</a:t>
            </a:r>
            <a:r>
              <a:rPr lang="en-US" dirty="0"/>
              <a:t> – can be attached to any item</a:t>
            </a:r>
            <a:endParaRPr lang="de-DE" dirty="0"/>
          </a:p>
        </p:txBody>
      </p:sp>
      <p:sp>
        <p:nvSpPr>
          <p:cNvPr id="4" name="Content Placeholder 2">
            <a:extLst>
              <a:ext uri="{FF2B5EF4-FFF2-40B4-BE49-F238E27FC236}">
                <a16:creationId xmlns:a16="http://schemas.microsoft.com/office/drawing/2014/main" id="{EE2CCAA3-F48A-4F54-8F4D-A44727A6E6F7}"/>
              </a:ext>
            </a:extLst>
          </p:cNvPr>
          <p:cNvSpPr txBox="1">
            <a:spLocks/>
          </p:cNvSpPr>
          <p:nvPr/>
        </p:nvSpPr>
        <p:spPr>
          <a:xfrm>
            <a:off x="6400800" y="1604682"/>
            <a:ext cx="2438400" cy="2357718"/>
          </a:xfrm>
          <a:prstGeom prst="rect">
            <a:avLst/>
          </a:prstGeom>
          <a:ln>
            <a:solidFill>
              <a:schemeClr val="bg1">
                <a:lumMod val="85000"/>
              </a:schemeClr>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1400" i="1" dirty="0"/>
              <a:t>The UML </a:t>
            </a:r>
            <a:r>
              <a:rPr lang="de-DE" sz="1400" i="1" dirty="0" err="1"/>
              <a:t>items</a:t>
            </a:r>
            <a:r>
              <a:rPr lang="de-DE" sz="1400" i="1" dirty="0"/>
              <a:t> </a:t>
            </a:r>
            <a:r>
              <a:rPr lang="de-DE" sz="1400" i="1" dirty="0" err="1"/>
              <a:t>are</a:t>
            </a:r>
            <a:r>
              <a:rPr lang="de-DE" sz="1400" i="1" dirty="0"/>
              <a:t> </a:t>
            </a:r>
            <a:r>
              <a:rPr lang="de-DE" sz="1400" i="1" dirty="0" err="1"/>
              <a:t>used</a:t>
            </a:r>
            <a:r>
              <a:rPr lang="de-DE" sz="1400" i="1" dirty="0"/>
              <a:t> in </a:t>
            </a:r>
            <a:r>
              <a:rPr lang="de-DE" sz="1400" i="1" dirty="0" err="1"/>
              <a:t>the</a:t>
            </a:r>
            <a:r>
              <a:rPr lang="de-DE" sz="1400" i="1" dirty="0"/>
              <a:t> XMI </a:t>
            </a:r>
            <a:r>
              <a:rPr lang="de-DE" sz="1400" i="1" dirty="0" err="1"/>
              <a:t>representation</a:t>
            </a:r>
            <a:r>
              <a:rPr lang="de-DE" sz="1400" i="1" dirty="0"/>
              <a:t> </a:t>
            </a:r>
            <a:r>
              <a:rPr lang="de-DE" sz="1400" i="1" dirty="0" err="1"/>
              <a:t>with</a:t>
            </a:r>
            <a:r>
              <a:rPr lang="de-DE" sz="1400" i="1" dirty="0"/>
              <a:t> </a:t>
            </a:r>
            <a:r>
              <a:rPr lang="de-DE" sz="1400" i="1" dirty="0" err="1"/>
              <a:t>the</a:t>
            </a:r>
            <a:r>
              <a:rPr lang="de-DE" sz="1400" i="1" dirty="0"/>
              <a:t> </a:t>
            </a:r>
            <a:r>
              <a:rPr lang="de-DE" sz="1400" i="1" dirty="0" err="1"/>
              <a:t>prefix</a:t>
            </a:r>
            <a:r>
              <a:rPr lang="de-DE" sz="1400" i="1" dirty="0"/>
              <a:t> „</a:t>
            </a:r>
            <a:r>
              <a:rPr lang="de-DE" sz="1400" i="1" dirty="0" err="1"/>
              <a:t>uml</a:t>
            </a:r>
            <a:r>
              <a:rPr lang="de-DE" sz="1400" i="1" dirty="0"/>
              <a:t>:“ like „</a:t>
            </a:r>
            <a:r>
              <a:rPr lang="de-DE" sz="1400" i="1" dirty="0" err="1"/>
              <a:t>uml:Class</a:t>
            </a:r>
            <a:r>
              <a:rPr lang="de-DE" sz="1400" i="1" dirty="0"/>
              <a:t>“.</a:t>
            </a:r>
          </a:p>
          <a:p>
            <a:r>
              <a:rPr lang="de-DE" sz="1400" i="1" dirty="0"/>
              <a:t>Links </a:t>
            </a:r>
            <a:r>
              <a:rPr lang="de-DE" sz="1400" i="1" dirty="0" err="1"/>
              <a:t>of</a:t>
            </a:r>
            <a:r>
              <a:rPr lang="de-DE" sz="1400" i="1" dirty="0"/>
              <a:t> </a:t>
            </a:r>
            <a:r>
              <a:rPr lang="de-DE" sz="1400" i="1" dirty="0" err="1"/>
              <a:t>items</a:t>
            </a:r>
            <a:r>
              <a:rPr lang="de-DE" sz="1400" i="1" dirty="0"/>
              <a:t> </a:t>
            </a:r>
            <a:r>
              <a:rPr lang="de-DE" sz="1400" i="1" dirty="0" err="1"/>
              <a:t>go</a:t>
            </a:r>
            <a:r>
              <a:rPr lang="de-DE" sz="1400" i="1" dirty="0"/>
              <a:t> </a:t>
            </a:r>
            <a:r>
              <a:rPr lang="de-DE" sz="1400" i="1" dirty="0" err="1"/>
              <a:t>to</a:t>
            </a:r>
            <a:r>
              <a:rPr lang="de-DE" sz="1400" i="1" dirty="0"/>
              <a:t> </a:t>
            </a:r>
            <a:r>
              <a:rPr lang="de-DE" sz="1400" i="1" dirty="0" err="1"/>
              <a:t>pages</a:t>
            </a:r>
            <a:r>
              <a:rPr lang="de-DE" sz="1400" i="1" dirty="0"/>
              <a:t> </a:t>
            </a:r>
            <a:r>
              <a:rPr lang="de-DE" sz="1400" i="1" dirty="0" err="1"/>
              <a:t>of</a:t>
            </a:r>
            <a:r>
              <a:rPr lang="de-DE" sz="1400" i="1" dirty="0"/>
              <a:t> XMI </a:t>
            </a:r>
            <a:r>
              <a:rPr lang="de-DE" sz="1400" i="1" dirty="0" err="1"/>
              <a:t>validator</a:t>
            </a:r>
            <a:r>
              <a:rPr lang="de-DE" sz="1400" i="1" dirty="0"/>
              <a:t> </a:t>
            </a:r>
            <a:r>
              <a:rPr lang="de-DE" sz="1400" i="1" dirty="0" err="1"/>
              <a:t>of</a:t>
            </a:r>
            <a:r>
              <a:rPr lang="de-DE" sz="1400" i="1" dirty="0"/>
              <a:t> NIST.</a:t>
            </a:r>
          </a:p>
          <a:p>
            <a:r>
              <a:rPr lang="de-DE" sz="1400" i="1" dirty="0" err="1"/>
              <a:t>Useful</a:t>
            </a:r>
            <a:r>
              <a:rPr lang="de-DE" sz="1400" i="1" dirty="0"/>
              <a:t> UML </a:t>
            </a:r>
            <a:r>
              <a:rPr lang="de-DE" sz="1400" i="1" dirty="0" err="1"/>
              <a:t>documentation</a:t>
            </a:r>
            <a:r>
              <a:rPr lang="de-DE" sz="1400" i="1" dirty="0"/>
              <a:t>: </a:t>
            </a:r>
            <a:r>
              <a:rPr lang="de-DE" sz="1400" i="1" dirty="0">
                <a:hlinkClick r:id="rId15"/>
              </a:rPr>
              <a:t>UML </a:t>
            </a:r>
            <a:r>
              <a:rPr lang="de-DE" sz="1400" i="1" dirty="0" err="1">
                <a:hlinkClick r:id="rId15"/>
              </a:rPr>
              <a:t>Diagrams</a:t>
            </a:r>
            <a:r>
              <a:rPr lang="de-DE" sz="1400" i="1" dirty="0"/>
              <a:t> </a:t>
            </a:r>
            <a:r>
              <a:rPr lang="de-DE" sz="1400" i="1" dirty="0" err="1"/>
              <a:t>by</a:t>
            </a:r>
            <a:r>
              <a:rPr lang="de-DE" sz="1400" i="1" dirty="0"/>
              <a:t> Kirill </a:t>
            </a:r>
            <a:r>
              <a:rPr lang="de-DE" sz="1400" i="1" dirty="0" err="1"/>
              <a:t>Fakhroutdinov</a:t>
            </a:r>
            <a:endParaRPr lang="en-US" sz="1400" i="1" dirty="0"/>
          </a:p>
        </p:txBody>
      </p:sp>
    </p:spTree>
    <p:extLst>
      <p:ext uri="{BB962C8B-B14F-4D97-AF65-F5344CB8AC3E}">
        <p14:creationId xmlns:p14="http://schemas.microsoft.com/office/powerpoint/2010/main" val="300477176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3DDB3-FE07-483C-923F-54529E6BC49B}"/>
              </a:ext>
            </a:extLst>
          </p:cNvPr>
          <p:cNvSpPr>
            <a:spLocks noGrp="1"/>
          </p:cNvSpPr>
          <p:nvPr>
            <p:ph type="title"/>
          </p:nvPr>
        </p:nvSpPr>
        <p:spPr/>
        <p:txBody>
          <a:bodyPr>
            <a:normAutofit fontScale="90000"/>
          </a:bodyPr>
          <a:lstStyle/>
          <a:p>
            <a:r>
              <a:rPr lang="de-DE" dirty="0" err="1"/>
              <a:t>Subset</a:t>
            </a:r>
            <a:r>
              <a:rPr lang="de-DE" dirty="0"/>
              <a:t>  </a:t>
            </a:r>
            <a:r>
              <a:rPr lang="de-DE" dirty="0" err="1"/>
              <a:t>of</a:t>
            </a:r>
            <a:r>
              <a:rPr lang="de-DE" dirty="0"/>
              <a:t> UML Class </a:t>
            </a:r>
            <a:r>
              <a:rPr lang="de-DE" dirty="0" err="1"/>
              <a:t>Diagram</a:t>
            </a:r>
            <a:r>
              <a:rPr lang="de-DE" dirty="0"/>
              <a:t> Items: </a:t>
            </a:r>
            <a:r>
              <a:rPr lang="de-DE" dirty="0">
                <a:hlinkClick r:id="rId2"/>
              </a:rPr>
              <a:t>Details</a:t>
            </a:r>
            <a:endParaRPr lang="de-DE" dirty="0"/>
          </a:p>
        </p:txBody>
      </p:sp>
      <p:pic>
        <p:nvPicPr>
          <p:cNvPr id="3" name="Picture 2">
            <a:extLst>
              <a:ext uri="{FF2B5EF4-FFF2-40B4-BE49-F238E27FC236}">
                <a16:creationId xmlns:a16="http://schemas.microsoft.com/office/drawing/2014/main" id="{44878E1C-5E31-4416-A2E4-E4A0FDF41C7C}"/>
              </a:ext>
            </a:extLst>
          </p:cNvPr>
          <p:cNvPicPr>
            <a:picLocks noChangeAspect="1"/>
          </p:cNvPicPr>
          <p:nvPr/>
        </p:nvPicPr>
        <p:blipFill>
          <a:blip r:embed="rId3"/>
          <a:stretch>
            <a:fillRect/>
          </a:stretch>
        </p:blipFill>
        <p:spPr>
          <a:xfrm>
            <a:off x="533400" y="1552575"/>
            <a:ext cx="8001000" cy="5000625"/>
          </a:xfrm>
          <a:prstGeom prst="rect">
            <a:avLst/>
          </a:prstGeom>
          <a:ln>
            <a:solidFill>
              <a:schemeClr val="accent1">
                <a:shade val="50000"/>
              </a:schemeClr>
            </a:solidFill>
          </a:ln>
        </p:spPr>
      </p:pic>
    </p:spTree>
    <p:extLst>
      <p:ext uri="{BB962C8B-B14F-4D97-AF65-F5344CB8AC3E}">
        <p14:creationId xmlns:p14="http://schemas.microsoft.com/office/powerpoint/2010/main" val="386680606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2CFE4-3BA4-4300-82D1-77FCFC83A811}"/>
              </a:ext>
            </a:extLst>
          </p:cNvPr>
          <p:cNvSpPr>
            <a:spLocks noGrp="1"/>
          </p:cNvSpPr>
          <p:nvPr>
            <p:ph type="title"/>
          </p:nvPr>
        </p:nvSpPr>
        <p:spPr/>
        <p:txBody>
          <a:bodyPr>
            <a:normAutofit fontScale="90000"/>
          </a:bodyPr>
          <a:lstStyle/>
          <a:p>
            <a:r>
              <a:rPr lang="de-DE" dirty="0" err="1"/>
              <a:t>Generic</a:t>
            </a:r>
            <a:r>
              <a:rPr lang="de-DE" dirty="0"/>
              <a:t> Outline – </a:t>
            </a:r>
            <a:r>
              <a:rPr lang="de-DE" dirty="0" err="1"/>
              <a:t>part</a:t>
            </a:r>
            <a:r>
              <a:rPr lang="de-DE" dirty="0"/>
              <a:t> 1</a:t>
            </a:r>
            <a:br>
              <a:rPr lang="de-DE" dirty="0"/>
            </a:br>
            <a:r>
              <a:rPr lang="en-US" sz="2700" dirty="0" err="1">
                <a:latin typeface="Courier New" panose="02070309020205020404" pitchFamily="49" charset="0"/>
                <a:cs typeface="Courier New" panose="02070309020205020404" pitchFamily="49" charset="0"/>
              </a:rPr>
              <a:t>genericOutline.mtl</a:t>
            </a:r>
            <a:endParaRPr lang="de-DE" dirty="0"/>
          </a:p>
        </p:txBody>
      </p:sp>
      <p:pic>
        <p:nvPicPr>
          <p:cNvPr id="3" name="Picture 2">
            <a:extLst>
              <a:ext uri="{FF2B5EF4-FFF2-40B4-BE49-F238E27FC236}">
                <a16:creationId xmlns:a16="http://schemas.microsoft.com/office/drawing/2014/main" id="{A94F16A4-B035-40E7-ADAA-6DCEAD29D14E}"/>
              </a:ext>
            </a:extLst>
          </p:cNvPr>
          <p:cNvPicPr>
            <a:picLocks noChangeAspect="1"/>
          </p:cNvPicPr>
          <p:nvPr/>
        </p:nvPicPr>
        <p:blipFill>
          <a:blip r:embed="rId2"/>
          <a:stretch>
            <a:fillRect/>
          </a:stretch>
        </p:blipFill>
        <p:spPr>
          <a:xfrm>
            <a:off x="252000" y="1510408"/>
            <a:ext cx="8640000" cy="4356992"/>
          </a:xfrm>
          <a:prstGeom prst="rect">
            <a:avLst/>
          </a:prstGeom>
          <a:ln>
            <a:solidFill>
              <a:schemeClr val="bg1">
                <a:lumMod val="85000"/>
              </a:schemeClr>
            </a:solidFill>
          </a:ln>
        </p:spPr>
      </p:pic>
    </p:spTree>
    <p:extLst>
      <p:ext uri="{BB962C8B-B14F-4D97-AF65-F5344CB8AC3E}">
        <p14:creationId xmlns:p14="http://schemas.microsoft.com/office/powerpoint/2010/main" val="247010977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ECD19-1293-44EB-8E91-583EDE0E76E7}"/>
              </a:ext>
            </a:extLst>
          </p:cNvPr>
          <p:cNvSpPr>
            <a:spLocks noGrp="1"/>
          </p:cNvSpPr>
          <p:nvPr>
            <p:ph type="title"/>
          </p:nvPr>
        </p:nvSpPr>
        <p:spPr/>
        <p:txBody>
          <a:bodyPr>
            <a:normAutofit fontScale="90000"/>
          </a:bodyPr>
          <a:lstStyle/>
          <a:p>
            <a:r>
              <a:rPr lang="de-DE" dirty="0" err="1"/>
              <a:t>Generic</a:t>
            </a:r>
            <a:r>
              <a:rPr lang="de-DE" dirty="0"/>
              <a:t> Outline – </a:t>
            </a:r>
            <a:r>
              <a:rPr lang="de-DE" dirty="0" err="1"/>
              <a:t>part</a:t>
            </a:r>
            <a:r>
              <a:rPr lang="de-DE" dirty="0"/>
              <a:t> 2</a:t>
            </a:r>
            <a:br>
              <a:rPr lang="de-DE" dirty="0"/>
            </a:br>
            <a:r>
              <a:rPr lang="en-US" sz="2700" dirty="0" err="1">
                <a:latin typeface="Courier New" panose="02070309020205020404" pitchFamily="49" charset="0"/>
                <a:cs typeface="Courier New" panose="02070309020205020404" pitchFamily="49" charset="0"/>
              </a:rPr>
              <a:t>genericOutline.mtl</a:t>
            </a:r>
            <a:endParaRPr lang="de-DE" dirty="0"/>
          </a:p>
        </p:txBody>
      </p:sp>
      <p:pic>
        <p:nvPicPr>
          <p:cNvPr id="4" name="Picture 3">
            <a:extLst>
              <a:ext uri="{FF2B5EF4-FFF2-40B4-BE49-F238E27FC236}">
                <a16:creationId xmlns:a16="http://schemas.microsoft.com/office/drawing/2014/main" id="{C501D3F4-B92E-4F74-8E62-CCEBABDAB278}"/>
              </a:ext>
            </a:extLst>
          </p:cNvPr>
          <p:cNvPicPr>
            <a:picLocks noChangeAspect="1"/>
          </p:cNvPicPr>
          <p:nvPr/>
        </p:nvPicPr>
        <p:blipFill>
          <a:blip r:embed="rId2"/>
          <a:stretch>
            <a:fillRect/>
          </a:stretch>
        </p:blipFill>
        <p:spPr>
          <a:xfrm>
            <a:off x="252000" y="1531097"/>
            <a:ext cx="8640000" cy="5022103"/>
          </a:xfrm>
          <a:prstGeom prst="rect">
            <a:avLst/>
          </a:prstGeom>
          <a:ln>
            <a:solidFill>
              <a:schemeClr val="bg1">
                <a:lumMod val="85000"/>
              </a:schemeClr>
            </a:solidFill>
          </a:ln>
        </p:spPr>
      </p:pic>
    </p:spTree>
    <p:extLst>
      <p:ext uri="{BB962C8B-B14F-4D97-AF65-F5344CB8AC3E}">
        <p14:creationId xmlns:p14="http://schemas.microsoft.com/office/powerpoint/2010/main" val="37880594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dirty="0"/>
              <a:t>Variable </a:t>
            </a:r>
            <a:r>
              <a:rPr lang="de-DE" dirty="0" err="1"/>
              <a:t>Cascade</a:t>
            </a:r>
            <a:endParaRPr lang="en-US" dirty="0"/>
          </a:p>
        </p:txBody>
      </p:sp>
      <p:sp>
        <p:nvSpPr>
          <p:cNvPr id="3" name="Content Placeholder 2"/>
          <p:cNvSpPr>
            <a:spLocks noGrp="1"/>
          </p:cNvSpPr>
          <p:nvPr>
            <p:ph idx="1"/>
          </p:nvPr>
        </p:nvSpPr>
        <p:spPr>
          <a:xfrm>
            <a:off x="1043608" y="1600200"/>
            <a:ext cx="7643192" cy="5069160"/>
          </a:xfrm>
        </p:spPr>
        <p:txBody>
          <a:bodyPr>
            <a:normAutofit fontScale="55000" lnSpcReduction="20000"/>
          </a:bodyPr>
          <a:lstStyle/>
          <a:p>
            <a:r>
              <a:rPr lang="de-DE" dirty="0" err="1"/>
              <a:t>Concept</a:t>
            </a:r>
            <a:endParaRPr lang="en-US" dirty="0"/>
          </a:p>
          <a:p>
            <a:pPr lvl="1"/>
            <a:r>
              <a:rPr lang="en-US" dirty="0"/>
              <a:t>The concept layer provides an overarching concept from which a variable is defined. Examples include gender, income, occupation, and wages.</a:t>
            </a:r>
          </a:p>
          <a:p>
            <a:r>
              <a:rPr lang="de-DE" dirty="0" err="1"/>
              <a:t>Conceptual</a:t>
            </a:r>
            <a:r>
              <a:rPr lang="de-DE" dirty="0"/>
              <a:t> Variable</a:t>
            </a:r>
            <a:endParaRPr lang="en-US" dirty="0"/>
          </a:p>
          <a:p>
            <a:pPr lvl="1"/>
            <a:r>
              <a:rPr lang="en-US" dirty="0"/>
              <a:t>The conceptual variable includes the concept as the meaning of the variable, the associated unit type, and the categories the variable may assign. Note, these categories might be enumerated or described by a set of rules. The categories include processing or sentinel categories. These include reasons why data might be missing or incomplete.</a:t>
            </a:r>
          </a:p>
          <a:p>
            <a:r>
              <a:rPr lang="de-DE" dirty="0" err="1"/>
              <a:t>Represented</a:t>
            </a:r>
            <a:r>
              <a:rPr lang="de-DE" dirty="0"/>
              <a:t> Variable</a:t>
            </a:r>
            <a:endParaRPr lang="en-US" dirty="0"/>
          </a:p>
          <a:p>
            <a:pPr lvl="1"/>
            <a:r>
              <a:rPr lang="en-US" dirty="0"/>
              <a:t>The represented variable includes everything already specified for the conceptual variable plus the way the categories are represented, the intended datatype, a unit of measure if applicable, and any precision (e.g., number of decimal places) if applicable.</a:t>
            </a:r>
          </a:p>
          <a:p>
            <a:r>
              <a:rPr lang="de-DE" dirty="0"/>
              <a:t>Instance Variable</a:t>
            </a:r>
            <a:endParaRPr lang="en-US" dirty="0"/>
          </a:p>
          <a:p>
            <a:pPr lvl="1"/>
            <a:r>
              <a:rPr lang="en-US" dirty="0"/>
              <a:t>The instance variable includes everything already specified for the represented variable plus the representations for any sentinel (processing) categories.</a:t>
            </a:r>
          </a:p>
          <a:p>
            <a:r>
              <a:rPr lang="de-DE" dirty="0"/>
              <a:t>Value Mapping</a:t>
            </a:r>
            <a:endParaRPr lang="en-US" dirty="0"/>
          </a:p>
          <a:p>
            <a:pPr lvl="1"/>
            <a:r>
              <a:rPr lang="en-US" dirty="0"/>
              <a:t>The value mapping provides the means to find and retrieve data corresponding to the instance variable defined above out of a record in a file. It includes the specification of a physical datatype.</a:t>
            </a:r>
          </a:p>
          <a:p>
            <a:pPr marL="0" indent="0">
              <a:buNone/>
            </a:pPr>
            <a:r>
              <a:rPr lang="en-US" dirty="0"/>
              <a:t>Each of the upper four layers may be reused to help specify layers underneath.</a:t>
            </a:r>
          </a:p>
          <a:p>
            <a:endParaRPr lang="en-US" dirty="0"/>
          </a:p>
        </p:txBody>
      </p:sp>
      <p:sp>
        <p:nvSpPr>
          <p:cNvPr id="4" name="TextBox 3"/>
          <p:cNvSpPr txBox="1"/>
          <p:nvPr/>
        </p:nvSpPr>
        <p:spPr>
          <a:xfrm rot="5400000">
            <a:off x="-1723410" y="3502812"/>
            <a:ext cx="4740208" cy="584775"/>
          </a:xfrm>
          <a:prstGeom prst="rect">
            <a:avLst/>
          </a:prstGeom>
          <a:noFill/>
        </p:spPr>
        <p:txBody>
          <a:bodyPr wrap="none" rtlCol="0">
            <a:spAutoFit/>
          </a:bodyPr>
          <a:lstStyle/>
          <a:p>
            <a:r>
              <a:rPr lang="de-DE" sz="3200" dirty="0" err="1"/>
              <a:t>From</a:t>
            </a:r>
            <a:r>
              <a:rPr lang="de-DE" sz="3200" dirty="0"/>
              <a:t> </a:t>
            </a:r>
            <a:r>
              <a:rPr lang="de-DE" sz="3200" dirty="0" err="1"/>
              <a:t>concept</a:t>
            </a:r>
            <a:r>
              <a:rPr lang="de-DE" sz="3200" dirty="0"/>
              <a:t> </a:t>
            </a:r>
            <a:r>
              <a:rPr lang="de-DE" sz="3200" dirty="0" err="1"/>
              <a:t>to</a:t>
            </a:r>
            <a:r>
              <a:rPr lang="de-DE" sz="3200" dirty="0"/>
              <a:t> </a:t>
            </a:r>
            <a:r>
              <a:rPr lang="de-DE" sz="3200" dirty="0" err="1"/>
              <a:t>data</a:t>
            </a:r>
            <a:r>
              <a:rPr lang="de-DE" sz="3200" dirty="0"/>
              <a:t> </a:t>
            </a:r>
            <a:r>
              <a:rPr lang="de-DE" sz="3200" dirty="0" err="1"/>
              <a:t>value</a:t>
            </a:r>
            <a:endParaRPr lang="en-US" sz="3200" dirty="0"/>
          </a:p>
        </p:txBody>
      </p:sp>
      <p:cxnSp>
        <p:nvCxnSpPr>
          <p:cNvPr id="6" name="Straight Arrow Connector 5"/>
          <p:cNvCxnSpPr/>
          <p:nvPr/>
        </p:nvCxnSpPr>
        <p:spPr>
          <a:xfrm>
            <a:off x="251520" y="1497103"/>
            <a:ext cx="0" cy="4524185"/>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47D552F6-F07E-4B6B-955E-64B70DD61999}"/>
              </a:ext>
            </a:extLst>
          </p:cNvPr>
          <p:cNvSpPr/>
          <p:nvPr/>
        </p:nvSpPr>
        <p:spPr>
          <a:xfrm rot="16200000">
            <a:off x="-235200" y="374400"/>
            <a:ext cx="1080000" cy="457200"/>
          </a:xfrm>
          <a:prstGeom prst="roundRect">
            <a:avLst/>
          </a:prstGeom>
          <a:solidFill>
            <a:schemeClr val="accent6">
              <a:lumMod val="7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Detail</a:t>
            </a:r>
          </a:p>
        </p:txBody>
      </p:sp>
    </p:spTree>
    <p:extLst>
      <p:ext uri="{BB962C8B-B14F-4D97-AF65-F5344CB8AC3E}">
        <p14:creationId xmlns:p14="http://schemas.microsoft.com/office/powerpoint/2010/main" val="300522881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1FAE0-0BF5-48E1-A7BB-4C45772FE1D6}"/>
              </a:ext>
            </a:extLst>
          </p:cNvPr>
          <p:cNvSpPr>
            <a:spLocks noGrp="1"/>
          </p:cNvSpPr>
          <p:nvPr>
            <p:ph type="title"/>
          </p:nvPr>
        </p:nvSpPr>
        <p:spPr>
          <a:xfrm rot="16200000">
            <a:off x="-2476500" y="2781300"/>
            <a:ext cx="6248400" cy="1143000"/>
          </a:xfrm>
        </p:spPr>
        <p:txBody>
          <a:bodyPr>
            <a:normAutofit/>
          </a:bodyPr>
          <a:lstStyle/>
          <a:p>
            <a:r>
              <a:rPr lang="de-DE" dirty="0" err="1"/>
              <a:t>Object</a:t>
            </a:r>
            <a:r>
              <a:rPr lang="de-DE" dirty="0"/>
              <a:t> </a:t>
            </a:r>
            <a:r>
              <a:rPr lang="de-DE" dirty="0" err="1"/>
              <a:t>Oriented</a:t>
            </a:r>
            <a:r>
              <a:rPr lang="de-DE" dirty="0"/>
              <a:t> Template</a:t>
            </a:r>
          </a:p>
        </p:txBody>
      </p:sp>
      <p:pic>
        <p:nvPicPr>
          <p:cNvPr id="3" name="Picture 2">
            <a:extLst>
              <a:ext uri="{FF2B5EF4-FFF2-40B4-BE49-F238E27FC236}">
                <a16:creationId xmlns:a16="http://schemas.microsoft.com/office/drawing/2014/main" id="{C6FA6659-8286-4859-9A73-B2412545B79A}"/>
              </a:ext>
            </a:extLst>
          </p:cNvPr>
          <p:cNvPicPr>
            <a:picLocks noChangeAspect="1"/>
          </p:cNvPicPr>
          <p:nvPr/>
        </p:nvPicPr>
        <p:blipFill>
          <a:blip r:embed="rId2"/>
          <a:stretch>
            <a:fillRect/>
          </a:stretch>
        </p:blipFill>
        <p:spPr>
          <a:xfrm>
            <a:off x="1799461" y="152400"/>
            <a:ext cx="5972939" cy="6400800"/>
          </a:xfrm>
          <a:prstGeom prst="rect">
            <a:avLst/>
          </a:prstGeom>
          <a:ln>
            <a:solidFill>
              <a:schemeClr val="accent1">
                <a:shade val="50000"/>
              </a:schemeClr>
            </a:solidFill>
          </a:ln>
        </p:spPr>
      </p:pic>
    </p:spTree>
    <p:extLst>
      <p:ext uri="{BB962C8B-B14F-4D97-AF65-F5344CB8AC3E}">
        <p14:creationId xmlns:p14="http://schemas.microsoft.com/office/powerpoint/2010/main" val="79112927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a:t>Credits</a:t>
            </a:r>
            <a:r>
              <a:rPr lang="de-DE" dirty="0"/>
              <a:t>, Community, </a:t>
            </a:r>
            <a:r>
              <a:rPr lang="de-DE" dirty="0" err="1"/>
              <a:t>and</a:t>
            </a:r>
            <a:r>
              <a:rPr lang="de-DE" dirty="0"/>
              <a:t> </a:t>
            </a:r>
            <a:r>
              <a:rPr lang="de-DE" dirty="0" err="1"/>
              <a:t>Contact</a:t>
            </a:r>
            <a:endParaRPr lang="de-DE" dirty="0"/>
          </a:p>
        </p:txBody>
      </p:sp>
      <p:sp>
        <p:nvSpPr>
          <p:cNvPr id="3" name="Content Placeholder 2"/>
          <p:cNvSpPr>
            <a:spLocks noGrp="1"/>
          </p:cNvSpPr>
          <p:nvPr>
            <p:ph idx="1"/>
          </p:nvPr>
        </p:nvSpPr>
        <p:spPr>
          <a:xfrm>
            <a:off x="457200" y="1600200"/>
            <a:ext cx="8305800" cy="4525963"/>
          </a:xfrm>
        </p:spPr>
        <p:txBody>
          <a:bodyPr>
            <a:normAutofit fontScale="92500"/>
          </a:bodyPr>
          <a:lstStyle/>
          <a:p>
            <a:r>
              <a:rPr lang="de-DE" dirty="0" err="1"/>
              <a:t>Thanks</a:t>
            </a:r>
            <a:r>
              <a:rPr lang="de-DE" dirty="0"/>
              <a:t> </a:t>
            </a:r>
            <a:r>
              <a:rPr lang="de-DE" dirty="0" err="1"/>
              <a:t>to</a:t>
            </a:r>
            <a:r>
              <a:rPr lang="de-DE" dirty="0"/>
              <a:t> …</a:t>
            </a:r>
          </a:p>
          <a:p>
            <a:pPr lvl="1"/>
            <a:r>
              <a:rPr lang="de-DE" dirty="0" err="1"/>
              <a:t>Participants</a:t>
            </a:r>
            <a:r>
              <a:rPr lang="de-DE" dirty="0"/>
              <a:t> </a:t>
            </a:r>
            <a:r>
              <a:rPr lang="de-DE" dirty="0" err="1"/>
              <a:t>of</a:t>
            </a:r>
            <a:r>
              <a:rPr lang="de-DE" dirty="0"/>
              <a:t> DDI-CDI </a:t>
            </a:r>
            <a:r>
              <a:rPr lang="de-DE" dirty="0" err="1"/>
              <a:t>working</a:t>
            </a:r>
            <a:r>
              <a:rPr lang="de-DE" dirty="0"/>
              <a:t> </a:t>
            </a:r>
            <a:r>
              <a:rPr lang="de-DE" dirty="0" err="1"/>
              <a:t>groups</a:t>
            </a:r>
            <a:r>
              <a:rPr lang="de-DE" dirty="0"/>
              <a:t> and </a:t>
            </a:r>
            <a:r>
              <a:rPr lang="de-DE" dirty="0" err="1"/>
              <a:t>sprints</a:t>
            </a:r>
            <a:r>
              <a:rPr lang="de-DE" dirty="0"/>
              <a:t>, </a:t>
            </a:r>
            <a:r>
              <a:rPr lang="de-DE" dirty="0" err="1"/>
              <a:t>especially</a:t>
            </a:r>
            <a:r>
              <a:rPr lang="de-DE" dirty="0"/>
              <a:t> </a:t>
            </a:r>
            <a:r>
              <a:rPr lang="de-DE" dirty="0" err="1"/>
              <a:t>to</a:t>
            </a:r>
            <a:r>
              <a:rPr lang="de-DE" dirty="0"/>
              <a:t> </a:t>
            </a:r>
            <a:r>
              <a:rPr lang="de-DE" dirty="0" err="1"/>
              <a:t>the</a:t>
            </a:r>
            <a:r>
              <a:rPr lang="de-DE" dirty="0"/>
              <a:t> DDI-CDI </a:t>
            </a:r>
            <a:r>
              <a:rPr lang="de-DE" dirty="0" err="1"/>
              <a:t>development</a:t>
            </a:r>
            <a:r>
              <a:rPr lang="de-DE" dirty="0"/>
              <a:t> </a:t>
            </a:r>
            <a:r>
              <a:rPr lang="de-DE" dirty="0" err="1"/>
              <a:t>group</a:t>
            </a:r>
            <a:endParaRPr lang="de-DE" dirty="0"/>
          </a:p>
          <a:p>
            <a:r>
              <a:rPr lang="de-DE" dirty="0"/>
              <a:t>Feed back </a:t>
            </a:r>
            <a:r>
              <a:rPr lang="de-DE" dirty="0" err="1"/>
              <a:t>to</a:t>
            </a:r>
            <a:r>
              <a:rPr lang="de-DE" dirty="0"/>
              <a:t> </a:t>
            </a:r>
            <a:r>
              <a:rPr lang="de-DE" dirty="0" err="1"/>
              <a:t>the</a:t>
            </a:r>
            <a:r>
              <a:rPr lang="de-DE" dirty="0"/>
              <a:t> </a:t>
            </a:r>
            <a:r>
              <a:rPr lang="de-DE" dirty="0" err="1"/>
              <a:t>community</a:t>
            </a:r>
            <a:endParaRPr lang="de-DE" dirty="0"/>
          </a:p>
          <a:p>
            <a:pPr lvl="1"/>
            <a:r>
              <a:rPr lang="de-DE" dirty="0" err="1"/>
              <a:t>Mature</a:t>
            </a:r>
            <a:r>
              <a:rPr lang="de-DE" dirty="0"/>
              <a:t> </a:t>
            </a:r>
            <a:r>
              <a:rPr lang="de-DE" dirty="0" err="1"/>
              <a:t>approaches</a:t>
            </a:r>
            <a:r>
              <a:rPr lang="de-DE" dirty="0"/>
              <a:t> </a:t>
            </a:r>
            <a:r>
              <a:rPr lang="de-DE" dirty="0" err="1"/>
              <a:t>of</a:t>
            </a:r>
            <a:r>
              <a:rPr lang="de-DE" dirty="0"/>
              <a:t> code </a:t>
            </a:r>
            <a:r>
              <a:rPr lang="de-DE" dirty="0" err="1"/>
              <a:t>generation</a:t>
            </a:r>
            <a:r>
              <a:rPr lang="de-DE" dirty="0"/>
              <a:t> </a:t>
            </a:r>
            <a:r>
              <a:rPr lang="de-DE" dirty="0" err="1"/>
              <a:t>based</a:t>
            </a:r>
            <a:r>
              <a:rPr lang="de-DE" dirty="0"/>
              <a:t> on </a:t>
            </a:r>
            <a:r>
              <a:rPr lang="de-DE" dirty="0" err="1"/>
              <a:t>the</a:t>
            </a:r>
            <a:r>
              <a:rPr lang="de-DE" dirty="0"/>
              <a:t> DDI-CDI </a:t>
            </a:r>
            <a:r>
              <a:rPr lang="de-DE" dirty="0" err="1"/>
              <a:t>model</a:t>
            </a:r>
            <a:r>
              <a:rPr lang="de-DE" dirty="0"/>
              <a:t> </a:t>
            </a:r>
            <a:r>
              <a:rPr lang="de-DE" dirty="0" err="1"/>
              <a:t>could</a:t>
            </a:r>
            <a:r>
              <a:rPr lang="de-DE" dirty="0"/>
              <a:t> </a:t>
            </a:r>
            <a:r>
              <a:rPr lang="de-DE" dirty="0" err="1"/>
              <a:t>be</a:t>
            </a:r>
            <a:r>
              <a:rPr lang="de-DE" dirty="0"/>
              <a:t> </a:t>
            </a:r>
            <a:r>
              <a:rPr lang="de-DE" dirty="0" err="1"/>
              <a:t>published</a:t>
            </a:r>
            <a:r>
              <a:rPr lang="de-DE" dirty="0"/>
              <a:t> on a „</a:t>
            </a:r>
            <a:r>
              <a:rPr lang="de-DE" dirty="0" err="1"/>
              <a:t>marketplace</a:t>
            </a:r>
            <a:r>
              <a:rPr lang="de-DE" dirty="0"/>
              <a:t>“</a:t>
            </a:r>
          </a:p>
          <a:p>
            <a:r>
              <a:rPr lang="en-US" dirty="0"/>
              <a:t>Please contact me if you are working on code generation of DDI-CDI: </a:t>
            </a:r>
            <a:r>
              <a:rPr lang="de-DE" sz="2300" dirty="0">
                <a:latin typeface="Lucida Console" panose="020B0609040504020204" pitchFamily="49" charset="0"/>
                <a:hlinkClick r:id="rId2"/>
              </a:rPr>
              <a:t>joachim.wackerow@gesis.org</a:t>
            </a:r>
            <a:endParaRPr lang="de-DE" sz="2300" dirty="0">
              <a:latin typeface="Lucida Console" panose="020B0609040504020204" pitchFamily="49" charset="0"/>
            </a:endParaRPr>
          </a:p>
          <a:p>
            <a:r>
              <a:rPr lang="de-DE" dirty="0">
                <a:hlinkClick r:id="rId3"/>
              </a:rPr>
              <a:t>Web </a:t>
            </a:r>
            <a:r>
              <a:rPr lang="de-DE" dirty="0" err="1">
                <a:hlinkClick r:id="rId3"/>
              </a:rPr>
              <a:t>page</a:t>
            </a:r>
            <a:r>
              <a:rPr lang="de-DE" dirty="0"/>
              <a:t> </a:t>
            </a:r>
            <a:r>
              <a:rPr lang="de-DE" dirty="0" err="1"/>
              <a:t>of</a:t>
            </a:r>
            <a:r>
              <a:rPr lang="de-DE" dirty="0"/>
              <a:t> </a:t>
            </a:r>
            <a:r>
              <a:rPr lang="de-DE" dirty="0" err="1"/>
              <a:t>this</a:t>
            </a:r>
            <a:r>
              <a:rPr lang="de-DE" dirty="0"/>
              <a:t> </a:t>
            </a:r>
            <a:r>
              <a:rPr lang="de-DE" dirty="0" err="1"/>
              <a:t>tutorial</a:t>
            </a:r>
            <a:endParaRPr lang="de-DE" dirty="0"/>
          </a:p>
        </p:txBody>
      </p:sp>
    </p:spTree>
    <p:extLst>
      <p:ext uri="{BB962C8B-B14F-4D97-AF65-F5344CB8AC3E}">
        <p14:creationId xmlns:p14="http://schemas.microsoft.com/office/powerpoint/2010/main" val="1107964069"/>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5183</Words>
  <Application>Microsoft Office PowerPoint</Application>
  <PresentationFormat>On-screen Show (4:3)</PresentationFormat>
  <Paragraphs>814</Paragraphs>
  <Slides>91</Slides>
  <Notes>6</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91</vt:i4>
      </vt:variant>
    </vt:vector>
  </HeadingPairs>
  <TitlesOfParts>
    <vt:vector size="98" baseType="lpstr">
      <vt:lpstr>Arial</vt:lpstr>
      <vt:lpstr>Calibri</vt:lpstr>
      <vt:lpstr>Courier New</vt:lpstr>
      <vt:lpstr>Lucida Console</vt:lpstr>
      <vt:lpstr>Symbol</vt:lpstr>
      <vt:lpstr>Office Theme</vt:lpstr>
      <vt:lpstr>Dokument</vt:lpstr>
      <vt:lpstr>Generating DDI - Cross-Domain Integration (DDI-CDI)  in the Language of your Choice</vt:lpstr>
      <vt:lpstr>Overview</vt:lpstr>
      <vt:lpstr>DDI-CDI - Features</vt:lpstr>
      <vt:lpstr>DDI Cross-Domain Integration DDI-CDI</vt:lpstr>
      <vt:lpstr>DDI-CDI Datum-Oriented Data Description</vt:lpstr>
      <vt:lpstr>DDI-CDI Basic Data Structure Types</vt:lpstr>
      <vt:lpstr>DDI-CDI: Process Model </vt:lpstr>
      <vt:lpstr>DDI-CDI Foundational Metadata</vt:lpstr>
      <vt:lpstr>Variable Cascade</vt:lpstr>
      <vt:lpstr>Alignment with Other Standards</vt:lpstr>
      <vt:lpstr>What’s in the Specification?</vt:lpstr>
      <vt:lpstr>DDI-CDI Download Package Contents</vt:lpstr>
      <vt:lpstr>DDI-CDI Resources</vt:lpstr>
      <vt:lpstr>Model-Driven Approach</vt:lpstr>
      <vt:lpstr>Model Driven Architecture - MDA</vt:lpstr>
      <vt:lpstr>OMG‘s Description of MDA</vt:lpstr>
      <vt:lpstr>Purpose of Model-Driven Approach</vt:lpstr>
      <vt:lpstr>PIM, PSM, and Code</vt:lpstr>
      <vt:lpstr>Code Generation</vt:lpstr>
      <vt:lpstr>Model-Driven Approach Other Metadata Standards</vt:lpstr>
      <vt:lpstr>Model-Driven Approach for DDI-CDI</vt:lpstr>
      <vt:lpstr>Enterprise Architect Model</vt:lpstr>
      <vt:lpstr>Structure of the Enterprise Architect Model</vt:lpstr>
      <vt:lpstr>Model-Driven Approach</vt:lpstr>
      <vt:lpstr>Levels of DDI-CDI MDA</vt:lpstr>
      <vt:lpstr>DDI-CDI Production and Exploration</vt:lpstr>
      <vt:lpstr>Modeling, Representation, Testing</vt:lpstr>
      <vt:lpstr>Vision: Round Trip of Metadata in Multiple Representations</vt:lpstr>
      <vt:lpstr>Canonical XMI</vt:lpstr>
      <vt:lpstr>Using a UML Model as Canonical XMI Tested Tools</vt:lpstr>
      <vt:lpstr>Comparison of Processing Approaches of Model/XMI</vt:lpstr>
      <vt:lpstr>UML Subset for DDI-CDI</vt:lpstr>
      <vt:lpstr>Advantages of the Used UML Class Diagram Subset</vt:lpstr>
      <vt:lpstr>Subset  of UML Class Diagram Items for DDI-CDI</vt:lpstr>
      <vt:lpstr>Subset  of UML Class Diagram Items: Details</vt:lpstr>
      <vt:lpstr>Generation of Specific Representations XSD, OWL, R, reST, and DOT Current Status</vt:lpstr>
      <vt:lpstr>DDI-CDI Example – Class Diagramm</vt:lpstr>
      <vt:lpstr>DDI-CDI „Category“ – Canonical XMI</vt:lpstr>
      <vt:lpstr>XML Schema (XSD) for XML instances</vt:lpstr>
      <vt:lpstr>Class/Superclass Relationship in XML Schema</vt:lpstr>
      <vt:lpstr>OWL Vocabulary for RDF Instances</vt:lpstr>
      <vt:lpstr>OWL</vt:lpstr>
      <vt:lpstr>Library for the R Language for Statistical Computing</vt:lpstr>
      <vt:lpstr>Python Program for Parsing of XMI and Generation of R</vt:lpstr>
      <vt:lpstr>R: Item „Concept“</vt:lpstr>
      <vt:lpstr>Generation of reStructuredText (reST) and Graphviz (DOT)</vt:lpstr>
      <vt:lpstr>XMI Parser in Java</vt:lpstr>
      <vt:lpstr>Generation of Any Syntax Representation</vt:lpstr>
      <vt:lpstr>OMG Standards</vt:lpstr>
      <vt:lpstr>Model to Text</vt:lpstr>
      <vt:lpstr>DDI-CDI Factory – Possible Setup Based on OMG Standards and Eclipse Tools</vt:lpstr>
      <vt:lpstr>Example Acceleo Application</vt:lpstr>
      <vt:lpstr>Generated Documentation</vt:lpstr>
      <vt:lpstr>Eclipse Environment</vt:lpstr>
      <vt:lpstr>Eclipse IDE</vt:lpstr>
      <vt:lpstr>Eclipse Tools</vt:lpstr>
      <vt:lpstr>Papyrus</vt:lpstr>
      <vt:lpstr>QVTo – Model to Model</vt:lpstr>
      <vt:lpstr>QVTo Example Flattening Class Hierarchies</vt:lpstr>
      <vt:lpstr>QVTo Resources</vt:lpstr>
      <vt:lpstr>Acceleo – Model to Text</vt:lpstr>
      <vt:lpstr>Acceleo Environment - Features</vt:lpstr>
      <vt:lpstr>Acceleo Resources</vt:lpstr>
      <vt:lpstr>Acceleo Operations Reference</vt:lpstr>
      <vt:lpstr>Acceleo/OCL Operations Reference</vt:lpstr>
      <vt:lpstr>MANIFEST.MF - Changes</vt:lpstr>
      <vt:lpstr>Acceleo Perspective in Eclipse</vt:lpstr>
      <vt:lpstr>XMI Import: Workaround for Mapping Namespaces</vt:lpstr>
      <vt:lpstr>Example: List All Associations</vt:lpstr>
      <vt:lpstr>Example: List All Associations – XSLT (only for comparison)</vt:lpstr>
      <vt:lpstr>Acceleo: Configure Application I</vt:lpstr>
      <vt:lpstr>Acceleo: Configure Application II</vt:lpstr>
      <vt:lpstr>Polymorphism</vt:lpstr>
      <vt:lpstr>Standalone</vt:lpstr>
      <vt:lpstr>Build Automation: Command Line</vt:lpstr>
      <vt:lpstr>Build Automation: Ant - 1</vt:lpstr>
      <vt:lpstr>Build Automation: Ant - 2</vt:lpstr>
      <vt:lpstr>UML Class Diagram Primer</vt:lpstr>
      <vt:lpstr>UML Class Diagram Primer And Some Specific DDI-CDI Rules</vt:lpstr>
      <vt:lpstr>DDI-CDI Example – Class Diagramm</vt:lpstr>
      <vt:lpstr>Navigability / Multiplicity</vt:lpstr>
      <vt:lpstr>Exercises</vt:lpstr>
      <vt:lpstr>Exercise Steps</vt:lpstr>
      <vt:lpstr>Exercises – Mapping Table</vt:lpstr>
      <vt:lpstr>DDI-CDI in UML Model Editor</vt:lpstr>
      <vt:lpstr>Subset  of UML Class Diagram Items for DDI-CDI</vt:lpstr>
      <vt:lpstr>Subset  of UML Class Diagram Items: Details</vt:lpstr>
      <vt:lpstr>Generic Outline – part 1 genericOutline.mtl</vt:lpstr>
      <vt:lpstr>Generic Outline – part 2 genericOutline.mtl</vt:lpstr>
      <vt:lpstr>Object Oriented Template</vt:lpstr>
      <vt:lpstr>Credits, Community, and Contact</vt:lpstr>
    </vt:vector>
  </TitlesOfParts>
  <Company>GESIS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Wackerow, Joachim</dc:creator>
  <cp:lastModifiedBy>Wackerow, Joachim</cp:lastModifiedBy>
  <cp:revision>799</cp:revision>
  <cp:lastPrinted>2020-11-28T18:12:39Z</cp:lastPrinted>
  <dcterms:created xsi:type="dcterms:W3CDTF">2019-11-21T08:16:55Z</dcterms:created>
  <dcterms:modified xsi:type="dcterms:W3CDTF">2020-11-29T16:02:37Z</dcterms:modified>
</cp:coreProperties>
</file>