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8" r:id="rId3"/>
    <p:sldId id="286" r:id="rId4"/>
    <p:sldId id="288" r:id="rId5"/>
    <p:sldId id="294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85E9D"/>
    <a:srgbClr val="78BE20"/>
    <a:srgbClr val="B5BD00"/>
    <a:srgbClr val="CE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85" d="100"/>
          <a:sy n="85" d="100"/>
        </p:scale>
        <p:origin x="82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D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:\Publicity\OpenAccess\UKDataService\TestArea\bit1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43416"/>
          <a:stretch/>
        </p:blipFill>
        <p:spPr bwMode="auto">
          <a:xfrm>
            <a:off x="6516216" y="0"/>
            <a:ext cx="2627784" cy="6858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7272808" cy="2420888"/>
          </a:xfrm>
        </p:spPr>
        <p:txBody>
          <a:bodyPr>
            <a:normAutofit/>
          </a:bodyPr>
          <a:lstStyle>
            <a:lvl1pPr algn="l">
              <a:defRPr sz="4400" b="0" i="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Insert title here (44pt)</a:t>
            </a:r>
            <a:endParaRPr lang="en-GB" dirty="0"/>
          </a:p>
        </p:txBody>
      </p:sp>
      <p:pic>
        <p:nvPicPr>
          <p:cNvPr id="16" name="Picture 8" descr="I:\Publicity\OpenAccess\UKDataService\TestArea\UKDS_Logo_RGB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805264"/>
            <a:ext cx="1446667" cy="872868"/>
          </a:xfrm>
          <a:prstGeom prst="rect">
            <a:avLst/>
          </a:prstGeom>
          <a:noFill/>
        </p:spPr>
      </p:pic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520" y="2708920"/>
            <a:ext cx="4032448" cy="1148409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Name and Job Title on separate lines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4149725"/>
            <a:ext cx="3979863" cy="14398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Name of meeting and place followed by date on a separate line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58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K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>
            <a:lvl1pPr algn="l">
              <a:defRPr sz="350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Slide title here (sentence case)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5225" y="1643459"/>
            <a:ext cx="8229600" cy="5141168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 baseline="0">
                <a:latin typeface="Arial" panose="020B0604020202020204" pitchFamily="34" charset="0"/>
              </a:defRPr>
            </a:lvl2pPr>
            <a:lvl3pPr marL="1257300" indent="-342900">
              <a:buFont typeface="Arial" pitchFamily="34" charset="0"/>
              <a:buChar char="•"/>
              <a:defRPr sz="1800" baseline="0">
                <a:latin typeface="Arial" panose="020B0604020202020204" pitchFamily="34" charset="0"/>
              </a:defRPr>
            </a:lvl3pPr>
          </a:lstStyle>
          <a:p>
            <a:r>
              <a:rPr lang="en-GB" dirty="0"/>
              <a:t>Bullet points are in sentence case (24pt </a:t>
            </a:r>
            <a:r>
              <a:rPr lang="en-GB" dirty="0" err="1"/>
              <a:t>Museo</a:t>
            </a:r>
            <a:r>
              <a:rPr lang="en-GB" dirty="0"/>
              <a:t> Sans)</a:t>
            </a:r>
          </a:p>
          <a:p>
            <a:pPr lvl="1"/>
            <a:r>
              <a:rPr lang="en-US" dirty="0"/>
              <a:t>Even second level points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I:\Publicity\OpenAccess\UKDataService\TestArea\bit1.pn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88382"/>
          <a:stretch/>
        </p:blipFill>
        <p:spPr bwMode="auto">
          <a:xfrm>
            <a:off x="8604448" y="-1683568"/>
            <a:ext cx="539552" cy="6858000"/>
          </a:xfrm>
          <a:prstGeom prst="rect">
            <a:avLst/>
          </a:prstGeom>
          <a:noFill/>
        </p:spPr>
      </p:pic>
      <p:pic>
        <p:nvPicPr>
          <p:cNvPr id="8" name="Picture 2" descr="I:\Publicity\OpenAccess\UKDataService\Logos\UK_Data_Service_Logos\Web_Screen\Primary_logo\UKDS_Logo_RGB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6021288"/>
            <a:ext cx="1265137" cy="763339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81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DS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7" y="1588"/>
            <a:ext cx="26273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544" y="2420888"/>
            <a:ext cx="5040313" cy="576064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Contact details: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68313" y="3213100"/>
            <a:ext cx="5040312" cy="576263"/>
          </a:xfrm>
        </p:spPr>
        <p:txBody>
          <a:bodyPr/>
          <a:lstStyle>
            <a:lvl1pPr marL="0" indent="0">
              <a:buNone/>
              <a:defRPr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09594" y="471584"/>
            <a:ext cx="8208912" cy="5088"/>
          </a:xfrm>
          <a:prstGeom prst="line">
            <a:avLst/>
          </a:prstGeom>
          <a:ln>
            <a:solidFill>
              <a:srgbClr val="8E9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468313" y="4076700"/>
            <a:ext cx="5040312" cy="7207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Email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51520" y="505779"/>
            <a:ext cx="5918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04361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EEFBBAD-C8FA-48BD-A508-1A92C9B4AB4D}" type="datetimeFigureOut">
              <a:rPr lang="en-GB" smtClean="0"/>
              <a:pPr/>
              <a:t>27/09/2021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5EB53F1-2B6B-4145-8690-A00B65B2E4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0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sstar.ukdataservice.ac.uk/webview/index.jsp" TargetMode="External"/><Relationship Id="rId2" Type="http://schemas.openxmlformats.org/officeDocument/2006/relationships/hyperlink" Target="https://discover.ukdataservice.ac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SERL </a:t>
            </a:r>
            <a:br>
              <a:rPr lang="en-GB" dirty="0" smtClean="0"/>
            </a:br>
            <a:r>
              <a:rPr lang="en-GB" sz="2400" dirty="0" smtClean="0"/>
              <a:t>(Smart Energy Research Lab)</a:t>
            </a:r>
            <a:endParaRPr lang="en-GB" sz="2400" dirty="0">
              <a:solidFill>
                <a:srgbClr val="385E9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Darren Bell</a:t>
            </a:r>
          </a:p>
          <a:p>
            <a:r>
              <a:rPr lang="en-GB" dirty="0" smtClean="0"/>
              <a:t>Director Technical Services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7 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4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UKDS “Traditional” data infrastructure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340768"/>
            <a:ext cx="8229600" cy="544385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Approx. 8000 “wide” social science surveys deposited/disseminated as SPSS/STATA/CSV with PDF documentation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Data persisted in files on </a:t>
            </a:r>
            <a:r>
              <a:rPr lang="en-GB" sz="2000" dirty="0" smtClean="0"/>
              <a:t>Windows/Linux </a:t>
            </a:r>
            <a:r>
              <a:rPr lang="en-GB" sz="2000" dirty="0" smtClean="0"/>
              <a:t>folders (with different levels of security)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Metadata held in MS-SQL </a:t>
            </a:r>
            <a:r>
              <a:rPr lang="en-GB" sz="2000" dirty="0" smtClean="0"/>
              <a:t>databases;  DDI2.5 available on OAI and Nesstar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>
                <a:hlinkClick r:id="rId2"/>
              </a:rPr>
              <a:t>Discovery</a:t>
            </a:r>
            <a:r>
              <a:rPr lang="en-GB" sz="2000" dirty="0" smtClean="0"/>
              <a:t> (search and download) website based on Solr.  Either immediate download (Open); machine-mediated download (Safeguarded); human-mediated dissemination (Controlled).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Other data exploration tools like </a:t>
            </a:r>
            <a:r>
              <a:rPr lang="en-GB" sz="2000" dirty="0" smtClean="0">
                <a:hlinkClick r:id="rId3"/>
              </a:rPr>
              <a:t>Nesstar</a:t>
            </a:r>
            <a:r>
              <a:rPr lang="en-GB" sz="2000" dirty="0" smtClean="0"/>
              <a:t> (based on MySQL, JSP)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Very much </a:t>
            </a:r>
            <a:r>
              <a:rPr lang="en-GB" sz="2000" dirty="0" smtClean="0"/>
              <a:t>an early 2000s </a:t>
            </a:r>
            <a:r>
              <a:rPr lang="en-GB" sz="2000" dirty="0" smtClean="0"/>
              <a:t>architecture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072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SERL Project</a:t>
            </a:r>
            <a:endParaRPr lang="en-GB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124744"/>
            <a:ext cx="8229600" cy="5659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23528" y="1196752"/>
            <a:ext cx="792088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Historically </a:t>
            </a:r>
            <a:r>
              <a:rPr lang="en-GB" sz="1900" dirty="0"/>
              <a:t>and currently very difficult for researchers to get access to good quality energy data in the </a:t>
            </a:r>
            <a:r>
              <a:rPr lang="en-GB" sz="1900" dirty="0" smtClean="0"/>
              <a:t>UK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Smart </a:t>
            </a:r>
            <a:r>
              <a:rPr lang="en-GB" sz="1900" dirty="0"/>
              <a:t>meters could be a game-changer </a:t>
            </a:r>
            <a:endParaRPr lang="en-GB" sz="19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However </a:t>
            </a:r>
            <a:r>
              <a:rPr lang="en-GB" sz="1900" dirty="0"/>
              <a:t>significant investment required to access smart meter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Technical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Legal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Financial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900" dirty="0"/>
              <a:t>Hence </a:t>
            </a:r>
            <a:r>
              <a:rPr lang="en-GB" sz="1900" dirty="0" smtClean="0"/>
              <a:t>SERL </a:t>
            </a:r>
            <a:r>
              <a:rPr lang="en-GB" sz="1900" dirty="0"/>
              <a:t>funded to be a central resource for the UK research </a:t>
            </a:r>
            <a:r>
              <a:rPr lang="en-GB" sz="1900" dirty="0" smtClean="0"/>
              <a:t>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Duration 5 Years 2017-2022 with UKDA; </a:t>
            </a:r>
            <a:r>
              <a:rPr lang="en-GB" sz="2000" dirty="0"/>
              <a:t>University College </a:t>
            </a:r>
            <a:r>
              <a:rPr lang="en-GB" sz="2000" dirty="0" smtClean="0"/>
              <a:t>London and six other UK </a:t>
            </a:r>
            <a:r>
              <a:rPr lang="en-GB" sz="2000" dirty="0" smtClean="0"/>
              <a:t>universities</a:t>
            </a:r>
            <a:br>
              <a:rPr lang="en-GB" sz="2000" dirty="0" smtClean="0"/>
            </a:b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An </a:t>
            </a:r>
            <a:r>
              <a:rPr lang="en-GB" sz="2000" dirty="0"/>
              <a:t>effective mechanism for </a:t>
            </a:r>
            <a:r>
              <a:rPr lang="en-GB" sz="2000" b="1" dirty="0"/>
              <a:t>collecting</a:t>
            </a:r>
            <a:r>
              <a:rPr lang="en-GB" sz="2000" dirty="0"/>
              <a:t> and </a:t>
            </a:r>
            <a:r>
              <a:rPr lang="en-GB" sz="2000" b="1" dirty="0"/>
              <a:t>linking</a:t>
            </a:r>
            <a:r>
              <a:rPr lang="en-GB" sz="2000" dirty="0"/>
              <a:t> energy data with other </a:t>
            </a:r>
            <a:r>
              <a:rPr lang="en-GB" sz="2000" b="1" dirty="0"/>
              <a:t>contextual data</a:t>
            </a:r>
            <a:r>
              <a:rPr lang="en-GB" sz="2000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Socio-demographics from surveys (e.g. EHS)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Building characteristics from EPCs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Weather data</a:t>
            </a:r>
          </a:p>
          <a:p>
            <a:pPr lvl="0"/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25084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SERL researcher questions</a:t>
            </a:r>
            <a:endParaRPr lang="en-GB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124744"/>
            <a:ext cx="8229600" cy="5659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95536" y="1268760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Scottish </a:t>
            </a:r>
            <a:r>
              <a:rPr lang="en-GB" sz="1600" b="1" dirty="0"/>
              <a:t>Energy Efficiency Program </a:t>
            </a:r>
            <a:r>
              <a:rPr lang="en-GB" sz="1600" dirty="0"/>
              <a:t>(SEEP) </a:t>
            </a:r>
            <a:r>
              <a:rPr lang="en-GB" sz="1600" b="1" dirty="0"/>
              <a:t>Evaluation</a:t>
            </a:r>
            <a:r>
              <a:rPr lang="en-GB" sz="1600" dirty="0"/>
              <a:t> 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Smart </a:t>
            </a:r>
            <a:r>
              <a:rPr lang="en-GB" sz="1600" b="1" dirty="0"/>
              <a:t>Energy Performance Certificates </a:t>
            </a:r>
            <a:r>
              <a:rPr lang="en-GB" sz="1600" dirty="0"/>
              <a:t>(EPC’s) and  Smart Energy Advice for </a:t>
            </a:r>
            <a:r>
              <a:rPr lang="en-GB" sz="1600" dirty="0" smtClean="0"/>
              <a:t>consumers</a:t>
            </a:r>
            <a:br>
              <a:rPr lang="en-GB" sz="1600" dirty="0" smtClean="0"/>
            </a:b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Understanding </a:t>
            </a:r>
            <a:r>
              <a:rPr lang="en-GB" sz="1600" b="1" dirty="0"/>
              <a:t>habitual energy consumption </a:t>
            </a:r>
            <a:r>
              <a:rPr lang="en-GB" sz="1600" b="1" dirty="0" smtClean="0"/>
              <a:t/>
            </a:r>
            <a:br>
              <a:rPr lang="en-GB" sz="1600" b="1" dirty="0" smtClean="0"/>
            </a:br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Determining </a:t>
            </a:r>
            <a:r>
              <a:rPr lang="en-GB" sz="1600" dirty="0"/>
              <a:t>the </a:t>
            </a:r>
            <a:r>
              <a:rPr lang="en-GB" sz="1600" b="1" dirty="0"/>
              <a:t>energy responsiveness of dwellings </a:t>
            </a:r>
            <a:r>
              <a:rPr lang="en-GB" sz="1600" dirty="0"/>
              <a:t>to external </a:t>
            </a:r>
            <a:r>
              <a:rPr lang="en-GB" sz="1600" b="1" dirty="0" smtClean="0"/>
              <a:t>temperature</a:t>
            </a:r>
            <a:br>
              <a:rPr lang="en-GB" sz="1600" b="1" dirty="0" smtClean="0"/>
            </a:br>
            <a:endParaRPr lang="en-GB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To what extent can end-use </a:t>
            </a:r>
            <a:r>
              <a:rPr lang="en-GB" sz="1600" b="1" dirty="0"/>
              <a:t>energy consumption </a:t>
            </a:r>
            <a:r>
              <a:rPr lang="en-GB" sz="1600" dirty="0"/>
              <a:t>be </a:t>
            </a:r>
            <a:r>
              <a:rPr lang="en-GB" sz="1600" b="1" dirty="0"/>
              <a:t>disaggregated</a:t>
            </a:r>
            <a:r>
              <a:rPr lang="en-GB" sz="1600" dirty="0"/>
              <a:t> using smart meter data?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 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How do </a:t>
            </a:r>
            <a:r>
              <a:rPr lang="en-GB" sz="1600" b="1" dirty="0">
                <a:solidFill>
                  <a:srgbClr val="FF0000"/>
                </a:solidFill>
              </a:rPr>
              <a:t>socio-demographic factors</a:t>
            </a:r>
            <a:r>
              <a:rPr lang="en-GB" sz="1600" dirty="0">
                <a:solidFill>
                  <a:srgbClr val="FF0000"/>
                </a:solidFill>
              </a:rPr>
              <a:t> impact demand profiles</a:t>
            </a:r>
            <a:r>
              <a:rPr lang="en-GB" sz="1600" dirty="0" smtClean="0">
                <a:solidFill>
                  <a:srgbClr val="FF0000"/>
                </a:solidFill>
              </a:rPr>
              <a:t>?</a:t>
            </a:r>
            <a:br>
              <a:rPr lang="en-GB" sz="1600" dirty="0" smtClean="0">
                <a:solidFill>
                  <a:srgbClr val="FF0000"/>
                </a:solidFill>
              </a:rPr>
            </a:br>
            <a:endParaRPr lang="en-GB" sz="1600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What is the impact of </a:t>
            </a:r>
            <a:r>
              <a:rPr lang="en-GB" sz="1600" b="1" dirty="0"/>
              <a:t>smart home technologies </a:t>
            </a:r>
            <a:r>
              <a:rPr lang="en-GB" sz="1600" dirty="0"/>
              <a:t>such as HEMS or smart heating controls</a:t>
            </a:r>
            <a:r>
              <a:rPr lang="en-GB" sz="1600" dirty="0" smtClean="0"/>
              <a:t>?.</a:t>
            </a:r>
            <a:br>
              <a:rPr lang="en-GB" sz="1600" dirty="0" smtClean="0"/>
            </a:b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Distributional impact of </a:t>
            </a:r>
            <a:r>
              <a:rPr lang="en-GB" sz="1600" b="1" dirty="0"/>
              <a:t>switching</a:t>
            </a:r>
            <a:r>
              <a:rPr lang="en-GB" sz="1600" dirty="0"/>
              <a:t> suppliers/tariffs on </a:t>
            </a:r>
            <a:r>
              <a:rPr lang="en-GB" sz="1600" b="1" dirty="0"/>
              <a:t>bills</a:t>
            </a:r>
            <a:r>
              <a:rPr lang="en-GB" sz="1600" dirty="0"/>
              <a:t> and energy </a:t>
            </a:r>
            <a:r>
              <a:rPr lang="en-GB" sz="1600" b="1" dirty="0"/>
              <a:t>consumption</a:t>
            </a:r>
            <a:r>
              <a:rPr lang="en-GB" sz="1600" dirty="0" smtClean="0"/>
              <a:t>.</a:t>
            </a:r>
            <a:br>
              <a:rPr lang="en-GB" sz="1600" dirty="0" smtClean="0"/>
            </a:b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Identification, targeting and mitigation of </a:t>
            </a:r>
            <a:r>
              <a:rPr lang="en-GB" sz="1600" b="1" dirty="0">
                <a:solidFill>
                  <a:srgbClr val="FF0000"/>
                </a:solidFill>
              </a:rPr>
              <a:t>fuel poverty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SERL Data Flow</a:t>
            </a:r>
            <a:endParaRPr lang="en-GB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124744"/>
            <a:ext cx="8229600" cy="5659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72816"/>
            <a:ext cx="780031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8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SERL Data</a:t>
            </a:r>
            <a:endParaRPr lang="en-GB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5225" y="1124744"/>
            <a:ext cx="8229600" cy="5659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00808"/>
            <a:ext cx="816709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DS-Presentation-Template-Co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KDS-PPT">
      <a:majorFont>
        <a:latin typeface="Museo 500"/>
        <a:ea typeface=""/>
        <a:cs typeface=""/>
      </a:majorFont>
      <a:minorFont>
        <a:latin typeface="Museo Sans 5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UKDS-Presentation-Template-Core</Template>
  <TotalTime>2853</TotalTime>
  <Words>112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Museo Sans 500</vt:lpstr>
      <vt:lpstr>UKDS-Presentation-Template-Core</vt:lpstr>
      <vt:lpstr>SERL  (Smart Energy Research Lab)</vt:lpstr>
      <vt:lpstr>UKDS “Traditional” data infrastructure</vt:lpstr>
      <vt:lpstr>SERL Project</vt:lpstr>
      <vt:lpstr>SERL researcher questions</vt:lpstr>
      <vt:lpstr>SERL Data Flow</vt:lpstr>
      <vt:lpstr>SERL Data</vt:lpstr>
    </vt:vector>
  </TitlesOfParts>
  <Company>UKDA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Cozzolino, Susan</dc:creator>
  <cp:lastModifiedBy>Bell, Darren S</cp:lastModifiedBy>
  <cp:revision>117</cp:revision>
  <dcterms:created xsi:type="dcterms:W3CDTF">2014-05-16T11:47:20Z</dcterms:created>
  <dcterms:modified xsi:type="dcterms:W3CDTF">2021-09-27T09:19:18Z</dcterms:modified>
</cp:coreProperties>
</file>