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9" r:id="rId5"/>
    <p:sldId id="261" r:id="rId6"/>
    <p:sldId id="260" r:id="rId7"/>
    <p:sldId id="258" r:id="rId8"/>
    <p:sldId id="264" r:id="rId9"/>
    <p:sldId id="262" r:id="rId10"/>
    <p:sldId id="263" r:id="rId11"/>
    <p:sldId id="267" r:id="rId12"/>
    <p:sldId id="265" r:id="rId13"/>
    <p:sldId id="270" r:id="rId14"/>
    <p:sldId id="266" r:id="rId15"/>
    <p:sldId id="268" r:id="rId16"/>
    <p:sldId id="269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E6409-DD73-42AC-81E4-27F675F06E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542A09-EA22-4FB5-A7EC-6E97DF321C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7C6C-85B5-4E8F-9676-ABB9FB31D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BEF3-073F-47BE-ABD3-3B92CE31D565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3A46B-D860-4EFC-944D-E0405BC32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4F101-3310-4A74-A7B0-F285F2BB5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DD2A-E569-4746-A873-610B4F84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71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6AC1A-0C3F-456C-99AF-D2ABDEE3A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B9ADB4-4F70-4EB6-8614-CB14809DC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84AB-3F39-4E52-B4F4-E8BD92DF5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BEF3-073F-47BE-ABD3-3B92CE31D565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D8032-2F86-43C5-A34E-377546CA8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AB5C6-EFEE-4D7B-BE53-9563B9A0D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DD2A-E569-4746-A873-610B4F84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022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D80389-9CCD-4444-BBD0-8D65316CF9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B55C7F-8ADA-4AE6-8205-93F1708326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1E6A5-6D40-44D2-9D27-2B2AE6E7F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BEF3-073F-47BE-ABD3-3B92CE31D565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8EA9F-DE54-4E69-B796-8684FA712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8E1AB-F34D-4AC4-8241-236CD03A0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DD2A-E569-4746-A873-610B4F84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43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48120-1D74-4C3B-A53F-0010B48D3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EF8F92-9D66-4B9E-99BF-4A1CF6FAF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85E97-4AF3-4819-BED7-3B5D7D9DD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BEF3-073F-47BE-ABD3-3B92CE31D565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2DB5D-3D08-4F97-AC51-D7E587BA9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19005-F87E-4027-8E0F-763DE3AD2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DD2A-E569-4746-A873-610B4F84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216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7BF8C-769C-4BC3-A61D-8709D8080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91644-DC2B-4B68-B493-D5B1B7ECEE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D6A9F-0453-45E0-BEB0-D142B4F1D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BEF3-073F-47BE-ABD3-3B92CE31D565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CA967A-1BAA-4C84-B5C0-37D8D467E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696A5-09D9-4FE2-96D5-481939927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DD2A-E569-4746-A873-610B4F84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624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7B942-66D7-421D-962D-77C779598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97999-C42E-4D85-A2B9-7D80778C4E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410D88-51E8-4AF4-BA74-2374D14634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DDA521-EFB1-45CF-8647-7A6465CA5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BEF3-073F-47BE-ABD3-3B92CE31D565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23C204-21E1-4933-9AB3-8E03B9602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EF2997-6A14-45DE-A86E-62210CCE4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DD2A-E569-4746-A873-610B4F84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1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061EE-85D8-47DD-90FD-453BA5106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4AA0C5-38ED-4F51-AB62-7601B88549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D75EFE-B3B7-4F29-A463-C9727F297F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E3ACA3-C1EF-4DB4-8E27-8428CD044D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5B0B621-6A91-478A-B6CF-01357D676A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8AFC81-E954-4E23-BD0D-8F2EBE7F0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BEF3-073F-47BE-ABD3-3B92CE31D565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72C82B-2407-42DA-8413-227E550AB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4828F5-2D20-4EB7-BA40-0B90B63C7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DD2A-E569-4746-A873-610B4F84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60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8931D-8FD1-4290-87F2-F7CBB555A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41F93E-3985-42EB-B200-1BDDA1693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BEF3-073F-47BE-ABD3-3B92CE31D565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1EB1DB-8B41-4EFF-9174-85A998820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8AB807-852D-4116-AF0A-B33C7E09C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DD2A-E569-4746-A873-610B4F84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286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4D0CB8-4C06-4653-BFB6-855501235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BEF3-073F-47BE-ABD3-3B92CE31D565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013BB1-D053-4BC0-84F4-767F63332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BD2293-411C-4B66-B546-E12303DAA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DD2A-E569-4746-A873-610B4F84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051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245D1-8AC8-4F7E-AAC5-79B846627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4ADDC-0619-4FE2-A517-1E97DC0C3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D2C407-6BE1-48C4-9951-6CFCA099C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9AB695-8725-4651-9082-2E7120C60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BEF3-073F-47BE-ABD3-3B92CE31D565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7BD3A6-7495-405E-A202-D720D7BCA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DA6F5-84D3-4AFF-AF70-2A674B963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DD2A-E569-4746-A873-610B4F84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90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717CF-54BC-43E5-9440-35DD18465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1461E1-C7DC-49C0-9D82-C5C0EB4D0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A33BEE-EDC0-4909-9628-A0B807AB00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5E4AE7-FFF0-4B69-922A-1943116D3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7BEF3-073F-47BE-ABD3-3B92CE31D565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70BDC1-A1D0-4644-BFF8-C2D9E0688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3F4703-5892-453D-9A0A-68FAFB028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DD2A-E569-4746-A873-610B4F84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5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CD3FE1-01A5-4C0F-935D-0BC1C2DF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BB083-8722-4FCC-8053-D935E380C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486265-EC35-4A03-B493-4D53115905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7BEF3-073F-47BE-ABD3-3B92CE31D565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46A87-3CE0-41F6-AAD6-04FAF6B1E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A3988-D0A9-43D1-9627-57EFC5C430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CDD2A-E569-4746-A873-610B4F84E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85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F21F4-9E3B-48DE-9569-C1B80A8702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Toward a Core Interoperability Framework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00694D-5F92-4D11-8503-6456CB8EAB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761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9480F-9453-4090-A27C-2EAFF2759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Emerging Idea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B141A-654D-4092-AB49-3D612E657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many different (and competing) ideas about how best to implement FAIR</a:t>
            </a:r>
          </a:p>
          <a:p>
            <a:r>
              <a:rPr lang="en-US" dirty="0"/>
              <a:t>One pattern which seems to be common is to establish a set of standards for supporting exchange of the metadata needed</a:t>
            </a:r>
          </a:p>
          <a:p>
            <a:pPr lvl="1"/>
            <a:r>
              <a:rPr lang="en-US" dirty="0"/>
              <a:t>The metadata landscape is complex</a:t>
            </a:r>
          </a:p>
          <a:p>
            <a:pPr lvl="1"/>
            <a:r>
              <a:rPr lang="en-US" dirty="0"/>
              <a:t>Variation across domains and technology platforms is large</a:t>
            </a:r>
          </a:p>
          <a:p>
            <a:r>
              <a:rPr lang="en-US" dirty="0"/>
              <a:t>There is increasing focus on how a “lingua franca” across domains could be established</a:t>
            </a:r>
          </a:p>
          <a:p>
            <a:r>
              <a:rPr lang="en-US" dirty="0"/>
              <a:t>There is not yet any single clear path forward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55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1297614-4230-4507-993D-BE3D856E8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Pieces of the Puzzle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EC4C45-4CFD-45C7-99AD-A5B05E0009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88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A287F-05AF-4CA2-BE9B-332F350F3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972"/>
          </a:xfrm>
        </p:spPr>
        <p:txBody>
          <a:bodyPr/>
          <a:lstStyle/>
          <a:p>
            <a:r>
              <a:rPr lang="en-US" dirty="0"/>
              <a:t>Some Standards to Consider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9C311F-0695-4277-9438-E32BC95AC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4098"/>
            <a:ext cx="10515600" cy="554854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Various standards are being used to support different aspects of FAIR data sharing</a:t>
            </a:r>
          </a:p>
          <a:p>
            <a:pPr lvl="1"/>
            <a:r>
              <a:rPr lang="en-US" dirty="0"/>
              <a:t>Some are established standards currently being adopted</a:t>
            </a:r>
          </a:p>
          <a:p>
            <a:pPr lvl="1"/>
            <a:r>
              <a:rPr lang="en-US" dirty="0"/>
              <a:t>Some are new standards or soon to be released</a:t>
            </a:r>
          </a:p>
          <a:p>
            <a:pPr lvl="1"/>
            <a:r>
              <a:rPr lang="en-US" dirty="0"/>
              <a:t>Some are still under development</a:t>
            </a:r>
          </a:p>
          <a:p>
            <a:r>
              <a:rPr lang="en-US" dirty="0"/>
              <a:t>This section will mention many of them</a:t>
            </a:r>
          </a:p>
          <a:p>
            <a:pPr lvl="1"/>
            <a:r>
              <a:rPr lang="en-US" dirty="0"/>
              <a:t>More anecdotal than comprehensive!</a:t>
            </a:r>
          </a:p>
          <a:p>
            <a:pPr lvl="1"/>
            <a:r>
              <a:rPr lang="en-US" dirty="0"/>
              <a:t>Only standards which are applicable </a:t>
            </a:r>
            <a:r>
              <a:rPr lang="en-US" i="1" dirty="0"/>
              <a:t>across domains</a:t>
            </a:r>
            <a:r>
              <a:rPr lang="en-US" dirty="0"/>
              <a:t> are considered</a:t>
            </a:r>
          </a:p>
          <a:p>
            <a:pPr lvl="1"/>
            <a:r>
              <a:rPr lang="en-US" dirty="0"/>
              <a:t>Not all of these standards will be familiar to all participants – we can learn from each other during the workshop</a:t>
            </a:r>
          </a:p>
          <a:p>
            <a:r>
              <a:rPr lang="en-US" dirty="0"/>
              <a:t>Requirements in terms of FAIR perspectives:</a:t>
            </a:r>
          </a:p>
          <a:p>
            <a:pPr lvl="1"/>
            <a:r>
              <a:rPr lang="en-US" dirty="0"/>
              <a:t>General exchange of “FAIR objects”</a:t>
            </a:r>
          </a:p>
          <a:p>
            <a:pPr lvl="1"/>
            <a:r>
              <a:rPr lang="en-US" dirty="0"/>
              <a:t>Findability</a:t>
            </a:r>
          </a:p>
          <a:p>
            <a:pPr lvl="1"/>
            <a:r>
              <a:rPr lang="en-US" dirty="0"/>
              <a:t>Accessibility</a:t>
            </a:r>
          </a:p>
          <a:p>
            <a:pPr lvl="1"/>
            <a:r>
              <a:rPr lang="en-US" dirty="0"/>
              <a:t>Interoperability</a:t>
            </a:r>
          </a:p>
          <a:p>
            <a:pPr lvl="1"/>
            <a:r>
              <a:rPr lang="en-US" dirty="0"/>
              <a:t>Reuse</a:t>
            </a:r>
          </a:p>
          <a:p>
            <a:r>
              <a:rPr lang="en-US" dirty="0"/>
              <a:t>The last two categories can be further broken down:</a:t>
            </a:r>
          </a:p>
          <a:p>
            <a:pPr lvl="1"/>
            <a:r>
              <a:rPr lang="en-US" dirty="0"/>
              <a:t>Structural metadata</a:t>
            </a:r>
          </a:p>
          <a:p>
            <a:pPr lvl="1"/>
            <a:r>
              <a:rPr lang="en-US" dirty="0"/>
              <a:t>Semantics and vocabularies</a:t>
            </a:r>
          </a:p>
          <a:p>
            <a:pPr lvl="1"/>
            <a:r>
              <a:rPr lang="en-US" dirty="0"/>
              <a:t>Context (provenance and fully-described observations of interest)</a:t>
            </a:r>
          </a:p>
          <a:p>
            <a:pPr lvl="1"/>
            <a:r>
              <a:rPr lang="en-US" dirty="0"/>
              <a:t>These areas impact both Interoperability and Reuse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77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1A3F9-544D-4ECA-93F9-15B0773B6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Observations about FAIR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887C87-F52C-453C-B7CC-1400DC5B7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at a detailed level for FAIR implementation has been very uneven</a:t>
            </a:r>
          </a:p>
          <a:p>
            <a:pPr lvl="1"/>
            <a:r>
              <a:rPr lang="en-US" dirty="0"/>
              <a:t>Lots of focus on discoverability and persistent identification (</a:t>
            </a:r>
            <a:r>
              <a:rPr lang="en-US" i="1" dirty="0"/>
              <a:t>Findability)</a:t>
            </a:r>
            <a:endParaRPr lang="en-US" dirty="0"/>
          </a:p>
          <a:p>
            <a:pPr lvl="1"/>
            <a:r>
              <a:rPr lang="en-US" dirty="0"/>
              <a:t>Some discussion about data assessment, integration, and harmonization (</a:t>
            </a:r>
            <a:r>
              <a:rPr lang="en-US" i="1" dirty="0"/>
              <a:t>Interoperability</a:t>
            </a:r>
            <a:r>
              <a:rPr lang="en-US" dirty="0"/>
              <a:t> and </a:t>
            </a:r>
            <a:r>
              <a:rPr lang="en-US" i="1" dirty="0"/>
              <a:t>Reuse)</a:t>
            </a:r>
          </a:p>
          <a:p>
            <a:pPr lvl="1"/>
            <a:r>
              <a:rPr lang="en-US" dirty="0"/>
              <a:t>Very little on </a:t>
            </a:r>
            <a:r>
              <a:rPr lang="en-US" i="1" dirty="0"/>
              <a:t>Accessibility</a:t>
            </a:r>
          </a:p>
          <a:p>
            <a:r>
              <a:rPr lang="en-US" dirty="0"/>
              <a:t>Tools for evaluating FAIR data are not robust</a:t>
            </a:r>
          </a:p>
          <a:p>
            <a:pPr lvl="1"/>
            <a:r>
              <a:rPr lang="en-US" dirty="0"/>
              <a:t>Good progress has been made</a:t>
            </a:r>
          </a:p>
          <a:p>
            <a:pPr lvl="1"/>
            <a:r>
              <a:rPr lang="en-US" dirty="0"/>
              <a:t>Still seem to be based on assumptions which do not apply across all domains</a:t>
            </a:r>
          </a:p>
          <a:p>
            <a:pPr lvl="1"/>
            <a:r>
              <a:rPr lang="en-US" dirty="0"/>
              <a:t>Better evaluation tools for FAIR are still needed</a:t>
            </a:r>
          </a:p>
        </p:txBody>
      </p:sp>
    </p:spTree>
    <p:extLst>
      <p:ext uri="{BB962C8B-B14F-4D97-AF65-F5344CB8AC3E}">
        <p14:creationId xmlns:p14="http://schemas.microsoft.com/office/powerpoint/2010/main" val="22331585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E2750-F082-4C80-9A7A-EED2AF33A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Exchange of FAIR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47B70-D9DB-40C1-AD7C-CC6133843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9204"/>
            <a:ext cx="10515600" cy="466775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FAIR Digital Object Framework (FDOF) is seen as a generic way of interacting with digital objects of interest</a:t>
            </a:r>
          </a:p>
          <a:p>
            <a:pPr lvl="1"/>
            <a:r>
              <a:rPr lang="en-US" dirty="0"/>
              <a:t>Data</a:t>
            </a:r>
          </a:p>
          <a:p>
            <a:pPr lvl="1"/>
            <a:r>
              <a:rPr lang="en-US" dirty="0"/>
              <a:t>Metadata</a:t>
            </a:r>
          </a:p>
          <a:p>
            <a:pPr lvl="1"/>
            <a:r>
              <a:rPr lang="en-US" dirty="0"/>
              <a:t>Other information</a:t>
            </a:r>
          </a:p>
          <a:p>
            <a:r>
              <a:rPr lang="en-US" dirty="0"/>
              <a:t>The FDO Forum has formed a number of working groups to further detail what the FDOF will specifically address, to produce an agreed specification</a:t>
            </a:r>
          </a:p>
          <a:p>
            <a:r>
              <a:rPr lang="en-US" dirty="0"/>
              <a:t>For understanding the FAIR landscape, the FAIR Implementation Profile (FIP) is a new approach which is becoming a tool for characterizing and documenting FAIR approaches within communities of practice</a:t>
            </a:r>
          </a:p>
        </p:txBody>
      </p:sp>
    </p:spTree>
    <p:extLst>
      <p:ext uri="{BB962C8B-B14F-4D97-AF65-F5344CB8AC3E}">
        <p14:creationId xmlns:p14="http://schemas.microsoft.com/office/powerpoint/2010/main" val="3741272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8DC2B-81F7-4D0B-B9B5-166E0E443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8871"/>
          </a:xfrm>
        </p:spPr>
        <p:txBody>
          <a:bodyPr/>
          <a:lstStyle/>
          <a:p>
            <a:r>
              <a:rPr lang="en-US" dirty="0"/>
              <a:t>Standards for Findability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91C67-63B6-4E94-A009-02CF16258B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3996"/>
            <a:ext cx="10515600" cy="494296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This subject covers cataloguing of data, searching for data, and initial assessment of data for use</a:t>
            </a:r>
          </a:p>
          <a:p>
            <a:r>
              <a:rPr lang="en-US" dirty="0"/>
              <a:t>Two established specifications seem to dominate this space at the generic (supra-domain) level</a:t>
            </a:r>
          </a:p>
          <a:p>
            <a:pPr lvl="1"/>
            <a:r>
              <a:rPr lang="en-US" dirty="0"/>
              <a:t>Data Catalog Vocabulary (DCAT, including several different profiles e.g., DCAT-AP)</a:t>
            </a:r>
          </a:p>
          <a:p>
            <a:pPr lvl="1"/>
            <a:r>
              <a:rPr lang="en-US" dirty="0"/>
              <a:t>Schema.org</a:t>
            </a:r>
          </a:p>
          <a:p>
            <a:r>
              <a:rPr lang="en-US" dirty="0"/>
              <a:t>Both of these are based to some extent upon Dublin Core</a:t>
            </a:r>
          </a:p>
          <a:p>
            <a:r>
              <a:rPr lang="en-US" dirty="0"/>
              <a:t>Other metadata schemes to support discovery and cataloguing metadata exist at the domain and supra-domain level, but are not as widely accepted</a:t>
            </a:r>
          </a:p>
          <a:p>
            <a:r>
              <a:rPr lang="en-US" dirty="0"/>
              <a:t>DOIs are an important standard for persistent identification</a:t>
            </a:r>
          </a:p>
        </p:txBody>
      </p:sp>
    </p:spTree>
    <p:extLst>
      <p:ext uri="{BB962C8B-B14F-4D97-AF65-F5344CB8AC3E}">
        <p14:creationId xmlns:p14="http://schemas.microsoft.com/office/powerpoint/2010/main" val="31441425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B40F8-25F5-4719-A99E-B5151C73C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for Accessibility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135C5-935E-4A36-BD04-F654828F2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Data (and also metadata) can be subject to different conditions of use in different domains, and this can be a challenge to manage, especially in a cross-domain scenario</a:t>
            </a:r>
          </a:p>
          <a:p>
            <a:pPr lvl="1"/>
            <a:r>
              <a:rPr lang="en-US" dirty="0"/>
              <a:t>For example, authentication and authorization infrastructure (AAI) is currently a major concern for research infrastructures and EOSC</a:t>
            </a:r>
          </a:p>
          <a:p>
            <a:r>
              <a:rPr lang="en-US" dirty="0"/>
              <a:t>Two W3C specifications are being developed to address these areas</a:t>
            </a:r>
          </a:p>
          <a:p>
            <a:r>
              <a:rPr lang="en-US" dirty="0"/>
              <a:t>Open Digital Rights Language (ODRL) – now version 2.2</a:t>
            </a:r>
          </a:p>
          <a:p>
            <a:r>
              <a:rPr lang="en-US" dirty="0"/>
              <a:t>Data Privacy Vocabulary (DPV) – still being developed (version 0.3)</a:t>
            </a:r>
          </a:p>
          <a:p>
            <a:r>
              <a:rPr lang="en-US" dirty="0"/>
              <a:t>Other models and standards may be useful</a:t>
            </a:r>
          </a:p>
          <a:p>
            <a:r>
              <a:rPr lang="en-US" dirty="0"/>
              <a:t>More exploration and consideration is needed</a:t>
            </a:r>
          </a:p>
        </p:txBody>
      </p:sp>
    </p:spTree>
    <p:extLst>
      <p:ext uri="{BB962C8B-B14F-4D97-AF65-F5344CB8AC3E}">
        <p14:creationId xmlns:p14="http://schemas.microsoft.com/office/powerpoint/2010/main" val="14910371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AD25F-F293-4C59-B177-7C573666A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for Interoperability and Reuse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3ADD7C-72DE-4191-B37B-814A5DDDB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5938"/>
            <a:ext cx="10515600" cy="47210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integration, harmonization, and effective reuse of data is an established need</a:t>
            </a:r>
          </a:p>
          <a:p>
            <a:pPr lvl="1"/>
            <a:r>
              <a:rPr lang="en-US" dirty="0"/>
              <a:t>It is traditionally labor-intensive – current approaches do not meet the demand</a:t>
            </a:r>
          </a:p>
          <a:p>
            <a:pPr lvl="1"/>
            <a:r>
              <a:rPr lang="en-US" dirty="0"/>
              <a:t>Automation based on machine-actionable metadata could potentially produce greater efficiencies </a:t>
            </a:r>
          </a:p>
          <a:p>
            <a:r>
              <a:rPr lang="en-US" dirty="0"/>
              <a:t>These aspects of FAIR are the most metadata-intensive</a:t>
            </a:r>
          </a:p>
          <a:p>
            <a:pPr lvl="1"/>
            <a:r>
              <a:rPr lang="en-US" dirty="0"/>
              <a:t>Often rely on the same or related sets of information</a:t>
            </a:r>
          </a:p>
          <a:p>
            <a:pPr lvl="1"/>
            <a:r>
              <a:rPr lang="en-US" dirty="0"/>
              <a:t>Involve complex models with different critical aspects</a:t>
            </a:r>
          </a:p>
          <a:p>
            <a:pPr lvl="1"/>
            <a:r>
              <a:rPr lang="en-US" dirty="0"/>
              <a:t>Require the highest levels of RDM maturity</a:t>
            </a:r>
          </a:p>
          <a:p>
            <a:pPr lvl="1"/>
            <a:r>
              <a:rPr lang="en-US" dirty="0"/>
              <a:t>Are very expensive in terms of effort to achieve</a:t>
            </a:r>
          </a:p>
          <a:p>
            <a:pPr lvl="1"/>
            <a:r>
              <a:rPr lang="en-US" dirty="0"/>
              <a:t>Are very domain-dependent</a:t>
            </a:r>
          </a:p>
          <a:p>
            <a:r>
              <a:rPr lang="en-US" dirty="0"/>
              <a:t>Three aspects are considered here:</a:t>
            </a:r>
          </a:p>
          <a:p>
            <a:pPr lvl="1"/>
            <a:r>
              <a:rPr lang="en-US" dirty="0"/>
              <a:t>Structural metadata</a:t>
            </a:r>
          </a:p>
          <a:p>
            <a:pPr lvl="1"/>
            <a:r>
              <a:rPr lang="en-US" dirty="0"/>
              <a:t>Semantics and vocabularies</a:t>
            </a:r>
          </a:p>
          <a:p>
            <a:pPr lvl="1"/>
            <a:r>
              <a:rPr lang="en-US" dirty="0"/>
              <a:t>Context and fully-described “observations of interest”</a:t>
            </a:r>
          </a:p>
        </p:txBody>
      </p:sp>
    </p:spTree>
    <p:extLst>
      <p:ext uri="{BB962C8B-B14F-4D97-AF65-F5344CB8AC3E}">
        <p14:creationId xmlns:p14="http://schemas.microsoft.com/office/powerpoint/2010/main" val="10824340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2821B-CF20-42D3-B767-10D42BD2B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Metadata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EA955-2D2E-4CEA-B461-82FAFE2D7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Many domain standards and proprietary formats contain this metadata – fewer standards for use across domain boundaries or technology environments</a:t>
            </a:r>
          </a:p>
          <a:p>
            <a:r>
              <a:rPr lang="en-US" dirty="0"/>
              <a:t>Data Documentation Initiative – Cross Domain Integration (DDI-CDI)</a:t>
            </a:r>
          </a:p>
          <a:p>
            <a:pPr lvl="1"/>
            <a:r>
              <a:rPr lang="en-US" dirty="0"/>
              <a:t>Soon to be released specification</a:t>
            </a:r>
          </a:p>
          <a:p>
            <a:pPr lvl="1"/>
            <a:r>
              <a:rPr lang="en-US" dirty="0"/>
              <a:t>Is designed to generically describe data sets and structures at a very granular level</a:t>
            </a:r>
          </a:p>
          <a:p>
            <a:pPr lvl="1"/>
            <a:r>
              <a:rPr lang="en-US" dirty="0"/>
              <a:t>Connects process descriptions and descriptions of related data and metadata</a:t>
            </a:r>
          </a:p>
          <a:p>
            <a:pPr lvl="1"/>
            <a:r>
              <a:rPr lang="en-US" dirty="0"/>
              <a:t>Aligns with external standards (both generic and domain-specific)</a:t>
            </a:r>
          </a:p>
          <a:p>
            <a:pPr lvl="1"/>
            <a:r>
              <a:rPr lang="en-US" dirty="0"/>
              <a:t>Designed to provide a framework for effective use of semantic standards/vocabularies</a:t>
            </a:r>
          </a:p>
          <a:p>
            <a:r>
              <a:rPr lang="en-US" dirty="0"/>
              <a:t>Other more limited standards</a:t>
            </a:r>
          </a:p>
          <a:p>
            <a:pPr lvl="1"/>
            <a:r>
              <a:rPr lang="en-US" dirty="0"/>
              <a:t>W3C CSV on the Web</a:t>
            </a:r>
          </a:p>
          <a:p>
            <a:pPr lvl="1"/>
            <a:r>
              <a:rPr lang="en-US" dirty="0"/>
              <a:t>W3C Data Cube Vocabulary/SDMX </a:t>
            </a:r>
          </a:p>
          <a:p>
            <a:pPr lvl="1"/>
            <a:r>
              <a:rPr lang="en-US" dirty="0"/>
              <a:t>W3C Metadata Vocabulary for Tabular Data</a:t>
            </a:r>
          </a:p>
          <a:p>
            <a:pPr lvl="1"/>
            <a:r>
              <a:rPr lang="en-US" dirty="0"/>
              <a:t>Others (NGSI-LD?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0124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FCAB7-3450-4105-B032-CBED8986F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Semantics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D4B20-8E83-4040-9CBD-C38D8A246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8273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Many domain-specific ontologies and vocabularies</a:t>
            </a:r>
          </a:p>
          <a:p>
            <a:r>
              <a:rPr lang="en-US" dirty="0"/>
              <a:t>A few useful standards which are generic and widely used</a:t>
            </a:r>
          </a:p>
          <a:p>
            <a:pPr lvl="1"/>
            <a:r>
              <a:rPr lang="en-US" dirty="0"/>
              <a:t>OWL, RDF-Schema, etc.</a:t>
            </a:r>
          </a:p>
          <a:p>
            <a:pPr lvl="1"/>
            <a:r>
              <a:rPr lang="en-US" dirty="0"/>
              <a:t>Simple Knowledge Organization System (SKOS - and XKOS for statistical classifications)</a:t>
            </a:r>
          </a:p>
          <a:p>
            <a:r>
              <a:rPr lang="en-US" dirty="0"/>
              <a:t>One issue is to attach semantics to the structures of data</a:t>
            </a:r>
          </a:p>
          <a:p>
            <a:pPr lvl="1"/>
            <a:r>
              <a:rPr lang="en-US" dirty="0"/>
              <a:t>Different concepts can play different roles in different data sets (as a variable, as a category in a representation of a variable, as a unit type, etc.)</a:t>
            </a:r>
          </a:p>
          <a:p>
            <a:r>
              <a:rPr lang="en-US" dirty="0"/>
              <a:t>Vocabularies and traditional classifications/thesauri are important here</a:t>
            </a:r>
          </a:p>
          <a:p>
            <a:pPr lvl="1"/>
            <a:r>
              <a:rPr lang="en-US" dirty="0"/>
              <a:t>The “Ten Simple Rules” document is a good start down the path to making such resources FAIR</a:t>
            </a:r>
          </a:p>
        </p:txBody>
      </p:sp>
    </p:spTree>
    <p:extLst>
      <p:ext uri="{BB962C8B-B14F-4D97-AF65-F5344CB8AC3E}">
        <p14:creationId xmlns:p14="http://schemas.microsoft.com/office/powerpoint/2010/main" val="54027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BAA7A-552D-4019-8029-265E1A244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F4CC1-6C0F-429D-89C0-3FFD2E241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 “lingua franca” for sharing data?</a:t>
            </a:r>
          </a:p>
          <a:p>
            <a:r>
              <a:rPr lang="en-US" dirty="0"/>
              <a:t>Some pieces of the puzzle</a:t>
            </a:r>
          </a:p>
          <a:p>
            <a:r>
              <a:rPr lang="en-US" dirty="0"/>
              <a:t>Workshop focus</a:t>
            </a:r>
          </a:p>
          <a:p>
            <a:r>
              <a:rPr lang="en-US" dirty="0"/>
              <a:t>Summary </a:t>
            </a:r>
            <a:r>
              <a:rPr lang="en-US"/>
              <a:t>and Considerations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414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16835-870D-4906-8810-D5B28C9AF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and Fully Described Observations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5AFBE-6B01-4D1A-87BC-F19DDCEC7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Data shared across domain boundaries lacks much of the implicit knowledge which traditionally facilitates reuse</a:t>
            </a:r>
          </a:p>
          <a:p>
            <a:r>
              <a:rPr lang="en-US" dirty="0"/>
              <a:t>One major aspect of this is provenance and process</a:t>
            </a:r>
          </a:p>
          <a:p>
            <a:r>
              <a:rPr lang="en-US" dirty="0"/>
              <a:t>Standards such as the W3C PROV Ontology (PROV-O) are widely adopted</a:t>
            </a:r>
          </a:p>
          <a:p>
            <a:pPr lvl="1"/>
            <a:r>
              <a:rPr lang="en-US" dirty="0"/>
              <a:t>Some data-specific profiles also exist (e.g., PROV-ONE, etc.)</a:t>
            </a:r>
          </a:p>
          <a:p>
            <a:r>
              <a:rPr lang="en-US" dirty="0"/>
              <a:t>Clusters of variables are often important in understanding specific measurements or observations</a:t>
            </a:r>
          </a:p>
          <a:p>
            <a:pPr lvl="1"/>
            <a:r>
              <a:rPr lang="en-US" dirty="0"/>
              <a:t>Standards and models related to “observable properties” exist, notably from RDA’s I-ADOPT working group</a:t>
            </a:r>
          </a:p>
          <a:p>
            <a:pPr lvl="1"/>
            <a:r>
              <a:rPr lang="en-US" dirty="0"/>
              <a:t>Still relatively new</a:t>
            </a:r>
          </a:p>
        </p:txBody>
      </p:sp>
    </p:spTree>
    <p:extLst>
      <p:ext uri="{BB962C8B-B14F-4D97-AF65-F5344CB8AC3E}">
        <p14:creationId xmlns:p14="http://schemas.microsoft.com/office/powerpoint/2010/main" val="457000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1E55FBC-26D0-4BE8-919B-6403B637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Workshop focus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A8F445-E62B-4476-A4BC-5D2AC8F961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46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03F571-7515-4E26-96F0-3C39B003A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Driven by Use-Cases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BD2A657-22C1-4CB4-ABBA-6F85213CA8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domain is different, and has a different need for information exchange</a:t>
            </a:r>
          </a:p>
          <a:p>
            <a:r>
              <a:rPr lang="en-US" dirty="0"/>
              <a:t>Each domain will require a different combination of standards</a:t>
            </a:r>
          </a:p>
          <a:p>
            <a:r>
              <a:rPr lang="en-US" dirty="0"/>
              <a:t>The use cases are the basis by which this variation can be explored</a:t>
            </a:r>
          </a:p>
          <a:p>
            <a:pPr lvl="1"/>
            <a:r>
              <a:rPr lang="en-US" dirty="0"/>
              <a:t>Practical approaches are needed to solve real-world problems</a:t>
            </a:r>
          </a:p>
          <a:p>
            <a:pPr lvl="1"/>
            <a:r>
              <a:rPr lang="en-US" dirty="0"/>
              <a:t>Can indicate more general patterns for how we proceed in other domains</a:t>
            </a:r>
          </a:p>
          <a:p>
            <a:r>
              <a:rPr lang="en-US" dirty="0"/>
              <a:t>Use cases do not represent any particular definition of “domain”</a:t>
            </a:r>
          </a:p>
          <a:p>
            <a:pPr lvl="1"/>
            <a:r>
              <a:rPr lang="en-US" dirty="0"/>
              <a:t>Each is a community of practice</a:t>
            </a:r>
          </a:p>
          <a:p>
            <a:pPr lvl="1"/>
            <a:r>
              <a:rPr lang="en-US" dirty="0"/>
              <a:t>Each involves sharing of data across domain boundaries</a:t>
            </a:r>
          </a:p>
        </p:txBody>
      </p:sp>
    </p:spTree>
    <p:extLst>
      <p:ext uri="{BB962C8B-B14F-4D97-AF65-F5344CB8AC3E}">
        <p14:creationId xmlns:p14="http://schemas.microsoft.com/office/powerpoint/2010/main" val="42850412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C03C3-38FE-403C-ACFA-178F4CB43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2A848-F6F3-41F0-BD8F-498104E6EE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8183"/>
            <a:ext cx="10515600" cy="4738780"/>
          </a:xfrm>
        </p:spPr>
        <p:txBody>
          <a:bodyPr/>
          <a:lstStyle/>
          <a:p>
            <a:r>
              <a:rPr lang="en-US" dirty="0"/>
              <a:t>One major deliverable from this workshop is an exploration of the “core interoperability framework” idea from the perspective of each use case</a:t>
            </a:r>
          </a:p>
          <a:p>
            <a:pPr lvl="1"/>
            <a:r>
              <a:rPr lang="en-US" dirty="0"/>
              <a:t>The outline for this document will provide a frame for working notes during the week</a:t>
            </a:r>
          </a:p>
          <a:p>
            <a:r>
              <a:rPr lang="en-US" dirty="0"/>
              <a:t>Other deliverables may be more specifically focused on individual aspects of the problem</a:t>
            </a:r>
          </a:p>
          <a:p>
            <a:r>
              <a:rPr lang="en-US" dirty="0"/>
              <a:t>The work will drive what kinds of deliverables are useful and needed</a:t>
            </a:r>
          </a:p>
          <a:p>
            <a:pPr lvl="1"/>
            <a:r>
              <a:rPr lang="en-US" dirty="0"/>
              <a:t>Can emerge from the discussions during the week</a:t>
            </a:r>
          </a:p>
        </p:txBody>
      </p:sp>
    </p:spTree>
    <p:extLst>
      <p:ext uri="{BB962C8B-B14F-4D97-AF65-F5344CB8AC3E}">
        <p14:creationId xmlns:p14="http://schemas.microsoft.com/office/powerpoint/2010/main" val="8233683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2BE4B-FEBD-47C6-9604-E6A8C3311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Standards Expertise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831D7-12E9-494D-89CC-329B379F31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experts and practitioners of many of the standards which we will be discussing attending the workshop</a:t>
            </a:r>
          </a:p>
          <a:p>
            <a:r>
              <a:rPr lang="en-US" dirty="0"/>
              <a:t>In some areas we are stronger than in others</a:t>
            </a:r>
          </a:p>
          <a:p>
            <a:pPr lvl="1"/>
            <a:r>
              <a:rPr lang="en-US" dirty="0"/>
              <a:t>FDOF is not well-represented</a:t>
            </a:r>
          </a:p>
          <a:p>
            <a:pPr lvl="1"/>
            <a:r>
              <a:rPr lang="en-US" dirty="0"/>
              <a:t>Access standards are not well-represented</a:t>
            </a:r>
          </a:p>
          <a:p>
            <a:r>
              <a:rPr lang="en-US" dirty="0"/>
              <a:t>We should focus on places where we have a lot of expertise</a:t>
            </a:r>
          </a:p>
          <a:p>
            <a:r>
              <a:rPr lang="en-US" dirty="0"/>
              <a:t>We should recognize areas where we will need to reach out in future to drive further discussion</a:t>
            </a:r>
          </a:p>
        </p:txBody>
      </p:sp>
    </p:spTree>
    <p:extLst>
      <p:ext uri="{BB962C8B-B14F-4D97-AF65-F5344CB8AC3E}">
        <p14:creationId xmlns:p14="http://schemas.microsoft.com/office/powerpoint/2010/main" val="12898233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372E5-2F94-42EA-9F6C-BFABF5ECD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55F5C-9EB9-4711-8484-26CB838CE1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“core interoperability framework” is an idea which seems to be emerging from many activities related to FAIR</a:t>
            </a:r>
          </a:p>
          <a:p>
            <a:r>
              <a:rPr lang="en-US" dirty="0"/>
              <a:t>It still requires more discussion and exploration</a:t>
            </a:r>
          </a:p>
          <a:p>
            <a:r>
              <a:rPr lang="en-US" dirty="0"/>
              <a:t>The standards, models, and approaches mentioned above are examples which we expect to be relevant</a:t>
            </a:r>
          </a:p>
          <a:p>
            <a:pPr lvl="1"/>
            <a:r>
              <a:rPr lang="en-US" dirty="0"/>
              <a:t>There is currently no recommended set or formal guidance!</a:t>
            </a:r>
          </a:p>
          <a:p>
            <a:r>
              <a:rPr lang="en-US" dirty="0"/>
              <a:t>We hope to better understand the requirements and solutions through examination of the use cases during the workshop</a:t>
            </a:r>
          </a:p>
        </p:txBody>
      </p:sp>
    </p:spTree>
    <p:extLst>
      <p:ext uri="{BB962C8B-B14F-4D97-AF65-F5344CB8AC3E}">
        <p14:creationId xmlns:p14="http://schemas.microsoft.com/office/powerpoint/2010/main" val="28700881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F716B-B9A2-4D60-9754-E34D35A19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Consideration…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7CB15-7B96-450B-840B-30C856DAE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important things are missing for such a framework?</a:t>
            </a:r>
          </a:p>
          <a:p>
            <a:r>
              <a:rPr lang="en-US" dirty="0"/>
              <a:t>Which elements are most critical?</a:t>
            </a:r>
          </a:p>
          <a:p>
            <a:r>
              <a:rPr lang="en-US" dirty="0"/>
              <a:t>What other initiatives are related to this idea? What other specifications or models?</a:t>
            </a:r>
          </a:p>
          <a:p>
            <a:r>
              <a:rPr lang="en-US" dirty="0"/>
              <a:t>How do we enable this kind FAIR data sharing in a way which is easy/possible for adopters?</a:t>
            </a:r>
          </a:p>
        </p:txBody>
      </p:sp>
    </p:spTree>
    <p:extLst>
      <p:ext uri="{BB962C8B-B14F-4D97-AF65-F5344CB8AC3E}">
        <p14:creationId xmlns:p14="http://schemas.microsoft.com/office/powerpoint/2010/main" val="3320607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975E62B-6063-4D10-8745-37987AE01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“lingua franca” for sharing data?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CCD331-DF69-4078-A050-0A9D507E53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1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F8A5FA-DFB9-46EA-B471-D2467CAAC4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Need for Cross-Domain Data Sharing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0D95F2-0DEA-4C9E-B4A6-CD1B0BAA0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715"/>
            <a:ext cx="10515600" cy="463224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The grand challenges facing research and policy today cannot be met without the use of data from many different domains</a:t>
            </a:r>
          </a:p>
          <a:p>
            <a:pPr lvl="1"/>
            <a:r>
              <a:rPr lang="en-US" dirty="0"/>
              <a:t>COVID-19</a:t>
            </a:r>
          </a:p>
          <a:p>
            <a:pPr lvl="1"/>
            <a:r>
              <a:rPr lang="en-US" dirty="0"/>
              <a:t>Climate change</a:t>
            </a:r>
          </a:p>
          <a:p>
            <a:pPr lvl="1"/>
            <a:r>
              <a:rPr lang="en-US" dirty="0"/>
              <a:t>Disaster response and risk reduction</a:t>
            </a:r>
          </a:p>
          <a:p>
            <a:pPr lvl="1"/>
            <a:r>
              <a:rPr lang="en-US" dirty="0"/>
              <a:t>Many others!</a:t>
            </a:r>
          </a:p>
          <a:p>
            <a:r>
              <a:rPr lang="en-US" dirty="0"/>
              <a:t>The need for data sharing between and among domains is uneven</a:t>
            </a:r>
          </a:p>
          <a:p>
            <a:r>
              <a:rPr lang="en-US" dirty="0"/>
              <a:t>FAIR data-sharing is often understood as operating within domain silos</a:t>
            </a:r>
          </a:p>
          <a:p>
            <a:r>
              <a:rPr lang="en-US" dirty="0"/>
              <a:t>FAIR data sharing is also needed across domain boundaries</a:t>
            </a:r>
          </a:p>
          <a:p>
            <a:pPr lvl="1"/>
            <a:r>
              <a:rPr lang="en-US" dirty="0"/>
              <a:t>A hard problem is made even harder!</a:t>
            </a:r>
          </a:p>
        </p:txBody>
      </p:sp>
    </p:spTree>
    <p:extLst>
      <p:ext uri="{BB962C8B-B14F-4D97-AF65-F5344CB8AC3E}">
        <p14:creationId xmlns:p14="http://schemas.microsoft.com/office/powerpoint/2010/main" val="554470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CF2558E-62C3-40B0-BED4-95B1007C1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Power of FAIR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3E00E62-0BDE-40E1-8C24-CB6340873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FAIR is the simple, clear communication of a complicated idea</a:t>
            </a:r>
          </a:p>
          <a:p>
            <a:r>
              <a:rPr lang="en-US" dirty="0"/>
              <a:t>We easily recognize and agree on the FAIR concept because we have all experienced its lack in one or more ways</a:t>
            </a:r>
          </a:p>
          <a:p>
            <a:r>
              <a:rPr lang="en-US" dirty="0"/>
              <a:t>FAIR is understood and advocated at all levels of research and government, and across disciplines and ministries</a:t>
            </a:r>
          </a:p>
          <a:p>
            <a:pPr lvl="1"/>
            <a:r>
              <a:rPr lang="en-US" dirty="0"/>
              <a:t>In policy terms</a:t>
            </a:r>
          </a:p>
          <a:p>
            <a:pPr lvl="1"/>
            <a:r>
              <a:rPr lang="en-US" dirty="0"/>
              <a:t>In terms of funding</a:t>
            </a:r>
          </a:p>
          <a:p>
            <a:endParaRPr lang="en-US" dirty="0"/>
          </a:p>
          <a:p>
            <a:r>
              <a:rPr lang="en-US" dirty="0"/>
              <a:t>Why, then, are we not yet able to realize the vision?</a:t>
            </a:r>
          </a:p>
        </p:txBody>
      </p:sp>
    </p:spTree>
    <p:extLst>
      <p:ext uri="{BB962C8B-B14F-4D97-AF65-F5344CB8AC3E}">
        <p14:creationId xmlns:p14="http://schemas.microsoft.com/office/powerpoint/2010/main" val="2020561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B8C4ABA-3132-4F8F-BF44-34E1DC29B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Nature of the Problem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A1241F7-9694-4084-8990-87A0EA50B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2662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According to some EU sources, the amount of research data is growing exponentially</a:t>
            </a:r>
          </a:p>
          <a:p>
            <a:pPr lvl="1"/>
            <a:r>
              <a:rPr lang="en-US" dirty="0"/>
              <a:t>The definition of “data” has expanded to include a wider range of information (e.g., “captured” data from administrative and transactional sources, social media, the Web, etc.)</a:t>
            </a:r>
          </a:p>
          <a:p>
            <a:pPr lvl="1"/>
            <a:r>
              <a:rPr lang="en-US" dirty="0"/>
              <a:t>Technological advances increase our potential ability to produce (and disseminate and find and consume) data in a combinatorial ‘cycle of expansion’</a:t>
            </a:r>
          </a:p>
          <a:p>
            <a:r>
              <a:rPr lang="en-US" dirty="0"/>
              <a:t> The demand for data is heightened by modern research methods and computing capability (i.e., machine learning, “big” data tools)</a:t>
            </a:r>
          </a:p>
          <a:p>
            <a:r>
              <a:rPr lang="en-US" dirty="0"/>
              <a:t>We want more data and we have more data: where’s the problem?</a:t>
            </a:r>
          </a:p>
          <a:p>
            <a:pPr lvl="1"/>
            <a:r>
              <a:rPr lang="en-US" dirty="0"/>
              <a:t>The factor which limits the effective use of data is not the availability of data or the technology</a:t>
            </a:r>
          </a:p>
          <a:p>
            <a:pPr lvl="1"/>
            <a:r>
              <a:rPr lang="en-US" dirty="0"/>
              <a:t>The limiting factor is what we know about the data: </a:t>
            </a:r>
            <a:r>
              <a:rPr lang="en-US" u="sng" dirty="0"/>
              <a:t>insufficient metadata</a:t>
            </a:r>
          </a:p>
          <a:p>
            <a:r>
              <a:rPr lang="en-US" dirty="0"/>
              <a:t>Despite the availability of source data and the demand for it, it must be managed and provided to consumers efficiently</a:t>
            </a:r>
          </a:p>
          <a:p>
            <a:pPr lvl="1"/>
            <a:r>
              <a:rPr lang="en-US" dirty="0"/>
              <a:t>These functions are metadata-intensive!</a:t>
            </a:r>
          </a:p>
        </p:txBody>
      </p:sp>
    </p:spTree>
    <p:extLst>
      <p:ext uri="{BB962C8B-B14F-4D97-AF65-F5344CB8AC3E}">
        <p14:creationId xmlns:p14="http://schemas.microsoft.com/office/powerpoint/2010/main" val="3593818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639CD-8C12-4751-A00C-856AB2976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Metadata: The Current State of Play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B68EEF-EAF8-44B2-888B-1DDC3E281B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5928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culture around machine-readable and -actionable metadata within domains is at varying levels of maturity</a:t>
            </a:r>
          </a:p>
          <a:p>
            <a:pPr lvl="1"/>
            <a:r>
              <a:rPr lang="en-US" dirty="0"/>
              <a:t>Often heavily reliant on implicit understanding of practice within the domain</a:t>
            </a:r>
          </a:p>
          <a:p>
            <a:pPr lvl="1"/>
            <a:r>
              <a:rPr lang="en-US" dirty="0"/>
              <a:t>Reuse of data is often based on human-to-human communication through professional networks and contacts</a:t>
            </a:r>
          </a:p>
          <a:p>
            <a:pPr lvl="1"/>
            <a:r>
              <a:rPr lang="en-US" dirty="0"/>
              <a:t>Often insufficient for the purposes of robust FAIR data sharing (e.g., interoperability and reuse, not only discovery)</a:t>
            </a:r>
          </a:p>
          <a:p>
            <a:pPr lvl="1"/>
            <a:r>
              <a:rPr lang="en-US" dirty="0"/>
              <a:t>The cost of producing metadata is high, intensely manual, and has historically been under-valued by funders and researchers</a:t>
            </a:r>
          </a:p>
          <a:p>
            <a:r>
              <a:rPr lang="en-US" dirty="0"/>
              <a:t>The capacity for large-scale data sharing in cross-domain and inter-institutional scenarios is low</a:t>
            </a:r>
          </a:p>
          <a:p>
            <a:r>
              <a:rPr lang="en-US" dirty="0"/>
              <a:t>The need for comprehensive metadata in cross-domain and inter-institutional data-sharing scenarios is high</a:t>
            </a:r>
          </a:p>
          <a:p>
            <a:pPr lvl="1"/>
            <a:r>
              <a:rPr lang="en-US" dirty="0"/>
              <a:t>More is needed than will suffice within domains</a:t>
            </a:r>
          </a:p>
          <a:p>
            <a:pPr lvl="1"/>
            <a:r>
              <a:rPr lang="en-US" dirty="0"/>
              <a:t>Implicit domain knowledge does not exist</a:t>
            </a:r>
          </a:p>
          <a:p>
            <a:pPr lvl="1"/>
            <a:r>
              <a:rPr lang="en-US" dirty="0"/>
              <a:t>Professional networks do not exist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012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92898-170E-4640-ADA2-22218A914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Communities, Domains, Disciplines and Chaos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E5A82-27F9-4D69-B529-F7E97E3E0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 historical organization around domains has lead to a focus on standards which fit a particular community of practice</a:t>
            </a:r>
          </a:p>
          <a:p>
            <a:pPr lvl="1"/>
            <a:r>
              <a:rPr lang="en-US" dirty="0"/>
              <a:t>There are many, many domain standards of different types</a:t>
            </a:r>
          </a:p>
          <a:p>
            <a:pPr lvl="1"/>
            <a:r>
              <a:rPr lang="en-US" dirty="0"/>
              <a:t>They are different for good reasons – they reflect the practice which they support and describe</a:t>
            </a:r>
          </a:p>
          <a:p>
            <a:r>
              <a:rPr lang="en-US" dirty="0"/>
              <a:t>We must recognize that such standards are the foundation on which we build any new solution</a:t>
            </a:r>
          </a:p>
          <a:p>
            <a:pPr lvl="1"/>
            <a:r>
              <a:rPr lang="en-US" dirty="0"/>
              <a:t>We cannot replace the old practice with a single harmonized approach, no matter how good our ideas</a:t>
            </a:r>
          </a:p>
          <a:p>
            <a:pPr lvl="1"/>
            <a:r>
              <a:rPr lang="en-US" dirty="0"/>
              <a:t>We must embrace the chaos</a:t>
            </a:r>
          </a:p>
          <a:p>
            <a:r>
              <a:rPr lang="en-US" dirty="0"/>
              <a:t>We must establish a way to exchange information between these communities, however</a:t>
            </a:r>
          </a:p>
          <a:p>
            <a:pPr lvl="1"/>
            <a:r>
              <a:rPr lang="en-US" dirty="0"/>
              <a:t>Should be as easy as possible, building on existing assets</a:t>
            </a:r>
          </a:p>
          <a:p>
            <a:pPr lvl="1"/>
            <a:r>
              <a:rPr lang="en-US" dirty="0"/>
              <a:t>We must identify a “lingua franca” for this purpose, also building on existing initiatives which are not domain-specific</a:t>
            </a:r>
          </a:p>
        </p:txBody>
      </p:sp>
    </p:spTree>
    <p:extLst>
      <p:ext uri="{BB962C8B-B14F-4D97-AF65-F5344CB8AC3E}">
        <p14:creationId xmlns:p14="http://schemas.microsoft.com/office/powerpoint/2010/main" val="3740689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59CB61-8875-4F61-B200-DDE08E6CA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Lesson…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16E746-4EE5-4F04-8B34-5130C9694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We cannot solve this problem by doing more of the same!</a:t>
            </a:r>
          </a:p>
          <a:p>
            <a:pPr lvl="1"/>
            <a:r>
              <a:rPr lang="en-US" dirty="0"/>
              <a:t>More data needs to be managed</a:t>
            </a:r>
          </a:p>
          <a:p>
            <a:pPr lvl="1"/>
            <a:r>
              <a:rPr lang="en-US" dirty="0"/>
              <a:t>More data needs to be provided</a:t>
            </a:r>
          </a:p>
          <a:p>
            <a:pPr lvl="1"/>
            <a:r>
              <a:rPr lang="en-US" i="1" dirty="0"/>
              <a:t>Incremental</a:t>
            </a:r>
            <a:r>
              <a:rPr lang="en-US" dirty="0"/>
              <a:t> increases in metadata capacity will not meet </a:t>
            </a:r>
            <a:r>
              <a:rPr lang="en-US" i="1" dirty="0"/>
              <a:t>exponential</a:t>
            </a:r>
            <a:r>
              <a:rPr lang="en-US" dirty="0"/>
              <a:t> increases in demand</a:t>
            </a:r>
          </a:p>
          <a:p>
            <a:r>
              <a:rPr lang="en-US" dirty="0"/>
              <a:t>We need new approaches</a:t>
            </a:r>
          </a:p>
          <a:p>
            <a:pPr lvl="1"/>
            <a:r>
              <a:rPr lang="en-US" dirty="0"/>
              <a:t>Within domains and institutions</a:t>
            </a:r>
          </a:p>
          <a:p>
            <a:pPr lvl="1"/>
            <a:r>
              <a:rPr lang="en-US" dirty="0"/>
              <a:t>Between domains and institutions</a:t>
            </a:r>
          </a:p>
          <a:p>
            <a:r>
              <a:rPr lang="en-US" dirty="0"/>
              <a:t>“Tried and true” approaches will only lead to failure!</a:t>
            </a:r>
          </a:p>
          <a:p>
            <a:pPr lvl="1"/>
            <a:r>
              <a:rPr lang="en-US" dirty="0"/>
              <a:t>But experience </a:t>
            </a:r>
            <a:r>
              <a:rPr lang="en-US" i="1" dirty="0"/>
              <a:t>does </a:t>
            </a:r>
            <a:r>
              <a:rPr lang="en-US" dirty="0"/>
              <a:t>provide the foundation on which we must build</a:t>
            </a:r>
          </a:p>
          <a:p>
            <a:r>
              <a:rPr lang="en-US" dirty="0"/>
              <a:t>The idea we are calling a “common interoperability framework” is the idea of a cross-domain “lingua franca” built on top of existing assets and strengths</a:t>
            </a:r>
          </a:p>
        </p:txBody>
      </p:sp>
    </p:spTree>
    <p:extLst>
      <p:ext uri="{BB962C8B-B14F-4D97-AF65-F5344CB8AC3E}">
        <p14:creationId xmlns:p14="http://schemas.microsoft.com/office/powerpoint/2010/main" val="3130256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3865</TotalTime>
  <Words>2087</Words>
  <Application>Microsoft Office PowerPoint</Application>
  <PresentationFormat>Widescreen</PresentationFormat>
  <Paragraphs>205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Toward a Core Interoperability Framework</vt:lpstr>
      <vt:lpstr>Overview</vt:lpstr>
      <vt:lpstr>What is a “lingua franca” for sharing data?</vt:lpstr>
      <vt:lpstr>The Need for Cross-Domain Data Sharing</vt:lpstr>
      <vt:lpstr>The Power of FAIR</vt:lpstr>
      <vt:lpstr>The Nature of the Problem</vt:lpstr>
      <vt:lpstr>Metadata: The Current State of Play</vt:lpstr>
      <vt:lpstr>Communities, Domains, Disciplines and Chaos</vt:lpstr>
      <vt:lpstr>The Lesson…</vt:lpstr>
      <vt:lpstr>An Emerging Idea</vt:lpstr>
      <vt:lpstr>Some Pieces of the Puzzle</vt:lpstr>
      <vt:lpstr>Some Standards to Consider</vt:lpstr>
      <vt:lpstr>Observations about FAIR Implementation</vt:lpstr>
      <vt:lpstr>General Exchange of FAIR Objects</vt:lpstr>
      <vt:lpstr>Standards for Findability</vt:lpstr>
      <vt:lpstr>Standards for Accessibility</vt:lpstr>
      <vt:lpstr>Standards for Interoperability and Reuse</vt:lpstr>
      <vt:lpstr>Structural Metadata</vt:lpstr>
      <vt:lpstr>Semantics</vt:lpstr>
      <vt:lpstr>Context and Fully Described Observations of Interest</vt:lpstr>
      <vt:lpstr>Workshop focus</vt:lpstr>
      <vt:lpstr>Driven by Use-Cases </vt:lpstr>
      <vt:lpstr>Deliverables</vt:lpstr>
      <vt:lpstr>Standards Expertise</vt:lpstr>
      <vt:lpstr>Summary</vt:lpstr>
      <vt:lpstr>For Consideration…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 a Core Interoperability Framework</dc:title>
  <dc:creator>Arofan Gregory</dc:creator>
  <cp:lastModifiedBy>Arofan Gregory</cp:lastModifiedBy>
  <cp:revision>58</cp:revision>
  <dcterms:created xsi:type="dcterms:W3CDTF">2021-09-21T21:17:22Z</dcterms:created>
  <dcterms:modified xsi:type="dcterms:W3CDTF">2021-09-26T21:58:50Z</dcterms:modified>
</cp:coreProperties>
</file>