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05" r:id="rId3"/>
    <p:sldId id="612" r:id="rId4"/>
    <p:sldId id="613" r:id="rId5"/>
    <p:sldId id="606" r:id="rId6"/>
    <p:sldId id="607" r:id="rId7"/>
    <p:sldId id="264" r:id="rId8"/>
    <p:sldId id="265" r:id="rId9"/>
    <p:sldId id="595" r:id="rId10"/>
    <p:sldId id="596" r:id="rId11"/>
    <p:sldId id="599" r:id="rId12"/>
    <p:sldId id="263" r:id="rId13"/>
    <p:sldId id="604" r:id="rId14"/>
    <p:sldId id="268" r:id="rId15"/>
    <p:sldId id="269" r:id="rId16"/>
    <p:sldId id="271" r:id="rId17"/>
    <p:sldId id="272" r:id="rId18"/>
    <p:sldId id="279" r:id="rId19"/>
    <p:sldId id="273" r:id="rId20"/>
    <p:sldId id="274" r:id="rId21"/>
    <p:sldId id="602" r:id="rId22"/>
    <p:sldId id="608" r:id="rId23"/>
    <p:sldId id="609" r:id="rId24"/>
    <p:sldId id="610" r:id="rId25"/>
    <p:sldId id="61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00CE9-A859-CDAE-2A75-8EB116C02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C9C662-6828-A660-4E37-E42DF1B5B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DFA1C-11BD-190D-A9CD-1CBC02D9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80727-B9E4-D090-AE69-88FFF0389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5A2A7-01A4-60D3-5D19-D712241F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0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98578-C1C8-DA6A-71B7-D0C6106FC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8612DC-0AAC-C789-4DFD-63DE576DE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59654-4B01-E6CD-9E35-9CF83DF1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E1CE8-D536-5F73-4BBC-E4E2A3C8D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57066-B512-8FDC-E7F7-D5997DCF5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5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F7B4ED-335C-DD35-3473-184DB60204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824286-EC1B-4486-3E33-6BC5BA762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83FAC-A47B-0A68-4ED6-DFA1799DC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78BB3-3F54-B482-00EB-F5B2E140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FFDE9-E82B-819A-DEFC-D5EBAF53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7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A3A6-0350-3E3A-8283-82FB59EBE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07D42-1C4E-0640-3C6D-0D4CF2FA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4A03-3C3B-8EAB-9DD2-87540D60C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B2C42-3E93-C43D-299C-0EFC2338F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3B9DE-90F8-38C9-F684-277785451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3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09096-A51E-F123-8232-502E69F8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F76EDC-4DFE-44F8-9BC2-7ED41FAEA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F39FF-AFFB-E693-06D1-78367EE6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DBB84-493F-6397-05EF-9AFB7DC2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717A-7E29-B6E7-997E-8B240A3F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C6023-D85D-7098-245D-D7DA9A3BF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DF4F8-8FCF-069B-86AC-384E646A7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FD385-F28B-861A-F699-9A448D342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C8164-E5AA-64B3-B394-0C8192F8D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E7D1E-A085-A793-7F5F-9E782467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5399E-584E-844B-7EC3-47F7F2659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69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84302-F4EC-753C-FEB2-0A9748AC3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44A2D-399B-C8D8-B7EA-1BF024B04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E2A8F-504E-32D3-B456-D5A7F3419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C8578F-D614-1D69-6815-95A0AD84C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47F0F-A3A0-2669-80BD-AC4CD557F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872A0-4EAA-DACE-7D97-53A3E3F0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BAA769-4861-DBF1-82FB-398EF6D9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890185-70D9-7AD8-CD4B-F4BD0A27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3F7F-E321-A2D0-0F4E-08F328BDF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556797-39BB-CCC8-385C-A9625F76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E69E0D-C124-C08D-53AD-57E563CD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6F996-A362-E49B-D1C4-A1D424FD3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5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DAC0D3-6CD8-1484-96C2-C605E4AC1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E7FFB-A7A0-ECBF-7649-8C671B8E6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C4096-DBC6-5307-C013-2C72819D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4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9BD9-7CB8-62E4-6A77-C24B109E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B98C-8B2E-FCD1-99AF-03DDFC24A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62387-08E3-8CC4-0C4C-26A16E7F4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5BDB-D122-C0CF-6537-BD99CBB6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F8AA79-D64A-00AE-1C47-8A5EF236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E81D6-C1C8-555D-1B4D-2F9B1C1A9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9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344E-C261-F48E-693D-5172297BE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069C59-A36B-F1F7-3257-DA96F4E3EB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A3F8-B924-CFC5-C4F5-8C0297D0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5F40B-4456-3BC3-DE43-44AFD0A3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38BD3-8619-5ACE-8E1A-BD433B951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B8D9C-64A0-04C8-5CE3-39D0E5D6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0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E8F13-46EF-6BD4-4CB8-145B0600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62A1B-3EC5-1069-4F7A-B2D7035CC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2344-03BC-86DF-1C5E-DC5053C92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2DE2F-1E08-4E46-960A-C4F784CF4121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AA7B8-61B9-3B96-15C6-9131849BF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68FE5-66B0-13A8-54CC-A792C0F91A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BC4D-83D4-4991-A7F4-CC1E8E974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4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mapping-commons/SSS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do2022.org/programme/hotzone-we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9320-8D36-568D-445A-C99EE82161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Intro: Cross-Domain Interoperability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62986-5578-525C-EA41-87C8EBABB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80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4901A-83FD-C78F-5DF5-46BDEFBC2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FDOF Alone is Not Enough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86F50-66F5-EA16-346D-F60FF044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 cross-domain/cross-infrastructure FAIR sharing, the number of </a:t>
            </a:r>
            <a:r>
              <a:rPr lang="en-US" i="1" dirty="0"/>
              <a:t>standard</a:t>
            </a:r>
            <a:r>
              <a:rPr lang="en-US" dirty="0"/>
              <a:t> models is very large</a:t>
            </a:r>
          </a:p>
          <a:p>
            <a:pPr lvl="1"/>
            <a:r>
              <a:rPr lang="en-US" dirty="0"/>
              <a:t>Domain ontologies/vocabularies</a:t>
            </a:r>
          </a:p>
          <a:p>
            <a:pPr lvl="1"/>
            <a:r>
              <a:rPr lang="en-US" dirty="0"/>
              <a:t>Metadata specifications</a:t>
            </a:r>
          </a:p>
          <a:p>
            <a:pPr lvl="1"/>
            <a:r>
              <a:rPr lang="en-US" dirty="0"/>
              <a:t>Formats and encodings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To build generic FAIR sharing services, we need to have an agreed “core” set of standards/models to support common functions</a:t>
            </a:r>
          </a:p>
          <a:p>
            <a:pPr lvl="1"/>
            <a:r>
              <a:rPr lang="en-US" dirty="0"/>
              <a:t>CDIF is based on the set of common models and approaches observed across different FAIR implementations and projects</a:t>
            </a:r>
          </a:p>
          <a:p>
            <a:pPr lvl="1"/>
            <a:r>
              <a:rPr lang="en-US" dirty="0"/>
              <a:t>Guidance is needed for coordinated use</a:t>
            </a:r>
          </a:p>
          <a:p>
            <a:pPr lvl="1"/>
            <a:r>
              <a:rPr lang="en-US" dirty="0"/>
              <a:t>There are some gaps which need filling!</a:t>
            </a:r>
          </a:p>
          <a:p>
            <a:r>
              <a:rPr lang="en-US" dirty="0"/>
              <a:t>CDIF becomes a “lingua franca” built on top of the foundations of the FDOF </a:t>
            </a:r>
          </a:p>
        </p:txBody>
      </p:sp>
    </p:spTree>
    <p:extLst>
      <p:ext uri="{BB962C8B-B14F-4D97-AF65-F5344CB8AC3E}">
        <p14:creationId xmlns:p14="http://schemas.microsoft.com/office/powerpoint/2010/main" val="403737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7046F5-F120-441B-B3E3-1147AB8C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C1B846-3638-4631-A695-BAC9D21B9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Standards must function across domains</a:t>
            </a:r>
            <a:endParaRPr lang="en-US" i="1" dirty="0"/>
          </a:p>
          <a:p>
            <a:r>
              <a:rPr lang="en-US" dirty="0"/>
              <a:t>Standards must be as easy as possible to adopt</a:t>
            </a:r>
          </a:p>
          <a:p>
            <a:pPr lvl="1"/>
            <a:r>
              <a:rPr lang="en-US" dirty="0"/>
              <a:t>Flexibility (in terms of technologies)</a:t>
            </a:r>
          </a:p>
          <a:p>
            <a:pPr lvl="1"/>
            <a:r>
              <a:rPr lang="en-US" dirty="0"/>
              <a:t>Low barrier to entry</a:t>
            </a:r>
          </a:p>
          <a:p>
            <a:r>
              <a:rPr lang="en-US" dirty="0"/>
              <a:t>Standards should build on existing technology investments</a:t>
            </a:r>
          </a:p>
          <a:p>
            <a:r>
              <a:rPr lang="en-US" dirty="0"/>
              <a:t>Approach must be practical and based on real-world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D36D4-BE0D-C492-385A-F78E9B51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467"/>
          </a:xfrm>
        </p:spPr>
        <p:txBody>
          <a:bodyPr>
            <a:normAutofit/>
          </a:bodyPr>
          <a:lstStyle/>
          <a:p>
            <a:r>
              <a:rPr lang="en-US" sz="3600" dirty="0"/>
              <a:t>Functions for Scalable FAIR Sharing (Work in Progress)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DE709-5D30-302E-75EB-348AA7474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522514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Find</a:t>
            </a:r>
            <a:r>
              <a:rPr lang="en-US" dirty="0"/>
              <a:t> the needed resources</a:t>
            </a:r>
          </a:p>
          <a:p>
            <a:pPr lvl="1"/>
            <a:r>
              <a:rPr lang="en-US" dirty="0"/>
              <a:t>Catalogues</a:t>
            </a:r>
          </a:p>
          <a:p>
            <a:pPr lvl="1"/>
            <a:r>
              <a:rPr lang="en-US" dirty="0"/>
              <a:t>Search/Discovery</a:t>
            </a:r>
          </a:p>
          <a:p>
            <a:r>
              <a:rPr lang="en-US" i="1" dirty="0"/>
              <a:t>Assess</a:t>
            </a:r>
            <a:r>
              <a:rPr lang="en-US" dirty="0"/>
              <a:t> the resource – is it fit for purpose?</a:t>
            </a:r>
          </a:p>
          <a:p>
            <a:r>
              <a:rPr lang="en-US" dirty="0"/>
              <a:t>Determine (and meet) </a:t>
            </a:r>
            <a:r>
              <a:rPr lang="en-US" i="1" dirty="0"/>
              <a:t>conditions of use and access </a:t>
            </a:r>
          </a:p>
          <a:p>
            <a:r>
              <a:rPr lang="en-US" dirty="0"/>
              <a:t>Interoperability/Reusability</a:t>
            </a:r>
          </a:p>
          <a:p>
            <a:pPr lvl="1"/>
            <a:r>
              <a:rPr lang="en-US" i="1" dirty="0"/>
              <a:t>Import</a:t>
            </a:r>
            <a:r>
              <a:rPr lang="en-US" dirty="0"/>
              <a:t> the resource into the local system</a:t>
            </a:r>
          </a:p>
          <a:p>
            <a:pPr lvl="1"/>
            <a:r>
              <a:rPr lang="en-US" i="1" dirty="0"/>
              <a:t>Understand</a:t>
            </a:r>
            <a:r>
              <a:rPr lang="en-US" dirty="0"/>
              <a:t> the resource</a:t>
            </a:r>
          </a:p>
          <a:p>
            <a:pPr lvl="2"/>
            <a:r>
              <a:rPr lang="en-US" dirty="0"/>
              <a:t>Semantics</a:t>
            </a:r>
          </a:p>
          <a:p>
            <a:pPr lvl="2"/>
            <a:r>
              <a:rPr lang="en-US" dirty="0"/>
              <a:t>Provenance</a:t>
            </a:r>
          </a:p>
          <a:p>
            <a:pPr lvl="1"/>
            <a:r>
              <a:rPr lang="en-US" i="1" dirty="0"/>
              <a:t>Use</a:t>
            </a:r>
            <a:r>
              <a:rPr lang="en-US" dirty="0"/>
              <a:t> the resource (integration, harmonization)</a:t>
            </a:r>
          </a:p>
          <a:p>
            <a:r>
              <a:rPr lang="en-US" i="1" dirty="0"/>
              <a:t>Manage</a:t>
            </a:r>
            <a:r>
              <a:rPr lang="en-US" dirty="0"/>
              <a:t> the entire process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the greatest extent possible, these functions need to be automated! </a:t>
            </a:r>
          </a:p>
          <a:p>
            <a:r>
              <a:rPr lang="en-US" dirty="0"/>
              <a:t>Affordable, usable software/services/solutions</a:t>
            </a:r>
          </a:p>
        </p:txBody>
      </p:sp>
    </p:spTree>
    <p:extLst>
      <p:ext uri="{BB962C8B-B14F-4D97-AF65-F5344CB8AC3E}">
        <p14:creationId xmlns:p14="http://schemas.microsoft.com/office/powerpoint/2010/main" val="193683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19B885-D1BD-15EE-9D89-ABCEDC12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Standards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DDBF0-74DD-DFCE-1C24-1772B51FF7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DC2B-81F7-4D0B-B9B5-166E0E44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en-US" dirty="0"/>
              <a:t>Standards for Findability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1C67-63B6-4E94-A009-02CF1625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996"/>
            <a:ext cx="10515600" cy="49429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subject covers cataloguing of data, searching for data, and initial assessment of data for use</a:t>
            </a:r>
          </a:p>
          <a:p>
            <a:r>
              <a:rPr lang="en-US" dirty="0"/>
              <a:t>Two established specifications seem to dominate this space at the generic (supra-domain) level</a:t>
            </a:r>
          </a:p>
          <a:p>
            <a:pPr lvl="1"/>
            <a:r>
              <a:rPr lang="en-US" dirty="0"/>
              <a:t>Data Catalog Vocabulary (DCAT, including several different profiles e.g., DCAT-AP)</a:t>
            </a:r>
          </a:p>
          <a:p>
            <a:pPr lvl="1"/>
            <a:r>
              <a:rPr lang="en-US" dirty="0"/>
              <a:t>Schema.org</a:t>
            </a:r>
          </a:p>
          <a:p>
            <a:r>
              <a:rPr lang="en-US" dirty="0"/>
              <a:t>Both of these are based to some extent upon Dublin Core</a:t>
            </a:r>
          </a:p>
          <a:p>
            <a:r>
              <a:rPr lang="en-US" dirty="0"/>
              <a:t>Other metadata schemes to support discovery and cataloguing metadata exist at the domain and supra-domain level, but are not as widely accepted</a:t>
            </a:r>
          </a:p>
          <a:p>
            <a:r>
              <a:rPr lang="en-US" dirty="0"/>
              <a:t>DOIs are an important standard for persistent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144142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40F8-25F5-4719-A99E-B5151C73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35C5-935E-4A36-BD04-F654828F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(and also metadata) can be subject to different conditions of use in different domains, and this can be a challenge to manage, especially in a cross-domain scenario</a:t>
            </a:r>
          </a:p>
          <a:p>
            <a:pPr lvl="1"/>
            <a:r>
              <a:rPr lang="en-US" dirty="0"/>
              <a:t>For example, authentication and authorization infrastructure (AAI) is currently a major concern for research infrastructures and EOSC</a:t>
            </a:r>
          </a:p>
          <a:p>
            <a:r>
              <a:rPr lang="en-US" dirty="0"/>
              <a:t>Two W3C specifications are being developed to address these areas</a:t>
            </a:r>
          </a:p>
          <a:p>
            <a:r>
              <a:rPr lang="en-US" dirty="0"/>
              <a:t>Open Digital Rights Language (ODRL) – now version 2.2</a:t>
            </a:r>
          </a:p>
          <a:p>
            <a:r>
              <a:rPr lang="en-US" dirty="0"/>
              <a:t>Data Privacy Vocabulary (DPV) – still being developed (version 0.4)</a:t>
            </a:r>
          </a:p>
          <a:p>
            <a:r>
              <a:rPr lang="en-US" dirty="0"/>
              <a:t>Other models and standards may be useful</a:t>
            </a:r>
          </a:p>
          <a:p>
            <a:r>
              <a:rPr lang="en-US" dirty="0"/>
              <a:t>More exploration and consideration is needed</a:t>
            </a:r>
          </a:p>
        </p:txBody>
      </p:sp>
    </p:spTree>
    <p:extLst>
      <p:ext uri="{BB962C8B-B14F-4D97-AF65-F5344CB8AC3E}">
        <p14:creationId xmlns:p14="http://schemas.microsoft.com/office/powerpoint/2010/main" val="1491037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D25F-F293-4C59-B177-7C57366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Interoperability and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ADD7C-72DE-4191-B37B-814A5DDDB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integration, harmonization, and effective reuse of data is an established need</a:t>
            </a:r>
          </a:p>
          <a:p>
            <a:pPr lvl="1"/>
            <a:r>
              <a:rPr lang="en-US" dirty="0"/>
              <a:t>It is traditionally labor-intensive – current approaches do not meet the demand</a:t>
            </a:r>
          </a:p>
          <a:p>
            <a:pPr lvl="1"/>
            <a:r>
              <a:rPr lang="en-US" dirty="0"/>
              <a:t>Automation based on machine-actionable metadata could potentially produce greater efficiencies </a:t>
            </a:r>
          </a:p>
          <a:p>
            <a:r>
              <a:rPr lang="en-US" dirty="0"/>
              <a:t>These aspects of FAIR are the most metadata-intensive</a:t>
            </a:r>
          </a:p>
          <a:p>
            <a:pPr lvl="1"/>
            <a:r>
              <a:rPr lang="en-US" dirty="0"/>
              <a:t>Often rely on the same or related sets of information</a:t>
            </a:r>
          </a:p>
          <a:p>
            <a:pPr lvl="1"/>
            <a:r>
              <a:rPr lang="en-US" dirty="0"/>
              <a:t>Involve complex models with different critical aspects</a:t>
            </a:r>
          </a:p>
          <a:p>
            <a:pPr lvl="1"/>
            <a:r>
              <a:rPr lang="en-US" dirty="0"/>
              <a:t>Require the highest levels of RDM maturity</a:t>
            </a:r>
          </a:p>
          <a:p>
            <a:pPr lvl="1"/>
            <a:r>
              <a:rPr lang="en-US" dirty="0"/>
              <a:t>Are very expensive in terms of effort to achieve</a:t>
            </a:r>
          </a:p>
          <a:p>
            <a:pPr lvl="1"/>
            <a:r>
              <a:rPr lang="en-US" dirty="0"/>
              <a:t>Are very domain-dependent</a:t>
            </a:r>
          </a:p>
          <a:p>
            <a:r>
              <a:rPr lang="en-US" dirty="0"/>
              <a:t>Three aspects are considered here:</a:t>
            </a:r>
          </a:p>
          <a:p>
            <a:pPr lvl="1"/>
            <a:r>
              <a:rPr lang="en-US" dirty="0"/>
              <a:t>Structural metadata</a:t>
            </a:r>
          </a:p>
          <a:p>
            <a:pPr lvl="1"/>
            <a:r>
              <a:rPr lang="en-US" dirty="0"/>
              <a:t>Semantics and vocabularies</a:t>
            </a:r>
          </a:p>
          <a:p>
            <a:pPr lvl="1"/>
            <a:r>
              <a:rPr lang="en-US" dirty="0"/>
              <a:t>Context and fully-described “observations of interest”</a:t>
            </a:r>
          </a:p>
        </p:txBody>
      </p:sp>
    </p:spTree>
    <p:extLst>
      <p:ext uri="{BB962C8B-B14F-4D97-AF65-F5344CB8AC3E}">
        <p14:creationId xmlns:p14="http://schemas.microsoft.com/office/powerpoint/2010/main" val="1082434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821B-CF20-42D3-B767-10D42BD2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955-2D2E-4CEA-B461-82FAFE2D7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domain standards and proprietary formats contain this metadata – fewer standards for use across domain boundaries or technology environments</a:t>
            </a:r>
          </a:p>
          <a:p>
            <a:r>
              <a:rPr lang="en-US" dirty="0"/>
              <a:t>Data Documentation Initiative – Cross Domain Integration (DDI-CDI)</a:t>
            </a:r>
          </a:p>
          <a:p>
            <a:pPr lvl="1"/>
            <a:r>
              <a:rPr lang="en-US" dirty="0"/>
              <a:t>Soon to be released specification</a:t>
            </a:r>
          </a:p>
          <a:p>
            <a:pPr lvl="1"/>
            <a:r>
              <a:rPr lang="en-US" dirty="0"/>
              <a:t>Is designed to generically describe data sets and structures at a very granular level</a:t>
            </a:r>
          </a:p>
          <a:p>
            <a:pPr lvl="1"/>
            <a:r>
              <a:rPr lang="en-US" dirty="0"/>
              <a:t>Connects process descriptions (PROV-O, SDTL, VTL, proprietary) and descriptions of related data and metadata</a:t>
            </a:r>
          </a:p>
          <a:p>
            <a:pPr lvl="1"/>
            <a:r>
              <a:rPr lang="en-US" dirty="0"/>
              <a:t>Aligns with external standards (both generic and domain-specific)</a:t>
            </a:r>
          </a:p>
          <a:p>
            <a:pPr lvl="1"/>
            <a:r>
              <a:rPr lang="en-US" dirty="0"/>
              <a:t>Designed to provide a framework for effective use of semantic standards/vocabularies</a:t>
            </a:r>
          </a:p>
          <a:p>
            <a:r>
              <a:rPr lang="en-US" dirty="0"/>
              <a:t>Other more limited standards</a:t>
            </a:r>
          </a:p>
          <a:p>
            <a:pPr lvl="1"/>
            <a:r>
              <a:rPr lang="en-US" dirty="0"/>
              <a:t>W3C CSV on the Web</a:t>
            </a:r>
          </a:p>
          <a:p>
            <a:pPr lvl="1"/>
            <a:r>
              <a:rPr lang="en-US" dirty="0"/>
              <a:t>W3C Data Cube Vocabulary/SDMX </a:t>
            </a:r>
          </a:p>
          <a:p>
            <a:pPr lvl="1"/>
            <a:r>
              <a:rPr lang="en-US" dirty="0"/>
              <a:t>W3C Metadata Vocabulary for Tabular Data</a:t>
            </a:r>
          </a:p>
          <a:p>
            <a:pPr lvl="1"/>
            <a:r>
              <a:rPr lang="en-US" dirty="0"/>
              <a:t>Others (NGSI-LD? SOSA/SSN?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12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D286-9C4F-42BC-B6DA-F70402B1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DDI-CDI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F341-9C36-42C8-9890-3A0EA5A62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1"/>
            <a:ext cx="10515600" cy="48098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Designed to provide some of the needed metadata</a:t>
            </a:r>
          </a:p>
          <a:p>
            <a:pPr lvl="1"/>
            <a:r>
              <a:rPr lang="en-US" dirty="0"/>
              <a:t>Description of different data structures</a:t>
            </a:r>
          </a:p>
          <a:p>
            <a:pPr lvl="1"/>
            <a:r>
              <a:rPr lang="en-US" dirty="0"/>
              <a:t>Description of the processes involved in producing data</a:t>
            </a:r>
          </a:p>
          <a:p>
            <a:pPr lvl="1"/>
            <a:r>
              <a:rPr lang="en-US" dirty="0"/>
              <a:t>Description of granular “datums” as they appear in different contexts (and are used to produce other datums)</a:t>
            </a:r>
          </a:p>
          <a:p>
            <a:r>
              <a:rPr lang="en-US" dirty="0"/>
              <a:t>Designed to be domain-independent</a:t>
            </a:r>
          </a:p>
          <a:p>
            <a:pPr lvl="1"/>
            <a:r>
              <a:rPr lang="en-US" dirty="0"/>
              <a:t>Structural/functional commonalities</a:t>
            </a:r>
          </a:p>
          <a:p>
            <a:pPr lvl="1"/>
            <a:r>
              <a:rPr lang="en-US" dirty="0"/>
              <a:t>Configurable to reflect domain semantics</a:t>
            </a:r>
          </a:p>
          <a:p>
            <a:r>
              <a:rPr lang="en-US" dirty="0"/>
              <a:t>Designed to be used with other standards</a:t>
            </a:r>
          </a:p>
          <a:p>
            <a:pPr lvl="1"/>
            <a:r>
              <a:rPr lang="en-US" dirty="0"/>
              <a:t>In combination with other domain-independent standards</a:t>
            </a:r>
          </a:p>
          <a:p>
            <a:pPr lvl="1"/>
            <a:r>
              <a:rPr lang="en-US" dirty="0"/>
              <a:t>As an expression of/link to domain-specific standards</a:t>
            </a:r>
          </a:p>
          <a:p>
            <a:pPr lvl="1"/>
            <a:r>
              <a:rPr lang="en-US" dirty="0"/>
              <a:t>To fill some of the gaps</a:t>
            </a:r>
          </a:p>
          <a:p>
            <a:r>
              <a:rPr lang="en-US" dirty="0"/>
              <a:t>Designed to be technology agnostic</a:t>
            </a:r>
          </a:p>
          <a:p>
            <a:pPr lvl="1"/>
            <a:r>
              <a:rPr lang="en-US" dirty="0"/>
              <a:t>Model-driven</a:t>
            </a:r>
          </a:p>
          <a:p>
            <a:pPr lvl="1"/>
            <a:r>
              <a:rPr lang="en-US" dirty="0"/>
              <a:t>“Implementation guides” provide details of community practice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8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CAB7-3450-4105-B032-CBED8986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4B20-8E83-4040-9CBD-C38D8A246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3"/>
            <a:ext cx="10515600" cy="500460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Many domain-specific ontologies and vocabularies</a:t>
            </a:r>
          </a:p>
          <a:p>
            <a:r>
              <a:rPr lang="en-US" dirty="0"/>
              <a:t>Some generic ones</a:t>
            </a:r>
          </a:p>
          <a:p>
            <a:pPr lvl="1"/>
            <a:r>
              <a:rPr lang="en-US" dirty="0"/>
              <a:t>Geography/time</a:t>
            </a:r>
          </a:p>
          <a:p>
            <a:pPr lvl="1"/>
            <a:r>
              <a:rPr lang="en-US" dirty="0"/>
              <a:t>Units of Measure (</a:t>
            </a:r>
            <a:r>
              <a:rPr lang="en-US" dirty="0" err="1"/>
              <a:t>e.g</a:t>
            </a:r>
            <a:r>
              <a:rPr lang="en-US" dirty="0"/>
              <a:t>, DRUM recommendations)</a:t>
            </a:r>
          </a:p>
          <a:p>
            <a:r>
              <a:rPr lang="en-US" dirty="0"/>
              <a:t>A few useful standards which are generic and widely used</a:t>
            </a:r>
          </a:p>
          <a:p>
            <a:pPr lvl="1"/>
            <a:r>
              <a:rPr lang="en-US" dirty="0"/>
              <a:t>OWL, RDF-Schema, etc.</a:t>
            </a:r>
          </a:p>
          <a:p>
            <a:pPr lvl="1"/>
            <a:r>
              <a:rPr lang="en-US" dirty="0"/>
              <a:t>Simple Knowledge Organization System (SKOS - and XKOS for statistical classifications)</a:t>
            </a:r>
          </a:p>
          <a:p>
            <a:r>
              <a:rPr lang="en-US" dirty="0"/>
              <a:t>One issue is attaching semantics to the structures of data</a:t>
            </a:r>
          </a:p>
          <a:p>
            <a:pPr lvl="1"/>
            <a:r>
              <a:rPr lang="en-US" dirty="0"/>
              <a:t>Different concepts can play different roles in different data sets (as a variable, as a category in a representation of a variable, as a unit type, etc.)</a:t>
            </a:r>
          </a:p>
          <a:p>
            <a:r>
              <a:rPr lang="en-US" dirty="0"/>
              <a:t>Vocabularies and traditional classifications/thesauri are important here</a:t>
            </a:r>
          </a:p>
          <a:p>
            <a:pPr lvl="1"/>
            <a:r>
              <a:rPr lang="en-US" dirty="0"/>
              <a:t>The “Ten Simple Rules” document is a good start down the path to making such resources FAIR</a:t>
            </a:r>
          </a:p>
          <a:p>
            <a:r>
              <a:rPr lang="en-US" dirty="0"/>
              <a:t>Semantic bridges/</a:t>
            </a:r>
            <a:r>
              <a:rPr lang="en-US" dirty="0" err="1"/>
              <a:t>harmonizations</a:t>
            </a:r>
            <a:r>
              <a:rPr lang="en-US" dirty="0"/>
              <a:t> exist</a:t>
            </a:r>
          </a:p>
          <a:p>
            <a:pPr lvl="1"/>
            <a:r>
              <a:rPr lang="en-US" dirty="0"/>
              <a:t>OBO Foundry/</a:t>
            </a:r>
            <a:r>
              <a:rPr lang="en-US" dirty="0" err="1"/>
              <a:t>BioPortal</a:t>
            </a:r>
            <a:endParaRPr lang="en-US" dirty="0"/>
          </a:p>
          <a:p>
            <a:pPr lvl="1"/>
            <a:r>
              <a:rPr lang="en-US" dirty="0"/>
              <a:t>Simple Standard for Sharing Ontology Mappings (SSSOM) - </a:t>
            </a:r>
            <a:r>
              <a:rPr lang="en-US" dirty="0">
                <a:hlinkClick r:id="rId2"/>
              </a:rPr>
              <a:t>https://github.com/mapping-commons/SSSOM</a:t>
            </a:r>
            <a:endParaRPr lang="en-US" dirty="0"/>
          </a:p>
          <a:p>
            <a:pPr lvl="1"/>
            <a:r>
              <a:rPr lang="en-US" dirty="0" err="1"/>
              <a:t>FAIRsFAIR</a:t>
            </a:r>
            <a:r>
              <a:rPr lang="en-US" dirty="0"/>
              <a:t> metamodel for semantic resources(?) </a:t>
            </a:r>
          </a:p>
        </p:txBody>
      </p:sp>
    </p:spTree>
    <p:extLst>
      <p:ext uri="{BB962C8B-B14F-4D97-AF65-F5344CB8AC3E}">
        <p14:creationId xmlns:p14="http://schemas.microsoft.com/office/powerpoint/2010/main" val="5402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5E0-B679-FAAB-4089-E48A2A95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Cross-Domain FAIR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84964-661C-37B0-9AD9-23E226560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what is needed for automating the reuse of data/metadata across domain and infrastructure boundaries</a:t>
            </a:r>
          </a:p>
          <a:p>
            <a:pPr lvl="1"/>
            <a:r>
              <a:rPr lang="en-US" dirty="0"/>
              <a:t>Services/applications for providers and users</a:t>
            </a:r>
          </a:p>
          <a:p>
            <a:pPr lvl="1"/>
            <a:r>
              <a:rPr lang="en-US" dirty="0"/>
              <a:t>Shared registry infrastructure</a:t>
            </a:r>
          </a:p>
          <a:p>
            <a:pPr lvl="1"/>
            <a:r>
              <a:rPr lang="en-US" dirty="0"/>
              <a:t>Agreed information payload to support needed functions between counter-parties</a:t>
            </a:r>
          </a:p>
          <a:p>
            <a:pPr lvl="1"/>
            <a:r>
              <a:rPr lang="en-US" dirty="0"/>
              <a:t>Agreed classification(s) of “domains”/”infrastructures”</a:t>
            </a:r>
          </a:p>
          <a:p>
            <a:r>
              <a:rPr lang="en-US" dirty="0"/>
              <a:t>This is a monumental task!</a:t>
            </a:r>
          </a:p>
          <a:p>
            <a:r>
              <a:rPr lang="en-US" dirty="0"/>
              <a:t>Where do we start?</a:t>
            </a:r>
          </a:p>
          <a:p>
            <a:pPr lvl="1"/>
            <a:r>
              <a:rPr lang="en-US" dirty="0"/>
              <a:t>Core functions for FAIR sharing</a:t>
            </a:r>
          </a:p>
          <a:p>
            <a:pPr lvl="1"/>
            <a:r>
              <a:rPr lang="en-US" dirty="0"/>
              <a:t>Agreed information payload for data to be exchanged</a:t>
            </a:r>
          </a:p>
        </p:txBody>
      </p:sp>
    </p:spTree>
    <p:extLst>
      <p:ext uri="{BB962C8B-B14F-4D97-AF65-F5344CB8AC3E}">
        <p14:creationId xmlns:p14="http://schemas.microsoft.com/office/powerpoint/2010/main" val="171821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6835-870D-4906-8810-D5B28C9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Fully Described Observations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AFBE-6B01-4D1A-87BC-F19DDCEC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 shared across domain boundaries lacks much of the implicit knowledge which traditionally facilitates reuse</a:t>
            </a:r>
          </a:p>
          <a:p>
            <a:r>
              <a:rPr lang="en-US" dirty="0"/>
              <a:t>One major aspect of this is provenance and process</a:t>
            </a:r>
          </a:p>
          <a:p>
            <a:r>
              <a:rPr lang="en-US" dirty="0"/>
              <a:t>Standards such as the W3C PROV Ontology (PROV-O) are widely adopted</a:t>
            </a:r>
          </a:p>
          <a:p>
            <a:pPr lvl="1"/>
            <a:r>
              <a:rPr lang="en-US" dirty="0"/>
              <a:t>Some data-specific profiles also exist (e.g., PROV-ONE, etc.)</a:t>
            </a:r>
          </a:p>
          <a:p>
            <a:r>
              <a:rPr lang="en-US" dirty="0"/>
              <a:t>We have standards for describing processing functions (e.g., SDTL, VTL)</a:t>
            </a:r>
          </a:p>
          <a:p>
            <a:r>
              <a:rPr lang="en-US" dirty="0"/>
              <a:t>Clusters of variables are often important in understanding specific measurements or observations</a:t>
            </a:r>
          </a:p>
          <a:p>
            <a:pPr lvl="1"/>
            <a:r>
              <a:rPr lang="en-US" dirty="0"/>
              <a:t>Standards and models related to “observable properties” exist, notably from RDA’s I-ADOPT working group (also Observations &amp; Measurement/OGC/SOSA/SSN work)</a:t>
            </a:r>
          </a:p>
          <a:p>
            <a:pPr lvl="1"/>
            <a:r>
              <a:rPr lang="en-US" dirty="0"/>
              <a:t>Still relatively new</a:t>
            </a:r>
          </a:p>
        </p:txBody>
      </p:sp>
    </p:spTree>
    <p:extLst>
      <p:ext uri="{BB962C8B-B14F-4D97-AF65-F5344CB8AC3E}">
        <p14:creationId xmlns:p14="http://schemas.microsoft.com/office/powerpoint/2010/main" val="4570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0E708-A5F3-4815-AFFF-025FE00D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FAIR Resources at the Business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F73DA-95B6-4D0B-AF66-75C498751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entire level of activity which goes beyond the immediate description of resources</a:t>
            </a:r>
          </a:p>
          <a:p>
            <a:pPr lvl="1"/>
            <a:r>
              <a:rPr lang="en-US" dirty="0"/>
              <a:t>What are resources created to do?</a:t>
            </a:r>
          </a:p>
          <a:p>
            <a:pPr lvl="1"/>
            <a:r>
              <a:rPr lang="en-US" dirty="0"/>
              <a:t>How are they used?</a:t>
            </a:r>
          </a:p>
          <a:p>
            <a:pPr lvl="1"/>
            <a:r>
              <a:rPr lang="en-US" dirty="0"/>
              <a:t>What are the costs/benefits?</a:t>
            </a:r>
          </a:p>
          <a:p>
            <a:r>
              <a:rPr lang="en-US" dirty="0"/>
              <a:t>This is one of the less-explored aspects of FAIR</a:t>
            </a:r>
          </a:p>
          <a:p>
            <a:r>
              <a:rPr lang="en-US" dirty="0"/>
              <a:t>There are some standards worth considering</a:t>
            </a:r>
          </a:p>
          <a:p>
            <a:pPr lvl="1"/>
            <a:r>
              <a:rPr lang="en-US" dirty="0"/>
              <a:t>Common European Research Information Format (CERIF)</a:t>
            </a:r>
          </a:p>
          <a:p>
            <a:pPr lvl="1"/>
            <a:r>
              <a:rPr lang="en-US" dirty="0"/>
              <a:t>UN/ECE Generic Activity Model for Statistical Organizations (GAMSO)</a:t>
            </a:r>
          </a:p>
        </p:txBody>
      </p:sp>
    </p:spTree>
    <p:extLst>
      <p:ext uri="{BB962C8B-B14F-4D97-AF65-F5344CB8AC3E}">
        <p14:creationId xmlns:p14="http://schemas.microsoft.com/office/powerpoint/2010/main" val="475312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1BA8-B46F-D659-3ED8-D20D1D27E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Engaging with Use Cases at </a:t>
            </a:r>
            <a:r>
              <a:rPr lang="en-US" dirty="0" err="1"/>
              <a:t>Dagstuhl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E1C36-1346-D2B2-EC83-040AD2AB7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here to explore an important aspect of cross-domain FAIR sharing – CDIF!</a:t>
            </a:r>
          </a:p>
          <a:p>
            <a:r>
              <a:rPr lang="en-US" dirty="0"/>
              <a:t>We will use case studies to provide detail and direction for the creation of this framework</a:t>
            </a:r>
          </a:p>
          <a:p>
            <a:pPr lvl="1"/>
            <a:r>
              <a:rPr lang="en-US" dirty="0"/>
              <a:t>Consider the set of functions needed to support FAIR sharing</a:t>
            </a:r>
          </a:p>
          <a:p>
            <a:pPr lvl="1"/>
            <a:r>
              <a:rPr lang="en-US" dirty="0"/>
              <a:t>Consider the set of standards which can be recommended to support these functions </a:t>
            </a:r>
          </a:p>
          <a:p>
            <a:r>
              <a:rPr lang="en-US" dirty="0"/>
              <a:t>Workshop goal is to produce a first draft of the CDIF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969708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7E73-397E-875F-67FF-FFCD02C5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CD1F-8B5D-FF4A-BC82-927B86B56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work here at </a:t>
            </a:r>
            <a:r>
              <a:rPr lang="en-US" dirty="0" err="1"/>
              <a:t>Dagstuhl</a:t>
            </a:r>
            <a:r>
              <a:rPr lang="en-US" dirty="0"/>
              <a:t> will be a key input to the </a:t>
            </a:r>
            <a:r>
              <a:rPr lang="en-US" dirty="0" err="1"/>
              <a:t>WorldFAIR</a:t>
            </a:r>
            <a:r>
              <a:rPr lang="en-US" dirty="0"/>
              <a:t> project </a:t>
            </a:r>
          </a:p>
          <a:p>
            <a:pPr lvl="1"/>
            <a:r>
              <a:rPr lang="en-US" dirty="0"/>
              <a:t>11 domain case studies systematically looking at FAIR within and across domains</a:t>
            </a:r>
          </a:p>
          <a:p>
            <a:pPr lvl="1"/>
            <a:r>
              <a:rPr lang="en-US" dirty="0"/>
              <a:t>Will organize a working group to further the work on CDIF</a:t>
            </a:r>
          </a:p>
          <a:p>
            <a:pPr lvl="1"/>
            <a:r>
              <a:rPr lang="en-US" dirty="0"/>
              <a:t>Welcomes input from experts not currently involved in the </a:t>
            </a:r>
            <a:r>
              <a:rPr lang="en-US" dirty="0" err="1"/>
              <a:t>WorldFAIR</a:t>
            </a:r>
            <a:r>
              <a:rPr lang="en-US" dirty="0"/>
              <a:t> use cases</a:t>
            </a:r>
          </a:p>
          <a:p>
            <a:r>
              <a:rPr lang="en-US" dirty="0"/>
              <a:t>The more-complete CDIF is intended to be published in a first production version following </a:t>
            </a:r>
            <a:r>
              <a:rPr lang="en-US" dirty="0" err="1"/>
              <a:t>WorldFAIR</a:t>
            </a:r>
            <a:endParaRPr lang="en-US" dirty="0"/>
          </a:p>
          <a:p>
            <a:pPr lvl="1"/>
            <a:r>
              <a:rPr lang="en-US" dirty="0"/>
              <a:t>Hopefully with agreement from a broad range of groups</a:t>
            </a:r>
          </a:p>
          <a:p>
            <a:pPr lvl="1"/>
            <a:r>
              <a:rPr lang="en-US" dirty="0"/>
              <a:t>With a sustainable organization to complete and maintain the 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81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62D4-021A-295C-7F85-4C6417CB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CDIF and Use Cases: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AF3A-43B3-3D21-B20F-D27666B8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functional areas are of concern to the use cases being explored?</a:t>
            </a:r>
          </a:p>
          <a:p>
            <a:r>
              <a:rPr lang="en-US" dirty="0"/>
              <a:t>What common requirements / approaches exist within examples being discussed within the group?</a:t>
            </a:r>
          </a:p>
          <a:p>
            <a:r>
              <a:rPr lang="en-US" dirty="0"/>
              <a:t>What standards are being used to address the requirements of the use case? And why are you using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027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60C7-01C2-ED6C-F478-E42B731C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Questions: Cross-Domain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0AC4-1CDA-6D36-0171-A619C5B05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CDIF is more mature, there will be multiple ways to use it – what guidance is required?</a:t>
            </a:r>
          </a:p>
          <a:p>
            <a:r>
              <a:rPr lang="en-US" dirty="0"/>
              <a:t>What are the overlaps between the mentioned specifications? Where are the gaps?</a:t>
            </a:r>
          </a:p>
          <a:p>
            <a:r>
              <a:rPr lang="en-US" dirty="0"/>
              <a:t>What are the handshakes between the specifications?</a:t>
            </a:r>
          </a:p>
          <a:p>
            <a:r>
              <a:rPr lang="en-US" dirty="0"/>
              <a:t>What could be a formal frame for CDIF?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62D4-021A-295C-7F85-4C6417CB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CDIF and Use Cases: 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AF3A-43B3-3D21-B20F-D27666B83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functional areas are of concern to the use cases being explored?</a:t>
            </a:r>
          </a:p>
          <a:p>
            <a:r>
              <a:rPr lang="en-US" dirty="0"/>
              <a:t>What common requirements / approaches exist within examples being discussed within the group?</a:t>
            </a:r>
          </a:p>
          <a:p>
            <a:r>
              <a:rPr lang="en-US" dirty="0"/>
              <a:t>What standards are being used to address the requirements of the use case? And why are you using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3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60C7-01C2-ED6C-F478-E42B731C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Questions: Cross-Domain FAIR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00AC4-1CDA-6D36-0171-A619C5B05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CDIF is more mature, there will be multiple ways to use it – what guidance is required?</a:t>
            </a:r>
          </a:p>
          <a:p>
            <a:r>
              <a:rPr lang="en-US" dirty="0"/>
              <a:t>What are the overlaps between the mentioned specifications? Where are the gaps?</a:t>
            </a:r>
          </a:p>
          <a:p>
            <a:r>
              <a:rPr lang="en-US" dirty="0"/>
              <a:t>What are the handshakes between the specifications?</a:t>
            </a:r>
          </a:p>
          <a:p>
            <a:r>
              <a:rPr lang="en-US" dirty="0"/>
              <a:t>What could be a formal frame for CDIF?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44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D9787-D7AD-2E7D-864D-EB98A66D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CDIF?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DA00A-8DB6-54A2-5589-8975AB590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recommended practices for using a coordinated set of domain-agnostic standards – most often as specific subsets or profiles of those standards – to support a core set of functions for cross-domain FAIR reuse.</a:t>
            </a:r>
          </a:p>
          <a:p>
            <a:pPr lvl="1"/>
            <a:r>
              <a:rPr lang="en-US" dirty="0"/>
              <a:t>Addresses the “agreed information” requirement for cross-domain FAIR</a:t>
            </a:r>
          </a:p>
          <a:p>
            <a:pPr lvl="1"/>
            <a:r>
              <a:rPr lang="en-US" dirty="0"/>
              <a:t>Suggests a list of needed functions for supporting these exchanges</a:t>
            </a:r>
          </a:p>
          <a:p>
            <a:pPr lvl="1"/>
            <a:r>
              <a:rPr lang="en-US" dirty="0"/>
              <a:t>Provides a foundation  for the creation of registries/applications/services</a:t>
            </a:r>
          </a:p>
          <a:p>
            <a:pPr lvl="1"/>
            <a:r>
              <a:rPr lang="en-US" dirty="0"/>
              <a:t>Does not provide a classification of domains/infrastructures</a:t>
            </a:r>
          </a:p>
        </p:txBody>
      </p:sp>
    </p:spTree>
    <p:extLst>
      <p:ext uri="{BB962C8B-B14F-4D97-AF65-F5344CB8AC3E}">
        <p14:creationId xmlns:p14="http://schemas.microsoft.com/office/powerpoint/2010/main" val="222483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2A4FA3-3C5C-57E3-5596-6A8639F018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08" y="2354489"/>
            <a:ext cx="3858209" cy="3515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AB3CBD-6929-A562-107A-0D7455C9C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456" y="2373369"/>
            <a:ext cx="6061439" cy="34968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AB14755-3895-11D4-8BB4-E564E85DF3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Many-to-Many or Many-to-One?</a:t>
            </a:r>
          </a:p>
        </p:txBody>
      </p:sp>
    </p:spTree>
    <p:extLst>
      <p:ext uri="{BB962C8B-B14F-4D97-AF65-F5344CB8AC3E}">
        <p14:creationId xmlns:p14="http://schemas.microsoft.com/office/powerpoint/2010/main" val="1625392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DA16-A091-8DB0-DE5A-36C7FA4D8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Foundations: The FAIR Digital Object Framework (FDOF)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FAF1-5CA2-D38D-5B9B-4965BB81D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necessary that a set of basic protocols exist to support scalable FAIR sharing</a:t>
            </a:r>
          </a:p>
          <a:p>
            <a:pPr lvl="1"/>
            <a:r>
              <a:rPr lang="en-US" dirty="0"/>
              <a:t>The FDOF is the primary focus</a:t>
            </a:r>
          </a:p>
          <a:p>
            <a:pPr lvl="1"/>
            <a:r>
              <a:rPr lang="en-US" dirty="0"/>
              <a:t>If FDOF doesn’t do it, something else will – </a:t>
            </a:r>
            <a:r>
              <a:rPr lang="en-US" i="1" dirty="0"/>
              <a:t>because it has to!</a:t>
            </a:r>
          </a:p>
          <a:p>
            <a:r>
              <a:rPr lang="en-US" dirty="0"/>
              <a:t>The FDOF development is being driven by GO FAIR and others</a:t>
            </a:r>
          </a:p>
          <a:p>
            <a:pPr lvl="1"/>
            <a:r>
              <a:rPr lang="en-US" dirty="0"/>
              <a:t>Not yet finished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Hotzone</a:t>
            </a:r>
            <a:r>
              <a:rPr lang="en-US" dirty="0"/>
              <a:t>” week in Leiden (</a:t>
            </a:r>
            <a:r>
              <a:rPr lang="en-US" dirty="0">
                <a:hlinkClick r:id="rId2"/>
              </a:rPr>
              <a:t>https://www.fdo2022.org/programme/hotzone-week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3453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747D2-E0A9-7D82-9680-1852D91F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the FDOF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0C106-B04F-C31E-0788-8BBBC4FD6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 Implementation profiles (FIPs): Human- and machine-readable descriptions of </a:t>
            </a:r>
            <a:r>
              <a:rPr lang="en-US" dirty="0" err="1"/>
              <a:t>FAIRness</a:t>
            </a:r>
            <a:r>
              <a:rPr lang="en-US" dirty="0"/>
              <a:t> within specific communities</a:t>
            </a:r>
          </a:p>
          <a:p>
            <a:r>
              <a:rPr lang="en-US" dirty="0"/>
              <a:t>FAIR Data Points (FDPs): Repositories of FAIR Digital Objects</a:t>
            </a:r>
          </a:p>
          <a:p>
            <a:r>
              <a:rPr lang="en-US" dirty="0"/>
              <a:t>FAIR Digital Objects (FDOs): The generic model for describing FAIR resources of all kinds</a:t>
            </a:r>
          </a:p>
        </p:txBody>
      </p:sp>
    </p:spTree>
    <p:extLst>
      <p:ext uri="{BB962C8B-B14F-4D97-AF65-F5344CB8AC3E}">
        <p14:creationId xmlns:p14="http://schemas.microsoft.com/office/powerpoint/2010/main" val="951430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ylinder 24">
            <a:extLst>
              <a:ext uri="{FF2B5EF4-FFF2-40B4-BE49-F238E27FC236}">
                <a16:creationId xmlns:a16="http://schemas.microsoft.com/office/drawing/2014/main" id="{D984D11F-9EFB-4110-A1C4-85A54EDC8790}"/>
              </a:ext>
            </a:extLst>
          </p:cNvPr>
          <p:cNvSpPr/>
          <p:nvPr/>
        </p:nvSpPr>
        <p:spPr>
          <a:xfrm>
            <a:off x="1088388" y="1093759"/>
            <a:ext cx="2273779" cy="22684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(By Domain)</a:t>
            </a:r>
            <a:endParaRPr lang="en-US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FD9F38B-1915-435C-BF2A-45675A215DF2}"/>
              </a:ext>
            </a:extLst>
          </p:cNvPr>
          <p:cNvSpPr txBox="1"/>
          <p:nvPr/>
        </p:nvSpPr>
        <p:spPr>
          <a:xfrm>
            <a:off x="1496348" y="2894426"/>
            <a:ext cx="1678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(By Domain)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708D75-AB01-4808-8AA4-15ACAF8226D5}"/>
              </a:ext>
            </a:extLst>
          </p:cNvPr>
          <p:cNvSpPr/>
          <p:nvPr/>
        </p:nvSpPr>
        <p:spPr>
          <a:xfrm>
            <a:off x="2075471" y="1713912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61C6A-DE38-4993-8BC0-B53490DF6254}"/>
              </a:ext>
            </a:extLst>
          </p:cNvPr>
          <p:cNvSpPr/>
          <p:nvPr/>
        </p:nvSpPr>
        <p:spPr>
          <a:xfrm>
            <a:off x="1874319" y="1924928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1CBE89-0024-424F-BF1C-FDF7D2A66A8F}"/>
              </a:ext>
            </a:extLst>
          </p:cNvPr>
          <p:cNvSpPr/>
          <p:nvPr/>
        </p:nvSpPr>
        <p:spPr>
          <a:xfrm>
            <a:off x="1604203" y="2100774"/>
            <a:ext cx="942536" cy="7737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CCD2E-4530-4079-88C4-499060754ABF}"/>
              </a:ext>
            </a:extLst>
          </p:cNvPr>
          <p:cNvSpPr txBox="1"/>
          <p:nvPr/>
        </p:nvSpPr>
        <p:spPr>
          <a:xfrm>
            <a:off x="1858796" y="2227942"/>
            <a:ext cx="56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FIPs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1A8CB03-3B33-4C9B-B48C-C026459DC3D4}"/>
              </a:ext>
            </a:extLst>
          </p:cNvPr>
          <p:cNvSpPr/>
          <p:nvPr/>
        </p:nvSpPr>
        <p:spPr>
          <a:xfrm>
            <a:off x="182880" y="2065604"/>
            <a:ext cx="782617" cy="53167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646C51B-726B-4691-94E8-5D9BB598E519}"/>
              </a:ext>
            </a:extLst>
          </p:cNvPr>
          <p:cNvCxnSpPr>
            <a:cxnSpLocks/>
          </p:cNvCxnSpPr>
          <p:nvPr/>
        </p:nvCxnSpPr>
        <p:spPr>
          <a:xfrm flipV="1">
            <a:off x="3416766" y="1322363"/>
            <a:ext cx="1971160" cy="90557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ylinder 14">
            <a:extLst>
              <a:ext uri="{FF2B5EF4-FFF2-40B4-BE49-F238E27FC236}">
                <a16:creationId xmlns:a16="http://schemas.microsoft.com/office/drawing/2014/main" id="{B59ACEE5-10F6-441D-94CB-6AF68EC9A5AD}"/>
              </a:ext>
            </a:extLst>
          </p:cNvPr>
          <p:cNvSpPr/>
          <p:nvPr/>
        </p:nvSpPr>
        <p:spPr>
          <a:xfrm>
            <a:off x="5542671" y="426718"/>
            <a:ext cx="1786597" cy="1458351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7264C-317D-4CF4-AFF4-547CB4930235}"/>
              </a:ext>
            </a:extLst>
          </p:cNvPr>
          <p:cNvSpPr txBox="1"/>
          <p:nvPr/>
        </p:nvSpPr>
        <p:spPr>
          <a:xfrm flipH="1">
            <a:off x="5781820" y="869851"/>
            <a:ext cx="1369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Data Point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0075-F083-4FFB-B493-7AA64B123666}"/>
              </a:ext>
            </a:extLst>
          </p:cNvPr>
          <p:cNvSpPr/>
          <p:nvPr/>
        </p:nvSpPr>
        <p:spPr>
          <a:xfrm>
            <a:off x="9738653" y="2698652"/>
            <a:ext cx="998806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6C1212F-765B-4919-A356-8D2D4A091E05}"/>
              </a:ext>
            </a:extLst>
          </p:cNvPr>
          <p:cNvCxnSpPr>
            <a:cxnSpLocks/>
          </p:cNvCxnSpPr>
          <p:nvPr/>
        </p:nvCxnSpPr>
        <p:spPr>
          <a:xfrm>
            <a:off x="6432694" y="1995266"/>
            <a:ext cx="0" cy="9847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4183C40F-5073-439C-A00F-D3862489D593}"/>
              </a:ext>
            </a:extLst>
          </p:cNvPr>
          <p:cNvSpPr/>
          <p:nvPr/>
        </p:nvSpPr>
        <p:spPr>
          <a:xfrm>
            <a:off x="5721346" y="3108962"/>
            <a:ext cx="1422696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B86A659-9F39-4B76-B1EF-99D1299696A6}"/>
              </a:ext>
            </a:extLst>
          </p:cNvPr>
          <p:cNvSpPr txBox="1"/>
          <p:nvPr/>
        </p:nvSpPr>
        <p:spPr>
          <a:xfrm flipH="1">
            <a:off x="1088388" y="599017"/>
            <a:ext cx="232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Registry of Catalogues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551C768-8C97-44F5-8D85-90F821460A8D}"/>
              </a:ext>
            </a:extLst>
          </p:cNvPr>
          <p:cNvSpPr txBox="1"/>
          <p:nvPr/>
        </p:nvSpPr>
        <p:spPr>
          <a:xfrm flipH="1">
            <a:off x="5748066" y="3214316"/>
            <a:ext cx="1369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FAIR Digital</a:t>
            </a:r>
          </a:p>
          <a:p>
            <a:pPr algn="ctr"/>
            <a:r>
              <a:rPr lang="en-US" b="1" dirty="0"/>
              <a:t>(Data)  Object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1EF4D7-7E28-4DF8-9066-5BA93EA99046}"/>
              </a:ext>
            </a:extLst>
          </p:cNvPr>
          <p:cNvCxnSpPr>
            <a:cxnSpLocks/>
          </p:cNvCxnSpPr>
          <p:nvPr/>
        </p:nvCxnSpPr>
        <p:spPr>
          <a:xfrm flipV="1">
            <a:off x="7329268" y="3338365"/>
            <a:ext cx="2307586" cy="2379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F33C1A8-94E9-45B1-974D-D46D501DD2F3}"/>
              </a:ext>
            </a:extLst>
          </p:cNvPr>
          <p:cNvCxnSpPr>
            <a:cxnSpLocks/>
          </p:cNvCxnSpPr>
          <p:nvPr/>
        </p:nvCxnSpPr>
        <p:spPr>
          <a:xfrm>
            <a:off x="7290390" y="3652504"/>
            <a:ext cx="2346464" cy="87611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20EA2FF-FE56-42C7-95DC-E7F7DA983FA1}"/>
              </a:ext>
            </a:extLst>
          </p:cNvPr>
          <p:cNvCxnSpPr>
            <a:cxnSpLocks/>
          </p:cNvCxnSpPr>
          <p:nvPr/>
        </p:nvCxnSpPr>
        <p:spPr>
          <a:xfrm>
            <a:off x="7243002" y="3854548"/>
            <a:ext cx="1449220" cy="14337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212F586-35AF-40BC-8299-6994AE876111}"/>
              </a:ext>
            </a:extLst>
          </p:cNvPr>
          <p:cNvCxnSpPr>
            <a:cxnSpLocks/>
          </p:cNvCxnSpPr>
          <p:nvPr/>
        </p:nvCxnSpPr>
        <p:spPr>
          <a:xfrm>
            <a:off x="6382635" y="4299604"/>
            <a:ext cx="197322" cy="96171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08CCE21-FD2D-405E-8456-AFD4242A9510}"/>
              </a:ext>
            </a:extLst>
          </p:cNvPr>
          <p:cNvCxnSpPr>
            <a:cxnSpLocks/>
          </p:cNvCxnSpPr>
          <p:nvPr/>
        </p:nvCxnSpPr>
        <p:spPr>
          <a:xfrm flipH="1">
            <a:off x="4402346" y="4206242"/>
            <a:ext cx="1319000" cy="10081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86C3519-99E0-451E-A032-61E50136852B}"/>
              </a:ext>
            </a:extLst>
          </p:cNvPr>
          <p:cNvSpPr/>
          <p:nvPr/>
        </p:nvSpPr>
        <p:spPr>
          <a:xfrm>
            <a:off x="9690294" y="4077076"/>
            <a:ext cx="150056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STRUCTURAL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8C1C92D-C73B-487C-9DF9-D8D8108F8602}"/>
              </a:ext>
            </a:extLst>
          </p:cNvPr>
          <p:cNvSpPr/>
          <p:nvPr/>
        </p:nvSpPr>
        <p:spPr>
          <a:xfrm>
            <a:off x="8432469" y="5371093"/>
            <a:ext cx="1916293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PROVENANCE/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PROCESS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METADATA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FD4970F-53BE-4F2C-B09B-F8A6144C0DB6}"/>
              </a:ext>
            </a:extLst>
          </p:cNvPr>
          <p:cNvSpPr/>
          <p:nvPr/>
        </p:nvSpPr>
        <p:spPr>
          <a:xfrm>
            <a:off x="5781820" y="5288282"/>
            <a:ext cx="2047559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SEMANTICS/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CLASSIFICATIONS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3E07D43-6003-4FFB-916C-BCB8B08DF3FB}"/>
              </a:ext>
            </a:extLst>
          </p:cNvPr>
          <p:cNvSpPr/>
          <p:nvPr/>
        </p:nvSpPr>
        <p:spPr>
          <a:xfrm>
            <a:off x="2816855" y="5261317"/>
            <a:ext cx="2084894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(META)METADATA</a:t>
            </a:r>
          </a:p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RESOURCES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B819D0E-3977-49C7-B031-829BBD3A647F}"/>
              </a:ext>
            </a:extLst>
          </p:cNvPr>
          <p:cNvSpPr/>
          <p:nvPr/>
        </p:nvSpPr>
        <p:spPr>
          <a:xfrm>
            <a:off x="8188810" y="923777"/>
            <a:ext cx="99880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PID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A9F4DEC-122F-4E29-9CC7-F2929A001F67}"/>
              </a:ext>
            </a:extLst>
          </p:cNvPr>
          <p:cNvCxnSpPr>
            <a:cxnSpLocks/>
          </p:cNvCxnSpPr>
          <p:nvPr/>
        </p:nvCxnSpPr>
        <p:spPr>
          <a:xfrm flipV="1">
            <a:off x="7242202" y="1995266"/>
            <a:ext cx="974648" cy="111621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1089D112-A2E0-44B9-B97B-A2D37DDB4DB6}"/>
              </a:ext>
            </a:extLst>
          </p:cNvPr>
          <p:cNvSpPr/>
          <p:nvPr/>
        </p:nvSpPr>
        <p:spPr>
          <a:xfrm>
            <a:off x="9617125" y="1309895"/>
            <a:ext cx="998807" cy="107148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ACCESS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71CCAE7-4FA7-4691-A432-4952560F77AE}"/>
              </a:ext>
            </a:extLst>
          </p:cNvPr>
          <p:cNvCxnSpPr>
            <a:cxnSpLocks/>
          </p:cNvCxnSpPr>
          <p:nvPr/>
        </p:nvCxnSpPr>
        <p:spPr>
          <a:xfrm flipV="1">
            <a:off x="7242202" y="2175409"/>
            <a:ext cx="2261019" cy="110754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allout: Line 11">
            <a:extLst>
              <a:ext uri="{FF2B5EF4-FFF2-40B4-BE49-F238E27FC236}">
                <a16:creationId xmlns:a16="http://schemas.microsoft.com/office/drawing/2014/main" id="{D0F1F354-6503-4D8D-9942-3F384E193F49}"/>
              </a:ext>
            </a:extLst>
          </p:cNvPr>
          <p:cNvSpPr/>
          <p:nvPr/>
        </p:nvSpPr>
        <p:spPr>
          <a:xfrm>
            <a:off x="2090895" y="3587649"/>
            <a:ext cx="2073141" cy="1477327"/>
          </a:xfrm>
          <a:prstGeom prst="borderCallout1">
            <a:avLst>
              <a:gd name="adj1" fmla="val 52751"/>
              <a:gd name="adj2" fmla="val 99119"/>
              <a:gd name="adj3" fmla="val -6819"/>
              <a:gd name="adj4" fmla="val 1752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CCE3CB-3AA4-49A3-A7A3-F0964779AEDD}"/>
              </a:ext>
            </a:extLst>
          </p:cNvPr>
          <p:cNvSpPr txBox="1"/>
          <p:nvPr/>
        </p:nvSpPr>
        <p:spPr>
          <a:xfrm>
            <a:off x="2046045" y="3587649"/>
            <a:ext cx="21179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FDO </a:t>
            </a:r>
          </a:p>
          <a:p>
            <a:r>
              <a:rPr lang="en-US" dirty="0"/>
              <a:t>provides the “types”</a:t>
            </a:r>
          </a:p>
          <a:p>
            <a:r>
              <a:rPr lang="en-US" dirty="0"/>
              <a:t> of objects, their </a:t>
            </a:r>
            <a:r>
              <a:rPr lang="en-US" b="1" dirty="0"/>
              <a:t>metadata and relevant schema</a:t>
            </a:r>
          </a:p>
        </p:txBody>
      </p:sp>
    </p:spTree>
    <p:extLst>
      <p:ext uri="{BB962C8B-B14F-4D97-AF65-F5344CB8AC3E}">
        <p14:creationId xmlns:p14="http://schemas.microsoft.com/office/powerpoint/2010/main" val="1669954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1839</Words>
  <Application>Microsoft Office PowerPoint</Application>
  <PresentationFormat>Widescreen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Intro: Cross-Domain Interoperability Framework</vt:lpstr>
      <vt:lpstr>Cross-Domain FAIR Sharing</vt:lpstr>
      <vt:lpstr>CDIF and Use Cases: Questions to Consider</vt:lpstr>
      <vt:lpstr>General Questions: Cross-Domain FAIR</vt:lpstr>
      <vt:lpstr>What is CDIF?</vt:lpstr>
      <vt:lpstr>PowerPoint Presentation</vt:lpstr>
      <vt:lpstr>Foundations: The FAIR Digital Object Framework (FDOF)</vt:lpstr>
      <vt:lpstr>Components of the FDOF</vt:lpstr>
      <vt:lpstr>PowerPoint Presentation</vt:lpstr>
      <vt:lpstr>The FDOF Alone is Not Enough</vt:lpstr>
      <vt:lpstr>Considerations</vt:lpstr>
      <vt:lpstr>Functions for Scalable FAIR Sharing (Work in Progress)</vt:lpstr>
      <vt:lpstr>Candidate Standards</vt:lpstr>
      <vt:lpstr>Standards for Findability</vt:lpstr>
      <vt:lpstr>Standards for Accessibility</vt:lpstr>
      <vt:lpstr>Standards for Interoperability and Reuse</vt:lpstr>
      <vt:lpstr>Structural Metadata</vt:lpstr>
      <vt:lpstr>DDI-CDI</vt:lpstr>
      <vt:lpstr>Semantics</vt:lpstr>
      <vt:lpstr>Context and Fully Described Observations of Interest</vt:lpstr>
      <vt:lpstr>Managing FAIR Resources at the Business Level</vt:lpstr>
      <vt:lpstr>Engaging with Use Cases at Dagstuhl</vt:lpstr>
      <vt:lpstr>Beyond the Workshop</vt:lpstr>
      <vt:lpstr>CDIF and Use Cases: Questions to Consider</vt:lpstr>
      <vt:lpstr>General Questions: Cross-Domain FAIR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Cross-Domain Data Sharing: Envisioning a Cross-Domain Interoperability Framework</dc:title>
  <dc:creator>Arofan Gregory</dc:creator>
  <cp:lastModifiedBy>Arofan Gregory</cp:lastModifiedBy>
  <cp:revision>42</cp:revision>
  <dcterms:created xsi:type="dcterms:W3CDTF">2022-06-22T12:18:58Z</dcterms:created>
  <dcterms:modified xsi:type="dcterms:W3CDTF">2022-08-28T18:42:15Z</dcterms:modified>
</cp:coreProperties>
</file>