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675" r:id="rId5"/>
    <p:sldMasterId id="2147483648" r:id="rId6"/>
  </p:sldMasterIdLst>
  <p:notesMasterIdLst>
    <p:notesMasterId r:id="rId29"/>
  </p:notesMasterIdLst>
  <p:sldIdLst>
    <p:sldId id="256" r:id="rId7"/>
    <p:sldId id="279" r:id="rId8"/>
    <p:sldId id="280" r:id="rId9"/>
    <p:sldId id="285" r:id="rId10"/>
    <p:sldId id="289" r:id="rId11"/>
    <p:sldId id="284" r:id="rId12"/>
    <p:sldId id="257" r:id="rId13"/>
    <p:sldId id="270" r:id="rId14"/>
    <p:sldId id="292" r:id="rId15"/>
    <p:sldId id="293" r:id="rId16"/>
    <p:sldId id="290" r:id="rId17"/>
    <p:sldId id="272" r:id="rId18"/>
    <p:sldId id="291" r:id="rId19"/>
    <p:sldId id="298" r:id="rId20"/>
    <p:sldId id="287" r:id="rId21"/>
    <p:sldId id="269" r:id="rId22"/>
    <p:sldId id="301" r:id="rId23"/>
    <p:sldId id="313" r:id="rId24"/>
    <p:sldId id="315" r:id="rId25"/>
    <p:sldId id="309" r:id="rId26"/>
    <p:sldId id="316" r:id="rId27"/>
    <p:sldId id="286" r:id="rId2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A920F-3DFC-406C-BF28-3847CEDC7DAC}" type="datetimeFigureOut">
              <a:t>29.08.2022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1BCD7-BC30-474A-B537-A13DA546754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634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02E0-6AC6-4A51-90A0-CC13729E0920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A32E-334E-4C19-8412-36388CCFC5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832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02E0-6AC6-4A51-90A0-CC13729E0920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A32E-334E-4C19-8412-36388CCFC5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67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02E0-6AC6-4A51-90A0-CC13729E0920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A32E-334E-4C19-8412-36388CCFC5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4617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cop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698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cop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58851" y="1675869"/>
            <a:ext cx="5035549" cy="754064"/>
          </a:xfrm>
          <a:prstGeom prst="rect">
            <a:avLst/>
          </a:prstGeom>
        </p:spPr>
        <p:txBody>
          <a:bodyPr vert="horz" lIns="0" tIns="0"/>
          <a:lstStyle>
            <a:lvl1pPr marL="0" indent="0">
              <a:buNone/>
              <a:defRPr sz="2000" b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Standard text page heading (Arial Black) 20Pt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70140" y="2514073"/>
            <a:ext cx="5035549" cy="43233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buNone/>
              <a:defRPr sz="1800" b="1" i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Body subhead style (Arial Bold) 18pt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58851" y="3175000"/>
            <a:ext cx="5035549" cy="28448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buNone/>
              <a:defRPr sz="1800" b="0" i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Body text style (Arial Regular) 18pt</a:t>
            </a:r>
          </a:p>
          <a:p>
            <a:pPr lvl="0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85607" y="2523068"/>
            <a:ext cx="5035549" cy="270933"/>
          </a:xfrm>
          <a:prstGeom prst="rect">
            <a:avLst/>
          </a:prstGeom>
        </p:spPr>
        <p:txBody>
          <a:bodyPr vert="horz" lIns="0" tIns="0"/>
          <a:lstStyle>
            <a:lvl1pPr marL="68400" indent="-176400">
              <a:buSzPct val="130000"/>
              <a:buFont typeface="Arial"/>
              <a:buChar char="•"/>
              <a:defRPr sz="1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Bullet point title style</a:t>
            </a:r>
          </a:p>
          <a:p>
            <a:pPr lvl="0"/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185607" y="2819396"/>
            <a:ext cx="5035549" cy="3200405"/>
          </a:xfrm>
          <a:prstGeom prst="rect">
            <a:avLst/>
          </a:prstGeom>
        </p:spPr>
        <p:txBody>
          <a:bodyPr vert="horz" lIns="0" tIns="0"/>
          <a:lstStyle>
            <a:lvl1pPr marL="180000" indent="0">
              <a:buNone/>
              <a:defRPr sz="1600" b="0" i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Bullet point style body copy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5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433CB25-0D8B-6236-6995-99896657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A012-628C-4DCC-85F3-1D1C5290B4C3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46085C4-3B67-B9FE-F76D-8E764210D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525DE67-1E39-4A2A-F754-A1F3660E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3CA1-6C15-4A38-9637-E9FB8FD63F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3542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C4020B-CC0F-B9F7-78BB-DBBF0FA7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63AFC1-51BD-2E63-4E7B-F0E4561A2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A341E3-0844-F83D-1DC9-D34B35278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A012-628C-4DCC-85F3-1D1C5290B4C3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B64E31D-1EBE-C4E7-C172-4A8BBB639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C6C5B04-248B-9812-1C38-164CDCC55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3CA1-6C15-4A38-9637-E9FB8FD63F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5959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1A7D9C-4354-BFDF-F540-5E6CEFD63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ED83AD3-CFF7-138A-85F5-613E00042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B84AF45-C60D-0B32-6222-24A595A4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A012-628C-4DCC-85F3-1D1C5290B4C3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56DD70-8217-F46E-7802-5E8FED9B4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3F68DA-45A1-BFFB-2AC5-12676ED7A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3CA1-6C15-4A38-9637-E9FB8FD63F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013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02E0-6AC6-4A51-90A0-CC13729E0920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A32E-334E-4C19-8412-36388CCFC5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792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02E0-6AC6-4A51-90A0-CC13729E0920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A32E-334E-4C19-8412-36388CCFC5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418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02E0-6AC6-4A51-90A0-CC13729E0920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A32E-334E-4C19-8412-36388CCFC5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539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02E0-6AC6-4A51-90A0-CC13729E0920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A32E-334E-4C19-8412-36388CCFC5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138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02E0-6AC6-4A51-90A0-CC13729E0920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A32E-334E-4C19-8412-36388CCFC5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592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02E0-6AC6-4A51-90A0-CC13729E0920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A32E-334E-4C19-8412-36388CCFC5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310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02E0-6AC6-4A51-90A0-CC13729E0920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A32E-334E-4C19-8412-36388CCFC5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70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02E0-6AC6-4A51-90A0-CC13729E0920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A32E-334E-4C19-8412-36388CCFC5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571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02E0-6AC6-4A51-90A0-CC13729E0920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DA32E-334E-4C19-8412-36388CCFC5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10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651" r:id="rId3"/>
    <p:sldLayoutId id="2147483652" r:id="rId4"/>
    <p:sldLayoutId id="2147483653" r:id="rId5"/>
    <p:sldLayoutId id="2147483654" r:id="rId6"/>
    <p:sldLayoutId id="214748371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 txBox="1">
            <a:spLocks/>
          </p:cNvSpPr>
          <p:nvPr userDrawn="1"/>
        </p:nvSpPr>
        <p:spPr>
          <a:xfrm>
            <a:off x="365638" y="6465711"/>
            <a:ext cx="6332436" cy="392290"/>
          </a:xfrm>
          <a:prstGeom prst="rect">
            <a:avLst/>
          </a:prstGeom>
        </p:spPr>
        <p:txBody>
          <a:bodyPr vert="horz" lIns="0" tIns="0"/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r-HR" sz="1100" b="1" i="0" kern="1200" baseline="0" smtClean="0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Presentation title</a:t>
            </a:r>
            <a:r>
              <a:rPr lang="en-US" sz="1100" baseline="0" dirty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Dateline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488937" y="6425259"/>
            <a:ext cx="2703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100" b="1" i="0" u="none" strike="noStrike" kern="1200" baseline="0" dirty="0" err="1">
                <a:solidFill>
                  <a:srgbClr val="E82034"/>
                </a:solidFill>
                <a:latin typeface="Arial" charset="0"/>
                <a:ea typeface="ヒラギノ角ゴ Pro W3" charset="0"/>
                <a:cs typeface="ヒラギノ角ゴ Pro W3" charset="0"/>
              </a:rPr>
              <a:t>europeansocialsurvey.org</a:t>
            </a:r>
            <a:endParaRPr lang="en-US" sz="1100" b="1" i="0" u="none" strike="noStrike" kern="1200" baseline="0" dirty="0">
              <a:solidFill>
                <a:srgbClr val="E82034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59173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3200" y="279400"/>
            <a:ext cx="11853333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5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A1CB378-5BD8-01B1-DB93-54AFB50F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9CF719B-2E9C-BFD7-7C8B-8951D087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27FC21-93FB-F8D8-FC1C-8F10F5AC5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DA012-628C-4DCC-85F3-1D1C5290B4C3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2F139F-63F0-715B-4AE6-DD90EEFDD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D933E7-8EFA-FAFC-4153-A1CD08AFC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B3CA1-6C15-4A38-9637-E9FB8FD63F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042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ds.atmosphere.copernicus.eu/cdsapp#!/dataset/cams-europe-air-quality-reanalyses?tab=overview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psg.io/432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sg.io/303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osc-portal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JJE3nf-5wVNM0QPYB4gqOzXw2n2GETOV/edit?usp=sharing&amp;ouid=118129695494007473125&amp;rtpof=true&amp;sd=tru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31875" y="2867513"/>
            <a:ext cx="10001250" cy="31003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3200" dirty="0">
                <a:cs typeface="Calibri"/>
              </a:rPr>
              <a:t>EOSC </a:t>
            </a:r>
            <a:r>
              <a:rPr lang="nb-NO" sz="3200" dirty="0" err="1">
                <a:cs typeface="Calibri"/>
              </a:rPr>
              <a:t>Future</a:t>
            </a:r>
            <a:r>
              <a:rPr lang="nb-NO" sz="3200" dirty="0">
                <a:cs typeface="Calibri"/>
              </a:rPr>
              <a:t> WP6.3 - SP9 </a:t>
            </a:r>
            <a:r>
              <a:rPr lang="nb-NO" sz="3200" dirty="0" err="1">
                <a:ea typeface="+mn-lt"/>
                <a:cs typeface="+mn-lt"/>
              </a:rPr>
              <a:t>Climate</a:t>
            </a:r>
            <a:r>
              <a:rPr lang="nb-NO" sz="3200" dirty="0">
                <a:ea typeface="+mn-lt"/>
                <a:cs typeface="+mn-lt"/>
              </a:rPr>
              <a:t> </a:t>
            </a:r>
            <a:r>
              <a:rPr lang="nb-NO" sz="3200" dirty="0" err="1">
                <a:ea typeface="+mn-lt"/>
                <a:cs typeface="+mn-lt"/>
              </a:rPr>
              <a:t>Neutral</a:t>
            </a:r>
            <a:r>
              <a:rPr lang="nb-NO" sz="3200" dirty="0">
                <a:ea typeface="+mn-lt"/>
                <a:cs typeface="+mn-lt"/>
              </a:rPr>
              <a:t> and Smart </a:t>
            </a:r>
            <a:r>
              <a:rPr lang="nb-NO" sz="3200" dirty="0" err="1">
                <a:ea typeface="+mn-lt"/>
                <a:cs typeface="+mn-lt"/>
              </a:rPr>
              <a:t>Cities</a:t>
            </a:r>
            <a:endParaRPr lang="nb-NO" sz="3200" dirty="0">
              <a:ea typeface="+mn-lt"/>
              <a:cs typeface="+mn-lt"/>
            </a:endParaRPr>
          </a:p>
          <a:p>
            <a:br>
              <a:rPr lang="nb-NO" sz="2400" dirty="0">
                <a:latin typeface="Calibri"/>
                <a:ea typeface="+mj-lt"/>
                <a:cs typeface="+mj-lt"/>
              </a:rPr>
            </a:br>
            <a:r>
              <a:rPr lang="nb-NO" sz="2400" dirty="0" err="1"/>
              <a:t>Visions</a:t>
            </a:r>
            <a:r>
              <a:rPr lang="nb-NO" sz="2400" dirty="0"/>
              <a:t> for </a:t>
            </a:r>
            <a:r>
              <a:rPr lang="nb-NO" sz="2400" dirty="0" err="1"/>
              <a:t>the</a:t>
            </a:r>
            <a:r>
              <a:rPr lang="nb-NO" sz="2400" dirty="0"/>
              <a:t> European Social Survey </a:t>
            </a:r>
            <a:r>
              <a:rPr lang="nb-NO" sz="2400" dirty="0" err="1"/>
              <a:t>Multi</a:t>
            </a:r>
            <a:r>
              <a:rPr lang="nb-NO" sz="2400" dirty="0"/>
              <a:t>-Level Application</a:t>
            </a:r>
            <a:endParaRPr lang="nb-NO" dirty="0">
              <a:cs typeface="Calibri"/>
            </a:endParaRPr>
          </a:p>
        </p:txBody>
      </p:sp>
      <p:pic>
        <p:nvPicPr>
          <p:cNvPr id="4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6019" y="378224"/>
            <a:ext cx="2313745" cy="1285387"/>
          </a:xfrm>
          <a:prstGeom prst="rect">
            <a:avLst/>
          </a:prstGeom>
          <a:ln/>
        </p:spPr>
      </p:pic>
      <p:pic>
        <p:nvPicPr>
          <p:cNvPr id="5" name="Bilde 5">
            <a:extLst>
              <a:ext uri="{FF2B5EF4-FFF2-40B4-BE49-F238E27FC236}">
                <a16:creationId xmlns:a16="http://schemas.microsoft.com/office/drawing/2014/main" id="{20E312A5-B009-4FD6-B29C-0A279CA18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4" y="5968232"/>
            <a:ext cx="1238740" cy="402071"/>
          </a:xfrm>
          <a:prstGeom prst="rect">
            <a:avLst/>
          </a:prstGeom>
        </p:spPr>
      </p:pic>
      <p:pic>
        <p:nvPicPr>
          <p:cNvPr id="6" name="Bilde 6">
            <a:extLst>
              <a:ext uri="{FF2B5EF4-FFF2-40B4-BE49-F238E27FC236}">
                <a16:creationId xmlns:a16="http://schemas.microsoft.com/office/drawing/2014/main" id="{4516A47C-CFE7-4D25-9D54-796D1AD4D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169" y="5933205"/>
            <a:ext cx="730740" cy="4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B49FD-1B76-48E0-9A31-FC985BFC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940" y="380676"/>
            <a:ext cx="9318172" cy="1310012"/>
          </a:xfrm>
        </p:spPr>
        <p:txBody>
          <a:bodyPr>
            <a:normAutofit/>
          </a:bodyPr>
          <a:lstStyle/>
          <a:p>
            <a:endParaRPr lang="nb-NO" sz="3600">
              <a:latin typeface="Calibri"/>
              <a:ea typeface="+mj-lt"/>
              <a:cs typeface="Calibri"/>
            </a:endParaRPr>
          </a:p>
          <a:p>
            <a:endParaRPr lang="nb-NO" sz="3600">
              <a:latin typeface="Calibri"/>
              <a:cs typeface="Calibri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631A9F-A0C9-4EB7-9569-481A016E0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 sz="1000">
              <a:ea typeface="+mn-lt"/>
              <a:cs typeface="+mn-lt"/>
            </a:endParaRPr>
          </a:p>
          <a:p>
            <a:pPr marL="0" indent="0">
              <a:buNone/>
            </a:pPr>
            <a:endParaRPr lang="nb-NO" sz="1000">
              <a:ea typeface="+mn-lt"/>
              <a:cs typeface="+mn-lt"/>
            </a:endParaRPr>
          </a:p>
          <a:p>
            <a:pPr marL="0" indent="0">
              <a:buNone/>
            </a:pPr>
            <a:endParaRPr lang="nb-NO" sz="1000">
              <a:ea typeface="+mn-lt"/>
              <a:cs typeface="+mn-lt"/>
            </a:endParaRPr>
          </a:p>
          <a:p>
            <a:endParaRPr lang="nb-NO">
              <a:cs typeface="Calibri"/>
            </a:endParaRPr>
          </a:p>
          <a:p>
            <a:endParaRPr lang="nb-NO">
              <a:cs typeface="Calibri"/>
            </a:endParaRPr>
          </a:p>
        </p:txBody>
      </p:sp>
      <p:pic>
        <p:nvPicPr>
          <p:cNvPr id="5" name="image1.png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04D3A543-7172-4F20-9F44-ED06EAFB6CD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6019" y="378224"/>
            <a:ext cx="1535870" cy="888513"/>
          </a:xfrm>
          <a:prstGeom prst="rect">
            <a:avLst/>
          </a:prstGeom>
          <a:ln/>
        </p:spPr>
      </p:pic>
      <p:pic>
        <p:nvPicPr>
          <p:cNvPr id="7" name="Bilde 5">
            <a:extLst>
              <a:ext uri="{FF2B5EF4-FFF2-40B4-BE49-F238E27FC236}">
                <a16:creationId xmlns:a16="http://schemas.microsoft.com/office/drawing/2014/main" id="{12F97D90-9CBA-4273-A98F-85CE99FA6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4" y="5968232"/>
            <a:ext cx="1238740" cy="402071"/>
          </a:xfrm>
          <a:prstGeom prst="rect">
            <a:avLst/>
          </a:prstGeom>
        </p:spPr>
      </p:pic>
      <p:pic>
        <p:nvPicPr>
          <p:cNvPr id="9" name="Bilde 6">
            <a:extLst>
              <a:ext uri="{FF2B5EF4-FFF2-40B4-BE49-F238E27FC236}">
                <a16:creationId xmlns:a16="http://schemas.microsoft.com/office/drawing/2014/main" id="{8A1A3301-F693-4F0C-BDB8-3AAD1C21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169" y="5933205"/>
            <a:ext cx="730740" cy="472128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04B3F577-695A-F05C-3DFA-757923DE8601}"/>
              </a:ext>
            </a:extLst>
          </p:cNvPr>
          <p:cNvSpPr txBox="1">
            <a:spLocks/>
          </p:cNvSpPr>
          <p:nvPr/>
        </p:nvSpPr>
        <p:spPr>
          <a:xfrm>
            <a:off x="1077913" y="16208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>
              <a:ea typeface="+mn-lt"/>
              <a:cs typeface="+mn-lt"/>
            </a:endParaRPr>
          </a:p>
          <a:p>
            <a:endParaRPr lang="nb-NO">
              <a:ea typeface="+mn-lt"/>
              <a:cs typeface="+mn-lt"/>
            </a:endParaRPr>
          </a:p>
          <a:p>
            <a:pPr marL="0" indent="0">
              <a:buNone/>
            </a:pPr>
            <a:endParaRPr lang="nb-NO">
              <a:ea typeface="+mn-lt"/>
              <a:cs typeface="+mn-lt"/>
            </a:endParaRPr>
          </a:p>
          <a:p>
            <a:pPr marL="0" indent="0">
              <a:buNone/>
            </a:pPr>
            <a:endParaRPr lang="nb-NO">
              <a:ea typeface="+mn-lt"/>
              <a:cs typeface="+mn-lt"/>
            </a:endParaRPr>
          </a:p>
          <a:p>
            <a:pPr marL="0" indent="0">
              <a:buNone/>
            </a:pPr>
            <a:endParaRPr lang="nb-NO">
              <a:cs typeface="Calibri"/>
            </a:endParaRP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5481D124-47E1-4E12-B374-AAFE7C4C4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640137"/>
              </p:ext>
            </p:extLst>
          </p:nvPr>
        </p:nvGraphicFramePr>
        <p:xfrm>
          <a:off x="381000" y="1412875"/>
          <a:ext cx="11530248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576">
                  <a:extLst>
                    <a:ext uri="{9D8B030D-6E8A-4147-A177-3AD203B41FA5}">
                      <a16:colId xmlns:a16="http://schemas.microsoft.com/office/drawing/2014/main" val="1225652274"/>
                    </a:ext>
                  </a:extLst>
                </a:gridCol>
                <a:gridCol w="3114197">
                  <a:extLst>
                    <a:ext uri="{9D8B030D-6E8A-4147-A177-3AD203B41FA5}">
                      <a16:colId xmlns:a16="http://schemas.microsoft.com/office/drawing/2014/main" val="3513101678"/>
                    </a:ext>
                  </a:extLst>
                </a:gridCol>
                <a:gridCol w="6568475">
                  <a:extLst>
                    <a:ext uri="{9D8B030D-6E8A-4147-A177-3AD203B41FA5}">
                      <a16:colId xmlns:a16="http://schemas.microsoft.com/office/drawing/2014/main" val="3641818766"/>
                    </a:ext>
                  </a:extLst>
                </a:gridCol>
              </a:tblGrid>
              <a:tr h="22944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err="1">
                          <a:effectLst/>
                        </a:rPr>
                        <a:t>Concept</a:t>
                      </a:r>
                      <a:endParaRPr lang="nb-NO" sz="2000">
                        <a:effectLst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err="1">
                          <a:effectLst/>
                        </a:rPr>
                        <a:t>Indicator</a:t>
                      </a:r>
                      <a:endParaRPr lang="nb-NO" sz="2000">
                        <a:effectLst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dirty="0" err="1">
                          <a:effectLst/>
                        </a:rPr>
                        <a:t>Indices</a:t>
                      </a:r>
                      <a:r>
                        <a:rPr lang="nb-NO" sz="2000" dirty="0">
                          <a:effectLst/>
                        </a:rPr>
                        <a:t> (</a:t>
                      </a:r>
                      <a:r>
                        <a:rPr lang="nb-NO" sz="2000" dirty="0" err="1">
                          <a:effectLst/>
                        </a:rPr>
                        <a:t>computed</a:t>
                      </a:r>
                      <a:r>
                        <a:rPr lang="nb-NO" sz="2000" dirty="0">
                          <a:effectLst/>
                        </a:rPr>
                        <a:t> </a:t>
                      </a:r>
                      <a:r>
                        <a:rPr lang="nb-NO" sz="2000" dirty="0" err="1">
                          <a:effectLst/>
                        </a:rPr>
                        <a:t>measures</a:t>
                      </a:r>
                      <a:r>
                        <a:rPr lang="nb-NO" sz="2000" dirty="0">
                          <a:effectLst/>
                        </a:rPr>
                        <a:t>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22630067"/>
                  </a:ext>
                </a:extLst>
              </a:tr>
              <a:tr h="611847">
                <a:tc rowSpan="4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b="1" dirty="0" err="1">
                          <a:effectLst/>
                        </a:rPr>
                        <a:t>Climate</a:t>
                      </a:r>
                      <a:r>
                        <a:rPr lang="nb-NO" sz="2000" b="1" dirty="0">
                          <a:effectLst/>
                        </a:rPr>
                        <a:t> </a:t>
                      </a:r>
                      <a:r>
                        <a:rPr lang="nb-NO" sz="2000" b="1" dirty="0" err="1">
                          <a:effectLst/>
                        </a:rPr>
                        <a:t>change</a:t>
                      </a:r>
                      <a:endParaRPr lang="nb-NO" sz="2000" b="1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b="1" dirty="0">
                          <a:effectLst/>
                        </a:rPr>
                        <a:t>(</a:t>
                      </a:r>
                      <a:r>
                        <a:rPr lang="nb-NO" sz="2000" b="1" dirty="0" err="1">
                          <a:effectLst/>
                        </a:rPr>
                        <a:t>observable</a:t>
                      </a:r>
                      <a:r>
                        <a:rPr lang="nb-NO" sz="2000" b="1" dirty="0">
                          <a:effectLst/>
                        </a:rPr>
                        <a:t> </a:t>
                      </a:r>
                      <a:r>
                        <a:rPr lang="nb-NO" sz="2000" b="1" dirty="0" err="1">
                          <a:effectLst/>
                        </a:rPr>
                        <a:t>properties</a:t>
                      </a:r>
                      <a:r>
                        <a:rPr lang="nb-NO" sz="2000" b="1" dirty="0">
                          <a:effectLst/>
                        </a:rPr>
                        <a:t>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err="1">
                          <a:effectLst/>
                        </a:rPr>
                        <a:t>Temperature</a:t>
                      </a:r>
                      <a:endParaRPr lang="nb-NO" sz="2000">
                        <a:effectLst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dirty="0" err="1">
                          <a:effectLst/>
                        </a:rPr>
                        <a:t>Standardized</a:t>
                      </a:r>
                      <a:r>
                        <a:rPr lang="nb-NO" sz="2000" dirty="0">
                          <a:effectLst/>
                        </a:rPr>
                        <a:t> </a:t>
                      </a:r>
                      <a:r>
                        <a:rPr lang="nb-NO" sz="2000" dirty="0" err="1">
                          <a:effectLst/>
                        </a:rPr>
                        <a:t>Mean</a:t>
                      </a:r>
                      <a:r>
                        <a:rPr lang="nb-NO" sz="2000" dirty="0">
                          <a:effectLst/>
                        </a:rPr>
                        <a:t> </a:t>
                      </a:r>
                      <a:r>
                        <a:rPr lang="nb-NO" sz="2000" dirty="0" err="1">
                          <a:effectLst/>
                        </a:rPr>
                        <a:t>Temperature</a:t>
                      </a:r>
                      <a:r>
                        <a:rPr lang="nb-NO" sz="2000" dirty="0">
                          <a:effectLst/>
                        </a:rPr>
                        <a:t> </a:t>
                      </a:r>
                      <a:r>
                        <a:rPr lang="nb-NO" sz="2000" dirty="0" err="1">
                          <a:effectLst/>
                        </a:rPr>
                        <a:t>Anomaly</a:t>
                      </a:r>
                      <a:endParaRPr lang="nb-NO" sz="2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Heat episode </a:t>
                      </a:r>
                      <a:r>
                        <a:rPr lang="nb-NO" sz="2000" dirty="0" err="1">
                          <a:effectLst/>
                        </a:rPr>
                        <a:t>days</a:t>
                      </a:r>
                      <a:endParaRPr lang="nb-NO" sz="2000" dirty="0">
                        <a:effectLst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697100763"/>
                  </a:ext>
                </a:extLst>
              </a:tr>
              <a:tr h="34764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dirty="0" err="1">
                          <a:effectLst/>
                        </a:rPr>
                        <a:t>Precipitation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Extreme </a:t>
                      </a:r>
                      <a:r>
                        <a:rPr lang="nb-NO" sz="2000" dirty="0" err="1">
                          <a:effectLst/>
                        </a:rPr>
                        <a:t>precipitation</a:t>
                      </a:r>
                      <a:r>
                        <a:rPr lang="nb-NO" sz="2000" dirty="0">
                          <a:effectLst/>
                        </a:rPr>
                        <a:t> </a:t>
                      </a:r>
                      <a:r>
                        <a:rPr lang="nb-NO" sz="2000" dirty="0" err="1">
                          <a:effectLst/>
                        </a:rPr>
                        <a:t>days</a:t>
                      </a:r>
                      <a:endParaRPr lang="nb-NO" sz="2000" dirty="0">
                        <a:effectLst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78904562"/>
                  </a:ext>
                </a:extLst>
              </a:tr>
              <a:tr h="34764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Wind </a:t>
                      </a:r>
                      <a:r>
                        <a:rPr lang="nb-NO" sz="2000" dirty="0" err="1">
                          <a:effectLst/>
                        </a:rPr>
                        <a:t>strength</a:t>
                      </a:r>
                      <a:endParaRPr lang="nb-NO" sz="2000" dirty="0">
                        <a:effectLst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Storm – </a:t>
                      </a:r>
                      <a:r>
                        <a:rPr lang="nb-NO" sz="2000" dirty="0" err="1">
                          <a:effectLst/>
                        </a:rPr>
                        <a:t>extreme</a:t>
                      </a:r>
                      <a:r>
                        <a:rPr lang="nb-NO" sz="2000" dirty="0">
                          <a:effectLst/>
                        </a:rPr>
                        <a:t> </a:t>
                      </a:r>
                      <a:r>
                        <a:rPr lang="nb-NO" sz="2000" dirty="0" err="1">
                          <a:effectLst/>
                        </a:rPr>
                        <a:t>wind</a:t>
                      </a:r>
                      <a:endParaRPr lang="nb-NO" sz="2000" dirty="0">
                        <a:effectLst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871415923"/>
                  </a:ext>
                </a:extLst>
              </a:tr>
              <a:tr h="34764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err="1">
                          <a:effectLst/>
                        </a:rPr>
                        <a:t>Drought</a:t>
                      </a:r>
                      <a:endParaRPr lang="nb-NO" sz="2000">
                        <a:effectLst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Dry spells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24486965"/>
                  </a:ext>
                </a:extLst>
              </a:tr>
              <a:tr h="611847">
                <a:tc rowSpan="4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b="1" dirty="0">
                          <a:effectLst/>
                        </a:rPr>
                        <a:t>Air </a:t>
                      </a:r>
                      <a:r>
                        <a:rPr lang="nb-NO" sz="2000" b="1" dirty="0" err="1">
                          <a:effectLst/>
                        </a:rPr>
                        <a:t>quality</a:t>
                      </a:r>
                    </a:p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000" b="1" dirty="0">
                          <a:effectLst/>
                        </a:rPr>
                        <a:t>(</a:t>
                      </a:r>
                      <a:r>
                        <a:rPr lang="nb-NO" sz="2000" b="1" dirty="0" err="1">
                          <a:effectLst/>
                        </a:rPr>
                        <a:t>classic</a:t>
                      </a:r>
                      <a:r>
                        <a:rPr lang="nb-NO" sz="2000" b="1" dirty="0">
                          <a:effectLst/>
                        </a:rPr>
                        <a:t> </a:t>
                      </a:r>
                      <a:r>
                        <a:rPr lang="nb-NO" sz="2000" b="1" dirty="0" err="1">
                          <a:effectLst/>
                        </a:rPr>
                        <a:t>indicators</a:t>
                      </a:r>
                      <a:r>
                        <a:rPr lang="nb-NO" sz="2000" b="1" dirty="0">
                          <a:effectLst/>
                        </a:rPr>
                        <a:t>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dirty="0" err="1">
                          <a:effectLst/>
                        </a:rPr>
                        <a:t>Inhalable</a:t>
                      </a:r>
                      <a:r>
                        <a:rPr lang="nb-NO" sz="2000" dirty="0">
                          <a:effectLst/>
                        </a:rPr>
                        <a:t> </a:t>
                      </a:r>
                      <a:r>
                        <a:rPr lang="nb-NO" sz="2000" dirty="0" err="1">
                          <a:effectLst/>
                        </a:rPr>
                        <a:t>particular</a:t>
                      </a:r>
                      <a:r>
                        <a:rPr lang="nb-NO" sz="2000" dirty="0">
                          <a:effectLst/>
                        </a:rPr>
                        <a:t> matter (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PM10, </a:t>
                      </a:r>
                      <a:r>
                        <a:rPr lang="nb-NO" sz="2000" b="0" i="0" u="none" strike="noStrike" noProof="0" dirty="0">
                          <a:effectLst/>
                        </a:rPr>
                        <a:t>PM2,5)</a:t>
                      </a:r>
                      <a:endParaRPr lang="nb-NO" sz="2000" dirty="0">
                        <a:effectLst/>
                      </a:endParaRPr>
                    </a:p>
                  </a:txBody>
                  <a:tcPr marL="68580" marR="68580"/>
                </a:tc>
                <a:tc rowSpan="4"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 EEA Air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Quality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index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as basis for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computed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measures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: 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Day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of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interview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: Worst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index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level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value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across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pollutants</a:t>
                      </a:r>
                      <a:endParaRPr lang="nb-NO" dirty="0" err="1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Last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two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days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: Worst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index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level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value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on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one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or more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of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the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selected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pollutant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indicators</a:t>
                      </a:r>
                      <a:endParaRPr lang="nb-NO" dirty="0" err="1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Week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before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the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interview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: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Number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of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days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with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days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with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  ‘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poor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’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level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or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worse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on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one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or more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of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the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selected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pollutant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nb-NO" sz="2000" b="0" i="0" u="none" strike="noStrike" noProof="0" dirty="0" err="1">
                          <a:effectLst/>
                          <a:latin typeface="Calibri"/>
                        </a:rPr>
                        <a:t>indicators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. Etc.</a:t>
                      </a:r>
                      <a:endParaRPr lang="nb-NO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139130279"/>
                  </a:ext>
                </a:extLst>
              </a:tr>
              <a:tr h="34764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Nitrogen </a:t>
                      </a:r>
                      <a:r>
                        <a:rPr lang="nb-NO" sz="2000" dirty="0" err="1">
                          <a:effectLst/>
                        </a:rPr>
                        <a:t>Dioxide</a:t>
                      </a:r>
                      <a:r>
                        <a:rPr lang="nb-NO" sz="2000" dirty="0">
                          <a:effectLst/>
                        </a:rPr>
                        <a:t> (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NO2)</a:t>
                      </a:r>
                      <a:endParaRPr lang="nb-NO" sz="2000" dirty="0">
                        <a:effectLst/>
                      </a:endParaRP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051050"/>
                  </a:ext>
                </a:extLst>
              </a:tr>
              <a:tr h="34764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Sulfur </a:t>
                      </a:r>
                      <a:r>
                        <a:rPr lang="nb-NO" sz="2000" dirty="0" err="1">
                          <a:effectLst/>
                        </a:rPr>
                        <a:t>Dioxide</a:t>
                      </a:r>
                      <a:r>
                        <a:rPr lang="nb-NO" sz="2000" dirty="0">
                          <a:effectLst/>
                        </a:rPr>
                        <a:t> (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SO2)</a:t>
                      </a:r>
                      <a:endParaRPr lang="nb-NO" sz="2000" dirty="0">
                        <a:effectLst/>
                      </a:endParaRP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972721"/>
                  </a:ext>
                </a:extLst>
              </a:tr>
              <a:tr h="6985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dirty="0" err="1">
                          <a:effectLst/>
                        </a:rPr>
                        <a:t>Ozone</a:t>
                      </a:r>
                      <a:r>
                        <a:rPr lang="nb-NO" sz="2000" dirty="0">
                          <a:effectLst/>
                        </a:rPr>
                        <a:t> (</a:t>
                      </a:r>
                      <a:r>
                        <a:rPr lang="nb-NO" sz="2000" dirty="0" err="1">
                          <a:effectLst/>
                        </a:rPr>
                        <a:t>ground</a:t>
                      </a:r>
                      <a:r>
                        <a:rPr lang="nb-NO" sz="2000" dirty="0">
                          <a:effectLst/>
                        </a:rPr>
                        <a:t> –</a:t>
                      </a:r>
                      <a:r>
                        <a:rPr lang="nb-NO" sz="2000" dirty="0" err="1">
                          <a:effectLst/>
                        </a:rPr>
                        <a:t>level</a:t>
                      </a:r>
                      <a:r>
                        <a:rPr lang="nb-NO" sz="2000" dirty="0">
                          <a:effectLst/>
                        </a:rPr>
                        <a:t>) (</a:t>
                      </a:r>
                      <a:r>
                        <a:rPr lang="nb-NO" sz="2000" b="0" i="0" u="none" strike="noStrike" noProof="0" dirty="0">
                          <a:effectLst/>
                          <a:latin typeface="Calibri"/>
                        </a:rPr>
                        <a:t>O3)</a:t>
                      </a:r>
                      <a:endParaRPr lang="nb-NO" sz="2000" dirty="0">
                        <a:effectLst/>
                      </a:endParaRP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581737"/>
                  </a:ext>
                </a:extLst>
              </a:tr>
            </a:tbl>
          </a:graphicData>
        </a:graphic>
      </p:graphicFrame>
      <p:sp>
        <p:nvSpPr>
          <p:cNvPr id="10" name="TekstSylinder 9">
            <a:extLst>
              <a:ext uri="{FF2B5EF4-FFF2-40B4-BE49-F238E27FC236}">
                <a16:creationId xmlns:a16="http://schemas.microsoft.com/office/drawing/2014/main" id="{742F2C9F-16FC-ACEE-F21E-98F0835D684A}"/>
              </a:ext>
            </a:extLst>
          </p:cNvPr>
          <p:cNvSpPr txBox="1"/>
          <p:nvPr/>
        </p:nvSpPr>
        <p:spPr>
          <a:xfrm>
            <a:off x="1184275" y="708025"/>
            <a:ext cx="114188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cs typeface="Calibri"/>
              </a:rPr>
              <a:t>Environmental indicators and target variables (computed measures)</a:t>
            </a:r>
          </a:p>
        </p:txBody>
      </p:sp>
    </p:spTree>
    <p:extLst>
      <p:ext uri="{BB962C8B-B14F-4D97-AF65-F5344CB8AC3E}">
        <p14:creationId xmlns:p14="http://schemas.microsoft.com/office/powerpoint/2010/main" val="371019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B49FD-1B76-48E0-9A31-FC985BFC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940" y="380676"/>
            <a:ext cx="9318172" cy="1310012"/>
          </a:xfrm>
        </p:spPr>
        <p:txBody>
          <a:bodyPr>
            <a:normAutofit/>
          </a:bodyPr>
          <a:lstStyle/>
          <a:p>
            <a:endParaRPr lang="nb-NO" sz="3600">
              <a:latin typeface="Calibri"/>
              <a:ea typeface="+mj-lt"/>
              <a:cs typeface="Calibri"/>
            </a:endParaRPr>
          </a:p>
          <a:p>
            <a:endParaRPr lang="nb-NO" sz="3600">
              <a:latin typeface="Calibri"/>
              <a:cs typeface="Calibri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631A9F-A0C9-4EB7-9569-481A016E0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 sz="1000">
              <a:ea typeface="+mn-lt"/>
              <a:cs typeface="+mn-lt"/>
            </a:endParaRPr>
          </a:p>
          <a:p>
            <a:pPr marL="0" indent="0">
              <a:buNone/>
            </a:pPr>
            <a:endParaRPr lang="nb-NO" sz="1000">
              <a:ea typeface="+mn-lt"/>
              <a:cs typeface="+mn-lt"/>
            </a:endParaRPr>
          </a:p>
          <a:p>
            <a:pPr marL="0" indent="0">
              <a:buNone/>
            </a:pPr>
            <a:endParaRPr lang="nb-NO" sz="1000">
              <a:ea typeface="+mn-lt"/>
              <a:cs typeface="+mn-lt"/>
            </a:endParaRPr>
          </a:p>
          <a:p>
            <a:endParaRPr lang="nb-NO">
              <a:cs typeface="Calibri"/>
            </a:endParaRPr>
          </a:p>
          <a:p>
            <a:endParaRPr lang="nb-NO">
              <a:cs typeface="Calibri"/>
            </a:endParaRPr>
          </a:p>
        </p:txBody>
      </p:sp>
      <p:pic>
        <p:nvPicPr>
          <p:cNvPr id="5" name="image1.png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04D3A543-7172-4F20-9F44-ED06EAFB6CD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6019" y="378224"/>
            <a:ext cx="1789870" cy="1182200"/>
          </a:xfrm>
          <a:prstGeom prst="rect">
            <a:avLst/>
          </a:prstGeom>
          <a:ln/>
        </p:spPr>
      </p:pic>
      <p:pic>
        <p:nvPicPr>
          <p:cNvPr id="7" name="Bilde 5">
            <a:extLst>
              <a:ext uri="{FF2B5EF4-FFF2-40B4-BE49-F238E27FC236}">
                <a16:creationId xmlns:a16="http://schemas.microsoft.com/office/drawing/2014/main" id="{12F97D90-9CBA-4273-A98F-85CE99FA6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4" y="5968232"/>
            <a:ext cx="1238740" cy="402071"/>
          </a:xfrm>
          <a:prstGeom prst="rect">
            <a:avLst/>
          </a:prstGeom>
        </p:spPr>
      </p:pic>
      <p:pic>
        <p:nvPicPr>
          <p:cNvPr id="9" name="Bilde 6">
            <a:extLst>
              <a:ext uri="{FF2B5EF4-FFF2-40B4-BE49-F238E27FC236}">
                <a16:creationId xmlns:a16="http://schemas.microsoft.com/office/drawing/2014/main" id="{8A1A3301-F693-4F0C-BDB8-3AAD1C21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169" y="5933205"/>
            <a:ext cx="730740" cy="472128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04B3F577-695A-F05C-3DFA-757923DE8601}"/>
              </a:ext>
            </a:extLst>
          </p:cNvPr>
          <p:cNvSpPr txBox="1">
            <a:spLocks/>
          </p:cNvSpPr>
          <p:nvPr/>
        </p:nvSpPr>
        <p:spPr>
          <a:xfrm>
            <a:off x="1077913" y="16208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>
              <a:ea typeface="+mn-lt"/>
              <a:cs typeface="+mn-lt"/>
            </a:endParaRPr>
          </a:p>
          <a:p>
            <a:endParaRPr lang="nb-NO">
              <a:ea typeface="+mn-lt"/>
              <a:cs typeface="+mn-lt"/>
            </a:endParaRPr>
          </a:p>
          <a:p>
            <a:pPr marL="0" indent="0">
              <a:buNone/>
            </a:pPr>
            <a:endParaRPr lang="nb-NO">
              <a:ea typeface="+mn-lt"/>
              <a:cs typeface="+mn-lt"/>
            </a:endParaRPr>
          </a:p>
          <a:p>
            <a:pPr marL="0" indent="0">
              <a:buNone/>
            </a:pPr>
            <a:endParaRPr lang="nb-NO">
              <a:ea typeface="+mn-lt"/>
              <a:cs typeface="+mn-lt"/>
            </a:endParaRPr>
          </a:p>
          <a:p>
            <a:pPr marL="0" indent="0">
              <a:buNone/>
            </a:pPr>
            <a:endParaRPr lang="nb-NO">
              <a:cs typeface="Calibri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906B2CC-50FA-95D6-E5A8-F368F71143CA}"/>
              </a:ext>
            </a:extLst>
          </p:cNvPr>
          <p:cNvSpPr txBox="1"/>
          <p:nvPr/>
        </p:nvSpPr>
        <p:spPr>
          <a:xfrm>
            <a:off x="3748087" y="144463"/>
            <a:ext cx="57753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600">
                <a:latin typeface="Calibri Light"/>
              </a:rPr>
              <a:t>Regions and Time</a:t>
            </a:r>
            <a:endParaRPr lang="nb-NO" sz="3600">
              <a:latin typeface="Calibri Light"/>
              <a:cs typeface="Calibri Light"/>
            </a:endParaRPr>
          </a:p>
        </p:txBody>
      </p:sp>
      <p:graphicFrame>
        <p:nvGraphicFramePr>
          <p:cNvPr id="12" name="Plassholder for innhold 5">
            <a:extLst>
              <a:ext uri="{FF2B5EF4-FFF2-40B4-BE49-F238E27FC236}">
                <a16:creationId xmlns:a16="http://schemas.microsoft.com/office/drawing/2014/main" id="{1A9A143F-29B1-7737-597F-103AD4523C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331113"/>
              </p:ext>
            </p:extLst>
          </p:nvPr>
        </p:nvGraphicFramePr>
        <p:xfrm>
          <a:off x="2437424" y="1255370"/>
          <a:ext cx="7945102" cy="2595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6875">
                  <a:extLst>
                    <a:ext uri="{9D8B030D-6E8A-4147-A177-3AD203B41FA5}">
                      <a16:colId xmlns:a16="http://schemas.microsoft.com/office/drawing/2014/main" val="290232269"/>
                    </a:ext>
                  </a:extLst>
                </a:gridCol>
                <a:gridCol w="2468227">
                  <a:extLst>
                    <a:ext uri="{9D8B030D-6E8A-4147-A177-3AD203B41FA5}">
                      <a16:colId xmlns:a16="http://schemas.microsoft.com/office/drawing/2014/main" val="305765951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Urban region.</a:t>
                      </a:r>
                      <a:endParaRPr lang="nb-NO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Domicile = big city, suburb or outskirt of big city</a:t>
                      </a:r>
                      <a:endParaRPr lang="nb-NO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ESS Round 8 </a:t>
                      </a:r>
                      <a:endParaRPr lang="nb-NO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(including Climate and Energy module)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926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N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5944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Stockholm (SE11 Stockholms </a:t>
                      </a:r>
                      <a:r>
                        <a:rPr lang="en-US" sz="1100" dirty="0" err="1">
                          <a:effectLst/>
                        </a:rPr>
                        <a:t>län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246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6452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Berlin (DE3 Berlin)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125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8640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Prague (CZ010 Hlavní mesto Praha)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277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6458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Budapest (HU110 Budapest)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291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6679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Vienna (AT13 Wien)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398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7036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Madrid (ES30 </a:t>
                      </a:r>
                      <a:r>
                        <a:rPr lang="en-US" sz="1100" dirty="0" err="1">
                          <a:effectLst/>
                        </a:rPr>
                        <a:t>Comunidad</a:t>
                      </a:r>
                      <a:r>
                        <a:rPr lang="en-US" sz="1100" dirty="0">
                          <a:effectLst/>
                        </a:rPr>
                        <a:t> de Madrid)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167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9722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Paris (FR10 </a:t>
                      </a:r>
                      <a:r>
                        <a:rPr lang="nb-NO" sz="1100" dirty="0" err="1">
                          <a:effectLst/>
                        </a:rPr>
                        <a:t>Île</a:t>
                      </a:r>
                      <a:r>
                        <a:rPr lang="nb-NO" sz="1100" dirty="0">
                          <a:effectLst/>
                        </a:rPr>
                        <a:t> de France)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158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978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Bruxelles</a:t>
                      </a:r>
                      <a:r>
                        <a:rPr lang="en-US" sz="1100" dirty="0">
                          <a:effectLst/>
                        </a:rPr>
                        <a:t>/ </a:t>
                      </a:r>
                      <a:r>
                        <a:rPr lang="nb-NO" sz="1100" dirty="0">
                          <a:effectLst/>
                        </a:rPr>
                        <a:t>Brussels </a:t>
                      </a:r>
                      <a:r>
                        <a:rPr lang="en-US" sz="1100" dirty="0">
                          <a:effectLst/>
                        </a:rPr>
                        <a:t>(BE10 </a:t>
                      </a:r>
                      <a:r>
                        <a:rPr lang="nb-NO" sz="1100" dirty="0" err="1">
                          <a:effectLst/>
                        </a:rPr>
                        <a:t>Région</a:t>
                      </a:r>
                      <a:r>
                        <a:rPr lang="nb-NO" sz="1100" dirty="0">
                          <a:effectLst/>
                        </a:rPr>
                        <a:t> de Bruxelles-</a:t>
                      </a:r>
                      <a:r>
                        <a:rPr lang="nb-NO" sz="1100" dirty="0" err="1">
                          <a:effectLst/>
                        </a:rPr>
                        <a:t>Capitale</a:t>
                      </a:r>
                      <a:r>
                        <a:rPr lang="nb-NO" sz="1100" dirty="0">
                          <a:effectLst/>
                        </a:rPr>
                        <a:t> /Brussels </a:t>
                      </a:r>
                      <a:r>
                        <a:rPr lang="nb-NO" sz="1100" dirty="0" err="1">
                          <a:effectLst/>
                        </a:rPr>
                        <a:t>Hoofdstedelijk</a:t>
                      </a:r>
                      <a:r>
                        <a:rPr lang="nb-NO" sz="1100" dirty="0">
                          <a:effectLst/>
                        </a:rPr>
                        <a:t> </a:t>
                      </a:r>
                      <a:r>
                        <a:rPr lang="nb-NO" sz="1100" dirty="0" err="1">
                          <a:effectLst/>
                        </a:rPr>
                        <a:t>Gewest</a:t>
                      </a:r>
                      <a:r>
                        <a:rPr lang="nb-NO" sz="1100" dirty="0">
                          <a:effectLst/>
                        </a:rPr>
                        <a:t>)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182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4609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London (UKI London)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143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9876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</a:rPr>
                        <a:t>Oslo (NO01 Oslo og Akershus)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251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3682880"/>
                  </a:ext>
                </a:extLst>
              </a:tr>
            </a:tbl>
          </a:graphicData>
        </a:graphic>
      </p:graphicFrame>
      <p:sp>
        <p:nvSpPr>
          <p:cNvPr id="14" name="TekstSylinder 13">
            <a:extLst>
              <a:ext uri="{FF2B5EF4-FFF2-40B4-BE49-F238E27FC236}">
                <a16:creationId xmlns:a16="http://schemas.microsoft.com/office/drawing/2014/main" id="{B457D355-3CA7-06CE-17F5-B95AE5516E84}"/>
              </a:ext>
            </a:extLst>
          </p:cNvPr>
          <p:cNvSpPr txBox="1"/>
          <p:nvPr/>
        </p:nvSpPr>
        <p:spPr>
          <a:xfrm>
            <a:off x="2319337" y="4962525"/>
            <a:ext cx="1156969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cs typeface="Calibri"/>
              </a:rPr>
              <a:t>Time</a:t>
            </a:r>
            <a:endParaRPr lang="nb-NO" b="1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cs typeface="Calibri"/>
              </a:rPr>
              <a:t>Time unit: Day (to be computed from hour)</a:t>
            </a:r>
            <a:endParaRPr lang="nb-NO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cs typeface="Calibri"/>
              </a:rPr>
              <a:t>Time period: 2016-01-01 and onward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cs typeface="Calibri"/>
              </a:rPr>
              <a:t>Reference data for comparison (1990 – 2020)</a:t>
            </a:r>
          </a:p>
          <a:p>
            <a:pPr marL="342900" indent="-342900">
              <a:buFont typeface="Arial"/>
              <a:buChar char="•"/>
            </a:pPr>
            <a:endParaRPr lang="en-US" sz="200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000">
              <a:cs typeface="Calibri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D5C7003-0C79-6196-4F6A-B05AE0615CB2}"/>
              </a:ext>
            </a:extLst>
          </p:cNvPr>
          <p:cNvSpPr txBox="1"/>
          <p:nvPr/>
        </p:nvSpPr>
        <p:spPr>
          <a:xfrm>
            <a:off x="2366962" y="803275"/>
            <a:ext cx="1156969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Geographic regions under consideration in SP9</a:t>
            </a:r>
            <a:endParaRPr lang="nb-NO" b="1" dirty="0">
              <a:cs typeface="Calibri"/>
            </a:endParaRPr>
          </a:p>
          <a:p>
            <a:endParaRPr lang="en-US" sz="200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00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000">
              <a:cs typeface="Calibri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0F27B67-0753-77AE-BD02-F05535BA7534}"/>
              </a:ext>
            </a:extLst>
          </p:cNvPr>
          <p:cNvSpPr txBox="1"/>
          <p:nvPr/>
        </p:nvSpPr>
        <p:spPr>
          <a:xfrm rot="10800000" flipV="1">
            <a:off x="2398712" y="4132000"/>
            <a:ext cx="66378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dirty="0">
                <a:cs typeface="Arial"/>
              </a:rPr>
              <a:t>Area of respondent defined by NUTS polygons​</a:t>
            </a:r>
          </a:p>
          <a:p>
            <a:pPr>
              <a:buChar char="•"/>
            </a:pPr>
            <a:r>
              <a:rPr lang="en-US" dirty="0">
                <a:cs typeface="Arial"/>
              </a:rPr>
              <a:t>Area of measurement defined by station location point or grid</a:t>
            </a:r>
          </a:p>
        </p:txBody>
      </p:sp>
    </p:spTree>
    <p:extLst>
      <p:ext uri="{BB962C8B-B14F-4D97-AF65-F5344CB8AC3E}">
        <p14:creationId xmlns:p14="http://schemas.microsoft.com/office/powerpoint/2010/main" val="262295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B49FD-1B76-48E0-9A31-FC985BFC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628" y="380676"/>
            <a:ext cx="4595360" cy="1310012"/>
          </a:xfrm>
        </p:spPr>
        <p:txBody>
          <a:bodyPr/>
          <a:lstStyle/>
          <a:p>
            <a:r>
              <a:rPr lang="nb-NO">
                <a:latin typeface="Calibri"/>
                <a:cs typeface="Calibri"/>
              </a:rPr>
              <a:t> </a:t>
            </a:r>
            <a:r>
              <a:rPr lang="nb-NO" sz="3600" err="1">
                <a:latin typeface="Calibri"/>
                <a:cs typeface="Calibri"/>
              </a:rPr>
              <a:t>Possible</a:t>
            </a:r>
            <a:r>
              <a:rPr lang="nb-NO" sz="3600">
                <a:latin typeface="Calibri"/>
                <a:cs typeface="Calibri"/>
              </a:rPr>
              <a:t> data </a:t>
            </a:r>
            <a:r>
              <a:rPr lang="nb-NO" sz="3600" err="1">
                <a:latin typeface="Calibri"/>
                <a:cs typeface="Calibri"/>
              </a:rPr>
              <a:t>sources</a:t>
            </a:r>
            <a:endParaRPr lang="nb-NO" sz="3600"/>
          </a:p>
        </p:txBody>
      </p:sp>
      <p:pic>
        <p:nvPicPr>
          <p:cNvPr id="5" name="image1.png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04D3A543-7172-4F20-9F44-ED06EAFB6CD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6019" y="378224"/>
            <a:ext cx="2313745" cy="1285387"/>
          </a:xfrm>
          <a:prstGeom prst="rect">
            <a:avLst/>
          </a:prstGeom>
          <a:ln/>
        </p:spPr>
      </p:pic>
      <p:pic>
        <p:nvPicPr>
          <p:cNvPr id="7" name="Bilde 5">
            <a:extLst>
              <a:ext uri="{FF2B5EF4-FFF2-40B4-BE49-F238E27FC236}">
                <a16:creationId xmlns:a16="http://schemas.microsoft.com/office/drawing/2014/main" id="{12F97D90-9CBA-4273-A98F-85CE99FA6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4" y="5968232"/>
            <a:ext cx="1238740" cy="402071"/>
          </a:xfrm>
          <a:prstGeom prst="rect">
            <a:avLst/>
          </a:prstGeom>
        </p:spPr>
      </p:pic>
      <p:pic>
        <p:nvPicPr>
          <p:cNvPr id="9" name="Bilde 6">
            <a:extLst>
              <a:ext uri="{FF2B5EF4-FFF2-40B4-BE49-F238E27FC236}">
                <a16:creationId xmlns:a16="http://schemas.microsoft.com/office/drawing/2014/main" id="{8A1A3301-F693-4F0C-BDB8-3AAD1C21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169" y="5933205"/>
            <a:ext cx="730740" cy="472128"/>
          </a:xfrm>
          <a:prstGeom prst="rect">
            <a:avLst/>
          </a:prstGeom>
        </p:spPr>
      </p:pic>
      <p:graphicFrame>
        <p:nvGraphicFramePr>
          <p:cNvPr id="10" name="Plassholder for innhol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876705"/>
              </p:ext>
            </p:extLst>
          </p:nvPr>
        </p:nvGraphicFramePr>
        <p:xfrm>
          <a:off x="1411706" y="2718115"/>
          <a:ext cx="7602537" cy="2339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3829">
                  <a:extLst>
                    <a:ext uri="{9D8B030D-6E8A-4147-A177-3AD203B41FA5}">
                      <a16:colId xmlns:a16="http://schemas.microsoft.com/office/drawing/2014/main" val="2610535164"/>
                    </a:ext>
                  </a:extLst>
                </a:gridCol>
                <a:gridCol w="2582425">
                  <a:extLst>
                    <a:ext uri="{9D8B030D-6E8A-4147-A177-3AD203B41FA5}">
                      <a16:colId xmlns:a16="http://schemas.microsoft.com/office/drawing/2014/main" val="707873335"/>
                    </a:ext>
                  </a:extLst>
                </a:gridCol>
                <a:gridCol w="1918986">
                  <a:extLst>
                    <a:ext uri="{9D8B030D-6E8A-4147-A177-3AD203B41FA5}">
                      <a16:colId xmlns:a16="http://schemas.microsoft.com/office/drawing/2014/main" val="3629958165"/>
                    </a:ext>
                  </a:extLst>
                </a:gridCol>
                <a:gridCol w="1927297">
                  <a:extLst>
                    <a:ext uri="{9D8B030D-6E8A-4147-A177-3AD203B41FA5}">
                      <a16:colId xmlns:a16="http://schemas.microsoft.com/office/drawing/2014/main" val="2832273164"/>
                    </a:ext>
                  </a:extLst>
                </a:gridCol>
              </a:tblGrid>
              <a:tr h="187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Data </a:t>
                      </a:r>
                      <a:r>
                        <a:rPr lang="nb-NO" sz="1100" dirty="0" err="1">
                          <a:effectLst/>
                        </a:rPr>
                        <a:t>source</a:t>
                      </a:r>
                      <a:r>
                        <a:rPr lang="nb-NO" sz="1100" dirty="0">
                          <a:effectLst/>
                        </a:rPr>
                        <a:t> (ID)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Data </a:t>
                      </a:r>
                      <a:r>
                        <a:rPr lang="nb-NO" sz="1100" dirty="0" err="1">
                          <a:effectLst/>
                        </a:rPr>
                        <a:t>source</a:t>
                      </a:r>
                      <a:r>
                        <a:rPr lang="nb-NO" sz="1100" dirty="0">
                          <a:effectLst/>
                        </a:rPr>
                        <a:t> </a:t>
                      </a:r>
                      <a:r>
                        <a:rPr lang="nb-NO" sz="1100" dirty="0" err="1">
                          <a:effectLst/>
                        </a:rPr>
                        <a:t>name</a:t>
                      </a:r>
                      <a:endParaRPr lang="nb-NO" sz="1100" dirty="0" err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Reference (URL)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err="1">
                          <a:effectLst/>
                        </a:rPr>
                        <a:t>Comment</a:t>
                      </a:r>
                      <a:endParaRPr lang="nb-NO" sz="1100" err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5283078"/>
                  </a:ext>
                </a:extLst>
              </a:tr>
              <a:tr h="187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2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i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EEA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nb-NO" sz="1100" b="0" i="0" u="none" strike="noStrike" noProof="0" dirty="0">
                          <a:effectLst/>
                        </a:rPr>
                        <a:t>https://www.eea.europa.eu/</a:t>
                      </a:r>
                      <a:endParaRPr lang="nb-NO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Air </a:t>
                      </a:r>
                      <a:r>
                        <a:rPr lang="nb-NO" sz="1100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quality</a:t>
                      </a:r>
                      <a:r>
                        <a:rPr lang="nb-NO" sz="1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  </a:t>
                      </a:r>
                      <a:r>
                        <a:rPr lang="nb-NO" sz="1100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indicator</a:t>
                      </a:r>
                      <a:r>
                        <a:rPr lang="nb-NO" sz="1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data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2993415"/>
                  </a:ext>
                </a:extLst>
              </a:tr>
              <a:tr h="187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3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i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ERA5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nb-NO" sz="1100" b="0" i="0" u="none" strike="noStrike" noProof="0" dirty="0">
                          <a:effectLst/>
                          <a:latin typeface="Calibri"/>
                        </a:rPr>
                        <a:t>https://www.ecmwf.int/en/forecasts/datasets/reanalysis-datasets/era5</a:t>
                      </a:r>
                      <a:endParaRPr lang="nb-NO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nb-NO" sz="1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Reanalyses </a:t>
                      </a:r>
                      <a:r>
                        <a:rPr lang="nb-NO" sz="1100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climate</a:t>
                      </a:r>
                      <a:r>
                        <a:rPr lang="nb-NO" sz="1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data</a:t>
                      </a:r>
                      <a:endParaRPr lang="nb-NO" sz="1100" dirty="0" err="1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7409911"/>
                  </a:ext>
                </a:extLst>
              </a:tr>
              <a:tr h="187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4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i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CAMS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effectLst/>
                          <a:hlinkClick r:id="rId5"/>
                        </a:rPr>
                        <a:t>https://ads.atmosphere.copernicus.eu/cdsapp#!/dataset/cams-europe-air-quality-reanalyses?tab=overview</a:t>
                      </a:r>
                      <a:r>
                        <a:rPr lang="en-GB" sz="1100" b="0" i="0" u="none" strike="noStrike" noProof="0" dirty="0">
                          <a:effectLst/>
                        </a:rPr>
                        <a:t> </a:t>
                      </a:r>
                      <a:endParaRPr lang="nb-NO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nb-NO" sz="1100" b="0" i="0" u="none" strike="noStrike" noProof="0" dirty="0">
                          <a:effectLst/>
                          <a:latin typeface="Calibri"/>
                        </a:rPr>
                        <a:t>Reanalyses air </a:t>
                      </a:r>
                      <a:r>
                        <a:rPr lang="nb-NO" sz="1100" b="0" i="0" u="none" strike="noStrike" noProof="0" dirty="0" err="1">
                          <a:effectLst/>
                          <a:latin typeface="Calibri"/>
                        </a:rPr>
                        <a:t>quality</a:t>
                      </a:r>
                      <a:r>
                        <a:rPr lang="nb-NO" sz="1100" b="0" i="0" u="none" strike="noStrike" noProof="0" dirty="0">
                          <a:effectLst/>
                          <a:latin typeface="Calibri"/>
                        </a:rPr>
                        <a:t> data</a:t>
                      </a:r>
                      <a:endParaRPr lang="nb-NO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4839251"/>
                  </a:ext>
                </a:extLst>
              </a:tr>
              <a:tr h="187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5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i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SPEI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nb-NO" sz="1100" b="0" i="0" u="none" strike="noStrike" noProof="0" dirty="0">
                          <a:effectLst/>
                        </a:rPr>
                        <a:t>https://spei.csic.es/home.html</a:t>
                      </a:r>
                      <a:endParaRPr lang="nb-NO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Dry spells – to be </a:t>
                      </a:r>
                      <a:r>
                        <a:rPr lang="nb-NO" sz="1100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further</a:t>
                      </a:r>
                      <a:r>
                        <a:rPr lang="nb-NO" sz="1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lang="nb-NO" sz="1100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explored</a:t>
                      </a:r>
                      <a:endParaRPr lang="nb-NO" sz="11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257335"/>
                  </a:ext>
                </a:extLst>
              </a:tr>
              <a:tr h="187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6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i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ENVRI </a:t>
                      </a:r>
                      <a:r>
                        <a:rPr lang="nb-NO" sz="1100" i="1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hub</a:t>
                      </a:r>
                      <a:r>
                        <a:rPr lang="nb-NO" sz="1100" i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 </a:t>
                      </a:r>
                      <a:endParaRPr lang="nb-NO" sz="1100" i="1" err="1">
                        <a:solidFill>
                          <a:srgbClr val="FF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nb-NO" sz="1100" b="0" i="0" u="none" strike="noStrike" noProof="0" dirty="0">
                          <a:effectLst/>
                        </a:rPr>
                        <a:t>https://envri.eu/envri-hub/</a:t>
                      </a:r>
                      <a:endParaRPr lang="nb-NO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Possible</a:t>
                      </a:r>
                      <a:r>
                        <a:rPr lang="nb-NO" sz="1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lang="nb-NO" sz="1100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future</a:t>
                      </a:r>
                      <a:r>
                        <a:rPr lang="nb-NO" sz="1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lang="nb-NO" sz="1100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source</a:t>
                      </a:r>
                      <a:endParaRPr lang="nb-NO" sz="1100" dirty="0" err="1">
                        <a:effectLst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4994807"/>
                  </a:ext>
                </a:extLst>
              </a:tr>
              <a:tr h="187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etc.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100" i="1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4941186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411706" y="2046226"/>
            <a:ext cx="344357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nb-NO" sz="2000">
                <a:latin typeface="Calibri"/>
                <a:cs typeface="Calibri Light"/>
              </a:rPr>
              <a:t>Data sources under exploration</a:t>
            </a:r>
            <a:endParaRPr lang="en-US" altLang="nb-NO" sz="2000" b="0" i="0" u="none" strike="noStrike" cap="none" normalizeH="0" baseline="0">
              <a:ln>
                <a:noFill/>
              </a:ln>
              <a:effectLst/>
              <a:latin typeface="Calibri"/>
              <a:cs typeface="Calibri 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18DF433-572C-485F-B1B1-49B56AE024EA}"/>
              </a:ext>
            </a:extLst>
          </p:cNvPr>
          <p:cNvSpPr txBox="1"/>
          <p:nvPr/>
        </p:nvSpPr>
        <p:spPr>
          <a:xfrm>
            <a:off x="1301718" y="5252326"/>
            <a:ext cx="1009105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600" err="1"/>
              <a:t>Detailed</a:t>
            </a:r>
            <a:r>
              <a:rPr lang="nb-NO" sz="1600"/>
              <a:t> </a:t>
            </a:r>
            <a:r>
              <a:rPr lang="nb-NO" sz="1600" err="1"/>
              <a:t>measurements</a:t>
            </a:r>
            <a:r>
              <a:rPr lang="nb-NO" sz="1600"/>
              <a:t> to form basis for </a:t>
            </a:r>
            <a:r>
              <a:rPr lang="nb-NO" sz="1600" err="1"/>
              <a:t>creating</a:t>
            </a:r>
            <a:r>
              <a:rPr lang="nb-NO" sz="1600"/>
              <a:t> </a:t>
            </a:r>
            <a:r>
              <a:rPr lang="nb-NO" sz="1600" err="1"/>
              <a:t>derived</a:t>
            </a:r>
            <a:r>
              <a:rPr lang="nb-NO" sz="1600"/>
              <a:t> </a:t>
            </a:r>
            <a:r>
              <a:rPr lang="nb-NO" sz="1600" err="1"/>
              <a:t>measures</a:t>
            </a:r>
            <a:endParaRPr lang="nb-NO" sz="160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47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B49FD-1B76-48E0-9A31-FC985BFC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940" y="380676"/>
            <a:ext cx="9318172" cy="1310012"/>
          </a:xfrm>
        </p:spPr>
        <p:txBody>
          <a:bodyPr>
            <a:normAutofit/>
          </a:bodyPr>
          <a:lstStyle/>
          <a:p>
            <a:endParaRPr lang="nb-NO" sz="3600">
              <a:latin typeface="Calibri"/>
              <a:ea typeface="+mj-lt"/>
              <a:cs typeface="Calibri"/>
            </a:endParaRPr>
          </a:p>
          <a:p>
            <a:endParaRPr lang="nb-NO" sz="3600">
              <a:latin typeface="Calibri"/>
              <a:cs typeface="Calibri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631A9F-A0C9-4EB7-9569-481A016E0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 sz="1000">
              <a:ea typeface="+mn-lt"/>
              <a:cs typeface="+mn-lt"/>
            </a:endParaRPr>
          </a:p>
          <a:p>
            <a:pPr marL="0" indent="0">
              <a:buNone/>
            </a:pPr>
            <a:endParaRPr lang="nb-NO" sz="1000">
              <a:ea typeface="+mn-lt"/>
              <a:cs typeface="+mn-lt"/>
            </a:endParaRPr>
          </a:p>
          <a:p>
            <a:pPr marL="0" indent="0">
              <a:buNone/>
            </a:pPr>
            <a:endParaRPr lang="nb-NO" sz="1000">
              <a:ea typeface="+mn-lt"/>
              <a:cs typeface="+mn-lt"/>
            </a:endParaRPr>
          </a:p>
          <a:p>
            <a:endParaRPr lang="nb-NO">
              <a:cs typeface="Calibri"/>
            </a:endParaRPr>
          </a:p>
          <a:p>
            <a:endParaRPr lang="nb-NO">
              <a:cs typeface="Calibri"/>
            </a:endParaRPr>
          </a:p>
        </p:txBody>
      </p:sp>
      <p:pic>
        <p:nvPicPr>
          <p:cNvPr id="5" name="image1.png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04D3A543-7172-4F20-9F44-ED06EAFB6CD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6019" y="378224"/>
            <a:ext cx="1789870" cy="1182200"/>
          </a:xfrm>
          <a:prstGeom prst="rect">
            <a:avLst/>
          </a:prstGeom>
          <a:ln/>
        </p:spPr>
      </p:pic>
      <p:pic>
        <p:nvPicPr>
          <p:cNvPr id="7" name="Bilde 5">
            <a:extLst>
              <a:ext uri="{FF2B5EF4-FFF2-40B4-BE49-F238E27FC236}">
                <a16:creationId xmlns:a16="http://schemas.microsoft.com/office/drawing/2014/main" id="{12F97D90-9CBA-4273-A98F-85CE99FA6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4" y="5968232"/>
            <a:ext cx="1238740" cy="402071"/>
          </a:xfrm>
          <a:prstGeom prst="rect">
            <a:avLst/>
          </a:prstGeom>
        </p:spPr>
      </p:pic>
      <p:pic>
        <p:nvPicPr>
          <p:cNvPr id="9" name="Bilde 6">
            <a:extLst>
              <a:ext uri="{FF2B5EF4-FFF2-40B4-BE49-F238E27FC236}">
                <a16:creationId xmlns:a16="http://schemas.microsoft.com/office/drawing/2014/main" id="{8A1A3301-F693-4F0C-BDB8-3AAD1C21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169" y="5933205"/>
            <a:ext cx="730740" cy="472128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04B3F577-695A-F05C-3DFA-757923DE8601}"/>
              </a:ext>
            </a:extLst>
          </p:cNvPr>
          <p:cNvSpPr txBox="1">
            <a:spLocks/>
          </p:cNvSpPr>
          <p:nvPr/>
        </p:nvSpPr>
        <p:spPr>
          <a:xfrm>
            <a:off x="1077913" y="16208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>
              <a:ea typeface="+mn-lt"/>
              <a:cs typeface="+mn-lt"/>
            </a:endParaRPr>
          </a:p>
          <a:p>
            <a:endParaRPr lang="nb-NO">
              <a:ea typeface="+mn-lt"/>
              <a:cs typeface="+mn-lt"/>
            </a:endParaRPr>
          </a:p>
          <a:p>
            <a:pPr marL="0" indent="0">
              <a:buNone/>
            </a:pPr>
            <a:endParaRPr lang="nb-NO">
              <a:ea typeface="+mn-lt"/>
              <a:cs typeface="+mn-lt"/>
            </a:endParaRPr>
          </a:p>
          <a:p>
            <a:pPr marL="0" indent="0">
              <a:buNone/>
            </a:pPr>
            <a:endParaRPr lang="nb-NO">
              <a:ea typeface="+mn-lt"/>
              <a:cs typeface="+mn-lt"/>
            </a:endParaRPr>
          </a:p>
          <a:p>
            <a:pPr marL="0" indent="0">
              <a:buNone/>
            </a:pPr>
            <a:endParaRPr lang="nb-NO">
              <a:cs typeface="Calibri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F25F6BA-0FE6-49A4-AAC0-0100D29273E4}"/>
              </a:ext>
            </a:extLst>
          </p:cNvPr>
          <p:cNvSpPr txBox="1"/>
          <p:nvPr/>
        </p:nvSpPr>
        <p:spPr>
          <a:xfrm>
            <a:off x="2366963" y="835025"/>
            <a:ext cx="86725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600" err="1">
                <a:latin typeface="Calibri"/>
                <a:cs typeface="Calibri"/>
              </a:rPr>
              <a:t>Planned</a:t>
            </a:r>
            <a:r>
              <a:rPr lang="nb-NO" sz="3600">
                <a:latin typeface="Calibri"/>
                <a:cs typeface="Calibri"/>
              </a:rPr>
              <a:t> </a:t>
            </a:r>
            <a:r>
              <a:rPr lang="nb-NO" sz="3600" err="1">
                <a:latin typeface="Calibri"/>
                <a:cs typeface="Calibri"/>
              </a:rPr>
              <a:t>functionality</a:t>
            </a:r>
            <a:r>
              <a:rPr lang="nb-NO" sz="3600">
                <a:latin typeface="Calibri"/>
                <a:cs typeface="Calibri"/>
              </a:rPr>
              <a:t> </a:t>
            </a:r>
            <a:r>
              <a:rPr lang="nb-NO" sz="3600" err="1">
                <a:latin typeface="Calibri"/>
                <a:cs typeface="Calibri"/>
              </a:rPr>
              <a:t>of</a:t>
            </a:r>
            <a:r>
              <a:rPr lang="nb-NO" sz="3600">
                <a:latin typeface="Calibri"/>
                <a:cs typeface="Calibri"/>
              </a:rPr>
              <a:t> </a:t>
            </a:r>
            <a:r>
              <a:rPr lang="nb-NO" sz="3600" err="1">
                <a:latin typeface="Calibri"/>
                <a:cs typeface="Calibri"/>
              </a:rPr>
              <a:t>the</a:t>
            </a:r>
            <a:r>
              <a:rPr lang="nb-NO" sz="3600">
                <a:latin typeface="Calibri"/>
                <a:cs typeface="Calibri"/>
              </a:rPr>
              <a:t> </a:t>
            </a:r>
            <a:r>
              <a:rPr lang="nb-NO" sz="3600" err="1">
                <a:latin typeface="Calibri"/>
                <a:cs typeface="Calibri"/>
              </a:rPr>
              <a:t>tool</a:t>
            </a:r>
            <a:endParaRPr lang="nb-NO" sz="3600">
              <a:latin typeface="Calibri"/>
              <a:cs typeface="Calibri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B1707D0-AF5E-8308-3492-93D2330B36F4}"/>
              </a:ext>
            </a:extLst>
          </p:cNvPr>
          <p:cNvSpPr txBox="1"/>
          <p:nvPr/>
        </p:nvSpPr>
        <p:spPr>
          <a:xfrm>
            <a:off x="2162271" y="1616989"/>
            <a:ext cx="9244012" cy="40164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500">
              <a:latin typeface="Arial"/>
              <a:cs typeface="Arial"/>
            </a:endParaRPr>
          </a:p>
          <a:p>
            <a:r>
              <a:rPr lang="en-US" sz="2000" b="1">
                <a:latin typeface="Calibri"/>
                <a:cs typeface="Arial"/>
              </a:rPr>
              <a:t>Open data</a:t>
            </a:r>
            <a:endParaRPr lang="en-US" sz="2000" b="1">
              <a:latin typeface="Calibri"/>
              <a:ea typeface="Calibri"/>
              <a:cs typeface="Arial"/>
            </a:endParaRPr>
          </a:p>
          <a:p>
            <a:pPr>
              <a:buChar char="•"/>
            </a:pPr>
            <a:endParaRPr lang="en-US" sz="2000">
              <a:latin typeface="Calibri"/>
              <a:ea typeface="Calibri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</a:rPr>
              <a:t>  Explore data: </a:t>
            </a:r>
            <a:r>
              <a:rPr lang="en-US" sz="2000" err="1">
                <a:latin typeface="Calibri"/>
                <a:ea typeface="Calibri"/>
                <a:cs typeface="Calibri"/>
              </a:rPr>
              <a:t>Descriptives</a:t>
            </a:r>
            <a:r>
              <a:rPr lang="en-US" sz="2000">
                <a:latin typeface="Calibri"/>
                <a:ea typeface="Calibri"/>
                <a:cs typeface="Calibri"/>
              </a:rPr>
              <a:t> and tabulations, graphics (box plot etc.).</a:t>
            </a:r>
            <a:endParaRPr lang="en-US" sz="2000">
              <a:latin typeface="Calibri"/>
              <a:ea typeface="Calibri"/>
              <a:cs typeface="Arial"/>
            </a:endParaRPr>
          </a:p>
          <a:p>
            <a:pPr>
              <a:buChar char="•"/>
            </a:pPr>
            <a:r>
              <a:rPr lang="en-US" sz="2000">
                <a:latin typeface="Calibri"/>
                <a:cs typeface="Arial"/>
              </a:rPr>
              <a:t> Download of user defined data – select variables,</a:t>
            </a:r>
            <a:r>
              <a:rPr lang="en-US" sz="2000">
                <a:latin typeface="Calibri"/>
                <a:ea typeface="Calibri"/>
                <a:cs typeface="Arial"/>
              </a:rPr>
              <a:t> time and location </a:t>
            </a:r>
            <a:endParaRPr lang="en-US" sz="2000">
              <a:latin typeface="Calibri"/>
              <a:ea typeface="Calibri"/>
              <a:cs typeface="Calibri"/>
            </a:endParaRPr>
          </a:p>
          <a:p>
            <a:pPr>
              <a:buChar char="•"/>
            </a:pPr>
            <a:r>
              <a:rPr lang="en-US" sz="2000">
                <a:latin typeface="Calibri"/>
                <a:ea typeface="Calibri"/>
                <a:cs typeface="Arial"/>
              </a:rPr>
              <a:t> Rich metadata on high level of granularity – DDI Cross-Domain Integration (DDI-CDI)</a:t>
            </a:r>
          </a:p>
          <a:p>
            <a:r>
              <a:rPr lang="en-US" sz="2000">
                <a:latin typeface="Calibri"/>
                <a:ea typeface="Calibri"/>
                <a:cs typeface="Arial"/>
              </a:rPr>
              <a:t>    to bridge between data from different domains and different data structures.</a:t>
            </a:r>
          </a:p>
          <a:p>
            <a:pPr>
              <a:buChar char="•"/>
            </a:pPr>
            <a:r>
              <a:rPr lang="en-US" sz="2000">
                <a:latin typeface="Calibri"/>
                <a:ea typeface="Calibri"/>
                <a:cs typeface="Arial"/>
              </a:rPr>
              <a:t> Provenance information</a:t>
            </a:r>
          </a:p>
          <a:p>
            <a:pPr>
              <a:buChar char="•"/>
            </a:pPr>
            <a:endParaRPr lang="en-US" sz="2000" b="1">
              <a:latin typeface="Calibri"/>
              <a:ea typeface="Calibri"/>
              <a:cs typeface="Arial"/>
            </a:endParaRPr>
          </a:p>
          <a:p>
            <a:r>
              <a:rPr lang="en-US" sz="2000" b="1">
                <a:latin typeface="Calibri"/>
                <a:ea typeface="Calibri"/>
                <a:cs typeface="Arial"/>
              </a:rPr>
              <a:t>Open APIs </a:t>
            </a:r>
          </a:p>
          <a:p>
            <a:pPr lvl="1">
              <a:buChar char="•"/>
            </a:pPr>
            <a:r>
              <a:rPr lang="en-US" sz="2000">
                <a:latin typeface="Calibri"/>
                <a:ea typeface="Calibri"/>
                <a:cs typeface="Arial"/>
              </a:rPr>
              <a:t>Harvest data from multiple sources</a:t>
            </a:r>
          </a:p>
          <a:p>
            <a:pPr lvl="1">
              <a:buChar char="•"/>
            </a:pPr>
            <a:r>
              <a:rPr lang="en-US" sz="2000">
                <a:latin typeface="Calibri"/>
                <a:ea typeface="Calibri"/>
                <a:cs typeface="Arial"/>
              </a:rPr>
              <a:t> Allow harvesting from the new source</a:t>
            </a:r>
          </a:p>
          <a:p>
            <a:pPr lvl="1">
              <a:buChar char="•"/>
            </a:pPr>
            <a:endParaRPr lang="en-US" sz="2000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1982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B49FD-1B76-48E0-9A31-FC985BFC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938" y="188544"/>
            <a:ext cx="8556172" cy="1310012"/>
          </a:xfrm>
        </p:spPr>
        <p:txBody>
          <a:bodyPr/>
          <a:lstStyle/>
          <a:p>
            <a:r>
              <a:rPr lang="en-US" sz="3600" dirty="0">
                <a:latin typeface="Calibri"/>
                <a:cs typeface="Calibri"/>
              </a:rPr>
              <a:t>The ESS Multi-Level Application</a:t>
            </a:r>
            <a:br>
              <a:rPr lang="en-US" sz="3600" dirty="0">
                <a:latin typeface="Calibri"/>
                <a:cs typeface="Calibri"/>
              </a:rPr>
            </a:br>
            <a:r>
              <a:rPr lang="en-US" sz="3600" dirty="0">
                <a:latin typeface="Calibri"/>
                <a:cs typeface="Calibri"/>
              </a:rPr>
              <a:t>FAIR and Open data </a:t>
            </a:r>
            <a:endParaRPr lang="nb-NO" dirty="0"/>
          </a:p>
        </p:txBody>
      </p:sp>
      <p:pic>
        <p:nvPicPr>
          <p:cNvPr id="5" name="image1.png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04D3A543-7172-4F20-9F44-ED06EAFB6CD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6019" y="378224"/>
            <a:ext cx="2313745" cy="1285387"/>
          </a:xfrm>
          <a:prstGeom prst="rect">
            <a:avLst/>
          </a:prstGeom>
          <a:ln/>
        </p:spPr>
      </p:pic>
      <p:pic>
        <p:nvPicPr>
          <p:cNvPr id="7" name="Bilde 5">
            <a:extLst>
              <a:ext uri="{FF2B5EF4-FFF2-40B4-BE49-F238E27FC236}">
                <a16:creationId xmlns:a16="http://schemas.microsoft.com/office/drawing/2014/main" id="{12F97D90-9CBA-4273-A98F-85CE99FA6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4" y="5968232"/>
            <a:ext cx="1238740" cy="402071"/>
          </a:xfrm>
          <a:prstGeom prst="rect">
            <a:avLst/>
          </a:prstGeom>
        </p:spPr>
      </p:pic>
      <p:pic>
        <p:nvPicPr>
          <p:cNvPr id="9" name="Bilde 6">
            <a:extLst>
              <a:ext uri="{FF2B5EF4-FFF2-40B4-BE49-F238E27FC236}">
                <a16:creationId xmlns:a16="http://schemas.microsoft.com/office/drawing/2014/main" id="{8A1A3301-F693-4F0C-BDB8-3AAD1C21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169" y="5933205"/>
            <a:ext cx="730740" cy="472128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38388" y="3260711"/>
            <a:ext cx="7189672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nb-NO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 Light"/>
              <a:cs typeface="Calibri Light"/>
            </a:endParaRPr>
          </a:p>
          <a:p>
            <a:endParaRPr lang="en-US" altLang="nb-NO" sz="3200">
              <a:solidFill>
                <a:srgbClr val="2E74B5"/>
              </a:solidFill>
              <a:latin typeface="Calibri Light"/>
              <a:cs typeface="Calibri Light"/>
            </a:endParaRPr>
          </a:p>
          <a:p>
            <a:endParaRPr lang="en-US" sz="2600">
              <a:cs typeface="Arial"/>
            </a:endParaRPr>
          </a:p>
          <a:p>
            <a:endParaRPr lang="nb-NO" altLang="nb-NO" sz="800">
              <a:cs typeface="Arial"/>
            </a:endParaRPr>
          </a:p>
          <a:p>
            <a:endParaRPr lang="en-US" altLang="nb-NO" sz="1100">
              <a:latin typeface="Calibri Light"/>
              <a:cs typeface="Calibri Light"/>
            </a:endParaRP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DAFCD343-E206-4809-BA1A-32694FD3E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985" y="3117038"/>
            <a:ext cx="10515600" cy="30898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 sz="2600">
              <a:cs typeface="Calibri"/>
            </a:endParaRPr>
          </a:p>
          <a:p>
            <a:pPr marL="0" indent="0">
              <a:buNone/>
            </a:pPr>
            <a:endParaRPr lang="nb-NO" sz="2600">
              <a:cs typeface="Calibri"/>
            </a:endParaRPr>
          </a:p>
          <a:p>
            <a:endParaRPr lang="nb-NO">
              <a:cs typeface="Calibri"/>
            </a:endParaRPr>
          </a:p>
        </p:txBody>
      </p:sp>
      <p:pic>
        <p:nvPicPr>
          <p:cNvPr id="4" name="Bilde 5">
            <a:extLst>
              <a:ext uri="{FF2B5EF4-FFF2-40B4-BE49-F238E27FC236}">
                <a16:creationId xmlns:a16="http://schemas.microsoft.com/office/drawing/2014/main" id="{70CA6D67-B0E3-B693-A00D-E20345908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921" y="1397989"/>
            <a:ext cx="8265089" cy="466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87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B49FD-1B76-48E0-9A31-FC985BFC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753" y="-95574"/>
            <a:ext cx="8556172" cy="1310012"/>
          </a:xfrm>
        </p:spPr>
        <p:txBody>
          <a:bodyPr/>
          <a:lstStyle/>
          <a:p>
            <a:r>
              <a:rPr lang="nb-NO">
                <a:latin typeface="Calibri"/>
                <a:cs typeface="Calibri"/>
              </a:rPr>
              <a:t> </a:t>
            </a:r>
            <a:r>
              <a:rPr lang="nb-NO" sz="3600">
                <a:latin typeface="Calibri"/>
                <a:cs typeface="Calibri"/>
              </a:rPr>
              <a:t>Partners and </a:t>
            </a:r>
            <a:r>
              <a:rPr lang="nb-NO" sz="3600" err="1">
                <a:latin typeface="Calibri"/>
                <a:cs typeface="Calibri"/>
              </a:rPr>
              <a:t>Contributors</a:t>
            </a:r>
            <a:endParaRPr lang="nb-NO" sz="3600" err="1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631A9F-A0C9-4EB7-9569-481A016E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950" y="992187"/>
            <a:ext cx="11214100" cy="55419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sz="1800" b="1">
                <a:ea typeface="+mn-lt"/>
                <a:cs typeface="+mn-lt"/>
              </a:rPr>
              <a:t>SSHOC</a:t>
            </a:r>
            <a:endParaRPr lang="en-US" sz="1800" b="1">
              <a:ea typeface="+mn-lt"/>
              <a:cs typeface="+mn-lt"/>
            </a:endParaRPr>
          </a:p>
          <a:p>
            <a:pPr marL="971550" lvl="1" indent="-285750">
              <a:buFont typeface="Arial"/>
              <a:buChar char="•"/>
            </a:pPr>
            <a:r>
              <a:rPr lang="nb-NO" sz="1800">
                <a:ea typeface="+mn-lt"/>
                <a:cs typeface="+mn-lt"/>
              </a:rPr>
              <a:t>ESS ERIC</a:t>
            </a:r>
            <a:endParaRPr lang="en-US" sz="1800">
              <a:ea typeface="+mn-lt"/>
              <a:cs typeface="+mn-lt"/>
            </a:endParaRPr>
          </a:p>
          <a:p>
            <a:pPr marL="1428750" lvl="2" indent="-285750">
              <a:buFont typeface="Arial"/>
              <a:buChar char="•"/>
            </a:pPr>
            <a:r>
              <a:rPr lang="nb-NO" sz="1800">
                <a:ea typeface="+mn-lt"/>
                <a:cs typeface="+mn-lt"/>
              </a:rPr>
              <a:t>Eric Harrison,  ESS HQ, City </a:t>
            </a:r>
            <a:r>
              <a:rPr lang="nb-NO" sz="1800" err="1">
                <a:ea typeface="+mn-lt"/>
                <a:cs typeface="+mn-lt"/>
              </a:rPr>
              <a:t>University</a:t>
            </a:r>
            <a:r>
              <a:rPr lang="nb-NO" sz="1800">
                <a:ea typeface="+mn-lt"/>
                <a:cs typeface="+mn-lt"/>
              </a:rPr>
              <a:t> </a:t>
            </a:r>
            <a:r>
              <a:rPr lang="nb-NO" sz="1800" err="1">
                <a:ea typeface="+mn-lt"/>
                <a:cs typeface="+mn-lt"/>
              </a:rPr>
              <a:t>of</a:t>
            </a:r>
            <a:r>
              <a:rPr lang="nb-NO" sz="1800">
                <a:ea typeface="+mn-lt"/>
                <a:cs typeface="+mn-lt"/>
              </a:rPr>
              <a:t> London</a:t>
            </a:r>
          </a:p>
          <a:p>
            <a:pPr marL="1428750" lvl="2" indent="-285750">
              <a:buFont typeface="Arial"/>
              <a:buChar char="•"/>
            </a:pPr>
            <a:r>
              <a:rPr lang="nb-NO" sz="1800">
                <a:ea typeface="+mn-lt"/>
                <a:cs typeface="+mn-lt"/>
              </a:rPr>
              <a:t>Hanna </a:t>
            </a:r>
            <a:r>
              <a:rPr lang="nb-NO" sz="1800" err="1">
                <a:ea typeface="+mn-lt"/>
                <a:cs typeface="+mn-lt"/>
              </a:rPr>
              <a:t>Thome</a:t>
            </a:r>
            <a:r>
              <a:rPr lang="nb-NO" sz="1800">
                <a:ea typeface="+mn-lt"/>
                <a:cs typeface="+mn-lt"/>
              </a:rPr>
              <a:t> Pettersen, Sikt - </a:t>
            </a:r>
            <a:r>
              <a:rPr lang="en-US" sz="1800">
                <a:ea typeface="+mn-lt"/>
                <a:cs typeface="+mn-lt"/>
              </a:rPr>
              <a:t>Norwegian Agency for Shared Services in Education and Research</a:t>
            </a:r>
          </a:p>
          <a:p>
            <a:pPr marL="1428750" lvl="2" indent="-285750">
              <a:buFont typeface="Arial"/>
              <a:buChar char="•"/>
            </a:pPr>
            <a:r>
              <a:rPr lang="nb-NO" sz="1800">
                <a:ea typeface="+mn-lt"/>
                <a:cs typeface="+mn-lt"/>
              </a:rPr>
              <a:t>Hilde Orten, Sikt</a:t>
            </a:r>
            <a:endParaRPr lang="en-US" sz="1800">
              <a:ea typeface="+mn-lt"/>
              <a:cs typeface="+mn-lt"/>
            </a:endParaRPr>
          </a:p>
          <a:p>
            <a:pPr marL="1428750" lvl="2" indent="-285750">
              <a:buFont typeface="Arial"/>
              <a:buChar char="•"/>
            </a:pPr>
            <a:r>
              <a:rPr lang="nb-NO" sz="1800">
                <a:ea typeface="+mn-lt"/>
                <a:cs typeface="+mn-lt"/>
              </a:rPr>
              <a:t>Knut </a:t>
            </a:r>
            <a:r>
              <a:rPr lang="nb-NO" sz="1800" err="1">
                <a:ea typeface="+mn-lt"/>
                <a:cs typeface="+mn-lt"/>
              </a:rPr>
              <a:t>Kalgraff</a:t>
            </a:r>
            <a:r>
              <a:rPr lang="nb-NO" sz="1800">
                <a:ea typeface="+mn-lt"/>
                <a:cs typeface="+mn-lt"/>
              </a:rPr>
              <a:t> Skjåk, Sikt</a:t>
            </a:r>
            <a:endParaRPr lang="en-US" sz="1800">
              <a:ea typeface="+mn-lt"/>
              <a:cs typeface="+mn-lt"/>
            </a:endParaRPr>
          </a:p>
          <a:p>
            <a:pPr marL="1428750" lvl="2" indent="-285750">
              <a:buFont typeface="Arial"/>
              <a:buChar char="•"/>
            </a:pPr>
            <a:r>
              <a:rPr lang="nb-NO" sz="1800" err="1">
                <a:ea typeface="+mn-lt"/>
                <a:cs typeface="+mn-lt"/>
              </a:rPr>
              <a:t>Arofan</a:t>
            </a:r>
            <a:r>
              <a:rPr lang="nb-NO" sz="1800">
                <a:ea typeface="+mn-lt"/>
                <a:cs typeface="+mn-lt"/>
              </a:rPr>
              <a:t> Gregory, Consultant, Sikt</a:t>
            </a:r>
            <a:endParaRPr lang="en-US" sz="1800">
              <a:ea typeface="+mn-lt"/>
              <a:cs typeface="+mn-lt"/>
            </a:endParaRPr>
          </a:p>
          <a:p>
            <a:pPr marL="1428750" lvl="2" indent="-285750">
              <a:buFont typeface="Arial"/>
              <a:buChar char="•"/>
            </a:pPr>
            <a:r>
              <a:rPr lang="nb-NO" sz="1800">
                <a:ea typeface="+mn-lt"/>
                <a:cs typeface="+mn-lt"/>
              </a:rPr>
              <a:t>Joachim </a:t>
            </a:r>
            <a:r>
              <a:rPr lang="nb-NO" sz="1800" err="1">
                <a:ea typeface="+mn-lt"/>
                <a:cs typeface="+mn-lt"/>
              </a:rPr>
              <a:t>Wackerow</a:t>
            </a:r>
            <a:r>
              <a:rPr lang="nb-NO" sz="1800">
                <a:ea typeface="+mn-lt"/>
                <a:cs typeface="+mn-lt"/>
              </a:rPr>
              <a:t>, Consultant, Sikt</a:t>
            </a:r>
            <a:endParaRPr lang="en-US" sz="1800">
              <a:ea typeface="+mn-lt"/>
              <a:cs typeface="+mn-lt"/>
            </a:endParaRPr>
          </a:p>
          <a:p>
            <a:pPr marL="971550" lvl="1" indent="-285750">
              <a:buFont typeface="Arial"/>
              <a:buChar char="•"/>
            </a:pPr>
            <a:r>
              <a:rPr lang="nb-NO" sz="1800">
                <a:ea typeface="+mn-lt"/>
                <a:cs typeface="+mn-lt"/>
              </a:rPr>
              <a:t>CESSDA ERIC</a:t>
            </a:r>
            <a:endParaRPr lang="en-US" sz="1800">
              <a:ea typeface="+mn-lt"/>
              <a:cs typeface="+mn-lt"/>
            </a:endParaRPr>
          </a:p>
          <a:p>
            <a:pPr marL="1428750" lvl="2" indent="-285750">
              <a:buFont typeface="Arial"/>
              <a:buChar char="•"/>
            </a:pPr>
            <a:r>
              <a:rPr lang="nb-NO" sz="1800" err="1">
                <a:ea typeface="+mn-lt"/>
                <a:cs typeface="+mn-lt"/>
              </a:rPr>
              <a:t>Dave</a:t>
            </a:r>
            <a:r>
              <a:rPr lang="nb-NO" sz="1800">
                <a:ea typeface="+mn-lt"/>
                <a:cs typeface="+mn-lt"/>
              </a:rPr>
              <a:t> Rayner, </a:t>
            </a:r>
            <a:r>
              <a:rPr lang="nb-NO" sz="1800" err="1">
                <a:ea typeface="+mn-lt"/>
                <a:cs typeface="+mn-lt"/>
              </a:rPr>
              <a:t>University</a:t>
            </a:r>
            <a:r>
              <a:rPr lang="nb-NO" sz="1800">
                <a:ea typeface="+mn-lt"/>
                <a:cs typeface="+mn-lt"/>
              </a:rPr>
              <a:t> </a:t>
            </a:r>
            <a:r>
              <a:rPr lang="nb-NO" sz="1800" err="1">
                <a:ea typeface="+mn-lt"/>
                <a:cs typeface="+mn-lt"/>
              </a:rPr>
              <a:t>of</a:t>
            </a:r>
            <a:r>
              <a:rPr lang="nb-NO" sz="1800">
                <a:ea typeface="+mn-lt"/>
                <a:cs typeface="+mn-lt"/>
              </a:rPr>
              <a:t> </a:t>
            </a:r>
            <a:r>
              <a:rPr lang="nb-NO" sz="1800" err="1">
                <a:ea typeface="+mn-lt"/>
                <a:cs typeface="+mn-lt"/>
              </a:rPr>
              <a:t>Gothenburg</a:t>
            </a:r>
            <a:r>
              <a:rPr lang="nb-NO" sz="1800">
                <a:ea typeface="+mn-lt"/>
                <a:cs typeface="+mn-lt"/>
              </a:rPr>
              <a:t>/SND - </a:t>
            </a:r>
            <a:r>
              <a:rPr lang="nb-NO" sz="1800" err="1">
                <a:ea typeface="+mn-lt"/>
                <a:cs typeface="+mn-lt"/>
              </a:rPr>
              <a:t>Swedish</a:t>
            </a:r>
            <a:r>
              <a:rPr lang="nb-NO" sz="1800">
                <a:ea typeface="+mn-lt"/>
                <a:cs typeface="+mn-lt"/>
              </a:rPr>
              <a:t> National Data Service</a:t>
            </a:r>
            <a:endParaRPr lang="en-US" sz="1800">
              <a:ea typeface="+mn-lt"/>
              <a:cs typeface="+mn-lt"/>
            </a:endParaRPr>
          </a:p>
          <a:p>
            <a:pPr marL="1428750" lvl="2" indent="-285750">
              <a:buFont typeface="Arial"/>
              <a:buChar char="•"/>
            </a:pPr>
            <a:r>
              <a:rPr lang="nb-NO" sz="1800">
                <a:ea typeface="+mn-lt"/>
                <a:cs typeface="+mn-lt"/>
              </a:rPr>
              <a:t>Ilse </a:t>
            </a:r>
            <a:r>
              <a:rPr lang="nb-NO" sz="1800" err="1">
                <a:ea typeface="+mn-lt"/>
                <a:cs typeface="+mn-lt"/>
              </a:rPr>
              <a:t>Laze</a:t>
            </a:r>
            <a:r>
              <a:rPr lang="nb-NO" sz="1800">
                <a:ea typeface="+mn-lt"/>
                <a:cs typeface="+mn-lt"/>
              </a:rPr>
              <a:t>, SND </a:t>
            </a:r>
          </a:p>
          <a:p>
            <a:pPr marL="1428750" lvl="2" indent="-285750">
              <a:buFont typeface="Arial"/>
              <a:buChar char="•"/>
            </a:pPr>
            <a:r>
              <a:rPr lang="nb-NO" sz="1800">
                <a:ea typeface="+mn-lt"/>
                <a:cs typeface="+mn-lt"/>
              </a:rPr>
              <a:t>Iris Alfredsson, SND </a:t>
            </a:r>
          </a:p>
          <a:p>
            <a:pPr>
              <a:buFont typeface="Arial"/>
              <a:buChar char="•"/>
            </a:pPr>
            <a:r>
              <a:rPr lang="nb-NO" sz="1800" b="1">
                <a:ea typeface="+mn-lt"/>
                <a:cs typeface="+mn-lt"/>
              </a:rPr>
              <a:t>ENVRI </a:t>
            </a:r>
            <a:r>
              <a:rPr lang="nb-NO" sz="1800" b="1" err="1">
                <a:ea typeface="+mn-lt"/>
                <a:cs typeface="+mn-lt"/>
              </a:rPr>
              <a:t>Consortium</a:t>
            </a:r>
            <a:endParaRPr lang="en-US" sz="1600" b="1" err="1">
              <a:ea typeface="+mn-lt"/>
              <a:cs typeface="+mn-lt"/>
            </a:endParaRPr>
          </a:p>
          <a:p>
            <a:pPr marL="1428750" lvl="2" indent="-285750">
              <a:buFont typeface="Arial"/>
              <a:buChar char="•"/>
            </a:pPr>
            <a:r>
              <a:rPr lang="nb-NO" sz="1800">
                <a:ea typeface="+mn-lt"/>
                <a:cs typeface="+mn-lt"/>
              </a:rPr>
              <a:t>Hannah Clark, IAGOS - In-service Aircraft for a Global </a:t>
            </a:r>
            <a:r>
              <a:rPr lang="nb-NO" sz="1800" err="1">
                <a:ea typeface="+mn-lt"/>
                <a:cs typeface="+mn-lt"/>
              </a:rPr>
              <a:t>Observing</a:t>
            </a:r>
            <a:r>
              <a:rPr lang="nb-NO" sz="1800">
                <a:ea typeface="+mn-lt"/>
                <a:cs typeface="+mn-lt"/>
              </a:rPr>
              <a:t> System</a:t>
            </a:r>
          </a:p>
          <a:p>
            <a:pPr>
              <a:buFont typeface="Arial"/>
              <a:buChar char="•"/>
            </a:pPr>
            <a:r>
              <a:rPr lang="nb-NO" sz="1800" b="1" err="1">
                <a:ea typeface="+mn-lt"/>
                <a:cs typeface="+mn-lt"/>
              </a:rPr>
              <a:t>External</a:t>
            </a:r>
            <a:r>
              <a:rPr lang="nb-NO" sz="1800" b="1">
                <a:ea typeface="+mn-lt"/>
                <a:cs typeface="+mn-lt"/>
              </a:rPr>
              <a:t> </a:t>
            </a:r>
            <a:r>
              <a:rPr lang="nb-NO" sz="1800" b="1" err="1">
                <a:ea typeface="+mn-lt"/>
                <a:cs typeface="+mn-lt"/>
              </a:rPr>
              <a:t>contributors</a:t>
            </a:r>
            <a:r>
              <a:rPr lang="nb-NO" sz="1800" b="1">
                <a:ea typeface="+mn-lt"/>
                <a:cs typeface="+mn-lt"/>
              </a:rPr>
              <a:t>:</a:t>
            </a:r>
            <a:endParaRPr lang="en-US" sz="1800" b="1">
              <a:ea typeface="+mn-lt"/>
              <a:cs typeface="+mn-lt"/>
            </a:endParaRPr>
          </a:p>
          <a:p>
            <a:pPr marL="1428750" lvl="2" indent="-285750">
              <a:buFont typeface="Arial"/>
              <a:buChar char="•"/>
            </a:pPr>
            <a:r>
              <a:rPr lang="nb-NO" sz="1800">
                <a:ea typeface="+mn-lt"/>
                <a:cs typeface="+mn-lt"/>
              </a:rPr>
              <a:t>Kjetil </a:t>
            </a:r>
            <a:r>
              <a:rPr lang="nb-NO" sz="1800" err="1">
                <a:ea typeface="+mn-lt"/>
                <a:cs typeface="+mn-lt"/>
              </a:rPr>
              <a:t>Tørseth</a:t>
            </a:r>
            <a:r>
              <a:rPr lang="nb-NO" sz="1800">
                <a:ea typeface="+mn-lt"/>
                <a:cs typeface="+mn-lt"/>
              </a:rPr>
              <a:t>, NILU</a:t>
            </a:r>
            <a:endParaRPr lang="en-US" sz="1800">
              <a:ea typeface="+mn-lt"/>
              <a:cs typeface="+mn-lt"/>
            </a:endParaRPr>
          </a:p>
          <a:p>
            <a:pPr marL="1428750" lvl="2" indent="-285750">
              <a:buFont typeface="Arial"/>
              <a:buChar char="•"/>
            </a:pPr>
            <a:r>
              <a:rPr lang="nb-NO" sz="1800">
                <a:ea typeface="+mn-lt"/>
                <a:cs typeface="+mn-lt"/>
              </a:rPr>
              <a:t>Øystein Godøy, Norwegian </a:t>
            </a:r>
            <a:r>
              <a:rPr lang="nb-NO" sz="1800" err="1">
                <a:ea typeface="+mn-lt"/>
                <a:cs typeface="+mn-lt"/>
              </a:rPr>
              <a:t>Meterological</a:t>
            </a:r>
            <a:r>
              <a:rPr lang="nb-NO" sz="1800">
                <a:ea typeface="+mn-lt"/>
                <a:cs typeface="+mn-lt"/>
              </a:rPr>
              <a:t> </a:t>
            </a:r>
            <a:r>
              <a:rPr lang="nb-NO" sz="1800" err="1">
                <a:ea typeface="+mn-lt"/>
                <a:cs typeface="+mn-lt"/>
              </a:rPr>
              <a:t>Institute</a:t>
            </a:r>
            <a:endParaRPr lang="nb-NO" sz="1800">
              <a:ea typeface="+mn-lt"/>
              <a:cs typeface="+mn-lt"/>
            </a:endParaRPr>
          </a:p>
          <a:p>
            <a:pPr marL="0" indent="0">
              <a:buNone/>
            </a:pPr>
            <a:endParaRPr lang="nb-NO" sz="1800">
              <a:ea typeface="+mn-lt"/>
              <a:cs typeface="+mn-lt"/>
            </a:endParaRPr>
          </a:p>
          <a:p>
            <a:endParaRPr lang="nb-NO" sz="1600">
              <a:ea typeface="+mn-lt"/>
              <a:cs typeface="+mn-lt"/>
            </a:endParaRPr>
          </a:p>
          <a:p>
            <a:endParaRPr lang="nb-NO" sz="1600">
              <a:ea typeface="+mn-lt"/>
              <a:cs typeface="+mn-lt"/>
            </a:endParaRPr>
          </a:p>
          <a:p>
            <a:r>
              <a:rPr lang="nb-NO" sz="1600">
                <a:ea typeface="+mn-lt"/>
                <a:cs typeface="+mn-lt"/>
              </a:rPr>
              <a:t>ESS ERIC, ESS HQ and </a:t>
            </a:r>
            <a:r>
              <a:rPr lang="en-US" sz="1600" err="1">
                <a:ea typeface="+mn-lt"/>
                <a:cs typeface="+mn-lt"/>
              </a:rPr>
              <a:t>Sikt</a:t>
            </a:r>
            <a:r>
              <a:rPr lang="en-US" sz="1600">
                <a:ea typeface="+mn-lt"/>
                <a:cs typeface="+mn-lt"/>
              </a:rPr>
              <a:t> - Norwegian Agency for Shared Services in Education and Research</a:t>
            </a:r>
            <a:r>
              <a:rPr lang="nb-NO" sz="1600">
                <a:ea typeface="+mn-lt"/>
                <a:cs typeface="+mn-lt"/>
              </a:rPr>
              <a:t> </a:t>
            </a:r>
            <a:r>
              <a:rPr lang="nb-NO" sz="1600">
                <a:cs typeface="Calibri"/>
              </a:rPr>
              <a:t> (SP leader)</a:t>
            </a:r>
          </a:p>
        </p:txBody>
      </p:sp>
      <p:pic>
        <p:nvPicPr>
          <p:cNvPr id="5" name="image1.png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04D3A543-7172-4F20-9F44-ED06EAFB6CD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6019" y="378224"/>
            <a:ext cx="1440620" cy="650387"/>
          </a:xfrm>
          <a:prstGeom prst="rect">
            <a:avLst/>
          </a:prstGeom>
          <a:ln/>
        </p:spPr>
      </p:pic>
      <p:pic>
        <p:nvPicPr>
          <p:cNvPr id="7" name="Bilde 5">
            <a:extLst>
              <a:ext uri="{FF2B5EF4-FFF2-40B4-BE49-F238E27FC236}">
                <a16:creationId xmlns:a16="http://schemas.microsoft.com/office/drawing/2014/main" id="{12F97D90-9CBA-4273-A98F-85CE99FA6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4" y="5968232"/>
            <a:ext cx="1238740" cy="402071"/>
          </a:xfrm>
          <a:prstGeom prst="rect">
            <a:avLst/>
          </a:prstGeom>
        </p:spPr>
      </p:pic>
      <p:pic>
        <p:nvPicPr>
          <p:cNvPr id="9" name="Bilde 6">
            <a:extLst>
              <a:ext uri="{FF2B5EF4-FFF2-40B4-BE49-F238E27FC236}">
                <a16:creationId xmlns:a16="http://schemas.microsoft.com/office/drawing/2014/main" id="{8A1A3301-F693-4F0C-BDB8-3AAD1C21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169" y="5933205"/>
            <a:ext cx="730740" cy="4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39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B49FD-1B76-48E0-9A31-FC985BFC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628" y="380676"/>
            <a:ext cx="8556172" cy="1310012"/>
          </a:xfrm>
        </p:spPr>
        <p:txBody>
          <a:bodyPr/>
          <a:lstStyle/>
          <a:p>
            <a:r>
              <a:rPr lang="nb-NO" sz="3600">
                <a:latin typeface="Calibri"/>
                <a:cs typeface="Calibri"/>
              </a:rPr>
              <a:t>Milestones – to be </a:t>
            </a:r>
            <a:r>
              <a:rPr lang="nb-NO" sz="3600" err="1">
                <a:latin typeface="Calibri"/>
                <a:cs typeface="Calibri"/>
              </a:rPr>
              <a:t>revised</a:t>
            </a:r>
            <a:endParaRPr lang="nb-NO" err="1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631A9F-A0C9-4EB7-9569-481A016E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09" y="1616894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b-NO">
                <a:ea typeface="+mn-lt"/>
                <a:cs typeface="+mn-lt"/>
              </a:rPr>
              <a:t>"Start" date: April 2021 (M1)</a:t>
            </a:r>
            <a:endParaRPr lang="nb-NO"/>
          </a:p>
          <a:p>
            <a:endParaRPr lang="nb-NO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/>
              <a:t>1. Plans for SP integration and implementation (M10)</a:t>
            </a:r>
            <a:endParaRPr lang="nb-NO"/>
          </a:p>
          <a:p>
            <a:pPr marL="0" indent="0">
              <a:buNone/>
            </a:pPr>
            <a:r>
              <a:rPr lang="en-US"/>
              <a:t>2. MD standards aligned (M20)</a:t>
            </a:r>
            <a:endParaRPr lang="nb-NO"/>
          </a:p>
          <a:p>
            <a:pPr marL="0" indent="0">
              <a:buNone/>
            </a:pPr>
            <a:r>
              <a:rPr lang="en-US"/>
              <a:t>3. Data prepared for the tool (M20)</a:t>
            </a:r>
            <a:endParaRPr lang="nb-NO"/>
          </a:p>
          <a:p>
            <a:pPr marL="0" indent="0">
              <a:buNone/>
            </a:pPr>
            <a:r>
              <a:rPr lang="en-US"/>
              <a:t>4. The multilevel data tool upgraded including access management, and tool and Services Registry populated with the new components (M26)</a:t>
            </a:r>
            <a:endParaRPr lang="nb-NO"/>
          </a:p>
          <a:p>
            <a:pPr marL="0" indent="0">
              <a:buNone/>
            </a:pPr>
            <a:r>
              <a:rPr lang="en-US"/>
              <a:t>5. Science project integrated based on tests and data analysis (M26)</a:t>
            </a:r>
            <a:endParaRPr lang="nb-NO"/>
          </a:p>
          <a:p>
            <a:pPr marL="0" indent="0">
              <a:buNone/>
            </a:pPr>
            <a:r>
              <a:rPr lang="en-US"/>
              <a:t>6. Input to outreach and learning (M28)</a:t>
            </a:r>
            <a:endParaRPr lang="nb-NO"/>
          </a:p>
          <a:p>
            <a:pPr marL="0" indent="0">
              <a:buNone/>
            </a:pPr>
            <a:r>
              <a:rPr lang="en-US"/>
              <a:t>7. Documentation and reports delivered to LIFEWATCH (M29)</a:t>
            </a:r>
            <a:endParaRPr lang="nb-NO"/>
          </a:p>
          <a:p>
            <a:pPr marL="0" indent="0">
              <a:buNone/>
            </a:pPr>
            <a:r>
              <a:rPr lang="en-US"/>
              <a:t>8. Horizontal services, visible through EOSC portal and catalogues (M30).</a:t>
            </a:r>
            <a:endParaRPr lang="nb-NO"/>
          </a:p>
          <a:p>
            <a:endParaRPr lang="nb-NO">
              <a:cs typeface="Calibri"/>
            </a:endParaRPr>
          </a:p>
        </p:txBody>
      </p:sp>
      <p:pic>
        <p:nvPicPr>
          <p:cNvPr id="5" name="image1.png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04D3A543-7172-4F20-9F44-ED06EAFB6CD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6019" y="378224"/>
            <a:ext cx="2313745" cy="1285387"/>
          </a:xfrm>
          <a:prstGeom prst="rect">
            <a:avLst/>
          </a:prstGeom>
          <a:ln/>
        </p:spPr>
      </p:pic>
      <p:pic>
        <p:nvPicPr>
          <p:cNvPr id="7" name="Bilde 5">
            <a:extLst>
              <a:ext uri="{FF2B5EF4-FFF2-40B4-BE49-F238E27FC236}">
                <a16:creationId xmlns:a16="http://schemas.microsoft.com/office/drawing/2014/main" id="{12F97D90-9CBA-4273-A98F-85CE99FA6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4" y="5968232"/>
            <a:ext cx="1238740" cy="402071"/>
          </a:xfrm>
          <a:prstGeom prst="rect">
            <a:avLst/>
          </a:prstGeom>
        </p:spPr>
      </p:pic>
      <p:pic>
        <p:nvPicPr>
          <p:cNvPr id="9" name="Bilde 6">
            <a:extLst>
              <a:ext uri="{FF2B5EF4-FFF2-40B4-BE49-F238E27FC236}">
                <a16:creationId xmlns:a16="http://schemas.microsoft.com/office/drawing/2014/main" id="{8A1A3301-F693-4F0C-BDB8-3AAD1C21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169" y="5933205"/>
            <a:ext cx="730740" cy="4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08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B49FD-1B76-48E0-9A31-FC985BFC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628" y="380676"/>
            <a:ext cx="8556172" cy="1310012"/>
          </a:xfrm>
        </p:spPr>
        <p:txBody>
          <a:bodyPr/>
          <a:lstStyle/>
          <a:p>
            <a:r>
              <a:rPr lang="nb-NO" sz="3600" dirty="0" err="1">
                <a:latin typeface="Calibri"/>
                <a:cs typeface="Calibri"/>
              </a:rPr>
              <a:t>Activities</a:t>
            </a:r>
            <a:r>
              <a:rPr lang="nb-NO" sz="3600" dirty="0">
                <a:latin typeface="Calibri"/>
                <a:cs typeface="Calibri"/>
              </a:rPr>
              <a:t> </a:t>
            </a:r>
            <a:r>
              <a:rPr lang="nb-NO" sz="3600" dirty="0" err="1">
                <a:latin typeface="Calibri"/>
                <a:cs typeface="Calibri"/>
              </a:rPr>
              <a:t>autumn</a:t>
            </a:r>
            <a:r>
              <a:rPr lang="nb-NO" sz="3600" dirty="0">
                <a:latin typeface="Calibri"/>
                <a:cs typeface="Calibri"/>
              </a:rPr>
              <a:t> 2022</a:t>
            </a:r>
            <a:endParaRPr lang="nb-NO" dirty="0"/>
          </a:p>
        </p:txBody>
      </p:sp>
      <p:pic>
        <p:nvPicPr>
          <p:cNvPr id="5" name="image1.png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04D3A543-7172-4F20-9F44-ED06EAFB6CD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6019" y="378224"/>
            <a:ext cx="2313745" cy="1285387"/>
          </a:xfrm>
          <a:prstGeom prst="rect">
            <a:avLst/>
          </a:prstGeom>
          <a:ln/>
        </p:spPr>
      </p:pic>
      <p:pic>
        <p:nvPicPr>
          <p:cNvPr id="7" name="Bilde 5">
            <a:extLst>
              <a:ext uri="{FF2B5EF4-FFF2-40B4-BE49-F238E27FC236}">
                <a16:creationId xmlns:a16="http://schemas.microsoft.com/office/drawing/2014/main" id="{12F97D90-9CBA-4273-A98F-85CE99FA6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4" y="5968232"/>
            <a:ext cx="1238740" cy="402071"/>
          </a:xfrm>
          <a:prstGeom prst="rect">
            <a:avLst/>
          </a:prstGeom>
        </p:spPr>
      </p:pic>
      <p:pic>
        <p:nvPicPr>
          <p:cNvPr id="9" name="Bilde 6">
            <a:extLst>
              <a:ext uri="{FF2B5EF4-FFF2-40B4-BE49-F238E27FC236}">
                <a16:creationId xmlns:a16="http://schemas.microsoft.com/office/drawing/2014/main" id="{8A1A3301-F693-4F0C-BDB8-3AAD1C21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169" y="5933205"/>
            <a:ext cx="730740" cy="472128"/>
          </a:xfrm>
          <a:prstGeom prst="rect">
            <a:avLst/>
          </a:prstGeom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690FA22-C316-894A-DD0C-3CF2986A3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792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 err="1"/>
              <a:t>Ongoing</a:t>
            </a:r>
            <a:r>
              <a:rPr lang="nb-NO" dirty="0"/>
              <a:t> </a:t>
            </a:r>
            <a:r>
              <a:rPr lang="nb-NO" dirty="0" err="1"/>
              <a:t>activities</a:t>
            </a:r>
            <a:endParaRPr lang="nb-NO" dirty="0"/>
          </a:p>
          <a:p>
            <a:pPr lvl="1"/>
            <a:r>
              <a:rPr lang="nb-NO" dirty="0" err="1"/>
              <a:t>Prepare</a:t>
            </a:r>
            <a:r>
              <a:rPr lang="nb-NO" dirty="0"/>
              <a:t> </a:t>
            </a:r>
            <a:r>
              <a:rPr lang="nb-NO" dirty="0" err="1"/>
              <a:t>functional</a:t>
            </a:r>
            <a:r>
              <a:rPr lang="nb-NO" dirty="0"/>
              <a:t> </a:t>
            </a:r>
            <a:r>
              <a:rPr lang="nb-NO" dirty="0" err="1"/>
              <a:t>specification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upgrade</a:t>
            </a:r>
            <a:r>
              <a:rPr lang="nb-NO" dirty="0"/>
              <a:t> of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application</a:t>
            </a:r>
            <a:endParaRPr lang="nb-NO" dirty="0"/>
          </a:p>
          <a:p>
            <a:pPr lvl="1"/>
            <a:r>
              <a:rPr lang="nb-NO" dirty="0" err="1"/>
              <a:t>Prepare</a:t>
            </a:r>
            <a:r>
              <a:rPr lang="nb-NO" dirty="0"/>
              <a:t> data from different </a:t>
            </a:r>
            <a:r>
              <a:rPr lang="nb-NO" dirty="0" err="1"/>
              <a:t>sources</a:t>
            </a:r>
            <a:r>
              <a:rPr lang="nb-NO" dirty="0"/>
              <a:t> for </a:t>
            </a:r>
            <a:r>
              <a:rPr lang="nb-NO" dirty="0" err="1"/>
              <a:t>integration</a:t>
            </a:r>
            <a:endParaRPr lang="nb-NO" dirty="0"/>
          </a:p>
          <a:p>
            <a:pPr lvl="1"/>
            <a:r>
              <a:rPr lang="nb-NO" dirty="0" err="1"/>
              <a:t>Explore</a:t>
            </a:r>
            <a:r>
              <a:rPr lang="nb-NO" dirty="0"/>
              <a:t> metadata </a:t>
            </a:r>
            <a:r>
              <a:rPr lang="nb-NO" dirty="0" err="1"/>
              <a:t>understanding</a:t>
            </a:r>
            <a:r>
              <a:rPr lang="nb-NO" dirty="0"/>
              <a:t>, </a:t>
            </a:r>
            <a:r>
              <a:rPr lang="nb-NO" dirty="0" err="1"/>
              <a:t>availability</a:t>
            </a:r>
            <a:r>
              <a:rPr lang="nb-NO" dirty="0"/>
              <a:t>, </a:t>
            </a:r>
            <a:r>
              <a:rPr lang="nb-NO" dirty="0" err="1"/>
              <a:t>sources</a:t>
            </a:r>
            <a:r>
              <a:rPr lang="nb-NO" dirty="0"/>
              <a:t> and standards used</a:t>
            </a:r>
          </a:p>
          <a:p>
            <a:pPr lvl="1"/>
            <a:endParaRPr lang="nb-NO" dirty="0"/>
          </a:p>
          <a:p>
            <a:pPr marL="0" indent="0">
              <a:buNone/>
            </a:pPr>
            <a:r>
              <a:rPr lang="nb-NO" dirty="0" err="1"/>
              <a:t>Forthcoming</a:t>
            </a:r>
            <a:endParaRPr lang="nb-NO" dirty="0"/>
          </a:p>
          <a:p>
            <a:pPr lvl="1"/>
            <a:r>
              <a:rPr lang="nb-NO" dirty="0" err="1"/>
              <a:t>Define</a:t>
            </a:r>
            <a:r>
              <a:rPr lang="nb-NO" dirty="0"/>
              <a:t> metadata ‘</a:t>
            </a:r>
            <a:r>
              <a:rPr lang="nb-NO" dirty="0" err="1"/>
              <a:t>profile</a:t>
            </a:r>
            <a:r>
              <a:rPr lang="nb-NO" dirty="0"/>
              <a:t>’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application</a:t>
            </a:r>
            <a:r>
              <a:rPr lang="nb-NO" dirty="0"/>
              <a:t> </a:t>
            </a:r>
            <a:r>
              <a:rPr lang="nb-NO" dirty="0" err="1"/>
              <a:t>upgrade</a:t>
            </a:r>
            <a:endParaRPr lang="nb-NO" dirty="0"/>
          </a:p>
          <a:p>
            <a:pPr lvl="1"/>
            <a:r>
              <a:rPr lang="nb-NO" dirty="0" err="1"/>
              <a:t>Mapping</a:t>
            </a:r>
            <a:r>
              <a:rPr lang="nb-NO" dirty="0"/>
              <a:t> of metadata standards used by data from different </a:t>
            </a:r>
            <a:r>
              <a:rPr lang="nb-NO" dirty="0" err="1"/>
              <a:t>sources</a:t>
            </a:r>
            <a:r>
              <a:rPr lang="nb-NO" dirty="0"/>
              <a:t> to DDI-CDI</a:t>
            </a:r>
          </a:p>
          <a:p>
            <a:pPr lvl="1"/>
            <a:r>
              <a:rPr lang="nb-NO" dirty="0"/>
              <a:t>Development </a:t>
            </a:r>
            <a:r>
              <a:rPr lang="nb-NO" dirty="0" err="1"/>
              <a:t>work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application</a:t>
            </a:r>
            <a:r>
              <a:rPr lang="nb-NO" dirty="0"/>
              <a:t> </a:t>
            </a:r>
            <a:r>
              <a:rPr lang="nb-NO" dirty="0" err="1"/>
              <a:t>upgrade</a:t>
            </a:r>
            <a:r>
              <a:rPr lang="nb-NO" dirty="0"/>
              <a:t> starts</a:t>
            </a:r>
          </a:p>
          <a:p>
            <a:pPr lvl="1"/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6823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png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04D3A543-7172-4F20-9F44-ED06EAFB6CD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6019" y="378224"/>
            <a:ext cx="2313745" cy="1285387"/>
          </a:xfrm>
          <a:prstGeom prst="rect">
            <a:avLst/>
          </a:prstGeom>
          <a:ln/>
        </p:spPr>
      </p:pic>
      <p:pic>
        <p:nvPicPr>
          <p:cNvPr id="7" name="Bilde 5">
            <a:extLst>
              <a:ext uri="{FF2B5EF4-FFF2-40B4-BE49-F238E27FC236}">
                <a16:creationId xmlns:a16="http://schemas.microsoft.com/office/drawing/2014/main" id="{12F97D90-9CBA-4273-A98F-85CE99FA6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4" y="5968232"/>
            <a:ext cx="1238740" cy="402071"/>
          </a:xfrm>
          <a:prstGeom prst="rect">
            <a:avLst/>
          </a:prstGeom>
        </p:spPr>
      </p:pic>
      <p:pic>
        <p:nvPicPr>
          <p:cNvPr id="9" name="Bilde 6">
            <a:extLst>
              <a:ext uri="{FF2B5EF4-FFF2-40B4-BE49-F238E27FC236}">
                <a16:creationId xmlns:a16="http://schemas.microsoft.com/office/drawing/2014/main" id="{8A1A3301-F693-4F0C-BDB8-3AAD1C21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169" y="5933205"/>
            <a:ext cx="730740" cy="472128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E04E8F93-A211-9274-3D23-EA362E961086}"/>
              </a:ext>
            </a:extLst>
          </p:cNvPr>
          <p:cNvSpPr txBox="1">
            <a:spLocks/>
          </p:cNvSpPr>
          <p:nvPr/>
        </p:nvSpPr>
        <p:spPr>
          <a:xfrm>
            <a:off x="637975" y="17694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/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5B7F7D30-F18C-9666-44D2-5EB1C599A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764" y="582513"/>
            <a:ext cx="10515600" cy="1325563"/>
          </a:xfrm>
        </p:spPr>
        <p:txBody>
          <a:bodyPr/>
          <a:lstStyle/>
          <a:p>
            <a:r>
              <a:rPr lang="nb-NO" dirty="0" err="1"/>
              <a:t>Ongoing</a:t>
            </a:r>
            <a:r>
              <a:rPr lang="nb-NO" dirty="0"/>
              <a:t> data </a:t>
            </a:r>
            <a:r>
              <a:rPr lang="nb-NO" dirty="0" err="1"/>
              <a:t>harmonisation</a:t>
            </a:r>
            <a:r>
              <a:rPr lang="nb-NO" dirty="0"/>
              <a:t> </a:t>
            </a:r>
            <a:r>
              <a:rPr lang="nb-NO" dirty="0" err="1"/>
              <a:t>activities</a:t>
            </a:r>
            <a:br>
              <a:rPr lang="nb-NO" dirty="0"/>
            </a:br>
            <a:endParaRPr lang="nb-NO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9DD54FFD-04A9-2C9D-3D96-CF2C8D0AAD62}"/>
              </a:ext>
            </a:extLst>
          </p:cNvPr>
          <p:cNvSpPr txBox="1"/>
          <p:nvPr/>
        </p:nvSpPr>
        <p:spPr>
          <a:xfrm>
            <a:off x="103239" y="2112365"/>
            <a:ext cx="1208876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Three </a:t>
            </a:r>
            <a:r>
              <a:rPr lang="nb-NO" sz="4000" dirty="0" err="1"/>
              <a:t>dimensions</a:t>
            </a:r>
            <a:r>
              <a:rPr lang="nb-NO" sz="40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000" dirty="0" err="1"/>
              <a:t>Topical</a:t>
            </a:r>
            <a:r>
              <a:rPr lang="nb-NO" sz="3000" dirty="0"/>
              <a:t> (variables/parameters)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000" dirty="0"/>
              <a:t>Time (time </a:t>
            </a:r>
            <a:r>
              <a:rPr lang="nb-NO" sz="3000" dirty="0" err="1"/>
              <a:t>representation</a:t>
            </a:r>
            <a:r>
              <a:rPr lang="nb-NO" sz="3000" dirty="0"/>
              <a:t> and </a:t>
            </a:r>
            <a:r>
              <a:rPr lang="nb-NO" sz="3000" dirty="0" err="1"/>
              <a:t>scope</a:t>
            </a:r>
            <a:r>
              <a:rPr lang="nb-NO" sz="3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000" dirty="0" err="1"/>
              <a:t>Geography</a:t>
            </a:r>
            <a:r>
              <a:rPr lang="nb-NO" sz="3000" dirty="0"/>
              <a:t> (NUTS polygons (ESS), grids (ERA5), </a:t>
            </a:r>
            <a:r>
              <a:rPr lang="nb-NO" sz="3000" dirty="0" err="1"/>
              <a:t>geopoints</a:t>
            </a:r>
            <a:r>
              <a:rPr lang="nb-NO" sz="3000" dirty="0"/>
              <a:t> (EEA) </a:t>
            </a:r>
          </a:p>
          <a:p>
            <a:endParaRPr lang="nb-NO" sz="30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8884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B49FD-1B76-48E0-9A31-FC985BFC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492" y="261708"/>
            <a:ext cx="8556172" cy="1310012"/>
          </a:xfrm>
        </p:spPr>
        <p:txBody>
          <a:bodyPr/>
          <a:lstStyle/>
          <a:p>
            <a:r>
              <a:rPr lang="nb-NO" sz="3600" dirty="0" err="1">
                <a:latin typeface="Calibri"/>
                <a:cs typeface="Calibri"/>
              </a:rPr>
              <a:t>Geograpical</a:t>
            </a:r>
            <a:r>
              <a:rPr lang="nb-NO" sz="3600" dirty="0">
                <a:latin typeface="Calibri"/>
                <a:cs typeface="Calibri"/>
              </a:rPr>
              <a:t> </a:t>
            </a:r>
            <a:r>
              <a:rPr lang="nb-NO" sz="3600" dirty="0" err="1">
                <a:latin typeface="Calibri"/>
                <a:cs typeface="Calibri"/>
              </a:rPr>
              <a:t>mapping</a:t>
            </a:r>
            <a:r>
              <a:rPr lang="nb-NO" sz="3600" dirty="0">
                <a:latin typeface="Calibri"/>
                <a:cs typeface="Calibri"/>
              </a:rPr>
              <a:t> -  to be </a:t>
            </a:r>
            <a:r>
              <a:rPr lang="nb-NO" sz="3600" dirty="0" err="1">
                <a:latin typeface="Calibri"/>
                <a:cs typeface="Calibri"/>
              </a:rPr>
              <a:t>explored</a:t>
            </a:r>
            <a:endParaRPr lang="nb-NO" dirty="0"/>
          </a:p>
        </p:txBody>
      </p:sp>
      <p:pic>
        <p:nvPicPr>
          <p:cNvPr id="5" name="image1.png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04D3A543-7172-4F20-9F44-ED06EAFB6CD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62277" y="245145"/>
            <a:ext cx="2313745" cy="1285387"/>
          </a:xfrm>
          <a:prstGeom prst="rect">
            <a:avLst/>
          </a:prstGeom>
          <a:ln/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620A0793-3C46-40A9-C041-3B15E298EA98}"/>
              </a:ext>
            </a:extLst>
          </p:cNvPr>
          <p:cNvSpPr txBox="1"/>
          <p:nvPr/>
        </p:nvSpPr>
        <p:spPr>
          <a:xfrm>
            <a:off x="403983" y="1527232"/>
            <a:ext cx="1138403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000" dirty="0" err="1"/>
              <a:t>Geographic</a:t>
            </a:r>
            <a:r>
              <a:rPr lang="nb-NO" sz="3000" dirty="0"/>
              <a:t> </a:t>
            </a:r>
            <a:r>
              <a:rPr lang="nb-NO" sz="3000" dirty="0" err="1"/>
              <a:t>projection</a:t>
            </a:r>
            <a:endParaRPr lang="nb-NO" sz="3000" dirty="0"/>
          </a:p>
          <a:p>
            <a:r>
              <a:rPr lang="nb-NO" sz="3200" dirty="0"/>
              <a:t>	</a:t>
            </a:r>
            <a:r>
              <a:rPr lang="nb-NO" sz="2800" dirty="0" err="1"/>
              <a:t>Common</a:t>
            </a:r>
            <a:r>
              <a:rPr lang="nb-NO" sz="2800" dirty="0"/>
              <a:t> </a:t>
            </a:r>
            <a:r>
              <a:rPr lang="nb-NO" sz="2800" dirty="0" err="1"/>
              <a:t>denominator</a:t>
            </a:r>
            <a:r>
              <a:rPr lang="nb-NO" sz="2800" dirty="0"/>
              <a:t> </a:t>
            </a:r>
            <a:r>
              <a:rPr lang="nb-NO" sz="2800" dirty="0" err="1"/>
              <a:t>needed</a:t>
            </a:r>
            <a:r>
              <a:rPr lang="nb-NO" sz="2800" dirty="0"/>
              <a:t> </a:t>
            </a:r>
            <a:r>
              <a:rPr lang="en-US" sz="2800" u="sng" dirty="0">
                <a:solidFill>
                  <a:srgbClr val="1155C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EPSG 4326</a:t>
            </a:r>
            <a:r>
              <a:rPr lang="nb-NO" sz="2800" dirty="0"/>
              <a:t>, </a:t>
            </a:r>
            <a:r>
              <a:rPr lang="en-US" sz="2800" u="sng" dirty="0">
                <a:solidFill>
                  <a:srgbClr val="1155C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EGPS 3035</a:t>
            </a:r>
            <a:r>
              <a:rPr lang="nb-NO" sz="2800" dirty="0"/>
              <a:t>, </a:t>
            </a:r>
            <a:r>
              <a:rPr lang="nb-NO" sz="2800" dirty="0" err="1"/>
              <a:t>other</a:t>
            </a:r>
            <a:r>
              <a:rPr lang="nb-NO" sz="2800" dirty="0"/>
              <a:t>?</a:t>
            </a:r>
          </a:p>
          <a:p>
            <a:endParaRPr lang="nb-NO" sz="2800" dirty="0"/>
          </a:p>
          <a:p>
            <a:r>
              <a:rPr lang="nb-NO" sz="3000" dirty="0"/>
              <a:t>Sampling</a:t>
            </a:r>
          </a:p>
          <a:p>
            <a:r>
              <a:rPr lang="nb-NO" sz="3200" dirty="0"/>
              <a:t>	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Find best match in sampling between NUTS polygons (ESS), grid data 	(ERA5) and geo points (EEA) </a:t>
            </a:r>
          </a:p>
          <a:p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dirty="0">
                <a:cs typeface="Times New Roman" panose="02020603050405020304" pitchFamily="18" charset="0"/>
              </a:rPr>
              <a:t>Geographic </a:t>
            </a:r>
            <a:r>
              <a:rPr lang="nb-NO" sz="3000" dirty="0" err="1">
                <a:cs typeface="Times New Roman" panose="02020603050405020304" pitchFamily="18" charset="0"/>
              </a:rPr>
              <a:t>mapping</a:t>
            </a:r>
            <a:r>
              <a:rPr lang="nb-NO" sz="3000" dirty="0">
                <a:cs typeface="Times New Roman" panose="02020603050405020304" pitchFamily="18" charset="0"/>
              </a:rPr>
              <a:t> – </a:t>
            </a:r>
            <a:r>
              <a:rPr lang="nb-NO" sz="3000" dirty="0" err="1">
                <a:cs typeface="Times New Roman" panose="02020603050405020304" pitchFamily="18" charset="0"/>
              </a:rPr>
              <a:t>changes</a:t>
            </a:r>
            <a:r>
              <a:rPr lang="nb-NO" sz="3000" dirty="0">
                <a:cs typeface="Times New Roman" panose="02020603050405020304" pitchFamily="18" charset="0"/>
              </a:rPr>
              <a:t> over time</a:t>
            </a:r>
          </a:p>
          <a:p>
            <a:r>
              <a:rPr lang="nb-NO" sz="3200" dirty="0">
                <a:cs typeface="Times New Roman" panose="02020603050405020304" pitchFamily="18" charset="0"/>
              </a:rPr>
              <a:t>	</a:t>
            </a:r>
            <a:r>
              <a:rPr lang="nb-NO" sz="2800" dirty="0">
                <a:cs typeface="Times New Roman" panose="02020603050405020304" pitchFamily="18" charset="0"/>
              </a:rPr>
              <a:t>Standards </a:t>
            </a:r>
            <a:r>
              <a:rPr lang="nb-NO" sz="2800" dirty="0" err="1">
                <a:cs typeface="Times New Roman" panose="02020603050405020304" pitchFamily="18" charset="0"/>
              </a:rPr>
              <a:t>mapping</a:t>
            </a:r>
            <a:r>
              <a:rPr lang="nb-NO" sz="2800" dirty="0">
                <a:cs typeface="Times New Roman" panose="02020603050405020304" pitchFamily="18" charset="0"/>
              </a:rPr>
              <a:t> (NUTS 2016, 2021 etc.)</a:t>
            </a:r>
          </a:p>
          <a:p>
            <a:endParaRPr lang="nb-NO" sz="2800" dirty="0">
              <a:cs typeface="Times New Roman" panose="02020603050405020304" pitchFamily="18" charset="0"/>
            </a:endParaRPr>
          </a:p>
          <a:p>
            <a:r>
              <a:rPr lang="nb-NO" sz="2800" dirty="0">
                <a:cs typeface="Times New Roman" panose="02020603050405020304" pitchFamily="18" charset="0"/>
              </a:rPr>
              <a:t>Variable </a:t>
            </a:r>
            <a:r>
              <a:rPr lang="nb-NO" sz="2800" dirty="0" err="1">
                <a:cs typeface="Times New Roman" panose="02020603050405020304" pitchFamily="18" charset="0"/>
              </a:rPr>
              <a:t>representation</a:t>
            </a:r>
            <a:r>
              <a:rPr lang="nb-NO" sz="2800" dirty="0">
                <a:cs typeface="Times New Roman" panose="02020603050405020304" pitchFamily="18" charset="0"/>
              </a:rPr>
              <a:t> of </a:t>
            </a:r>
            <a:r>
              <a:rPr lang="nb-NO" sz="2800" dirty="0" err="1">
                <a:cs typeface="Times New Roman" panose="02020603050405020304" pitchFamily="18" charset="0"/>
              </a:rPr>
              <a:t>geographic</a:t>
            </a:r>
            <a:r>
              <a:rPr lang="nb-NO" sz="2800" dirty="0"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cs typeface="Times New Roman" panose="02020603050405020304" pitchFamily="18" charset="0"/>
              </a:rPr>
              <a:t>identifiers</a:t>
            </a:r>
            <a:r>
              <a:rPr lang="nb-NO" sz="2800" dirty="0">
                <a:cs typeface="Times New Roman" panose="02020603050405020304" pitchFamily="18" charset="0"/>
              </a:rPr>
              <a:t> in ESS, EEA and ERA5 data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14010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B49FD-1B76-48E0-9A31-FC985BFC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82" y="1406445"/>
            <a:ext cx="8556172" cy="1310012"/>
          </a:xfrm>
        </p:spPr>
        <p:txBody>
          <a:bodyPr/>
          <a:lstStyle/>
          <a:p>
            <a:pPr algn="ctr"/>
            <a:r>
              <a:rPr lang="nb-NO" sz="3600">
                <a:latin typeface="Calibri"/>
                <a:cs typeface="Calibri"/>
              </a:rPr>
              <a:t> </a:t>
            </a:r>
            <a:r>
              <a:rPr lang="nb-NO" sz="3600" err="1">
                <a:latin typeface="Calibri"/>
                <a:cs typeface="Calibri"/>
              </a:rPr>
              <a:t>Framing</a:t>
            </a:r>
            <a:r>
              <a:rPr lang="nb-NO" sz="3600">
                <a:latin typeface="Calibri"/>
                <a:cs typeface="Calibri"/>
              </a:rPr>
              <a:t>: EOSC </a:t>
            </a:r>
            <a:r>
              <a:rPr lang="nb-NO" sz="3600" err="1">
                <a:latin typeface="Calibri"/>
                <a:cs typeface="Calibri"/>
              </a:rPr>
              <a:t>Future</a:t>
            </a:r>
            <a:r>
              <a:rPr lang="nb-NO" sz="3600">
                <a:latin typeface="Calibri"/>
                <a:cs typeface="Calibri"/>
              </a:rPr>
              <a:t>  - </a:t>
            </a:r>
            <a:r>
              <a:rPr lang="nb-NO" sz="3600" err="1">
                <a:latin typeface="Calibri"/>
                <a:cs typeface="Calibri"/>
              </a:rPr>
              <a:t>what</a:t>
            </a:r>
            <a:r>
              <a:rPr lang="nb-NO" sz="3600">
                <a:latin typeface="Calibri"/>
                <a:cs typeface="Calibri"/>
              </a:rPr>
              <a:t> is it?</a:t>
            </a:r>
            <a:endParaRPr lang="nb-NO" sz="3600" err="1">
              <a:cs typeface="Calibri Light" panose="020F0302020204030204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631A9F-A0C9-4EB7-9569-481A016E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753" y="2968625"/>
            <a:ext cx="11023599" cy="434340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b-NO" sz="1000">
              <a:ea typeface="+mn-lt"/>
              <a:cs typeface="+mn-lt"/>
            </a:endParaRPr>
          </a:p>
          <a:p>
            <a:r>
              <a:rPr lang="nb-NO">
                <a:ea typeface="+mn-lt"/>
                <a:cs typeface="+mn-lt"/>
              </a:rPr>
              <a:t>EOSC </a:t>
            </a:r>
            <a:r>
              <a:rPr lang="nb-NO" err="1">
                <a:ea typeface="+mn-lt"/>
                <a:cs typeface="+mn-lt"/>
              </a:rPr>
              <a:t>Future</a:t>
            </a:r>
            <a:r>
              <a:rPr lang="nb-NO">
                <a:ea typeface="+mn-lt"/>
                <a:cs typeface="+mn-lt"/>
              </a:rPr>
              <a:t>: An EU-</a:t>
            </a:r>
            <a:r>
              <a:rPr lang="nb-NO" err="1">
                <a:ea typeface="+mn-lt"/>
                <a:cs typeface="+mn-lt"/>
              </a:rPr>
              <a:t>funded</a:t>
            </a:r>
            <a:r>
              <a:rPr lang="nb-NO">
                <a:ea typeface="+mn-lt"/>
                <a:cs typeface="+mn-lt"/>
              </a:rPr>
              <a:t> H2020 </a:t>
            </a:r>
            <a:r>
              <a:rPr lang="nb-NO" err="1">
                <a:ea typeface="+mn-lt"/>
                <a:cs typeface="+mn-lt"/>
              </a:rPr>
              <a:t>project</a:t>
            </a:r>
            <a:r>
              <a:rPr lang="nb-NO">
                <a:ea typeface="+mn-lt"/>
                <a:cs typeface="+mn-lt"/>
              </a:rPr>
              <a:t> </a:t>
            </a:r>
            <a:r>
              <a:rPr lang="nb-NO" err="1">
                <a:ea typeface="+mn-lt"/>
                <a:cs typeface="+mn-lt"/>
              </a:rPr>
              <a:t>that</a:t>
            </a:r>
            <a:r>
              <a:rPr lang="nb-NO">
                <a:ea typeface="+mn-lt"/>
                <a:cs typeface="+mn-lt"/>
              </a:rPr>
              <a:t> is </a:t>
            </a:r>
            <a:r>
              <a:rPr lang="nb-NO" err="1">
                <a:ea typeface="+mn-lt"/>
                <a:cs typeface="+mn-lt"/>
              </a:rPr>
              <a:t>implementing</a:t>
            </a:r>
            <a:r>
              <a:rPr lang="nb-NO">
                <a:ea typeface="+mn-lt"/>
                <a:cs typeface="+mn-lt"/>
              </a:rPr>
              <a:t> </a:t>
            </a:r>
            <a:r>
              <a:rPr lang="nb-NO" err="1">
                <a:ea typeface="+mn-lt"/>
                <a:cs typeface="+mn-lt"/>
              </a:rPr>
              <a:t>the</a:t>
            </a:r>
            <a:r>
              <a:rPr lang="nb-NO">
                <a:ea typeface="+mn-lt"/>
                <a:cs typeface="+mn-lt"/>
              </a:rPr>
              <a:t> European Open Science </a:t>
            </a:r>
            <a:r>
              <a:rPr lang="nb-NO" err="1">
                <a:ea typeface="+mn-lt"/>
                <a:cs typeface="+mn-lt"/>
              </a:rPr>
              <a:t>Cloud</a:t>
            </a:r>
            <a:r>
              <a:rPr lang="nb-NO">
                <a:ea typeface="+mn-lt"/>
                <a:cs typeface="+mn-lt"/>
              </a:rPr>
              <a:t> (EOSC). The </a:t>
            </a:r>
            <a:r>
              <a:rPr lang="nb-NO" err="1">
                <a:ea typeface="+mn-lt"/>
                <a:cs typeface="+mn-lt"/>
              </a:rPr>
              <a:t>aim</a:t>
            </a:r>
            <a:r>
              <a:rPr lang="nb-NO">
                <a:ea typeface="+mn-lt"/>
                <a:cs typeface="+mn-lt"/>
              </a:rPr>
              <a:t> </a:t>
            </a:r>
            <a:r>
              <a:rPr lang="nb-NO" err="1">
                <a:ea typeface="+mn-lt"/>
                <a:cs typeface="+mn-lt"/>
              </a:rPr>
              <a:t>of</a:t>
            </a:r>
            <a:r>
              <a:rPr lang="nb-NO">
                <a:ea typeface="+mn-lt"/>
                <a:cs typeface="+mn-lt"/>
              </a:rPr>
              <a:t> EOSC is to </a:t>
            </a:r>
            <a:r>
              <a:rPr lang="nb-NO" err="1">
                <a:ea typeface="+mn-lt"/>
                <a:cs typeface="+mn-lt"/>
              </a:rPr>
              <a:t>give</a:t>
            </a:r>
            <a:r>
              <a:rPr lang="nb-NO">
                <a:ea typeface="+mn-lt"/>
                <a:cs typeface="+mn-lt"/>
              </a:rPr>
              <a:t> European </a:t>
            </a:r>
            <a:r>
              <a:rPr lang="nb-NO" err="1">
                <a:ea typeface="+mn-lt"/>
                <a:cs typeface="+mn-lt"/>
              </a:rPr>
              <a:t>researchers</a:t>
            </a:r>
            <a:r>
              <a:rPr lang="nb-NO">
                <a:ea typeface="+mn-lt"/>
                <a:cs typeface="+mn-lt"/>
              </a:rPr>
              <a:t> </a:t>
            </a:r>
            <a:r>
              <a:rPr lang="nb-NO" err="1">
                <a:ea typeface="+mn-lt"/>
                <a:cs typeface="+mn-lt"/>
              </a:rPr>
              <a:t>access</a:t>
            </a:r>
            <a:r>
              <a:rPr lang="nb-NO">
                <a:ea typeface="+mn-lt"/>
                <a:cs typeface="+mn-lt"/>
              </a:rPr>
              <a:t> to a </a:t>
            </a:r>
            <a:r>
              <a:rPr lang="nb-NO" err="1">
                <a:ea typeface="+mn-lt"/>
                <a:cs typeface="+mn-lt"/>
              </a:rPr>
              <a:t>wide</a:t>
            </a:r>
            <a:r>
              <a:rPr lang="nb-NO">
                <a:ea typeface="+mn-lt"/>
                <a:cs typeface="+mn-lt"/>
              </a:rPr>
              <a:t> web </a:t>
            </a:r>
            <a:r>
              <a:rPr lang="nb-NO" err="1">
                <a:ea typeface="+mn-lt"/>
                <a:cs typeface="+mn-lt"/>
              </a:rPr>
              <a:t>of</a:t>
            </a:r>
            <a:r>
              <a:rPr lang="nb-NO">
                <a:ea typeface="+mn-lt"/>
                <a:cs typeface="+mn-lt"/>
              </a:rPr>
              <a:t> FAIR data and </a:t>
            </a:r>
            <a:r>
              <a:rPr lang="nb-NO" err="1">
                <a:ea typeface="+mn-lt"/>
                <a:cs typeface="+mn-lt"/>
              </a:rPr>
              <a:t>related</a:t>
            </a:r>
            <a:r>
              <a:rPr lang="nb-NO">
                <a:ea typeface="+mn-lt"/>
                <a:cs typeface="+mn-lt"/>
              </a:rPr>
              <a:t> services </a:t>
            </a:r>
            <a:r>
              <a:rPr lang="nb-NO" err="1">
                <a:ea typeface="+mn-lt"/>
                <a:cs typeface="+mn-lt"/>
              </a:rPr>
              <a:t>through</a:t>
            </a:r>
            <a:r>
              <a:rPr lang="nb-NO">
                <a:ea typeface="+mn-lt"/>
                <a:cs typeface="+mn-lt"/>
              </a:rPr>
              <a:t> </a:t>
            </a:r>
            <a:r>
              <a:rPr lang="nb-NO" err="1">
                <a:ea typeface="+mn-lt"/>
                <a:cs typeface="+mn-lt"/>
              </a:rPr>
              <a:t>the</a:t>
            </a:r>
            <a:r>
              <a:rPr lang="nb-NO">
                <a:ea typeface="+mn-lt"/>
                <a:cs typeface="+mn-lt"/>
              </a:rPr>
              <a:t> </a:t>
            </a:r>
            <a:r>
              <a:rPr lang="nb-NO">
                <a:ea typeface="+mn-lt"/>
                <a:cs typeface="+mn-lt"/>
                <a:hlinkClick r:id="rId2"/>
              </a:rPr>
              <a:t>EOSC Portal</a:t>
            </a:r>
            <a:r>
              <a:rPr lang="nb-NO">
                <a:ea typeface="+mn-lt"/>
                <a:cs typeface="+mn-lt"/>
              </a:rPr>
              <a:t>.</a:t>
            </a:r>
          </a:p>
          <a:p>
            <a:endParaRPr lang="nb-NO">
              <a:ea typeface="+mn-lt"/>
              <a:cs typeface="+mn-lt"/>
            </a:endParaRPr>
          </a:p>
          <a:p>
            <a:pPr marL="0" indent="0">
              <a:buNone/>
            </a:pPr>
            <a:endParaRPr lang="nb-NO">
              <a:cs typeface="Calibri"/>
            </a:endParaRPr>
          </a:p>
          <a:p>
            <a:endParaRPr lang="nb-NO">
              <a:cs typeface="Calibri"/>
            </a:endParaRPr>
          </a:p>
          <a:p>
            <a:endParaRPr lang="nb-NO">
              <a:cs typeface="Calibri"/>
            </a:endParaRPr>
          </a:p>
        </p:txBody>
      </p:sp>
      <p:pic>
        <p:nvPicPr>
          <p:cNvPr id="5" name="image1.png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04D3A543-7172-4F20-9F44-ED06EAFB6CD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6019" y="378224"/>
            <a:ext cx="2313745" cy="1285387"/>
          </a:xfrm>
          <a:prstGeom prst="rect">
            <a:avLst/>
          </a:prstGeom>
          <a:ln/>
        </p:spPr>
      </p:pic>
      <p:pic>
        <p:nvPicPr>
          <p:cNvPr id="7" name="Bilde 5">
            <a:extLst>
              <a:ext uri="{FF2B5EF4-FFF2-40B4-BE49-F238E27FC236}">
                <a16:creationId xmlns:a16="http://schemas.microsoft.com/office/drawing/2014/main" id="{12F97D90-9CBA-4273-A98F-85CE99FA6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54" y="5968232"/>
            <a:ext cx="1238740" cy="402071"/>
          </a:xfrm>
          <a:prstGeom prst="rect">
            <a:avLst/>
          </a:prstGeom>
        </p:spPr>
      </p:pic>
      <p:pic>
        <p:nvPicPr>
          <p:cNvPr id="9" name="Bilde 6">
            <a:extLst>
              <a:ext uri="{FF2B5EF4-FFF2-40B4-BE49-F238E27FC236}">
                <a16:creationId xmlns:a16="http://schemas.microsoft.com/office/drawing/2014/main" id="{8A1A3301-F693-4F0C-BDB8-3AAD1C21C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6169" y="5933205"/>
            <a:ext cx="730740" cy="4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44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e 21">
            <a:extLst>
              <a:ext uri="{FF2B5EF4-FFF2-40B4-BE49-F238E27FC236}">
                <a16:creationId xmlns:a16="http://schemas.microsoft.com/office/drawing/2014/main" id="{2BFB3D63-9FAA-01B9-1FEB-5E5A86073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912" y="750589"/>
            <a:ext cx="5534025" cy="3667125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3D567917-FF07-B7E0-CE02-5E7BB85B5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7" y="912514"/>
            <a:ext cx="4848225" cy="3505200"/>
          </a:xfrm>
          <a:prstGeom prst="rect">
            <a:avLst/>
          </a:prstGeom>
        </p:spPr>
      </p:pic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id="{1BF7885F-26F5-6329-0E75-3A442C9525C5}"/>
              </a:ext>
            </a:extLst>
          </p:cNvPr>
          <p:cNvCxnSpPr/>
          <p:nvPr/>
        </p:nvCxnSpPr>
        <p:spPr>
          <a:xfrm>
            <a:off x="1187355" y="5022376"/>
            <a:ext cx="967626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BAE83FC6-5B3B-8B04-B214-B80ACDBF23B4}"/>
              </a:ext>
            </a:extLst>
          </p:cNvPr>
          <p:cNvSpPr txBox="1"/>
          <p:nvPr/>
        </p:nvSpPr>
        <p:spPr>
          <a:xfrm>
            <a:off x="2789731" y="4535379"/>
            <a:ext cx="173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Time </a:t>
            </a:r>
            <a:r>
              <a:rPr lang="nb-NO" b="1" dirty="0" err="1"/>
              <a:t>point</a:t>
            </a:r>
            <a:r>
              <a:rPr lang="nb-NO" b="1" dirty="0"/>
              <a:t> 1</a:t>
            </a:r>
          </a:p>
        </p:txBody>
      </p:sp>
      <p:pic>
        <p:nvPicPr>
          <p:cNvPr id="7" name="image1.png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C22949C1-8477-A058-495C-BB590280F8F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4051" y="187279"/>
            <a:ext cx="2313745" cy="1285387"/>
          </a:xfrm>
          <a:prstGeom prst="rect">
            <a:avLst/>
          </a:prstGeom>
          <a:ln/>
        </p:spPr>
      </p:pic>
      <p:pic>
        <p:nvPicPr>
          <p:cNvPr id="8" name="Bilde 5">
            <a:extLst>
              <a:ext uri="{FF2B5EF4-FFF2-40B4-BE49-F238E27FC236}">
                <a16:creationId xmlns:a16="http://schemas.microsoft.com/office/drawing/2014/main" id="{445B1651-55A8-CA02-1628-36436E0C2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21" y="6221839"/>
            <a:ext cx="1238740" cy="402071"/>
          </a:xfrm>
          <a:prstGeom prst="rect">
            <a:avLst/>
          </a:prstGeom>
        </p:spPr>
      </p:pic>
      <p:pic>
        <p:nvPicPr>
          <p:cNvPr id="9" name="Bilde 6">
            <a:extLst>
              <a:ext uri="{FF2B5EF4-FFF2-40B4-BE49-F238E27FC236}">
                <a16:creationId xmlns:a16="http://schemas.microsoft.com/office/drawing/2014/main" id="{F299690E-8996-A6DF-4F50-6E3F6C5967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0875" y="6151782"/>
            <a:ext cx="730740" cy="472128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B2B4789-A419-080F-740F-549C031C7E15}"/>
              </a:ext>
            </a:extLst>
          </p:cNvPr>
          <p:cNvSpPr/>
          <p:nvPr/>
        </p:nvSpPr>
        <p:spPr>
          <a:xfrm>
            <a:off x="1230923" y="5132439"/>
            <a:ext cx="258664" cy="231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3DB16EA-A074-4B1C-C329-7F35702082FF}"/>
              </a:ext>
            </a:extLst>
          </p:cNvPr>
          <p:cNvSpPr txBox="1"/>
          <p:nvPr/>
        </p:nvSpPr>
        <p:spPr>
          <a:xfrm>
            <a:off x="1776361" y="5022376"/>
            <a:ext cx="466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ESS survey data in NUTS polygons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869EC22-0A7F-A978-E57E-5C2FBF0D8001}"/>
              </a:ext>
            </a:extLst>
          </p:cNvPr>
          <p:cNvSpPr/>
          <p:nvPr/>
        </p:nvSpPr>
        <p:spPr>
          <a:xfrm>
            <a:off x="1230923" y="5498280"/>
            <a:ext cx="258664" cy="2311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9C9C07BA-746C-996E-4B4C-DE5E74DB15A1}"/>
              </a:ext>
            </a:extLst>
          </p:cNvPr>
          <p:cNvSpPr txBox="1"/>
          <p:nvPr/>
        </p:nvSpPr>
        <p:spPr>
          <a:xfrm>
            <a:off x="1776361" y="5466486"/>
            <a:ext cx="466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Grid data, ERA5 reanalyses data</a:t>
            </a:r>
          </a:p>
        </p:txBody>
      </p:sp>
      <p:sp>
        <p:nvSpPr>
          <p:cNvPr id="14" name="Sirkel: hul 13">
            <a:extLst>
              <a:ext uri="{FF2B5EF4-FFF2-40B4-BE49-F238E27FC236}">
                <a16:creationId xmlns:a16="http://schemas.microsoft.com/office/drawing/2014/main" id="{2C8732DB-688E-D110-3C6D-9ECEAA1C2FC5}"/>
              </a:ext>
            </a:extLst>
          </p:cNvPr>
          <p:cNvSpPr/>
          <p:nvPr/>
        </p:nvSpPr>
        <p:spPr>
          <a:xfrm>
            <a:off x="1187355" y="5833597"/>
            <a:ext cx="317500" cy="318185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A0D2A41B-02AF-2320-5F2E-D78599528DF6}"/>
              </a:ext>
            </a:extLst>
          </p:cNvPr>
          <p:cNvSpPr txBox="1"/>
          <p:nvPr/>
        </p:nvSpPr>
        <p:spPr>
          <a:xfrm>
            <a:off x="1776361" y="5852508"/>
            <a:ext cx="466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In </a:t>
            </a:r>
            <a:r>
              <a:rPr lang="nb-NO" dirty="0" err="1"/>
              <a:t>situ</a:t>
            </a:r>
            <a:r>
              <a:rPr lang="nb-NO" dirty="0"/>
              <a:t> </a:t>
            </a:r>
            <a:r>
              <a:rPr lang="nb-NO" dirty="0" err="1"/>
              <a:t>measurement</a:t>
            </a:r>
            <a:r>
              <a:rPr lang="nb-NO" dirty="0"/>
              <a:t> </a:t>
            </a:r>
            <a:r>
              <a:rPr lang="nb-NO" dirty="0" err="1"/>
              <a:t>stations</a:t>
            </a:r>
            <a:r>
              <a:rPr lang="nb-NO" dirty="0"/>
              <a:t>, EEA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93A56B8-826D-2BF9-0DAF-B1173974960C}"/>
              </a:ext>
            </a:extLst>
          </p:cNvPr>
          <p:cNvSpPr txBox="1"/>
          <p:nvPr/>
        </p:nvSpPr>
        <p:spPr>
          <a:xfrm>
            <a:off x="2462663" y="364221"/>
            <a:ext cx="9655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Geographic </a:t>
            </a:r>
            <a:r>
              <a:rPr lang="nb-NO" sz="3600" dirty="0" err="1">
                <a:cs typeface="Times New Roman" panose="02020603050405020304" pitchFamily="18" charset="0"/>
              </a:rPr>
              <a:t>mapping</a:t>
            </a:r>
            <a:r>
              <a:rPr lang="nb-NO" sz="3600" dirty="0">
                <a:cs typeface="Times New Roman" panose="02020603050405020304" pitchFamily="18" charset="0"/>
              </a:rPr>
              <a:t> – </a:t>
            </a:r>
            <a:r>
              <a:rPr lang="nb-NO" sz="3600" dirty="0" err="1">
                <a:cs typeface="Times New Roman" panose="02020603050405020304" pitchFamily="18" charset="0"/>
              </a:rPr>
              <a:t>changes</a:t>
            </a:r>
            <a:r>
              <a:rPr lang="nb-NO" sz="3600" dirty="0">
                <a:cs typeface="Times New Roman" panose="02020603050405020304" pitchFamily="18" charset="0"/>
              </a:rPr>
              <a:t> over time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9CF293D0-60A4-0231-23A2-559318ECCEB1}"/>
              </a:ext>
            </a:extLst>
          </p:cNvPr>
          <p:cNvSpPr txBox="1"/>
          <p:nvPr/>
        </p:nvSpPr>
        <p:spPr>
          <a:xfrm>
            <a:off x="7664245" y="4545220"/>
            <a:ext cx="173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Time </a:t>
            </a:r>
            <a:r>
              <a:rPr lang="nb-NO" b="1" dirty="0" err="1"/>
              <a:t>point</a:t>
            </a:r>
            <a:r>
              <a:rPr lang="nb-NO" b="1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960814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B49FD-1B76-48E0-9A31-FC985BFC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884031"/>
            <a:ext cx="11543071" cy="1310012"/>
          </a:xfrm>
        </p:spPr>
        <p:txBody>
          <a:bodyPr>
            <a:normAutofit/>
          </a:bodyPr>
          <a:lstStyle/>
          <a:p>
            <a:r>
              <a:rPr lang="nb-NO" sz="4000" dirty="0" err="1"/>
              <a:t>Prepare</a:t>
            </a:r>
            <a:r>
              <a:rPr lang="nb-NO" sz="4000" dirty="0"/>
              <a:t> data from different </a:t>
            </a:r>
            <a:r>
              <a:rPr lang="nb-NO" sz="4000" dirty="0" err="1"/>
              <a:t>sources</a:t>
            </a:r>
            <a:r>
              <a:rPr lang="nb-NO" sz="4000" dirty="0"/>
              <a:t> for </a:t>
            </a:r>
            <a:r>
              <a:rPr lang="nb-NO" sz="4000" dirty="0" err="1"/>
              <a:t>integration</a:t>
            </a:r>
            <a:endParaRPr lang="nb-NO" sz="4000" dirty="0"/>
          </a:p>
        </p:txBody>
      </p:sp>
      <p:pic>
        <p:nvPicPr>
          <p:cNvPr id="5" name="image1.png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04D3A543-7172-4F20-9F44-ED06EAFB6CD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62277" y="245145"/>
            <a:ext cx="2313745" cy="1285387"/>
          </a:xfrm>
          <a:prstGeom prst="rect">
            <a:avLst/>
          </a:prstGeom>
          <a:ln/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E01A98C-E331-C1E1-24E9-E389D716CE8B}"/>
              </a:ext>
            </a:extLst>
          </p:cNvPr>
          <p:cNvSpPr txBox="1"/>
          <p:nvPr/>
        </p:nvSpPr>
        <p:spPr>
          <a:xfrm>
            <a:off x="3200401" y="3363649"/>
            <a:ext cx="5363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>
                <a:hlinkClick r:id="rId3"/>
              </a:rPr>
              <a:t>Detailed</a:t>
            </a:r>
            <a:r>
              <a:rPr lang="nb-NO" sz="2800" dirty="0">
                <a:hlinkClick r:id="rId3"/>
              </a:rPr>
              <a:t> </a:t>
            </a:r>
            <a:r>
              <a:rPr lang="nb-NO" sz="2800" dirty="0" err="1">
                <a:hlinkClick r:id="rId3"/>
              </a:rPr>
              <a:t>tasks</a:t>
            </a:r>
            <a:r>
              <a:rPr lang="nb-NO" sz="2800" dirty="0">
                <a:hlinkClick r:id="rId3"/>
              </a:rPr>
              <a:t> and progress of </a:t>
            </a:r>
            <a:r>
              <a:rPr lang="nb-NO" sz="2800" dirty="0" err="1">
                <a:hlinkClick r:id="rId3"/>
              </a:rPr>
              <a:t>work</a:t>
            </a:r>
            <a:endParaRPr lang="nb-NO" sz="28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5819C93-AB5E-BBBB-6625-7C92107B9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54" y="5968232"/>
            <a:ext cx="1238740" cy="40207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5F4D283-E0A4-BC50-A0BC-76B212A6C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6169" y="5933205"/>
            <a:ext cx="730740" cy="4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03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B49FD-1B76-48E0-9A31-FC985BFC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815" y="1023613"/>
            <a:ext cx="8556172" cy="1310012"/>
          </a:xfrm>
        </p:spPr>
        <p:txBody>
          <a:bodyPr/>
          <a:lstStyle/>
          <a:p>
            <a:r>
              <a:rPr lang="nb-NO" sz="3600">
                <a:latin typeface="Calibri"/>
                <a:cs typeface="Calibri"/>
              </a:rPr>
              <a:t>Questions?</a:t>
            </a:r>
            <a:br>
              <a:rPr lang="nb-NO" sz="3600">
                <a:latin typeface="Calibri"/>
                <a:cs typeface="Calibri"/>
              </a:rPr>
            </a:br>
            <a:endParaRPr lang="nb-NO" sz="3600">
              <a:latin typeface="Calibri"/>
              <a:cs typeface="Calibri"/>
            </a:endParaRPr>
          </a:p>
        </p:txBody>
      </p:sp>
      <p:pic>
        <p:nvPicPr>
          <p:cNvPr id="5" name="image1.png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04D3A543-7172-4F20-9F44-ED06EAFB6CD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6019" y="378224"/>
            <a:ext cx="2313745" cy="1285387"/>
          </a:xfrm>
          <a:prstGeom prst="rect">
            <a:avLst/>
          </a:prstGeom>
          <a:ln/>
        </p:spPr>
      </p:pic>
      <p:pic>
        <p:nvPicPr>
          <p:cNvPr id="7" name="Bilde 5">
            <a:extLst>
              <a:ext uri="{FF2B5EF4-FFF2-40B4-BE49-F238E27FC236}">
                <a16:creationId xmlns:a16="http://schemas.microsoft.com/office/drawing/2014/main" id="{12F97D90-9CBA-4273-A98F-85CE99FA6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4" y="5968232"/>
            <a:ext cx="1238740" cy="402071"/>
          </a:xfrm>
          <a:prstGeom prst="rect">
            <a:avLst/>
          </a:prstGeom>
        </p:spPr>
      </p:pic>
      <p:pic>
        <p:nvPicPr>
          <p:cNvPr id="9" name="Bilde 6">
            <a:extLst>
              <a:ext uri="{FF2B5EF4-FFF2-40B4-BE49-F238E27FC236}">
                <a16:creationId xmlns:a16="http://schemas.microsoft.com/office/drawing/2014/main" id="{8A1A3301-F693-4F0C-BDB8-3AAD1C21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169" y="5933205"/>
            <a:ext cx="730740" cy="472128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38388" y="3122212"/>
            <a:ext cx="7189672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nb-NO" sz="3200" dirty="0">
                <a:latin typeface="Calibri Light"/>
                <a:cs typeface="Calibri Light"/>
              </a:rPr>
              <a:t>Thank you very much for your attention!</a:t>
            </a:r>
            <a:endParaRPr lang="nb-NO" altLang="nb-NO" sz="3200" dirty="0">
              <a:cs typeface="Arial" panose="020B0604020202020204" pitchFamily="34" charset="0"/>
            </a:endParaRPr>
          </a:p>
          <a:p>
            <a:pPr marR="0" lvl="4"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endParaRPr lang="en-US" altLang="nb-NO" b="0" i="0" u="none" strike="noStrike" cap="none" normalizeH="0" baseline="0" dirty="0">
              <a:ln>
                <a:noFill/>
              </a:ln>
              <a:solidFill>
                <a:srgbClr val="2E74B5"/>
              </a:solidFill>
              <a:effectLst/>
              <a:latin typeface="Calibri Light"/>
              <a:cs typeface="Calibri Light"/>
            </a:endParaRPr>
          </a:p>
          <a:p>
            <a:endParaRPr lang="en-US" altLang="nb-NO" sz="3200" dirty="0">
              <a:solidFill>
                <a:srgbClr val="2E74B5"/>
              </a:solidFill>
              <a:latin typeface="Calibri Light"/>
              <a:cs typeface="Calibri Light"/>
            </a:endParaRPr>
          </a:p>
          <a:p>
            <a:endParaRPr lang="en-US" sz="2600" dirty="0">
              <a:cs typeface="Arial"/>
            </a:endParaRPr>
          </a:p>
          <a:p>
            <a:endParaRPr lang="nb-NO" altLang="nb-NO" sz="800" dirty="0">
              <a:cs typeface="Arial"/>
            </a:endParaRPr>
          </a:p>
          <a:p>
            <a:endParaRPr lang="en-US" altLang="nb-NO" sz="1100" dirty="0">
              <a:latin typeface="Calibri Light"/>
              <a:cs typeface="Calibri Light"/>
            </a:endParaRP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DAFCD343-E206-4809-BA1A-32694FD3E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985" y="3117038"/>
            <a:ext cx="10515600" cy="30898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 sz="2600">
              <a:cs typeface="Calibri"/>
            </a:endParaRPr>
          </a:p>
          <a:p>
            <a:pPr marL="0" indent="0">
              <a:buNone/>
            </a:pPr>
            <a:endParaRPr lang="nb-NO" sz="2600">
              <a:cs typeface="Calibri"/>
            </a:endParaRPr>
          </a:p>
          <a:p>
            <a:endParaRPr lang="nb-NO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65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B49FD-1B76-48E0-9A31-FC985BFC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628" y="380676"/>
            <a:ext cx="8556172" cy="1310012"/>
          </a:xfrm>
        </p:spPr>
        <p:txBody>
          <a:bodyPr/>
          <a:lstStyle/>
          <a:p>
            <a:r>
              <a:rPr lang="nb-NO">
                <a:latin typeface="Calibri"/>
                <a:cs typeface="Calibri"/>
              </a:rPr>
              <a:t> </a:t>
            </a:r>
            <a:r>
              <a:rPr lang="nb-NO" sz="3600">
                <a:latin typeface="Calibri"/>
                <a:cs typeface="Calibri"/>
              </a:rPr>
              <a:t>WP6 </a:t>
            </a:r>
            <a:r>
              <a:rPr lang="nb-NO" sz="3600" err="1">
                <a:latin typeface="Calibri"/>
                <a:cs typeface="Calibri"/>
              </a:rPr>
              <a:t>of</a:t>
            </a:r>
            <a:r>
              <a:rPr lang="nb-NO" sz="3600">
                <a:latin typeface="Calibri"/>
                <a:cs typeface="Calibri"/>
              </a:rPr>
              <a:t> EOSC </a:t>
            </a:r>
            <a:r>
              <a:rPr lang="nb-NO" sz="3600" err="1">
                <a:latin typeface="Calibri"/>
                <a:cs typeface="Calibri"/>
              </a:rPr>
              <a:t>Future</a:t>
            </a:r>
            <a:r>
              <a:rPr lang="nb-NO" sz="3600">
                <a:latin typeface="Calibri"/>
                <a:cs typeface="Calibri"/>
              </a:rPr>
              <a:t> </a:t>
            </a:r>
            <a:endParaRPr lang="nb-NO" sz="3600" err="1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631A9F-A0C9-4EB7-9569-481A016E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84" y="1774337"/>
            <a:ext cx="5972906" cy="43531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nb-NO" sz="1000">
              <a:ea typeface="+mn-lt"/>
              <a:cs typeface="+mn-lt"/>
            </a:endParaRPr>
          </a:p>
          <a:p>
            <a:r>
              <a:rPr lang="nb-NO" sz="2400">
                <a:cs typeface="Calibri"/>
              </a:rPr>
              <a:t>EOSC</a:t>
            </a:r>
            <a:r>
              <a:rPr lang="nb-NO" sz="2400">
                <a:ea typeface="+mn-lt"/>
                <a:cs typeface="+mn-lt"/>
              </a:rPr>
              <a:t> </a:t>
            </a:r>
            <a:r>
              <a:rPr lang="nb-NO" sz="2400" err="1">
                <a:ea typeface="+mn-lt"/>
                <a:cs typeface="+mn-lt"/>
              </a:rPr>
              <a:t>Future</a:t>
            </a:r>
            <a:r>
              <a:rPr lang="nb-NO" sz="2400">
                <a:ea typeface="+mn-lt"/>
                <a:cs typeface="+mn-lt"/>
              </a:rPr>
              <a:t> WP6 is </a:t>
            </a:r>
            <a:r>
              <a:rPr lang="nb-NO" sz="2400" err="1">
                <a:ea typeface="+mn-lt"/>
                <a:cs typeface="+mn-lt"/>
              </a:rPr>
              <a:t>the</a:t>
            </a:r>
            <a:r>
              <a:rPr lang="nb-NO" sz="2400">
                <a:ea typeface="+mn-lt"/>
                <a:cs typeface="+mn-lt"/>
              </a:rPr>
              <a:t> </a:t>
            </a:r>
            <a:r>
              <a:rPr lang="nb-NO" sz="2400" err="1">
                <a:ea typeface="+mn-lt"/>
                <a:cs typeface="+mn-lt"/>
              </a:rPr>
              <a:t>space</a:t>
            </a:r>
            <a:r>
              <a:rPr lang="nb-NO" sz="2400">
                <a:ea typeface="+mn-lt"/>
                <a:cs typeface="+mn-lt"/>
              </a:rPr>
              <a:t> </a:t>
            </a:r>
            <a:r>
              <a:rPr lang="nb-NO" sz="2400" err="1">
                <a:ea typeface="+mn-lt"/>
                <a:cs typeface="+mn-lt"/>
              </a:rPr>
              <a:t>where</a:t>
            </a:r>
            <a:r>
              <a:rPr lang="nb-NO" sz="2400">
                <a:ea typeface="+mn-lt"/>
                <a:cs typeface="+mn-lt"/>
              </a:rPr>
              <a:t> Science Clusters and e-</a:t>
            </a:r>
            <a:r>
              <a:rPr lang="nb-NO" sz="2400" err="1">
                <a:ea typeface="+mn-lt"/>
                <a:cs typeface="+mn-lt"/>
              </a:rPr>
              <a:t>Infrastructures</a:t>
            </a:r>
            <a:r>
              <a:rPr lang="nb-NO" sz="2400">
                <a:ea typeface="+mn-lt"/>
                <a:cs typeface="+mn-lt"/>
              </a:rPr>
              <a:t> </a:t>
            </a:r>
            <a:r>
              <a:rPr lang="nb-NO" sz="2400" err="1">
                <a:ea typeface="+mn-lt"/>
                <a:cs typeface="+mn-lt"/>
              </a:rPr>
              <a:t>join</a:t>
            </a:r>
            <a:r>
              <a:rPr lang="nb-NO" sz="2400">
                <a:ea typeface="+mn-lt"/>
                <a:cs typeface="+mn-lt"/>
              </a:rPr>
              <a:t> </a:t>
            </a:r>
            <a:r>
              <a:rPr lang="nb-NO" sz="2400" err="1">
                <a:ea typeface="+mn-lt"/>
                <a:cs typeface="+mn-lt"/>
              </a:rPr>
              <a:t>forces</a:t>
            </a:r>
            <a:r>
              <a:rPr lang="nb-NO" sz="2400">
                <a:ea typeface="+mn-lt"/>
                <a:cs typeface="+mn-lt"/>
              </a:rPr>
              <a:t>.</a:t>
            </a:r>
          </a:p>
          <a:p>
            <a:r>
              <a:rPr lang="nb-NO" sz="2400">
                <a:ea typeface="+mn-lt"/>
                <a:cs typeface="+mn-lt"/>
              </a:rPr>
              <a:t>Different </a:t>
            </a:r>
            <a:r>
              <a:rPr lang="nb-NO" sz="2400" err="1">
                <a:ea typeface="+mn-lt"/>
                <a:cs typeface="+mn-lt"/>
              </a:rPr>
              <a:t>approaches</a:t>
            </a:r>
            <a:r>
              <a:rPr lang="nb-NO" sz="2400">
                <a:ea typeface="+mn-lt"/>
                <a:cs typeface="+mn-lt"/>
              </a:rPr>
              <a:t>, different </a:t>
            </a:r>
            <a:r>
              <a:rPr lang="nb-NO" sz="2400" err="1">
                <a:ea typeface="+mn-lt"/>
                <a:cs typeface="+mn-lt"/>
              </a:rPr>
              <a:t>languages</a:t>
            </a:r>
            <a:r>
              <a:rPr lang="nb-NO" sz="2400">
                <a:ea typeface="+mn-lt"/>
                <a:cs typeface="+mn-lt"/>
              </a:rPr>
              <a:t>, different </a:t>
            </a:r>
            <a:r>
              <a:rPr lang="nb-NO" sz="2400" err="1">
                <a:ea typeface="+mn-lt"/>
                <a:cs typeface="+mn-lt"/>
              </a:rPr>
              <a:t>culture</a:t>
            </a:r>
            <a:r>
              <a:rPr lang="nb-NO" sz="2400">
                <a:ea typeface="+mn-lt"/>
                <a:cs typeface="+mn-lt"/>
              </a:rPr>
              <a:t>.</a:t>
            </a:r>
          </a:p>
          <a:p>
            <a:r>
              <a:rPr lang="nb-NO" sz="2400">
                <a:ea typeface="+mn-lt"/>
                <a:cs typeface="+mn-lt"/>
              </a:rPr>
              <a:t>Huge </a:t>
            </a:r>
            <a:r>
              <a:rPr lang="nb-NO" sz="2400" err="1">
                <a:ea typeface="+mn-lt"/>
                <a:cs typeface="+mn-lt"/>
              </a:rPr>
              <a:t>potential</a:t>
            </a:r>
            <a:r>
              <a:rPr lang="nb-NO" sz="2400">
                <a:ea typeface="+mn-lt"/>
                <a:cs typeface="+mn-lt"/>
              </a:rPr>
              <a:t> </a:t>
            </a:r>
            <a:r>
              <a:rPr lang="nb-NO" sz="2400" err="1">
                <a:ea typeface="+mn-lt"/>
                <a:cs typeface="+mn-lt"/>
              </a:rPr>
              <a:t>through</a:t>
            </a:r>
            <a:r>
              <a:rPr lang="nb-NO" sz="2400">
                <a:ea typeface="+mn-lt"/>
                <a:cs typeface="+mn-lt"/>
              </a:rPr>
              <a:t> </a:t>
            </a:r>
            <a:r>
              <a:rPr lang="nb-NO" sz="2400" err="1">
                <a:ea typeface="+mn-lt"/>
                <a:cs typeface="+mn-lt"/>
              </a:rPr>
              <a:t>integration</a:t>
            </a:r>
            <a:r>
              <a:rPr lang="nb-NO" sz="2400">
                <a:ea typeface="+mn-lt"/>
                <a:cs typeface="+mn-lt"/>
              </a:rPr>
              <a:t> </a:t>
            </a:r>
            <a:r>
              <a:rPr lang="nb-NO" sz="2400" err="1">
                <a:ea typeface="+mn-lt"/>
                <a:cs typeface="+mn-lt"/>
              </a:rPr>
              <a:t>activities</a:t>
            </a:r>
            <a:r>
              <a:rPr lang="nb-NO" sz="2400">
                <a:ea typeface="+mn-lt"/>
                <a:cs typeface="+mn-lt"/>
              </a:rPr>
              <a:t> by </a:t>
            </a:r>
            <a:r>
              <a:rPr lang="nb-NO" sz="2400" err="1">
                <a:ea typeface="+mn-lt"/>
                <a:cs typeface="+mn-lt"/>
              </a:rPr>
              <a:t>identifying</a:t>
            </a:r>
            <a:r>
              <a:rPr lang="nb-NO" sz="2400">
                <a:ea typeface="+mn-lt"/>
                <a:cs typeface="+mn-lt"/>
              </a:rPr>
              <a:t> </a:t>
            </a:r>
            <a:r>
              <a:rPr lang="nb-NO" sz="2400" err="1">
                <a:ea typeface="+mn-lt"/>
                <a:cs typeface="+mn-lt"/>
              </a:rPr>
              <a:t>their</a:t>
            </a:r>
            <a:r>
              <a:rPr lang="nb-NO" sz="2400">
                <a:ea typeface="+mn-lt"/>
                <a:cs typeface="+mn-lt"/>
              </a:rPr>
              <a:t> </a:t>
            </a:r>
            <a:r>
              <a:rPr lang="nb-NO" sz="2400" err="1">
                <a:ea typeface="+mn-lt"/>
                <a:cs typeface="+mn-lt"/>
              </a:rPr>
              <a:t>interfaces</a:t>
            </a:r>
            <a:r>
              <a:rPr lang="nb-NO" sz="2400">
                <a:ea typeface="+mn-lt"/>
                <a:cs typeface="+mn-lt"/>
              </a:rPr>
              <a:t> or trading </a:t>
            </a:r>
            <a:r>
              <a:rPr lang="nb-NO" sz="2400" err="1">
                <a:ea typeface="+mn-lt"/>
                <a:cs typeface="+mn-lt"/>
              </a:rPr>
              <a:t>zones</a:t>
            </a:r>
            <a:r>
              <a:rPr lang="nb-NO" sz="2400">
                <a:ea typeface="+mn-lt"/>
                <a:cs typeface="+mn-lt"/>
              </a:rPr>
              <a:t>*</a:t>
            </a:r>
            <a:endParaRPr lang="nb-NO" sz="2400">
              <a:cs typeface="Calibri"/>
            </a:endParaRPr>
          </a:p>
          <a:p>
            <a:pPr marL="0" indent="0">
              <a:buNone/>
            </a:pPr>
            <a:endParaRPr lang="nb-NO" sz="2000">
              <a:cs typeface="Calibri"/>
            </a:endParaRPr>
          </a:p>
          <a:p>
            <a:pPr marL="0" indent="0">
              <a:buNone/>
            </a:pPr>
            <a:endParaRPr lang="nb-NO" sz="2000">
              <a:cs typeface="Calibri"/>
            </a:endParaRPr>
          </a:p>
          <a:p>
            <a:pPr marL="0" indent="0">
              <a:buNone/>
            </a:pPr>
            <a:endParaRPr lang="nb-NO" sz="2000">
              <a:cs typeface="Calibri"/>
            </a:endParaRPr>
          </a:p>
          <a:p>
            <a:pPr marL="0" indent="0">
              <a:buNone/>
            </a:pPr>
            <a:r>
              <a:rPr lang="nb-NO" sz="1400">
                <a:cs typeface="Calibri"/>
              </a:rPr>
              <a:t>* From </a:t>
            </a:r>
            <a:r>
              <a:rPr lang="nb-NO" sz="1400">
                <a:ea typeface="+mn-lt"/>
                <a:cs typeface="+mn-lt"/>
              </a:rPr>
              <a:t>https://eoscfuture.eu/wp-content/uploads/2021/11/Arvanitidis_PPT_Day_1_Session_2.pdf</a:t>
            </a:r>
            <a:endParaRPr lang="nb-NO" sz="1400">
              <a:cs typeface="Calibri"/>
            </a:endParaRPr>
          </a:p>
          <a:p>
            <a:endParaRPr lang="nb-NO">
              <a:cs typeface="Calibri"/>
            </a:endParaRPr>
          </a:p>
          <a:p>
            <a:endParaRPr lang="nb-NO">
              <a:cs typeface="Calibri"/>
            </a:endParaRPr>
          </a:p>
          <a:p>
            <a:endParaRPr lang="nb-NO">
              <a:cs typeface="Calibri"/>
            </a:endParaRPr>
          </a:p>
        </p:txBody>
      </p:sp>
      <p:pic>
        <p:nvPicPr>
          <p:cNvPr id="5" name="image1.png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04D3A543-7172-4F20-9F44-ED06EAFB6CD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6019" y="378224"/>
            <a:ext cx="2313745" cy="1285387"/>
          </a:xfrm>
          <a:prstGeom prst="rect">
            <a:avLst/>
          </a:prstGeom>
          <a:ln/>
        </p:spPr>
      </p:pic>
      <p:pic>
        <p:nvPicPr>
          <p:cNvPr id="7" name="Bilde 5">
            <a:extLst>
              <a:ext uri="{FF2B5EF4-FFF2-40B4-BE49-F238E27FC236}">
                <a16:creationId xmlns:a16="http://schemas.microsoft.com/office/drawing/2014/main" id="{12F97D90-9CBA-4273-A98F-85CE99FA6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4" y="5968232"/>
            <a:ext cx="1238740" cy="402071"/>
          </a:xfrm>
          <a:prstGeom prst="rect">
            <a:avLst/>
          </a:prstGeom>
        </p:spPr>
      </p:pic>
      <p:pic>
        <p:nvPicPr>
          <p:cNvPr id="9" name="Bilde 6">
            <a:extLst>
              <a:ext uri="{FF2B5EF4-FFF2-40B4-BE49-F238E27FC236}">
                <a16:creationId xmlns:a16="http://schemas.microsoft.com/office/drawing/2014/main" id="{8A1A3301-F693-4F0C-BDB8-3AAD1C21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169" y="5933205"/>
            <a:ext cx="730740" cy="472128"/>
          </a:xfrm>
          <a:prstGeom prst="rect">
            <a:avLst/>
          </a:prstGeom>
        </p:spPr>
      </p:pic>
      <p:pic>
        <p:nvPicPr>
          <p:cNvPr id="4" name="Bilde 5">
            <a:extLst>
              <a:ext uri="{FF2B5EF4-FFF2-40B4-BE49-F238E27FC236}">
                <a16:creationId xmlns:a16="http://schemas.microsoft.com/office/drawing/2014/main" id="{94282F7F-AE5C-4405-27F3-84E8E2A88D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2" r="29360" b="436"/>
          <a:stretch/>
        </p:blipFill>
        <p:spPr>
          <a:xfrm>
            <a:off x="6551248" y="1256937"/>
            <a:ext cx="5248642" cy="44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4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B49FD-1B76-48E0-9A31-FC985BFC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253" y="539426"/>
            <a:ext cx="9302297" cy="13100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3200">
                <a:latin typeface="Calibri"/>
                <a:cs typeface="Calibri"/>
              </a:rPr>
              <a:t> Science </a:t>
            </a:r>
            <a:r>
              <a:rPr lang="nb-NO" sz="3200" err="1">
                <a:latin typeface="Calibri"/>
                <a:cs typeface="Calibri"/>
              </a:rPr>
              <a:t>project</a:t>
            </a:r>
            <a:r>
              <a:rPr lang="nb-NO" sz="3200">
                <a:latin typeface="Calibri"/>
                <a:cs typeface="Calibri"/>
              </a:rPr>
              <a:t> 9 </a:t>
            </a:r>
            <a:r>
              <a:rPr lang="nb-NO" sz="3200" err="1">
                <a:latin typeface="Calibri"/>
                <a:cs typeface="Calibri"/>
              </a:rPr>
              <a:t>of</a:t>
            </a:r>
            <a:r>
              <a:rPr lang="nb-NO" sz="3200">
                <a:latin typeface="Calibri"/>
                <a:cs typeface="Calibri"/>
              </a:rPr>
              <a:t> EOSC </a:t>
            </a:r>
            <a:r>
              <a:rPr lang="nb-NO" sz="3200" err="1">
                <a:latin typeface="Calibri"/>
                <a:cs typeface="Calibri"/>
              </a:rPr>
              <a:t>Future</a:t>
            </a:r>
            <a:r>
              <a:rPr lang="nb-NO" sz="3200">
                <a:latin typeface="Calibri"/>
                <a:cs typeface="Calibri"/>
              </a:rPr>
              <a:t> WP6.3 </a:t>
            </a:r>
            <a:br>
              <a:rPr lang="nb-NO" sz="3200">
                <a:latin typeface="Calibri"/>
                <a:cs typeface="Calibri"/>
              </a:rPr>
            </a:br>
            <a:r>
              <a:rPr lang="nb-NO" sz="3200">
                <a:latin typeface="Calibri"/>
                <a:cs typeface="Calibri"/>
              </a:rPr>
              <a:t>- </a:t>
            </a:r>
            <a:r>
              <a:rPr lang="nb-NO" sz="3200" err="1">
                <a:latin typeface="Calibri"/>
                <a:cs typeface="Calibri"/>
              </a:rPr>
              <a:t>Objectives</a:t>
            </a:r>
            <a:endParaRPr lang="nb-NO" err="1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631A9F-A0C9-4EB7-9569-481A016E0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 sz="1000" dirty="0">
              <a:ea typeface="+mn-lt"/>
              <a:cs typeface="+mn-lt"/>
            </a:endParaRPr>
          </a:p>
          <a:p>
            <a:pPr marL="0" indent="0">
              <a:buNone/>
            </a:pPr>
            <a:endParaRPr lang="nb-NO" sz="1000" dirty="0">
              <a:ea typeface="+mn-lt"/>
              <a:cs typeface="+mn-lt"/>
            </a:endParaRPr>
          </a:p>
          <a:p>
            <a:pPr marL="0" indent="0">
              <a:buNone/>
            </a:pPr>
            <a:endParaRPr lang="nb-NO" sz="1000" dirty="0">
              <a:ea typeface="+mn-lt"/>
              <a:cs typeface="+mn-lt"/>
            </a:endParaRPr>
          </a:p>
          <a:p>
            <a:r>
              <a:rPr lang="nb-NO" dirty="0" err="1">
                <a:ea typeface="+mn-lt"/>
                <a:cs typeface="+mn-lt"/>
              </a:rPr>
              <a:t>Demonstrate</a:t>
            </a:r>
            <a:r>
              <a:rPr lang="nb-NO" dirty="0">
                <a:ea typeface="+mn-lt"/>
                <a:cs typeface="+mn-lt"/>
              </a:rPr>
              <a:t> </a:t>
            </a:r>
            <a:r>
              <a:rPr lang="nb-NO" dirty="0" err="1">
                <a:ea typeface="+mn-lt"/>
                <a:cs typeface="+mn-lt"/>
              </a:rPr>
              <a:t>that</a:t>
            </a:r>
            <a:r>
              <a:rPr lang="nb-NO" dirty="0">
                <a:ea typeface="+mn-lt"/>
                <a:cs typeface="+mn-lt"/>
              </a:rPr>
              <a:t> relevant </a:t>
            </a:r>
            <a:r>
              <a:rPr lang="nb-NO" dirty="0" err="1">
                <a:ea typeface="+mn-lt"/>
                <a:cs typeface="+mn-lt"/>
              </a:rPr>
              <a:t>environmental</a:t>
            </a:r>
            <a:r>
              <a:rPr lang="nb-NO" dirty="0">
                <a:ea typeface="+mn-lt"/>
                <a:cs typeface="+mn-lt"/>
              </a:rPr>
              <a:t> data and data </a:t>
            </a:r>
            <a:r>
              <a:rPr lang="nb-NO" dirty="0" err="1">
                <a:ea typeface="+mn-lt"/>
                <a:cs typeface="+mn-lt"/>
              </a:rPr>
              <a:t>on</a:t>
            </a:r>
            <a:r>
              <a:rPr lang="nb-NO" dirty="0">
                <a:ea typeface="+mn-lt"/>
                <a:cs typeface="+mn-lt"/>
              </a:rPr>
              <a:t> </a:t>
            </a:r>
            <a:r>
              <a:rPr lang="nb-NO" dirty="0" err="1">
                <a:ea typeface="+mn-lt"/>
                <a:cs typeface="+mn-lt"/>
              </a:rPr>
              <a:t>citizens’</a:t>
            </a:r>
            <a:r>
              <a:rPr lang="nb-NO" dirty="0">
                <a:ea typeface="+mn-lt"/>
                <a:cs typeface="+mn-lt"/>
              </a:rPr>
              <a:t> </a:t>
            </a:r>
            <a:r>
              <a:rPr lang="nb-NO" dirty="0" err="1">
                <a:ea typeface="+mn-lt"/>
                <a:cs typeface="+mn-lt"/>
              </a:rPr>
              <a:t>values</a:t>
            </a:r>
            <a:r>
              <a:rPr lang="nb-NO" dirty="0">
                <a:ea typeface="+mn-lt"/>
                <a:cs typeface="+mn-lt"/>
              </a:rPr>
              <a:t>, </a:t>
            </a:r>
            <a:r>
              <a:rPr lang="nb-NO" dirty="0" err="1">
                <a:ea typeface="+mn-lt"/>
                <a:cs typeface="+mn-lt"/>
              </a:rPr>
              <a:t>attitudes</a:t>
            </a:r>
            <a:r>
              <a:rPr lang="nb-NO" dirty="0">
                <a:ea typeface="+mn-lt"/>
                <a:cs typeface="+mn-lt"/>
              </a:rPr>
              <a:t>, </a:t>
            </a:r>
            <a:r>
              <a:rPr lang="nb-NO" dirty="0" err="1">
                <a:ea typeface="+mn-lt"/>
                <a:cs typeface="+mn-lt"/>
              </a:rPr>
              <a:t>behavior</a:t>
            </a:r>
            <a:r>
              <a:rPr lang="nb-NO" dirty="0">
                <a:ea typeface="+mn-lt"/>
                <a:cs typeface="+mn-lt"/>
              </a:rPr>
              <a:t> and </a:t>
            </a:r>
            <a:r>
              <a:rPr lang="nb-NO" dirty="0" err="1">
                <a:ea typeface="+mn-lt"/>
                <a:cs typeface="+mn-lt"/>
              </a:rPr>
              <a:t>involvement</a:t>
            </a:r>
            <a:r>
              <a:rPr lang="nb-NO" dirty="0">
                <a:ea typeface="+mn-lt"/>
                <a:cs typeface="+mn-lt"/>
              </a:rPr>
              <a:t> </a:t>
            </a:r>
            <a:r>
              <a:rPr lang="nb-NO" dirty="0" err="1">
                <a:ea typeface="+mn-lt"/>
                <a:cs typeface="+mn-lt"/>
              </a:rPr>
              <a:t>can</a:t>
            </a:r>
            <a:r>
              <a:rPr lang="nb-NO" dirty="0">
                <a:ea typeface="+mn-lt"/>
                <a:cs typeface="+mn-lt"/>
              </a:rPr>
              <a:t> be </a:t>
            </a:r>
            <a:r>
              <a:rPr lang="nb-NO" dirty="0" err="1">
                <a:ea typeface="+mn-lt"/>
                <a:cs typeface="+mn-lt"/>
              </a:rPr>
              <a:t>combined</a:t>
            </a:r>
            <a:r>
              <a:rPr lang="nb-NO" dirty="0">
                <a:ea typeface="+mn-lt"/>
                <a:cs typeface="+mn-lt"/>
              </a:rPr>
              <a:t> for </a:t>
            </a:r>
            <a:r>
              <a:rPr lang="nb-NO" dirty="0" err="1">
                <a:ea typeface="+mn-lt"/>
                <a:cs typeface="+mn-lt"/>
              </a:rPr>
              <a:t>social</a:t>
            </a:r>
            <a:r>
              <a:rPr lang="nb-NO" dirty="0">
                <a:ea typeface="+mn-lt"/>
                <a:cs typeface="+mn-lt"/>
              </a:rPr>
              <a:t>, </a:t>
            </a:r>
            <a:r>
              <a:rPr lang="nb-NO" dirty="0" err="1">
                <a:ea typeface="+mn-lt"/>
                <a:cs typeface="+mn-lt"/>
              </a:rPr>
              <a:t>political</a:t>
            </a:r>
            <a:r>
              <a:rPr lang="nb-NO" dirty="0">
                <a:ea typeface="+mn-lt"/>
                <a:cs typeface="+mn-lt"/>
              </a:rPr>
              <a:t> and </a:t>
            </a:r>
            <a:r>
              <a:rPr lang="nb-NO" dirty="0" err="1">
                <a:ea typeface="+mn-lt"/>
                <a:cs typeface="+mn-lt"/>
              </a:rPr>
              <a:t>scientific</a:t>
            </a:r>
            <a:r>
              <a:rPr lang="nb-NO" dirty="0">
                <a:ea typeface="+mn-lt"/>
                <a:cs typeface="+mn-lt"/>
              </a:rPr>
              <a:t> </a:t>
            </a:r>
            <a:r>
              <a:rPr lang="nb-NO" dirty="0" err="1">
                <a:ea typeface="+mn-lt"/>
                <a:cs typeface="+mn-lt"/>
              </a:rPr>
              <a:t>analysis</a:t>
            </a:r>
            <a:endParaRPr lang="nb-NO" dirty="0">
              <a:cs typeface="Calibri"/>
            </a:endParaRPr>
          </a:p>
          <a:p>
            <a:endParaRPr lang="nb-NO" sz="1000" dirty="0">
              <a:cs typeface="Calibri"/>
            </a:endParaRPr>
          </a:p>
          <a:p>
            <a:r>
              <a:rPr lang="nb-NO" dirty="0">
                <a:cs typeface="Calibri"/>
              </a:rPr>
              <a:t>Data </a:t>
            </a:r>
            <a:r>
              <a:rPr lang="nb-NO" dirty="0" err="1">
                <a:cs typeface="Calibri"/>
              </a:rPr>
              <a:t>available</a:t>
            </a:r>
            <a:r>
              <a:rPr lang="nb-NO" dirty="0">
                <a:cs typeface="Calibri"/>
              </a:rPr>
              <a:t> via </a:t>
            </a:r>
            <a:r>
              <a:rPr lang="nb-NO" dirty="0" err="1">
                <a:cs typeface="Calibri"/>
              </a:rPr>
              <a:t>the</a:t>
            </a:r>
            <a:r>
              <a:rPr lang="nb-NO" dirty="0">
                <a:cs typeface="Calibri"/>
              </a:rPr>
              <a:t> EOSC </a:t>
            </a:r>
            <a:r>
              <a:rPr lang="nb-NO" dirty="0" err="1">
                <a:cs typeface="Calibri"/>
              </a:rPr>
              <a:t>Future</a:t>
            </a:r>
            <a:r>
              <a:rPr lang="nb-NO" dirty="0">
                <a:cs typeface="Calibri"/>
              </a:rPr>
              <a:t> Platform</a:t>
            </a:r>
          </a:p>
          <a:p>
            <a:pPr marL="0" indent="0">
              <a:buNone/>
            </a:pPr>
            <a:endParaRPr lang="nb-NO" dirty="0">
              <a:cs typeface="Calibri"/>
            </a:endParaRPr>
          </a:p>
          <a:p>
            <a:r>
              <a:rPr lang="nb-NO" dirty="0">
                <a:cs typeface="Calibri"/>
              </a:rPr>
              <a:t>Upgrade of </a:t>
            </a:r>
            <a:r>
              <a:rPr lang="nb-NO" dirty="0" err="1">
                <a:cs typeface="Calibri"/>
              </a:rPr>
              <a:t>the</a:t>
            </a:r>
            <a:r>
              <a:rPr lang="nb-NO" dirty="0">
                <a:cs typeface="Calibri"/>
              </a:rPr>
              <a:t> ESS </a:t>
            </a:r>
            <a:r>
              <a:rPr lang="nb-NO" dirty="0" err="1">
                <a:cs typeface="Calibri"/>
              </a:rPr>
              <a:t>Multilevel</a:t>
            </a:r>
            <a:r>
              <a:rPr lang="nb-NO" dirty="0">
                <a:cs typeface="Calibri"/>
              </a:rPr>
              <a:t> Application </a:t>
            </a:r>
            <a:r>
              <a:rPr lang="nb-NO" dirty="0" err="1">
                <a:cs typeface="Calibri"/>
              </a:rPr>
              <a:t>tool</a:t>
            </a:r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</p:txBody>
      </p:sp>
      <p:pic>
        <p:nvPicPr>
          <p:cNvPr id="5" name="image1.png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04D3A543-7172-4F20-9F44-ED06EAFB6CD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6019" y="378224"/>
            <a:ext cx="2313745" cy="1285387"/>
          </a:xfrm>
          <a:prstGeom prst="rect">
            <a:avLst/>
          </a:prstGeom>
          <a:ln/>
        </p:spPr>
      </p:pic>
      <p:pic>
        <p:nvPicPr>
          <p:cNvPr id="7" name="Bilde 5">
            <a:extLst>
              <a:ext uri="{FF2B5EF4-FFF2-40B4-BE49-F238E27FC236}">
                <a16:creationId xmlns:a16="http://schemas.microsoft.com/office/drawing/2014/main" id="{12F97D90-9CBA-4273-A98F-85CE99FA6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4" y="5968232"/>
            <a:ext cx="1238740" cy="402071"/>
          </a:xfrm>
          <a:prstGeom prst="rect">
            <a:avLst/>
          </a:prstGeom>
        </p:spPr>
      </p:pic>
      <p:pic>
        <p:nvPicPr>
          <p:cNvPr id="9" name="Bilde 6">
            <a:extLst>
              <a:ext uri="{FF2B5EF4-FFF2-40B4-BE49-F238E27FC236}">
                <a16:creationId xmlns:a16="http://schemas.microsoft.com/office/drawing/2014/main" id="{8A1A3301-F693-4F0C-BDB8-3AAD1C21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169" y="5933205"/>
            <a:ext cx="730740" cy="4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7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B49FD-1B76-48E0-9A31-FC985BFC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065" y="682301"/>
            <a:ext cx="9302297" cy="13100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3200" err="1">
                <a:latin typeface="Calibri"/>
                <a:cs typeface="Calibri"/>
              </a:rPr>
              <a:t>Expected</a:t>
            </a:r>
            <a:r>
              <a:rPr lang="nb-NO" sz="3200">
                <a:latin typeface="Calibri"/>
                <a:cs typeface="Calibri"/>
              </a:rPr>
              <a:t> </a:t>
            </a:r>
            <a:r>
              <a:rPr lang="nb-NO" sz="3200" err="1">
                <a:latin typeface="Calibri"/>
                <a:cs typeface="Calibri"/>
              </a:rPr>
              <a:t>users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631A9F-A0C9-4EB7-9569-481A016E0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 sz="1000">
              <a:ea typeface="+mn-lt"/>
              <a:cs typeface="+mn-lt"/>
            </a:endParaRPr>
          </a:p>
          <a:p>
            <a:pPr marL="0" indent="0">
              <a:buNone/>
            </a:pPr>
            <a:endParaRPr lang="nb-NO" sz="1000">
              <a:ea typeface="+mn-lt"/>
              <a:cs typeface="+mn-lt"/>
            </a:endParaRPr>
          </a:p>
          <a:p>
            <a:pPr marL="0" indent="0">
              <a:buNone/>
            </a:pPr>
            <a:endParaRPr lang="nb-NO" sz="1000"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>
                <a:ea typeface="+mn-lt"/>
                <a:cs typeface="+mn-lt"/>
              </a:rPr>
              <a:t>1) </a:t>
            </a:r>
            <a:r>
              <a:rPr lang="nb-NO" err="1">
                <a:ea typeface="+mn-lt"/>
                <a:cs typeface="+mn-lt"/>
              </a:rPr>
              <a:t>Social</a:t>
            </a:r>
            <a:r>
              <a:rPr lang="nb-NO">
                <a:ea typeface="+mn-lt"/>
                <a:cs typeface="+mn-lt"/>
              </a:rPr>
              <a:t> and </a:t>
            </a:r>
            <a:r>
              <a:rPr lang="nb-NO" err="1">
                <a:ea typeface="+mn-lt"/>
                <a:cs typeface="+mn-lt"/>
              </a:rPr>
              <a:t>behavioral</a:t>
            </a:r>
            <a:r>
              <a:rPr lang="nb-NO">
                <a:ea typeface="+mn-lt"/>
                <a:cs typeface="+mn-lt"/>
              </a:rPr>
              <a:t> scientists</a:t>
            </a:r>
          </a:p>
          <a:p>
            <a:pPr marL="0" indent="0">
              <a:buNone/>
            </a:pPr>
            <a:r>
              <a:rPr lang="nb-NO">
                <a:cs typeface="Calibri"/>
              </a:rPr>
              <a:t>2) Policy makers </a:t>
            </a:r>
          </a:p>
          <a:p>
            <a:pPr marL="0" indent="0">
              <a:buNone/>
            </a:pPr>
            <a:r>
              <a:rPr lang="nb-NO">
                <a:cs typeface="Calibri"/>
              </a:rPr>
              <a:t>3) </a:t>
            </a:r>
            <a:r>
              <a:rPr lang="nb-NO" err="1">
                <a:cs typeface="Calibri"/>
              </a:rPr>
              <a:t>Researchers</a:t>
            </a:r>
            <a:r>
              <a:rPr lang="nb-NO">
                <a:cs typeface="Calibri"/>
              </a:rPr>
              <a:t> from </a:t>
            </a:r>
            <a:r>
              <a:rPr lang="nb-NO" err="1">
                <a:cs typeface="Calibri"/>
              </a:rPr>
              <a:t>other</a:t>
            </a:r>
            <a:r>
              <a:rPr lang="nb-NO">
                <a:cs typeface="Calibri"/>
              </a:rPr>
              <a:t> </a:t>
            </a:r>
            <a:r>
              <a:rPr lang="nb-NO" err="1">
                <a:cs typeface="Calibri"/>
              </a:rPr>
              <a:t>domains</a:t>
            </a:r>
            <a:r>
              <a:rPr lang="nb-NO">
                <a:cs typeface="Calibri"/>
              </a:rPr>
              <a:t> (</a:t>
            </a:r>
            <a:r>
              <a:rPr lang="nb-NO" err="1">
                <a:cs typeface="Calibri"/>
              </a:rPr>
              <a:t>Environmental</a:t>
            </a:r>
            <a:r>
              <a:rPr lang="nb-NO">
                <a:cs typeface="Calibri"/>
              </a:rPr>
              <a:t> scientists)</a:t>
            </a:r>
          </a:p>
          <a:p>
            <a:endParaRPr lang="nb-NO">
              <a:cs typeface="Calibri"/>
            </a:endParaRPr>
          </a:p>
        </p:txBody>
      </p:sp>
      <p:pic>
        <p:nvPicPr>
          <p:cNvPr id="5" name="image1.png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04D3A543-7172-4F20-9F44-ED06EAFB6CD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6019" y="378224"/>
            <a:ext cx="2313745" cy="1285387"/>
          </a:xfrm>
          <a:prstGeom prst="rect">
            <a:avLst/>
          </a:prstGeom>
          <a:ln/>
        </p:spPr>
      </p:pic>
      <p:pic>
        <p:nvPicPr>
          <p:cNvPr id="7" name="Bilde 5">
            <a:extLst>
              <a:ext uri="{FF2B5EF4-FFF2-40B4-BE49-F238E27FC236}">
                <a16:creationId xmlns:a16="http://schemas.microsoft.com/office/drawing/2014/main" id="{12F97D90-9CBA-4273-A98F-85CE99FA6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4" y="5968232"/>
            <a:ext cx="1238740" cy="402071"/>
          </a:xfrm>
          <a:prstGeom prst="rect">
            <a:avLst/>
          </a:prstGeom>
        </p:spPr>
      </p:pic>
      <p:pic>
        <p:nvPicPr>
          <p:cNvPr id="9" name="Bilde 6">
            <a:extLst>
              <a:ext uri="{FF2B5EF4-FFF2-40B4-BE49-F238E27FC236}">
                <a16:creationId xmlns:a16="http://schemas.microsoft.com/office/drawing/2014/main" id="{8A1A3301-F693-4F0C-BDB8-3AAD1C21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169" y="5933205"/>
            <a:ext cx="730740" cy="4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2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B49FD-1B76-48E0-9A31-FC985BFC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59" y="409984"/>
            <a:ext cx="8699047" cy="1302075"/>
          </a:xfrm>
        </p:spPr>
        <p:txBody>
          <a:bodyPr>
            <a:normAutofit/>
          </a:bodyPr>
          <a:lstStyle/>
          <a:p>
            <a:r>
              <a:rPr lang="nb-NO" sz="3200">
                <a:latin typeface="Calibri"/>
                <a:cs typeface="Calibri"/>
              </a:rPr>
              <a:t>The European </a:t>
            </a:r>
            <a:r>
              <a:rPr lang="nb-NO" sz="3200" err="1">
                <a:latin typeface="Calibri"/>
                <a:cs typeface="Calibri"/>
              </a:rPr>
              <a:t>Social</a:t>
            </a:r>
            <a:r>
              <a:rPr lang="nb-NO" sz="3200">
                <a:latin typeface="Calibri"/>
                <a:cs typeface="Calibri"/>
              </a:rPr>
              <a:t> Survey </a:t>
            </a:r>
            <a:r>
              <a:rPr lang="nb-NO" sz="3200" err="1">
                <a:latin typeface="Calibri"/>
                <a:cs typeface="Calibri"/>
              </a:rPr>
              <a:t>Multi</a:t>
            </a:r>
            <a:r>
              <a:rPr lang="nb-NO" sz="3200">
                <a:latin typeface="Calibri"/>
                <a:cs typeface="Calibri"/>
              </a:rPr>
              <a:t>-Level Application - </a:t>
            </a:r>
            <a:r>
              <a:rPr lang="nb-NO" sz="3200" err="1">
                <a:latin typeface="Calibri"/>
                <a:cs typeface="Calibri"/>
              </a:rPr>
              <a:t>Background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631A9F-A0C9-4EB7-9569-481A016E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54" y="2060086"/>
            <a:ext cx="1123852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 dirty="0">
                <a:ea typeface="+mn-lt"/>
                <a:cs typeface="+mn-lt"/>
              </a:rPr>
              <a:t>The European </a:t>
            </a:r>
            <a:r>
              <a:rPr lang="nb-NO" sz="2400" dirty="0" err="1">
                <a:ea typeface="+mn-lt"/>
                <a:cs typeface="+mn-lt"/>
              </a:rPr>
              <a:t>Social</a:t>
            </a:r>
            <a:r>
              <a:rPr lang="nb-NO" sz="2400" dirty="0">
                <a:ea typeface="+mn-lt"/>
                <a:cs typeface="+mn-lt"/>
              </a:rPr>
              <a:t> Survey (ESS) - </a:t>
            </a:r>
            <a:r>
              <a:rPr lang="nb-NO" sz="2400" dirty="0" err="1">
                <a:ea typeface="+mn-lt"/>
                <a:cs typeface="+mn-lt"/>
              </a:rPr>
              <a:t>the</a:t>
            </a:r>
            <a:r>
              <a:rPr lang="nb-NO" sz="2400" dirty="0">
                <a:ea typeface="+mn-lt"/>
                <a:cs typeface="+mn-lt"/>
              </a:rPr>
              <a:t> </a:t>
            </a:r>
            <a:r>
              <a:rPr lang="nb-NO" sz="2400" dirty="0" err="1">
                <a:ea typeface="+mn-lt"/>
                <a:cs typeface="+mn-lt"/>
              </a:rPr>
              <a:t>context</a:t>
            </a:r>
            <a:r>
              <a:rPr lang="nb-NO" sz="2400" dirty="0">
                <a:ea typeface="+mn-lt"/>
                <a:cs typeface="+mn-lt"/>
              </a:rPr>
              <a:t> </a:t>
            </a:r>
            <a:r>
              <a:rPr lang="nb-NO" sz="2400" dirty="0" err="1">
                <a:ea typeface="+mn-lt"/>
                <a:cs typeface="+mn-lt"/>
              </a:rPr>
              <a:t>that</a:t>
            </a:r>
            <a:r>
              <a:rPr lang="nb-NO" sz="2400" dirty="0">
                <a:ea typeface="+mn-lt"/>
                <a:cs typeface="+mn-lt"/>
              </a:rPr>
              <a:t> respondents live in has </a:t>
            </a:r>
            <a:r>
              <a:rPr lang="nb-NO" sz="2400" dirty="0" err="1">
                <a:ea typeface="+mn-lt"/>
                <a:cs typeface="+mn-lt"/>
              </a:rPr>
              <a:t>been</a:t>
            </a:r>
            <a:r>
              <a:rPr lang="nb-NO" sz="2400" dirty="0">
                <a:ea typeface="+mn-lt"/>
                <a:cs typeface="+mn-lt"/>
              </a:rPr>
              <a:t> </a:t>
            </a:r>
            <a:r>
              <a:rPr lang="nb-NO" sz="2400" dirty="0" err="1">
                <a:ea typeface="+mn-lt"/>
                <a:cs typeface="+mn-lt"/>
              </a:rPr>
              <a:t>regarded</a:t>
            </a:r>
            <a:r>
              <a:rPr lang="nb-NO" sz="2400" dirty="0">
                <a:ea typeface="+mn-lt"/>
                <a:cs typeface="+mn-lt"/>
              </a:rPr>
              <a:t> as </a:t>
            </a:r>
            <a:r>
              <a:rPr lang="nb-NO" sz="2400" dirty="0" err="1">
                <a:ea typeface="+mn-lt"/>
                <a:cs typeface="+mn-lt"/>
              </a:rPr>
              <a:t>important</a:t>
            </a:r>
            <a:r>
              <a:rPr lang="nb-NO" sz="2400" dirty="0">
                <a:ea typeface="+mn-lt"/>
                <a:cs typeface="+mn-lt"/>
              </a:rPr>
              <a:t> from </a:t>
            </a:r>
            <a:r>
              <a:rPr lang="nb-NO" sz="2400" dirty="0" err="1">
                <a:ea typeface="+mn-lt"/>
                <a:cs typeface="+mn-lt"/>
              </a:rPr>
              <a:t>the</a:t>
            </a:r>
            <a:r>
              <a:rPr lang="nb-NO" sz="2400" dirty="0">
                <a:ea typeface="+mn-lt"/>
                <a:cs typeface="+mn-lt"/>
              </a:rPr>
              <a:t> start. </a:t>
            </a: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nb-NO" sz="2400" dirty="0">
              <a:ea typeface="+mn-lt"/>
              <a:cs typeface="+mn-lt"/>
            </a:endParaRPr>
          </a:p>
          <a:p>
            <a:r>
              <a:rPr lang="nb-NO" sz="2400" dirty="0">
                <a:ea typeface="+mn-lt"/>
                <a:cs typeface="+mn-lt"/>
              </a:rPr>
              <a:t>In 2012 European </a:t>
            </a:r>
            <a:r>
              <a:rPr lang="nb-NO" sz="2400" dirty="0" err="1">
                <a:ea typeface="+mn-lt"/>
                <a:cs typeface="+mn-lt"/>
              </a:rPr>
              <a:t>Social</a:t>
            </a:r>
            <a:r>
              <a:rPr lang="nb-NO" sz="2400" dirty="0">
                <a:ea typeface="+mn-lt"/>
                <a:cs typeface="+mn-lt"/>
              </a:rPr>
              <a:t> Survey </a:t>
            </a:r>
            <a:r>
              <a:rPr lang="nb-NO" sz="2400" dirty="0" err="1">
                <a:ea typeface="+mn-lt"/>
                <a:cs typeface="+mn-lt"/>
              </a:rPr>
              <a:t>MultiLevel</a:t>
            </a:r>
            <a:r>
              <a:rPr lang="nb-NO" sz="2400" dirty="0">
                <a:ea typeface="+mn-lt"/>
                <a:cs typeface="+mn-lt"/>
              </a:rPr>
              <a:t> Application </a:t>
            </a:r>
            <a:r>
              <a:rPr lang="nb-NO" sz="2400" dirty="0" err="1">
                <a:ea typeface="+mn-lt"/>
                <a:cs typeface="+mn-lt"/>
              </a:rPr>
              <a:t>was</a:t>
            </a:r>
            <a:r>
              <a:rPr lang="nb-NO" sz="2400" dirty="0">
                <a:ea typeface="+mn-lt"/>
                <a:cs typeface="+mn-lt"/>
              </a:rPr>
              <a:t> </a:t>
            </a:r>
            <a:r>
              <a:rPr lang="nb-NO" sz="2400" dirty="0" err="1">
                <a:ea typeface="+mn-lt"/>
                <a:cs typeface="+mn-lt"/>
              </a:rPr>
              <a:t>launched</a:t>
            </a:r>
            <a:r>
              <a:rPr lang="nb-NO" sz="2400" dirty="0">
                <a:ea typeface="+mn-lt"/>
                <a:cs typeface="+mn-lt"/>
              </a:rPr>
              <a:t>, </a:t>
            </a:r>
            <a:r>
              <a:rPr lang="nb-NO" sz="2400" dirty="0" err="1">
                <a:ea typeface="+mn-lt"/>
                <a:cs typeface="+mn-lt"/>
              </a:rPr>
              <a:t>facilitating</a:t>
            </a:r>
            <a:r>
              <a:rPr lang="nb-NO" sz="2400" dirty="0">
                <a:ea typeface="+mn-lt"/>
                <a:cs typeface="+mn-lt"/>
              </a:rPr>
              <a:t> </a:t>
            </a:r>
            <a:br>
              <a:rPr lang="nb-NO" sz="2400" dirty="0">
                <a:ea typeface="+mn-lt"/>
                <a:cs typeface="+mn-lt"/>
              </a:rPr>
            </a:br>
            <a:r>
              <a:rPr lang="nb-NO" sz="2400" dirty="0" err="1">
                <a:ea typeface="+mn-lt"/>
                <a:cs typeface="+mn-lt"/>
              </a:rPr>
              <a:t>integrated</a:t>
            </a:r>
            <a:r>
              <a:rPr lang="nb-NO" sz="2400" dirty="0">
                <a:ea typeface="+mn-lt"/>
                <a:cs typeface="+mn-lt"/>
              </a:rPr>
              <a:t> data </a:t>
            </a:r>
            <a:r>
              <a:rPr lang="nb-NO" sz="2400" dirty="0" err="1">
                <a:ea typeface="+mn-lt"/>
                <a:cs typeface="+mn-lt"/>
              </a:rPr>
              <a:t>download</a:t>
            </a:r>
            <a:r>
              <a:rPr lang="nb-NO" sz="2400" dirty="0">
                <a:ea typeface="+mn-lt"/>
                <a:cs typeface="+mn-lt"/>
              </a:rPr>
              <a:t> </a:t>
            </a:r>
            <a:r>
              <a:rPr lang="nb-NO" sz="2400" dirty="0" err="1">
                <a:ea typeface="+mn-lt"/>
                <a:cs typeface="+mn-lt"/>
              </a:rPr>
              <a:t>of</a:t>
            </a:r>
            <a:r>
              <a:rPr lang="nb-NO" sz="2400" dirty="0">
                <a:ea typeface="+mn-lt"/>
                <a:cs typeface="+mn-lt"/>
              </a:rPr>
              <a:t> regional </a:t>
            </a:r>
            <a:r>
              <a:rPr lang="nb-NO" sz="2400" dirty="0" err="1">
                <a:ea typeface="+mn-lt"/>
                <a:cs typeface="+mn-lt"/>
              </a:rPr>
              <a:t>level</a:t>
            </a:r>
            <a:r>
              <a:rPr lang="nb-NO" sz="2400" dirty="0">
                <a:ea typeface="+mn-lt"/>
                <a:cs typeface="+mn-lt"/>
              </a:rPr>
              <a:t> data </a:t>
            </a:r>
            <a:r>
              <a:rPr lang="nb-NO" sz="2400" dirty="0" err="1">
                <a:ea typeface="+mn-lt"/>
                <a:cs typeface="+mn-lt"/>
              </a:rPr>
              <a:t>on</a:t>
            </a:r>
            <a:r>
              <a:rPr lang="nb-NO" sz="2400" dirty="0">
                <a:ea typeface="+mn-lt"/>
                <a:cs typeface="+mn-lt"/>
              </a:rPr>
              <a:t> </a:t>
            </a:r>
            <a:r>
              <a:rPr lang="nb-NO" sz="2400" dirty="0" err="1">
                <a:ea typeface="+mn-lt"/>
                <a:cs typeface="+mn-lt"/>
              </a:rPr>
              <a:t>demography</a:t>
            </a:r>
            <a:r>
              <a:rPr lang="nb-NO" sz="2400" dirty="0">
                <a:ea typeface="+mn-lt"/>
                <a:cs typeface="+mn-lt"/>
              </a:rPr>
              <a:t>, </a:t>
            </a:r>
            <a:r>
              <a:rPr lang="nb-NO" sz="2400" dirty="0" err="1">
                <a:ea typeface="+mn-lt"/>
                <a:cs typeface="+mn-lt"/>
              </a:rPr>
              <a:t>economy</a:t>
            </a:r>
            <a:r>
              <a:rPr lang="nb-NO" sz="2400" dirty="0">
                <a:ea typeface="+mn-lt"/>
                <a:cs typeface="+mn-lt"/>
              </a:rPr>
              <a:t> etc. </a:t>
            </a:r>
            <a:r>
              <a:rPr lang="nb-NO" sz="2400" dirty="0" err="1">
                <a:ea typeface="+mn-lt"/>
                <a:cs typeface="+mn-lt"/>
              </a:rPr>
              <a:t>together</a:t>
            </a:r>
            <a:r>
              <a:rPr lang="nb-NO" sz="2400" dirty="0">
                <a:ea typeface="+mn-lt"/>
                <a:cs typeface="+mn-lt"/>
              </a:rPr>
              <a:t> </a:t>
            </a:r>
            <a:r>
              <a:rPr lang="nb-NO" sz="2400" dirty="0" err="1">
                <a:ea typeface="+mn-lt"/>
                <a:cs typeface="+mn-lt"/>
              </a:rPr>
              <a:t>with</a:t>
            </a:r>
            <a:r>
              <a:rPr lang="nb-NO" sz="2400" dirty="0">
                <a:ea typeface="+mn-lt"/>
                <a:cs typeface="+mn-lt"/>
              </a:rPr>
              <a:t> data from </a:t>
            </a:r>
            <a:r>
              <a:rPr lang="nb-NO" sz="2400" dirty="0" err="1">
                <a:ea typeface="+mn-lt"/>
                <a:cs typeface="+mn-lt"/>
              </a:rPr>
              <a:t>the</a:t>
            </a:r>
            <a:r>
              <a:rPr lang="nb-NO" sz="2400" dirty="0">
                <a:ea typeface="+mn-lt"/>
                <a:cs typeface="+mn-lt"/>
              </a:rPr>
              <a:t> ESS. </a:t>
            </a:r>
            <a:endParaRPr lang="nb-NO" dirty="0">
              <a:cs typeface="Calibri" panose="020F0502020204030204"/>
            </a:endParaRPr>
          </a:p>
          <a:p>
            <a:endParaRPr lang="nb-NO" sz="2400" dirty="0">
              <a:ea typeface="+mn-lt"/>
              <a:cs typeface="+mn-lt"/>
            </a:endParaRPr>
          </a:p>
          <a:p>
            <a:r>
              <a:rPr lang="nb-NO" sz="2400" dirty="0" err="1">
                <a:cs typeface="Calibri"/>
              </a:rPr>
              <a:t>Funding</a:t>
            </a:r>
            <a:r>
              <a:rPr lang="nb-NO" sz="2400" dirty="0">
                <a:cs typeface="Calibri"/>
              </a:rPr>
              <a:t> from </a:t>
            </a:r>
            <a:r>
              <a:rPr lang="nb-NO" sz="2400" dirty="0" err="1">
                <a:cs typeface="Calibri"/>
              </a:rPr>
              <a:t>the</a:t>
            </a:r>
            <a:r>
              <a:rPr lang="nb-NO" sz="2400" dirty="0">
                <a:cs typeface="Calibri"/>
              </a:rPr>
              <a:t> EOSC </a:t>
            </a:r>
            <a:r>
              <a:rPr lang="nb-NO" sz="2400" dirty="0" err="1">
                <a:cs typeface="Calibri"/>
              </a:rPr>
              <a:t>Future</a:t>
            </a:r>
            <a:r>
              <a:rPr lang="nb-NO" sz="2400" dirty="0">
                <a:cs typeface="Calibri"/>
              </a:rPr>
              <a:t> WP 6.3 Science Project 9 </a:t>
            </a:r>
            <a:r>
              <a:rPr lang="nb-NO" sz="2400" dirty="0" err="1">
                <a:cs typeface="Calibri"/>
              </a:rPr>
              <a:t>opens</a:t>
            </a:r>
            <a:r>
              <a:rPr lang="nb-NO" sz="2400" dirty="0">
                <a:cs typeface="Calibri"/>
              </a:rPr>
              <a:t> </a:t>
            </a:r>
            <a:r>
              <a:rPr lang="nb-NO" sz="2400" dirty="0" err="1">
                <a:cs typeface="Calibri"/>
              </a:rPr>
              <a:t>new</a:t>
            </a:r>
            <a:r>
              <a:rPr lang="nb-NO" sz="2400" dirty="0">
                <a:cs typeface="Calibri"/>
              </a:rPr>
              <a:t> </a:t>
            </a:r>
            <a:r>
              <a:rPr lang="nb-NO" sz="2400" dirty="0" err="1">
                <a:cs typeface="Calibri"/>
              </a:rPr>
              <a:t>possibilities</a:t>
            </a:r>
            <a:r>
              <a:rPr lang="nb-NO" sz="2400" dirty="0">
                <a:cs typeface="Calibri"/>
              </a:rPr>
              <a:t>.</a:t>
            </a:r>
            <a:endParaRPr lang="nb-NO" sz="2400" dirty="0"/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</p:txBody>
      </p:sp>
      <p:pic>
        <p:nvPicPr>
          <p:cNvPr id="5" name="image1.png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04D3A543-7172-4F20-9F44-ED06EAFB6CD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6019" y="378224"/>
            <a:ext cx="2313745" cy="1285387"/>
          </a:xfrm>
          <a:prstGeom prst="rect">
            <a:avLst/>
          </a:prstGeom>
          <a:ln/>
        </p:spPr>
      </p:pic>
      <p:pic>
        <p:nvPicPr>
          <p:cNvPr id="7" name="Bilde 5">
            <a:extLst>
              <a:ext uri="{FF2B5EF4-FFF2-40B4-BE49-F238E27FC236}">
                <a16:creationId xmlns:a16="http://schemas.microsoft.com/office/drawing/2014/main" id="{12F97D90-9CBA-4273-A98F-85CE99FA6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4" y="5968232"/>
            <a:ext cx="1238740" cy="402071"/>
          </a:xfrm>
          <a:prstGeom prst="rect">
            <a:avLst/>
          </a:prstGeom>
        </p:spPr>
      </p:pic>
      <p:pic>
        <p:nvPicPr>
          <p:cNvPr id="9" name="Bilde 6">
            <a:extLst>
              <a:ext uri="{FF2B5EF4-FFF2-40B4-BE49-F238E27FC236}">
                <a16:creationId xmlns:a16="http://schemas.microsoft.com/office/drawing/2014/main" id="{8A1A3301-F693-4F0C-BDB8-3AAD1C21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169" y="5933205"/>
            <a:ext cx="730740" cy="4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9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B49FD-1B76-48E0-9A31-FC985BFC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940" y="380676"/>
            <a:ext cx="9318172" cy="1310012"/>
          </a:xfrm>
        </p:spPr>
        <p:txBody>
          <a:bodyPr>
            <a:normAutofit fontScale="90000"/>
          </a:bodyPr>
          <a:lstStyle/>
          <a:p>
            <a:r>
              <a:rPr lang="nb-NO" sz="3600" dirty="0">
                <a:latin typeface="Calibri"/>
                <a:cs typeface="Calibri"/>
              </a:rPr>
              <a:t>The European Social Survey </a:t>
            </a:r>
            <a:r>
              <a:rPr lang="nb-NO" sz="3600" dirty="0" err="1">
                <a:latin typeface="Calibri"/>
                <a:cs typeface="Calibri"/>
              </a:rPr>
              <a:t>Multi</a:t>
            </a:r>
            <a:r>
              <a:rPr lang="nb-NO" sz="3600" dirty="0">
                <a:latin typeface="Calibri"/>
                <a:cs typeface="Calibri"/>
              </a:rPr>
              <a:t>-Level Application </a:t>
            </a:r>
            <a:r>
              <a:rPr lang="nb-NO" sz="3600" dirty="0" err="1">
                <a:latin typeface="Calibri"/>
                <a:cs typeface="Calibri"/>
              </a:rPr>
              <a:t>Work</a:t>
            </a:r>
            <a:r>
              <a:rPr lang="nb-NO" sz="3600" dirty="0">
                <a:latin typeface="Calibri"/>
                <a:cs typeface="Calibri"/>
              </a:rPr>
              <a:t> in progress </a:t>
            </a:r>
            <a:r>
              <a:rPr lang="nb-NO" sz="3600" dirty="0" err="1">
                <a:latin typeface="Calibri"/>
                <a:cs typeface="Calibri"/>
              </a:rPr>
              <a:t>towards</a:t>
            </a:r>
            <a:r>
              <a:rPr lang="nb-NO" sz="3600" dirty="0">
                <a:latin typeface="Calibri"/>
                <a:cs typeface="Calibri"/>
              </a:rPr>
              <a:t> </a:t>
            </a:r>
            <a:r>
              <a:rPr lang="nb-NO" sz="3600" dirty="0" err="1">
                <a:latin typeface="Calibri"/>
                <a:cs typeface="Calibri"/>
              </a:rPr>
              <a:t>realisation</a:t>
            </a:r>
            <a:endParaRPr lang="nb-NO" sz="3600" dirty="0">
              <a:ea typeface="+mj-lt"/>
              <a:cs typeface="+mj-lt"/>
            </a:endParaRPr>
          </a:p>
          <a:p>
            <a:endParaRPr lang="nb-NO" sz="3600" dirty="0">
              <a:latin typeface="Calibri"/>
              <a:cs typeface="Calibri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631A9F-A0C9-4EB7-9569-481A016E0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 sz="1000">
              <a:ea typeface="+mn-lt"/>
              <a:cs typeface="+mn-lt"/>
            </a:endParaRPr>
          </a:p>
          <a:p>
            <a:pPr marL="0" indent="0">
              <a:buNone/>
            </a:pPr>
            <a:endParaRPr lang="nb-NO" sz="1000">
              <a:ea typeface="+mn-lt"/>
              <a:cs typeface="+mn-lt"/>
            </a:endParaRPr>
          </a:p>
          <a:p>
            <a:pPr marL="0" indent="0">
              <a:buNone/>
            </a:pPr>
            <a:endParaRPr lang="nb-NO" sz="1000">
              <a:ea typeface="+mn-lt"/>
              <a:cs typeface="+mn-lt"/>
            </a:endParaRPr>
          </a:p>
          <a:p>
            <a:endParaRPr lang="nb-NO">
              <a:cs typeface="Calibri"/>
            </a:endParaRPr>
          </a:p>
          <a:p>
            <a:endParaRPr lang="nb-NO">
              <a:cs typeface="Calibri"/>
            </a:endParaRPr>
          </a:p>
        </p:txBody>
      </p:sp>
      <p:pic>
        <p:nvPicPr>
          <p:cNvPr id="5" name="image1.png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04D3A543-7172-4F20-9F44-ED06EAFB6CD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6019" y="378224"/>
            <a:ext cx="1789870" cy="1182200"/>
          </a:xfrm>
          <a:prstGeom prst="rect">
            <a:avLst/>
          </a:prstGeom>
          <a:ln/>
        </p:spPr>
      </p:pic>
      <p:pic>
        <p:nvPicPr>
          <p:cNvPr id="7" name="Bilde 5">
            <a:extLst>
              <a:ext uri="{FF2B5EF4-FFF2-40B4-BE49-F238E27FC236}">
                <a16:creationId xmlns:a16="http://schemas.microsoft.com/office/drawing/2014/main" id="{12F97D90-9CBA-4273-A98F-85CE99FA6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4" y="5968232"/>
            <a:ext cx="1238740" cy="402071"/>
          </a:xfrm>
          <a:prstGeom prst="rect">
            <a:avLst/>
          </a:prstGeom>
        </p:spPr>
      </p:pic>
      <p:pic>
        <p:nvPicPr>
          <p:cNvPr id="9" name="Bilde 6">
            <a:extLst>
              <a:ext uri="{FF2B5EF4-FFF2-40B4-BE49-F238E27FC236}">
                <a16:creationId xmlns:a16="http://schemas.microsoft.com/office/drawing/2014/main" id="{8A1A3301-F693-4F0C-BDB8-3AAD1C21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169" y="5933205"/>
            <a:ext cx="730740" cy="472128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04B3F577-695A-F05C-3DFA-757923DE8601}"/>
              </a:ext>
            </a:extLst>
          </p:cNvPr>
          <p:cNvSpPr txBox="1">
            <a:spLocks/>
          </p:cNvSpPr>
          <p:nvPr/>
        </p:nvSpPr>
        <p:spPr>
          <a:xfrm>
            <a:off x="1062038" y="18907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 err="1">
                <a:ea typeface="+mn-lt"/>
                <a:cs typeface="+mn-lt"/>
              </a:rPr>
              <a:t>Work</a:t>
            </a:r>
            <a:r>
              <a:rPr lang="nb-NO" dirty="0">
                <a:ea typeface="+mn-lt"/>
                <a:cs typeface="+mn-lt"/>
              </a:rPr>
              <a:t> is </a:t>
            </a:r>
            <a:r>
              <a:rPr lang="nb-NO" dirty="0" err="1">
                <a:ea typeface="+mn-lt"/>
                <a:cs typeface="+mn-lt"/>
              </a:rPr>
              <a:t>ongoing</a:t>
            </a:r>
            <a:r>
              <a:rPr lang="nb-NO" dirty="0">
                <a:ea typeface="+mn-lt"/>
                <a:cs typeface="+mn-lt"/>
              </a:rPr>
              <a:t> to </a:t>
            </a:r>
            <a:r>
              <a:rPr lang="nb-NO" dirty="0" err="1">
                <a:ea typeface="+mn-lt"/>
                <a:cs typeface="+mn-lt"/>
              </a:rPr>
              <a:t>upgrade</a:t>
            </a:r>
            <a:r>
              <a:rPr lang="nb-NO" dirty="0">
                <a:ea typeface="+mn-lt"/>
                <a:cs typeface="+mn-lt"/>
              </a:rPr>
              <a:t> </a:t>
            </a:r>
            <a:r>
              <a:rPr lang="nb-NO" dirty="0" err="1">
                <a:ea typeface="+mn-lt"/>
                <a:cs typeface="+mn-lt"/>
              </a:rPr>
              <a:t>of</a:t>
            </a:r>
            <a:r>
              <a:rPr lang="nb-NO" dirty="0">
                <a:ea typeface="+mn-lt"/>
                <a:cs typeface="+mn-lt"/>
              </a:rPr>
              <a:t> </a:t>
            </a:r>
            <a:r>
              <a:rPr lang="nb-NO" dirty="0" err="1">
                <a:ea typeface="+mn-lt"/>
                <a:cs typeface="+mn-lt"/>
              </a:rPr>
              <a:t>the</a:t>
            </a:r>
            <a:r>
              <a:rPr lang="nb-NO" dirty="0">
                <a:ea typeface="+mn-lt"/>
                <a:cs typeface="+mn-lt"/>
              </a:rPr>
              <a:t> </a:t>
            </a:r>
            <a:r>
              <a:rPr lang="nb-NO" dirty="0" err="1">
                <a:ea typeface="+mn-lt"/>
                <a:cs typeface="+mn-lt"/>
              </a:rPr>
              <a:t>application</a:t>
            </a:r>
            <a:r>
              <a:rPr lang="nb-NO" dirty="0">
                <a:ea typeface="+mn-lt"/>
                <a:cs typeface="+mn-lt"/>
              </a:rPr>
              <a:t>, </a:t>
            </a:r>
            <a:r>
              <a:rPr lang="nb-NO" dirty="0" err="1">
                <a:ea typeface="+mn-lt"/>
                <a:cs typeface="+mn-lt"/>
              </a:rPr>
              <a:t>with</a:t>
            </a:r>
            <a:r>
              <a:rPr lang="nb-NO" dirty="0">
                <a:ea typeface="+mn-lt"/>
                <a:cs typeface="+mn-lt"/>
              </a:rPr>
              <a:t> </a:t>
            </a:r>
            <a:r>
              <a:rPr lang="nb-NO" dirty="0" err="1">
                <a:ea typeface="+mn-lt"/>
                <a:cs typeface="+mn-lt"/>
              </a:rPr>
              <a:t>the</a:t>
            </a:r>
            <a:r>
              <a:rPr lang="nb-NO" dirty="0">
                <a:ea typeface="+mn-lt"/>
                <a:cs typeface="+mn-lt"/>
              </a:rPr>
              <a:t> </a:t>
            </a:r>
            <a:r>
              <a:rPr lang="nb-NO" dirty="0" err="1">
                <a:ea typeface="+mn-lt"/>
                <a:cs typeface="+mn-lt"/>
              </a:rPr>
              <a:t>aim</a:t>
            </a:r>
            <a:r>
              <a:rPr lang="nb-NO" dirty="0">
                <a:ea typeface="+mn-lt"/>
                <a:cs typeface="+mn-lt"/>
              </a:rPr>
              <a:t> to support </a:t>
            </a:r>
            <a:r>
              <a:rPr lang="nb-NO" dirty="0" err="1">
                <a:ea typeface="+mn-lt"/>
                <a:cs typeface="+mn-lt"/>
              </a:rPr>
              <a:t>integration</a:t>
            </a:r>
            <a:r>
              <a:rPr lang="nb-NO" dirty="0">
                <a:ea typeface="+mn-lt"/>
                <a:cs typeface="+mn-lt"/>
              </a:rPr>
              <a:t> </a:t>
            </a:r>
            <a:r>
              <a:rPr lang="nb-NO" dirty="0" err="1">
                <a:ea typeface="+mn-lt"/>
                <a:cs typeface="+mn-lt"/>
              </a:rPr>
              <a:t>of</a:t>
            </a:r>
            <a:r>
              <a:rPr lang="nb-NO" dirty="0">
                <a:ea typeface="+mn-lt"/>
                <a:cs typeface="+mn-lt"/>
              </a:rPr>
              <a:t> data from different </a:t>
            </a:r>
            <a:r>
              <a:rPr lang="nb-NO" dirty="0" err="1">
                <a:ea typeface="+mn-lt"/>
                <a:cs typeface="+mn-lt"/>
              </a:rPr>
              <a:t>domains</a:t>
            </a:r>
            <a:r>
              <a:rPr lang="nb-NO" dirty="0">
                <a:ea typeface="+mn-lt"/>
                <a:cs typeface="+mn-lt"/>
              </a:rPr>
              <a:t> for </a:t>
            </a:r>
            <a:r>
              <a:rPr lang="nb-NO" dirty="0" err="1">
                <a:ea typeface="+mn-lt"/>
                <a:cs typeface="+mn-lt"/>
              </a:rPr>
              <a:t>coss-domain</a:t>
            </a:r>
            <a:r>
              <a:rPr lang="nb-NO" dirty="0">
                <a:ea typeface="+mn-lt"/>
                <a:cs typeface="+mn-lt"/>
              </a:rPr>
              <a:t> analyses:</a:t>
            </a:r>
          </a:p>
          <a:p>
            <a:pPr marL="0" indent="0">
              <a:buNone/>
            </a:pPr>
            <a:endParaRPr lang="nb-NO" dirty="0">
              <a:ea typeface="+mn-lt"/>
              <a:cs typeface="+mn-lt"/>
            </a:endParaRPr>
          </a:p>
          <a:p>
            <a:r>
              <a:rPr lang="nb-NO" dirty="0">
                <a:ea typeface="+mn-lt"/>
                <a:cs typeface="+mn-lt"/>
              </a:rPr>
              <a:t>Survey data from </a:t>
            </a:r>
            <a:r>
              <a:rPr lang="nb-NO" dirty="0" err="1">
                <a:ea typeface="+mn-lt"/>
                <a:cs typeface="+mn-lt"/>
              </a:rPr>
              <a:t>the</a:t>
            </a:r>
            <a:r>
              <a:rPr lang="nb-NO" dirty="0">
                <a:ea typeface="+mn-lt"/>
                <a:cs typeface="+mn-lt"/>
              </a:rPr>
              <a:t> </a:t>
            </a:r>
            <a:r>
              <a:rPr lang="nb-NO" sz="2800" dirty="0">
                <a:latin typeface="Calibri"/>
                <a:cs typeface="Calibri"/>
              </a:rPr>
              <a:t>European Social Survey (</a:t>
            </a:r>
            <a:r>
              <a:rPr lang="nb-NO" dirty="0">
                <a:ea typeface="+mn-lt"/>
                <a:cs typeface="+mn-lt"/>
              </a:rPr>
              <a:t>ESS)</a:t>
            </a:r>
          </a:p>
          <a:p>
            <a:r>
              <a:rPr lang="nb-NO" dirty="0">
                <a:ea typeface="+mn-lt"/>
                <a:cs typeface="+mn-lt"/>
              </a:rPr>
              <a:t> Regional </a:t>
            </a:r>
            <a:r>
              <a:rPr lang="nb-NO" dirty="0" err="1">
                <a:ea typeface="+mn-lt"/>
                <a:cs typeface="+mn-lt"/>
              </a:rPr>
              <a:t>contextual</a:t>
            </a:r>
            <a:r>
              <a:rPr lang="nb-NO" dirty="0">
                <a:ea typeface="+mn-lt"/>
                <a:cs typeface="+mn-lt"/>
              </a:rPr>
              <a:t> data </a:t>
            </a:r>
            <a:r>
              <a:rPr lang="nb-NO" dirty="0" err="1">
                <a:ea typeface="+mn-lt"/>
                <a:cs typeface="+mn-lt"/>
              </a:rPr>
              <a:t>already</a:t>
            </a:r>
            <a:r>
              <a:rPr lang="nb-NO" dirty="0">
                <a:ea typeface="+mn-lt"/>
                <a:cs typeface="+mn-lt"/>
              </a:rPr>
              <a:t> </a:t>
            </a:r>
            <a:r>
              <a:rPr lang="nb-NO" dirty="0" err="1">
                <a:ea typeface="+mn-lt"/>
                <a:cs typeface="+mn-lt"/>
              </a:rPr>
              <a:t>supported</a:t>
            </a:r>
            <a:r>
              <a:rPr lang="nb-NO" dirty="0">
                <a:ea typeface="+mn-lt"/>
                <a:cs typeface="+mn-lt"/>
              </a:rPr>
              <a:t> by former </a:t>
            </a:r>
            <a:r>
              <a:rPr lang="nb-NO" dirty="0" err="1">
                <a:ea typeface="+mn-lt"/>
                <a:cs typeface="+mn-lt"/>
              </a:rPr>
              <a:t>version</a:t>
            </a:r>
            <a:r>
              <a:rPr lang="nb-NO" dirty="0">
                <a:ea typeface="+mn-lt"/>
                <a:cs typeface="+mn-lt"/>
              </a:rPr>
              <a:t> of </a:t>
            </a:r>
            <a:r>
              <a:rPr lang="nb-NO" dirty="0" err="1">
                <a:ea typeface="+mn-lt"/>
                <a:cs typeface="+mn-lt"/>
              </a:rPr>
              <a:t>the</a:t>
            </a:r>
            <a:r>
              <a:rPr lang="nb-NO" dirty="0">
                <a:ea typeface="+mn-lt"/>
                <a:cs typeface="+mn-lt"/>
              </a:rPr>
              <a:t> </a:t>
            </a:r>
            <a:r>
              <a:rPr lang="nb-NO" dirty="0" err="1">
                <a:ea typeface="+mn-lt"/>
                <a:cs typeface="+mn-lt"/>
              </a:rPr>
              <a:t>tool</a:t>
            </a:r>
            <a:r>
              <a:rPr lang="nb-NO" dirty="0">
                <a:ea typeface="+mn-lt"/>
                <a:cs typeface="+mn-lt"/>
              </a:rPr>
              <a:t> (Eurostat, World Bank, etc.)</a:t>
            </a:r>
          </a:p>
          <a:p>
            <a:r>
              <a:rPr lang="nb-NO" dirty="0">
                <a:ea typeface="+mn-lt"/>
                <a:cs typeface="+mn-lt"/>
              </a:rPr>
              <a:t>Air </a:t>
            </a:r>
            <a:r>
              <a:rPr lang="nb-NO" dirty="0" err="1">
                <a:ea typeface="+mn-lt"/>
                <a:cs typeface="+mn-lt"/>
              </a:rPr>
              <a:t>quality</a:t>
            </a:r>
            <a:r>
              <a:rPr lang="nb-NO" dirty="0">
                <a:ea typeface="+mn-lt"/>
                <a:cs typeface="+mn-lt"/>
              </a:rPr>
              <a:t> data</a:t>
            </a:r>
          </a:p>
          <a:p>
            <a:r>
              <a:rPr lang="nb-NO" dirty="0" err="1">
                <a:ea typeface="+mn-lt"/>
                <a:cs typeface="+mn-lt"/>
              </a:rPr>
              <a:t>Climate</a:t>
            </a:r>
            <a:r>
              <a:rPr lang="nb-NO" dirty="0">
                <a:ea typeface="+mn-lt"/>
                <a:cs typeface="+mn-lt"/>
              </a:rPr>
              <a:t> data</a:t>
            </a:r>
          </a:p>
          <a:p>
            <a:endParaRPr lang="nb-NO" dirty="0">
              <a:ea typeface="+mn-lt"/>
              <a:cs typeface="+mn-lt"/>
            </a:endParaRPr>
          </a:p>
          <a:p>
            <a:pPr marL="0" indent="0">
              <a:buNone/>
            </a:pPr>
            <a:endParaRPr lang="nb-NO" dirty="0">
              <a:ea typeface="+mn-lt"/>
              <a:cs typeface="+mn-lt"/>
            </a:endParaRPr>
          </a:p>
          <a:p>
            <a:pPr marL="0" indent="0">
              <a:buNone/>
            </a:pPr>
            <a:endParaRPr lang="nb-NO" dirty="0">
              <a:ea typeface="+mn-lt"/>
              <a:cs typeface="+mn-lt"/>
            </a:endParaRPr>
          </a:p>
          <a:p>
            <a:pPr marL="0" indent="0">
              <a:buNone/>
            </a:pPr>
            <a:endParaRPr lang="nb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2544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B49FD-1B76-48E0-9A31-FC985BFC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691" y="380676"/>
            <a:ext cx="9992859" cy="1310012"/>
          </a:xfrm>
        </p:spPr>
        <p:txBody>
          <a:bodyPr/>
          <a:lstStyle/>
          <a:p>
            <a:pPr algn="ctr"/>
            <a:r>
              <a:rPr lang="nb-NO">
                <a:latin typeface="Calibri"/>
                <a:cs typeface="Calibri"/>
              </a:rPr>
              <a:t> </a:t>
            </a:r>
            <a:r>
              <a:rPr lang="nb-NO" sz="3200" err="1">
                <a:latin typeface="Calibri"/>
                <a:cs typeface="Calibri"/>
              </a:rPr>
              <a:t>Background</a:t>
            </a:r>
            <a:r>
              <a:rPr lang="nb-NO" sz="3200">
                <a:latin typeface="Calibri"/>
                <a:cs typeface="Calibri"/>
              </a:rPr>
              <a:t> – </a:t>
            </a:r>
            <a:r>
              <a:rPr lang="nb-NO" sz="3200" err="1">
                <a:latin typeface="Calibri"/>
                <a:cs typeface="Calibri"/>
              </a:rPr>
              <a:t>Module</a:t>
            </a:r>
            <a:r>
              <a:rPr lang="nb-NO" sz="3200">
                <a:latin typeface="Calibri"/>
                <a:cs typeface="Calibri"/>
              </a:rPr>
              <a:t> </a:t>
            </a:r>
            <a:r>
              <a:rPr lang="nb-NO" sz="3200" err="1">
                <a:latin typeface="Calibri"/>
                <a:cs typeface="Calibri"/>
              </a:rPr>
              <a:t>on</a:t>
            </a:r>
            <a:r>
              <a:rPr lang="nb-NO" sz="3200">
                <a:latin typeface="Calibri"/>
                <a:cs typeface="Calibri"/>
              </a:rPr>
              <a:t> </a:t>
            </a:r>
            <a:r>
              <a:rPr lang="nb-NO" sz="3200" err="1">
                <a:latin typeface="Calibri"/>
                <a:cs typeface="Calibri"/>
              </a:rPr>
              <a:t>Climate</a:t>
            </a:r>
            <a:r>
              <a:rPr lang="nb-NO" sz="3200">
                <a:latin typeface="Calibri"/>
                <a:cs typeface="Calibri"/>
              </a:rPr>
              <a:t> </a:t>
            </a:r>
            <a:r>
              <a:rPr lang="nb-NO" sz="3200" err="1">
                <a:latin typeface="Calibri"/>
                <a:cs typeface="Calibri"/>
              </a:rPr>
              <a:t>Change</a:t>
            </a:r>
            <a:r>
              <a:rPr lang="nb-NO" sz="3200">
                <a:latin typeface="Calibri"/>
                <a:cs typeface="Calibri"/>
              </a:rPr>
              <a:t> and Energy </a:t>
            </a:r>
            <a:r>
              <a:rPr lang="nb-NO" sz="3200" err="1">
                <a:latin typeface="Calibri"/>
                <a:cs typeface="Calibri"/>
              </a:rPr>
              <a:t>Use</a:t>
            </a:r>
            <a:r>
              <a:rPr lang="nb-NO" sz="3200">
                <a:latin typeface="Calibri"/>
                <a:cs typeface="Calibri"/>
              </a:rPr>
              <a:t>, ESS 8 2016</a:t>
            </a:r>
            <a:endParaRPr lang="nb-NO" sz="3200">
              <a:cs typeface="Calibri Light"/>
            </a:endParaRPr>
          </a:p>
        </p:txBody>
      </p:sp>
      <p:pic>
        <p:nvPicPr>
          <p:cNvPr id="5" name="image1.png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04D3A543-7172-4F20-9F44-ED06EAFB6CD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6019" y="378224"/>
            <a:ext cx="1654933" cy="904387"/>
          </a:xfrm>
          <a:prstGeom prst="rect">
            <a:avLst/>
          </a:prstGeom>
          <a:ln/>
        </p:spPr>
      </p:pic>
      <p:pic>
        <p:nvPicPr>
          <p:cNvPr id="7" name="Bilde 5">
            <a:extLst>
              <a:ext uri="{FF2B5EF4-FFF2-40B4-BE49-F238E27FC236}">
                <a16:creationId xmlns:a16="http://schemas.microsoft.com/office/drawing/2014/main" id="{12F97D90-9CBA-4273-A98F-85CE99FA6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4" y="5968232"/>
            <a:ext cx="1238740" cy="402071"/>
          </a:xfrm>
          <a:prstGeom prst="rect">
            <a:avLst/>
          </a:prstGeom>
        </p:spPr>
      </p:pic>
      <p:pic>
        <p:nvPicPr>
          <p:cNvPr id="9" name="Bilde 6">
            <a:extLst>
              <a:ext uri="{FF2B5EF4-FFF2-40B4-BE49-F238E27FC236}">
                <a16:creationId xmlns:a16="http://schemas.microsoft.com/office/drawing/2014/main" id="{8A1A3301-F693-4F0C-BDB8-3AAD1C21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169" y="5933205"/>
            <a:ext cx="730740" cy="472128"/>
          </a:xfrm>
          <a:prstGeom prst="rect">
            <a:avLst/>
          </a:prstGeom>
        </p:spPr>
      </p:pic>
      <p:pic>
        <p:nvPicPr>
          <p:cNvPr id="8" name="Picture 3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98158" y="1860884"/>
            <a:ext cx="7346368" cy="4806198"/>
          </a:xfrm>
          <a:prstGeom prst="rect">
            <a:avLst/>
          </a:prstGeom>
        </p:spPr>
      </p:pic>
      <p:sp>
        <p:nvSpPr>
          <p:cNvPr id="10" name="Rounded Rectangle 5"/>
          <p:cNvSpPr/>
          <p:nvPr/>
        </p:nvSpPr>
        <p:spPr>
          <a:xfrm>
            <a:off x="4836695" y="3774591"/>
            <a:ext cx="1764631" cy="14471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sp>
        <p:nvSpPr>
          <p:cNvPr id="11" name="Oval 4"/>
          <p:cNvSpPr/>
          <p:nvPr/>
        </p:nvSpPr>
        <p:spPr>
          <a:xfrm>
            <a:off x="5029201" y="4574757"/>
            <a:ext cx="1347536" cy="3714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sp>
        <p:nvSpPr>
          <p:cNvPr id="12" name="Rounded Rectangle 6"/>
          <p:cNvSpPr/>
          <p:nvPr/>
        </p:nvSpPr>
        <p:spPr>
          <a:xfrm>
            <a:off x="4836696" y="5418978"/>
            <a:ext cx="1764630" cy="6609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EFE3338C-A8FE-8729-4340-E624E5AEC707}"/>
              </a:ext>
            </a:extLst>
          </p:cNvPr>
          <p:cNvSpPr/>
          <p:nvPr/>
        </p:nvSpPr>
        <p:spPr>
          <a:xfrm>
            <a:off x="209550" y="3606800"/>
            <a:ext cx="1817686" cy="658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>
                <a:ea typeface="+mn-lt"/>
                <a:cs typeface="+mn-lt"/>
              </a:rPr>
              <a:t>Climate</a:t>
            </a:r>
            <a:r>
              <a:rPr lang="nb-NO">
                <a:ea typeface="+mn-lt"/>
                <a:cs typeface="+mn-lt"/>
              </a:rPr>
              <a:t> </a:t>
            </a:r>
            <a:r>
              <a:rPr lang="nb-NO" err="1">
                <a:ea typeface="+mn-lt"/>
                <a:cs typeface="+mn-lt"/>
              </a:rPr>
              <a:t>change</a:t>
            </a:r>
            <a:r>
              <a:rPr lang="nb-NO">
                <a:ea typeface="+mn-lt"/>
                <a:cs typeface="+mn-lt"/>
              </a:rPr>
              <a:t> </a:t>
            </a:r>
            <a:r>
              <a:rPr lang="nb-NO" err="1">
                <a:ea typeface="+mn-lt"/>
                <a:cs typeface="+mn-lt"/>
              </a:rPr>
              <a:t>concerns</a:t>
            </a:r>
            <a:endParaRPr lang="nb-NO" err="1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51BC8A9-4B57-63EF-8C77-F3768F713110}"/>
              </a:ext>
            </a:extLst>
          </p:cNvPr>
          <p:cNvSpPr txBox="1"/>
          <p:nvPr/>
        </p:nvSpPr>
        <p:spPr>
          <a:xfrm>
            <a:off x="231775" y="3136900"/>
            <a:ext cx="27432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 dirty="0" err="1"/>
              <a:t>Concept</a:t>
            </a:r>
            <a:r>
              <a:rPr lang="nb-NO" sz="1600" dirty="0"/>
              <a:t>:</a:t>
            </a:r>
            <a:endParaRPr lang="nb-NO" sz="1600" dirty="0">
              <a:cs typeface="Calibri"/>
            </a:endParaRPr>
          </a:p>
          <a:p>
            <a:endParaRPr lang="nb-NO" sz="1600">
              <a:cs typeface="Calibri"/>
            </a:endParaRP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9DB6905E-038C-0F71-3BA8-79E72F6C9726}"/>
              </a:ext>
            </a:extLst>
          </p:cNvPr>
          <p:cNvSpPr/>
          <p:nvPr/>
        </p:nvSpPr>
        <p:spPr>
          <a:xfrm>
            <a:off x="9591675" y="3535361"/>
            <a:ext cx="1801811" cy="658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err="1">
                <a:ea typeface="+mn-lt"/>
                <a:cs typeface="+mn-lt"/>
              </a:rPr>
              <a:t>Climate</a:t>
            </a:r>
            <a:r>
              <a:rPr lang="nb-NO">
                <a:ea typeface="+mn-lt"/>
                <a:cs typeface="+mn-lt"/>
              </a:rPr>
              <a:t> </a:t>
            </a:r>
            <a:r>
              <a:rPr lang="nb-NO" err="1">
                <a:ea typeface="+mn-lt"/>
                <a:cs typeface="+mn-lt"/>
              </a:rPr>
              <a:t>change</a:t>
            </a:r>
            <a:r>
              <a:rPr lang="nb-NO">
                <a:ea typeface="+mn-lt"/>
                <a:cs typeface="+mn-lt"/>
              </a:rPr>
              <a:t> </a:t>
            </a:r>
            <a:r>
              <a:rPr lang="nb-NO" err="1">
                <a:ea typeface="+mn-lt"/>
                <a:cs typeface="+mn-lt"/>
              </a:rPr>
              <a:t>beliefs</a:t>
            </a:r>
            <a:endParaRPr lang="nb-NO" err="1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8D6645E-18D6-426F-B3E3-E6804D4F0814}"/>
              </a:ext>
            </a:extLst>
          </p:cNvPr>
          <p:cNvSpPr txBox="1"/>
          <p:nvPr/>
        </p:nvSpPr>
        <p:spPr>
          <a:xfrm>
            <a:off x="9526588" y="302577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 err="1"/>
              <a:t>Concept</a:t>
            </a:r>
            <a:r>
              <a:rPr lang="nb-NO"/>
              <a:t>:</a:t>
            </a:r>
          </a:p>
          <a:p>
            <a:endParaRPr lang="nb-NO">
              <a:cs typeface="Calibri"/>
            </a:endParaRPr>
          </a:p>
        </p:txBody>
      </p: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18B08721-DEB6-A84B-E639-8F9344B1B013}"/>
              </a:ext>
            </a:extLst>
          </p:cNvPr>
          <p:cNvCxnSpPr/>
          <p:nvPr/>
        </p:nvCxnSpPr>
        <p:spPr>
          <a:xfrm>
            <a:off x="2035175" y="3924300"/>
            <a:ext cx="2978150" cy="835025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0C1FB897-DEA0-A74D-5FD8-6327E2BE7D05}"/>
              </a:ext>
            </a:extLst>
          </p:cNvPr>
          <p:cNvCxnSpPr>
            <a:cxnSpLocks/>
          </p:cNvCxnSpPr>
          <p:nvPr/>
        </p:nvCxnSpPr>
        <p:spPr>
          <a:xfrm flipH="1">
            <a:off x="6569076" y="3852863"/>
            <a:ext cx="3038475" cy="1898649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91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B49FD-1B76-48E0-9A31-FC985BFC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940" y="380676"/>
            <a:ext cx="9318172" cy="1310012"/>
          </a:xfrm>
        </p:spPr>
        <p:txBody>
          <a:bodyPr>
            <a:normAutofit/>
          </a:bodyPr>
          <a:lstStyle/>
          <a:p>
            <a:endParaRPr lang="nb-NO" sz="3600">
              <a:latin typeface="Calibri"/>
              <a:ea typeface="+mj-lt"/>
              <a:cs typeface="Calibri"/>
            </a:endParaRPr>
          </a:p>
          <a:p>
            <a:endParaRPr lang="nb-NO" sz="3600">
              <a:latin typeface="Calibri"/>
              <a:cs typeface="Calibri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631A9F-A0C9-4EB7-9569-481A016E0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 sz="1000">
              <a:ea typeface="+mn-lt"/>
              <a:cs typeface="+mn-lt"/>
            </a:endParaRPr>
          </a:p>
          <a:p>
            <a:pPr marL="0" indent="0">
              <a:buNone/>
            </a:pPr>
            <a:endParaRPr lang="nb-NO" sz="1000">
              <a:ea typeface="+mn-lt"/>
              <a:cs typeface="+mn-lt"/>
            </a:endParaRPr>
          </a:p>
          <a:p>
            <a:pPr marL="0" indent="0">
              <a:buNone/>
            </a:pPr>
            <a:endParaRPr lang="nb-NO" sz="1000">
              <a:ea typeface="+mn-lt"/>
              <a:cs typeface="+mn-lt"/>
            </a:endParaRPr>
          </a:p>
          <a:p>
            <a:endParaRPr lang="nb-NO">
              <a:cs typeface="Calibri"/>
            </a:endParaRPr>
          </a:p>
          <a:p>
            <a:endParaRPr lang="nb-NO">
              <a:cs typeface="Calibri"/>
            </a:endParaRPr>
          </a:p>
        </p:txBody>
      </p:sp>
      <p:pic>
        <p:nvPicPr>
          <p:cNvPr id="5" name="image1.png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04D3A543-7172-4F20-9F44-ED06EAFB6CD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6019" y="378224"/>
            <a:ext cx="1789870" cy="1182200"/>
          </a:xfrm>
          <a:prstGeom prst="rect">
            <a:avLst/>
          </a:prstGeom>
          <a:ln/>
        </p:spPr>
      </p:pic>
      <p:pic>
        <p:nvPicPr>
          <p:cNvPr id="7" name="Bilde 5">
            <a:extLst>
              <a:ext uri="{FF2B5EF4-FFF2-40B4-BE49-F238E27FC236}">
                <a16:creationId xmlns:a16="http://schemas.microsoft.com/office/drawing/2014/main" id="{12F97D90-9CBA-4273-A98F-85CE99FA6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4" y="5968232"/>
            <a:ext cx="1238740" cy="402071"/>
          </a:xfrm>
          <a:prstGeom prst="rect">
            <a:avLst/>
          </a:prstGeom>
        </p:spPr>
      </p:pic>
      <p:pic>
        <p:nvPicPr>
          <p:cNvPr id="9" name="Bilde 6">
            <a:extLst>
              <a:ext uri="{FF2B5EF4-FFF2-40B4-BE49-F238E27FC236}">
                <a16:creationId xmlns:a16="http://schemas.microsoft.com/office/drawing/2014/main" id="{8A1A3301-F693-4F0C-BDB8-3AAD1C21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169" y="5933205"/>
            <a:ext cx="730740" cy="472128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04B3F577-695A-F05C-3DFA-757923DE8601}"/>
              </a:ext>
            </a:extLst>
          </p:cNvPr>
          <p:cNvSpPr txBox="1">
            <a:spLocks/>
          </p:cNvSpPr>
          <p:nvPr/>
        </p:nvSpPr>
        <p:spPr>
          <a:xfrm>
            <a:off x="1077913" y="16208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>
              <a:ea typeface="+mn-lt"/>
              <a:cs typeface="+mn-lt"/>
            </a:endParaRPr>
          </a:p>
          <a:p>
            <a:endParaRPr lang="nb-NO">
              <a:ea typeface="+mn-lt"/>
              <a:cs typeface="+mn-lt"/>
            </a:endParaRPr>
          </a:p>
          <a:p>
            <a:pPr marL="0" indent="0">
              <a:buNone/>
            </a:pPr>
            <a:endParaRPr lang="nb-NO">
              <a:ea typeface="+mn-lt"/>
              <a:cs typeface="+mn-lt"/>
            </a:endParaRPr>
          </a:p>
          <a:p>
            <a:pPr marL="0" indent="0">
              <a:buNone/>
            </a:pPr>
            <a:endParaRPr lang="nb-NO">
              <a:ea typeface="+mn-lt"/>
              <a:cs typeface="+mn-lt"/>
            </a:endParaRPr>
          </a:p>
          <a:p>
            <a:pPr marL="0" indent="0">
              <a:buNone/>
            </a:pPr>
            <a:endParaRPr lang="nb-NO">
              <a:cs typeface="Calibri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829D98A-5309-7D03-E137-264C7C7733E5}"/>
              </a:ext>
            </a:extLst>
          </p:cNvPr>
          <p:cNvSpPr txBox="1"/>
          <p:nvPr/>
        </p:nvSpPr>
        <p:spPr>
          <a:xfrm>
            <a:off x="390525" y="2708275"/>
            <a:ext cx="11569699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cs typeface="Calibri"/>
              </a:rPr>
              <a:t>Do observable indicators related to climate change and local air pollution, have effect on climate change concerns and beliefs?</a:t>
            </a:r>
            <a:endParaRPr lang="nb-NO">
              <a:cs typeface="Calibri"/>
            </a:endParaRPr>
          </a:p>
          <a:p>
            <a:endParaRPr lang="en-US" sz="200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cs typeface="Calibri"/>
              </a:rPr>
              <a:t>Local air pollution data could, when combined with other data from the ESS, also be used to explore effects on people’s well-being.</a:t>
            </a:r>
            <a:endParaRPr lang="nb-NO">
              <a:cs typeface="Calibri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2FF51DB-3439-D878-2B34-0757C816932E}"/>
              </a:ext>
            </a:extLst>
          </p:cNvPr>
          <p:cNvSpPr txBox="1"/>
          <p:nvPr/>
        </p:nvSpPr>
        <p:spPr>
          <a:xfrm>
            <a:off x="509588" y="1517650"/>
            <a:ext cx="114188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cs typeface="Calibri"/>
              </a:rPr>
              <a:t>Some 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3923018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2E5A571DAF414A9592C30378476E91" ma:contentTypeVersion="17" ma:contentTypeDescription="Opprett et nytt dokument." ma:contentTypeScope="" ma:versionID="3172d63de5b22bae2d1b26a8486c7831">
  <xsd:schema xmlns:xsd="http://www.w3.org/2001/XMLSchema" xmlns:xs="http://www.w3.org/2001/XMLSchema" xmlns:p="http://schemas.microsoft.com/office/2006/metadata/properties" xmlns:ns2="14dcbc3b-21e1-4ce7-be38-080c0f3c07db" xmlns:ns3="01b79c5a-ad56-43a0-a351-8cb21f110a82" targetNamespace="http://schemas.microsoft.com/office/2006/metadata/properties" ma:root="true" ma:fieldsID="b6068a7e32505d2fdad8db272b4c4c55" ns2:_="" ns3:_="">
    <xsd:import namespace="14dcbc3b-21e1-4ce7-be38-080c0f3c07db"/>
    <xsd:import namespace="01b79c5a-ad56-43a0-a351-8cb21f110a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cbc3b-21e1-4ce7-be38-080c0f3c07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79c5a-ad56-43a0-a351-8cb21f110a8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1b79c5a-ad56-43a0-a351-8cb21f110a82">
      <UserInfo>
        <DisplayName>Hilde Orten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C4CF142-4DA7-4289-9715-5A58588D34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393BF8-D131-4EC3-831A-A18E309DA3C2}">
  <ds:schemaRefs>
    <ds:schemaRef ds:uri="01b79c5a-ad56-43a0-a351-8cb21f110a82"/>
    <ds:schemaRef ds:uri="14dcbc3b-21e1-4ce7-be38-080c0f3c07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7A8469E-9067-4D3A-84F5-2E5254D8DA7C}">
  <ds:schemaRefs>
    <ds:schemaRef ds:uri="01b79c5a-ad56-43a0-a351-8cb21f110a82"/>
    <ds:schemaRef ds:uri="14dcbc3b-21e1-4ce7-be38-080c0f3c07d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1415</Words>
  <Application>Microsoft Office PowerPoint</Application>
  <PresentationFormat>Widescreen</PresentationFormat>
  <Paragraphs>262</Paragraphs>
  <Slides>22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Office-tema</vt:lpstr>
      <vt:lpstr>Content</vt:lpstr>
      <vt:lpstr>Office-tema</vt:lpstr>
      <vt:lpstr>PowerPoint-presentasjon</vt:lpstr>
      <vt:lpstr> Framing: EOSC Future  - what is it?</vt:lpstr>
      <vt:lpstr> WP6 of EOSC Future </vt:lpstr>
      <vt:lpstr> Science project 9 of EOSC Future WP6.3  - Objectives</vt:lpstr>
      <vt:lpstr>Expected users</vt:lpstr>
      <vt:lpstr>The European Social Survey Multi-Level Application - Background</vt:lpstr>
      <vt:lpstr>The European Social Survey Multi-Level Application Work in progress towards realisation </vt:lpstr>
      <vt:lpstr> Background – Module on Climate Change and Energy Use, ESS 8 2016</vt:lpstr>
      <vt:lpstr> </vt:lpstr>
      <vt:lpstr> </vt:lpstr>
      <vt:lpstr> </vt:lpstr>
      <vt:lpstr> Possible data sources</vt:lpstr>
      <vt:lpstr> </vt:lpstr>
      <vt:lpstr>The ESS Multi-Level Application FAIR and Open data </vt:lpstr>
      <vt:lpstr> Partners and Contributors</vt:lpstr>
      <vt:lpstr>Milestones – to be revised</vt:lpstr>
      <vt:lpstr>Activities autumn 2022</vt:lpstr>
      <vt:lpstr>Ongoing data harmonisation activities </vt:lpstr>
      <vt:lpstr>Geograpical mapping -  to be explored</vt:lpstr>
      <vt:lpstr>PowerPoint-presentasjon</vt:lpstr>
      <vt:lpstr>Prepare data from different sources for integration</vt:lpstr>
      <vt:lpstr>Questions? </vt:lpstr>
    </vt:vector>
  </TitlesOfParts>
  <Company>NSD - Norsk senter for forskningsdata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Knut Kalgraff Skjåk</dc:creator>
  <cp:lastModifiedBy>Hilde Orten</cp:lastModifiedBy>
  <cp:revision>122</cp:revision>
  <dcterms:created xsi:type="dcterms:W3CDTF">2021-08-31T06:05:25Z</dcterms:created>
  <dcterms:modified xsi:type="dcterms:W3CDTF">2022-08-29T05:52:36Z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0x010100E82E5A571DAF414A9592C30378476E91</vt:lpwstr>
  </property>
  <property fmtid="{D5CDD505-2E9C-101B-9397-08002B2CF9AE}" pid="3" name="GUID">
    <vt:lpwstr>0b138e37-5ed8-44b0-9f39-30853873866e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