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2" r:id="rId2"/>
    <p:sldId id="258" r:id="rId3"/>
    <p:sldId id="277" r:id="rId4"/>
    <p:sldId id="280" r:id="rId5"/>
    <p:sldId id="259" r:id="rId6"/>
    <p:sldId id="275" r:id="rId7"/>
    <p:sldId id="283" r:id="rId8"/>
    <p:sldId id="276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son, Jon" initials="JJ" lastIdx="11" clrIdx="0">
    <p:extLst>
      <p:ext uri="{19B8F6BF-5375-455C-9EA6-DF929625EA0E}">
        <p15:presenceInfo xmlns:p15="http://schemas.microsoft.com/office/powerpoint/2012/main" userId="S::utnvjdj@ucl.ac.uk::6d696fec-8b2b-4539-b23e-3af07c26ac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2567"/>
    <a:srgbClr val="EE3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48" autoAdjust="0"/>
    <p:restoredTop sz="94749"/>
  </p:normalViewPr>
  <p:slideViewPr>
    <p:cSldViewPr snapToGrid="0">
      <p:cViewPr varScale="1">
        <p:scale>
          <a:sx n="97" d="100"/>
          <a:sy n="97" d="100"/>
        </p:scale>
        <p:origin x="266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8T08:50:20.212" idx="7">
    <p:pos x="10" y="10"/>
    <p:text>resistent</p:text>
    <p:extLst>
      <p:ext uri="{C676402C-5697-4E1C-873F-D02D1690AC5C}">
        <p15:threadingInfo xmlns:p15="http://schemas.microsoft.com/office/powerpoint/2012/main" timeZoneBias="-120"/>
      </p:ext>
    </p:extLst>
  </p:cm>
  <p:cm authorId="1" dt="2022-06-08T08:51:04.871" idx="8">
    <p:pos x="146" y="146"/>
    <p:text>information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8T08:52:38.650" idx="9">
    <p:pos x="10" y="10"/>
    <p:text>Spell out DPV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8T08:53:23.094" idx="10">
    <p:pos x="1271" y="2507"/>
    <p:text>ODRL, explain, spell out</p:text>
    <p:extLst>
      <p:ext uri="{C676402C-5697-4E1C-873F-D02D1690AC5C}">
        <p15:threadingInfo xmlns:p15="http://schemas.microsoft.com/office/powerpoint/2012/main" timeZoneBias="-120"/>
      </p:ext>
    </p:extLst>
  </p:cm>
  <p:cm authorId="1" dt="2022-06-08T08:54:04.284" idx="11">
    <p:pos x="10" y="10"/>
    <p:text>POC, spell out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2EFC1-E25A-42CF-BF0E-EAF87722EBDC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9377A-FF89-4F67-9BB3-958A23FAB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091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207" y="1583998"/>
            <a:ext cx="6470767" cy="2294828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rgbClr val="622567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206" y="4763694"/>
            <a:ext cx="5261399" cy="1237056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77781" y="6433456"/>
            <a:ext cx="5614219" cy="424544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05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dirty="0"/>
              <a:t>Copyright © 2022 University of Essex.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926502" y="1510940"/>
            <a:ext cx="32446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b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IASSIST 2022</a:t>
            </a:r>
          </a:p>
        </p:txBody>
      </p:sp>
      <p:pic>
        <p:nvPicPr>
          <p:cNvPr id="11" name="Picture 1" descr="A picture containing vector graphics&#10;&#10;Description automatically generate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230" y="6000750"/>
            <a:ext cx="1458653" cy="687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77" y="6095381"/>
            <a:ext cx="2256019" cy="57386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679" y="5845677"/>
            <a:ext cx="3012223" cy="107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96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0DF9-B64B-4658-83E0-D3C1586098C9}" type="datetime1">
              <a:rPr lang="en-GB" smtClean="0"/>
              <a:t>29/08/2022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6136-CD6D-4754-A81E-D2E3FA32C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21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FDBD-5B1C-477F-8D6A-FEC5EEC629A5}" type="datetime1">
              <a:rPr lang="en-GB" smtClean="0"/>
              <a:t>29/08/2022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6136-CD6D-4754-A81E-D2E3FA32C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58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1FB7-476F-48F9-8360-3E50F2E6AF51}" type="datetime1">
              <a:rPr lang="en-GB" smtClean="0"/>
              <a:t>29/08/2022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6136-CD6D-4754-A81E-D2E3FA32C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88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0412-75B9-4843-9303-AC5315D6C46A}" type="datetime1">
              <a:rPr lang="en-GB" smtClean="0"/>
              <a:t>29/08/2022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6136-CD6D-4754-A81E-D2E3FA32C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41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89E5-0415-418B-9A21-CC2B51FA77E8}" type="datetime1">
              <a:rPr lang="en-GB" smtClean="0"/>
              <a:t>29/08/2022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6136-CD6D-4754-A81E-D2E3FA32C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08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59A-C173-4C8B-A38E-08F7F797C312}" type="datetime1">
              <a:rPr lang="en-GB" smtClean="0"/>
              <a:t>29/08/2022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6136-CD6D-4754-A81E-D2E3FA32C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23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3A66-79B7-426E-921A-5037A5844DE0}" type="datetime1">
              <a:rPr lang="en-GB" smtClean="0"/>
              <a:t>29/08/2022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6136-CD6D-4754-A81E-D2E3FA32C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34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1B18-193F-4546-8611-B7AA5C1F77D7}" type="datetime1">
              <a:rPr lang="en-GB" smtClean="0"/>
              <a:t>29/08/2022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6136-CD6D-4754-A81E-D2E3FA32C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71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77685"/>
            <a:ext cx="6172200" cy="47833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A459-0984-497C-B8CB-7F55E91E217E}" type="datetime1">
              <a:rPr lang="en-GB" smtClean="0"/>
              <a:t>29/08/2022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6136-CD6D-4754-A81E-D2E3FA32C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61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5CFA-264C-482B-91DB-C493C4805AD8}" type="datetime1">
              <a:rPr lang="en-GB" smtClean="0"/>
              <a:t>29/08/2022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6136-CD6D-4754-A81E-D2E3FA32C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43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473EC-FC3C-4837-B1A0-302D72D8A78C}" type="datetime1">
              <a:rPr lang="en-GB" smtClean="0"/>
              <a:t>29/08/2022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16136-CD6D-4754-A81E-D2E3FA32C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69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622567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3c.github.io/dpv/dpv/" TargetMode="Externa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hyperlink" Target="https://www.w3.org/TR/odrl-model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72272" y="1945722"/>
            <a:ext cx="7268597" cy="1629500"/>
            <a:chOff x="5544028" y="891527"/>
            <a:chExt cx="6541181" cy="1224444"/>
          </a:xfrm>
        </p:grpSpPr>
        <p:sp>
          <p:nvSpPr>
            <p:cNvPr id="12" name="TextBox 11"/>
            <p:cNvSpPr txBox="1"/>
            <p:nvPr/>
          </p:nvSpPr>
          <p:spPr>
            <a:xfrm>
              <a:off x="5568857" y="891527"/>
              <a:ext cx="6516352" cy="439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622567"/>
                  </a:solidFill>
                  <a:latin typeface="Arial" charset="0"/>
                  <a:ea typeface="Arial" charset="0"/>
                  <a:cs typeface="Arial" charset="0"/>
                </a:rPr>
                <a:t>Data Product Builder</a:t>
              </a:r>
              <a:endParaRPr lang="en-GB" sz="3200" dirty="0">
                <a:solidFill>
                  <a:srgbClr val="62256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44028" y="1491541"/>
              <a:ext cx="6102972" cy="624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Arial" charset="0"/>
                  <a:ea typeface="Arial" charset="0"/>
                  <a:cs typeface="Arial" charset="0"/>
                </a:rPr>
                <a:t/>
              </a:r>
              <a:br>
                <a:rPr lang="en-GB" sz="2400" dirty="0">
                  <a:latin typeface="Arial" charset="0"/>
                  <a:ea typeface="Arial" charset="0"/>
                  <a:cs typeface="Arial" charset="0"/>
                </a:rPr>
              </a:br>
              <a:r>
                <a:rPr lang="en-GB" sz="2400" dirty="0">
                  <a:latin typeface="Arial" charset="0"/>
                  <a:ea typeface="Arial" charset="0"/>
                  <a:cs typeface="Arial" charset="0"/>
                </a:rPr>
                <a:t>Darren Bell – Director of Technical Services</a:t>
              </a:r>
            </a:p>
          </p:txBody>
        </p:sp>
      </p:grpSp>
      <p:sp>
        <p:nvSpPr>
          <p:cNvPr id="3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639536" y="6461343"/>
            <a:ext cx="5552464" cy="365125"/>
          </a:xfrm>
        </p:spPr>
        <p:txBody>
          <a:bodyPr/>
          <a:lstStyle/>
          <a:p>
            <a:pPr algn="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Copyright © 2022 University of Essex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9093190" y="703722"/>
            <a:ext cx="2484000" cy="2484000"/>
          </a:xfrm>
          <a:prstGeom prst="ellipse">
            <a:avLst/>
          </a:prstGeom>
          <a:gradFill flip="none" rotWithShape="1">
            <a:gsLst>
              <a:gs pos="0">
                <a:srgbClr val="EE3424"/>
              </a:gs>
              <a:gs pos="100000">
                <a:srgbClr val="622567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72112" y="1441348"/>
            <a:ext cx="20045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Dagstuhl</a:t>
            </a:r>
            <a:endParaRPr lang="en-GB" sz="3200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2022</a:t>
            </a:r>
            <a:endParaRPr lang="en-GB" sz="3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74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are we?</a:t>
            </a:r>
            <a:endParaRPr lang="en-GB" b="1" dirty="0">
              <a:solidFill>
                <a:srgbClr val="622567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6552"/>
            <a:ext cx="10515600" cy="4737537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3200" dirty="0"/>
              <a:t>In 2022, data is more complex, coming from more sources, and more quickly.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Increased expectations from researchers for access turnaround times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Funders, industry and government increasingly interested in research which combines data from different arenas.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We still haven’t really “solved” privacy and confidentiality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We still haven’t really “solved” access and rights management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We still haven’t really “solved” linkage</a:t>
            </a:r>
          </a:p>
          <a:p>
            <a:pPr marL="0" indent="0">
              <a:spcAft>
                <a:spcPts val="600"/>
              </a:spcAft>
              <a:buNone/>
            </a:pPr>
            <a:endParaRPr lang="en-US" sz="3200" dirty="0"/>
          </a:p>
          <a:p>
            <a:pPr>
              <a:spcAft>
                <a:spcPts val="600"/>
              </a:spcAft>
            </a:pPr>
            <a:endParaRPr lang="en-US" sz="3200" dirty="0"/>
          </a:p>
          <a:p>
            <a:pPr>
              <a:spcAft>
                <a:spcPts val="600"/>
              </a:spcAft>
            </a:pP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435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622567"/>
                </a:solidFill>
              </a:rPr>
              <a:t>Why is 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{</a:t>
            </a:r>
            <a:r>
              <a:rPr lang="en-US" sz="4000" b="1" dirty="0">
                <a:solidFill>
                  <a:srgbClr val="C00000"/>
                </a:solidFill>
              </a:rPr>
              <a:t>(</a:t>
            </a:r>
            <a:r>
              <a:rPr lang="en-US" sz="4000" b="1" dirty="0">
                <a:solidFill>
                  <a:srgbClr val="622567"/>
                </a:solidFill>
              </a:rPr>
              <a:t>Inter</a:t>
            </a:r>
            <a:r>
              <a:rPr lang="en-US" sz="4000" b="1" dirty="0" smtClean="0">
                <a:solidFill>
                  <a:srgbClr val="C00000"/>
                </a:solidFill>
              </a:rPr>
              <a:t>)(</a:t>
            </a:r>
            <a:r>
              <a:rPr lang="en-US" sz="4000" dirty="0"/>
              <a:t>O</a:t>
            </a:r>
            <a:r>
              <a:rPr lang="en-US" sz="4000" b="1" dirty="0" smtClean="0">
                <a:solidFill>
                  <a:srgbClr val="622567"/>
                </a:solidFill>
              </a:rPr>
              <a:t>perability</a:t>
            </a:r>
            <a:r>
              <a:rPr lang="en-US" sz="4000" b="1" dirty="0">
                <a:solidFill>
                  <a:srgbClr val="C00000"/>
                </a:solidFill>
              </a:rPr>
              <a:t>)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}</a:t>
            </a:r>
            <a:r>
              <a:rPr lang="en-US" sz="4000" b="1" dirty="0">
                <a:solidFill>
                  <a:srgbClr val="622567"/>
                </a:solidFill>
              </a:rPr>
              <a:t> so hard?</a:t>
            </a:r>
            <a:endParaRPr lang="en-GB" sz="4000" b="1" dirty="0">
              <a:solidFill>
                <a:srgbClr val="622567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576552"/>
            <a:ext cx="10515600" cy="473753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/>
              <a:t>Data interoperability is not data </a:t>
            </a:r>
            <a:r>
              <a:rPr lang="en-US" sz="3200" dirty="0" smtClean="0"/>
              <a:t>readability </a:t>
            </a:r>
            <a:endParaRPr lang="en-US" sz="3200" dirty="0"/>
          </a:p>
          <a:p>
            <a:pPr>
              <a:spcAft>
                <a:spcPts val="600"/>
              </a:spcAft>
            </a:pPr>
            <a:r>
              <a:rPr lang="en-US" sz="3200" dirty="0"/>
              <a:t>For data to be interoperable, it first has to be operable</a:t>
            </a:r>
          </a:p>
          <a:p>
            <a:pPr lvl="1"/>
            <a:r>
              <a:rPr lang="en-US" sz="2800" dirty="0" smtClean="0"/>
              <a:t>Structural</a:t>
            </a:r>
            <a:endParaRPr lang="en-US" sz="2800" dirty="0"/>
          </a:p>
          <a:p>
            <a:pPr lvl="1"/>
            <a:r>
              <a:rPr lang="en-US" sz="2800" dirty="0" smtClean="0"/>
              <a:t>Semantic</a:t>
            </a:r>
            <a:endParaRPr lang="en-US" sz="2800" dirty="0"/>
          </a:p>
          <a:p>
            <a:pPr lvl="1"/>
            <a:r>
              <a:rPr lang="en-US" sz="2800" dirty="0" smtClean="0"/>
              <a:t>Access Workflows</a:t>
            </a:r>
            <a:endParaRPr lang="en-US" sz="2800" dirty="0"/>
          </a:p>
          <a:p>
            <a:pPr lvl="1"/>
            <a:r>
              <a:rPr lang="en-US" sz="2800" dirty="0" smtClean="0"/>
              <a:t>Rights management</a:t>
            </a:r>
            <a:endParaRPr lang="en-US" sz="2800" dirty="0"/>
          </a:p>
          <a:p>
            <a:pPr lvl="1"/>
            <a:r>
              <a:rPr lang="en-US" sz="2800" dirty="0" smtClean="0"/>
              <a:t>Legal/Regulatory</a:t>
            </a:r>
          </a:p>
          <a:p>
            <a:pPr lvl="1"/>
            <a:r>
              <a:rPr lang="en-US" sz="2800" dirty="0" smtClean="0"/>
              <a:t>Interface contracts</a:t>
            </a:r>
          </a:p>
          <a:p>
            <a:pPr>
              <a:spcAft>
                <a:spcPts val="600"/>
              </a:spcAft>
            </a:pPr>
            <a:endParaRPr lang="en-US" sz="3200" dirty="0"/>
          </a:p>
          <a:p>
            <a:pPr marL="0" indent="0">
              <a:spcAft>
                <a:spcPts val="600"/>
              </a:spcAft>
              <a:buNone/>
            </a:pPr>
            <a:endParaRPr lang="en-US" sz="3200" dirty="0"/>
          </a:p>
          <a:p>
            <a:pPr>
              <a:spcAft>
                <a:spcPts val="600"/>
              </a:spcAft>
            </a:pPr>
            <a:endParaRPr lang="en-US" sz="3200" dirty="0"/>
          </a:p>
          <a:p>
            <a:pPr>
              <a:spcAft>
                <a:spcPts val="600"/>
              </a:spcAft>
            </a:pP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4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4358"/>
          </a:xfrm>
        </p:spPr>
        <p:txBody>
          <a:bodyPr>
            <a:normAutofit/>
          </a:bodyPr>
          <a:lstStyle/>
          <a:p>
            <a:r>
              <a:rPr lang="en-US" sz="4000" b="1" dirty="0"/>
              <a:t>Why is </a:t>
            </a:r>
            <a:r>
              <a:rPr lang="en-US" sz="4000" dirty="0"/>
              <a:t>Linkage</a:t>
            </a:r>
            <a:r>
              <a:rPr lang="en-US" sz="4000" b="1" dirty="0"/>
              <a:t> so hard</a:t>
            </a:r>
            <a:r>
              <a:rPr lang="en-US" sz="4000" b="1" dirty="0">
                <a:solidFill>
                  <a:srgbClr val="622567"/>
                </a:solidFill>
              </a:rPr>
              <a:t>?</a:t>
            </a:r>
            <a:endParaRPr lang="en-GB" sz="4000" b="1" dirty="0">
              <a:solidFill>
                <a:srgbClr val="62256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281715"/>
            <a:ext cx="9207062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 there were binary </a:t>
            </a:r>
            <a:r>
              <a:rPr lang="en-US" dirty="0"/>
              <a:t>files.</a:t>
            </a:r>
          </a:p>
          <a:p>
            <a:r>
              <a:rPr lang="en-US" dirty="0"/>
              <a:t>Convert to data structures </a:t>
            </a:r>
            <a:r>
              <a:rPr lang="en-US" dirty="0" smtClean="0"/>
              <a:t>like XML and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then it’s easy</a:t>
            </a:r>
          </a:p>
          <a:p>
            <a:r>
              <a:rPr lang="en-US" dirty="0" smtClean="0"/>
              <a:t>But actually </a:t>
            </a:r>
            <a:r>
              <a:rPr lang="en-US" dirty="0"/>
              <a:t>it’s hard because of distributing and sharing </a:t>
            </a:r>
            <a:r>
              <a:rPr lang="en-US" dirty="0" smtClean="0"/>
              <a:t>identifiers</a:t>
            </a:r>
            <a:endParaRPr lang="en-US" dirty="0"/>
          </a:p>
          <a:p>
            <a:r>
              <a:rPr lang="en-US" dirty="0"/>
              <a:t>Then it’s </a:t>
            </a:r>
            <a:r>
              <a:rPr lang="en-US" dirty="0" smtClean="0"/>
              <a:t>still hard </a:t>
            </a:r>
            <a:r>
              <a:rPr lang="en-US" dirty="0"/>
              <a:t>because of disclosure as an emergent property of </a:t>
            </a:r>
            <a:r>
              <a:rPr lang="en-US" dirty="0" err="1"/>
              <a:t>DatasetX</a:t>
            </a:r>
            <a:r>
              <a:rPr lang="en-US" dirty="0"/>
              <a:t>&lt;&gt;</a:t>
            </a:r>
            <a:r>
              <a:rPr lang="en-US" dirty="0" err="1"/>
              <a:t>DatasetY</a:t>
            </a:r>
            <a:endParaRPr lang="en-US" dirty="0"/>
          </a:p>
          <a:p>
            <a:r>
              <a:rPr lang="en-US" dirty="0"/>
              <a:t>Then it’s harder still because you don’t have enough metadata to make decisions about </a:t>
            </a:r>
            <a:r>
              <a:rPr lang="en-US" dirty="0" smtClean="0"/>
              <a:t>disclosure risk and rights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42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622567"/>
                </a:solidFill>
                <a:latin typeface="Arial" charset="0"/>
                <a:ea typeface="Arial" charset="0"/>
                <a:cs typeface="Arial" charset="0"/>
              </a:rPr>
              <a:t>Why is it so hard to access data?</a:t>
            </a:r>
            <a:endParaRPr lang="en-GB" b="1" dirty="0">
              <a:solidFill>
                <a:srgbClr val="622567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899228" cy="4351338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It is genuinely quite complex to assess the intersection of: </a:t>
            </a:r>
          </a:p>
          <a:p>
            <a:pPr lvl="1">
              <a:spcAft>
                <a:spcPts val="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Metadata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spcAft>
                <a:spcPts val="0"/>
              </a:spcAft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Inherent properties of the dat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 (what types of variable?)</a:t>
            </a:r>
          </a:p>
          <a:p>
            <a:pPr lvl="1">
              <a:spcAft>
                <a:spcPts val="0"/>
              </a:spcAft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Properties of the consumer (who are they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? What country? Are the accredited?)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Aft>
                <a:spcPts val="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Research context properties (is it a commercial project or not? For how long?)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Aft>
                <a:spcPts val="0"/>
              </a:spcAft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Environmental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properties (where and how is the data being accessed?)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Aft>
                <a:spcPts val="0"/>
              </a:spcAft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Regulatory context and so on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..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Traditionally </a:t>
            </a:r>
            <a:r>
              <a:rPr lang="en-US" dirty="0"/>
              <a:t>a clerical/administrative process so corporate inertia and </a:t>
            </a:r>
            <a:br>
              <a:rPr lang="en-US" dirty="0"/>
            </a:br>
            <a:r>
              <a:rPr lang="en-US" dirty="0" smtClean="0"/>
              <a:t>resistance </a:t>
            </a:r>
            <a:r>
              <a:rPr lang="en-US" dirty="0"/>
              <a:t>to change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Risk aversion – play it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safe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/>
              <a:t>Previous lack </a:t>
            </a:r>
            <a:r>
              <a:rPr lang="en-US" dirty="0"/>
              <a:t>of an infomation model </a:t>
            </a:r>
            <a:r>
              <a:rPr lang="en-US" dirty="0" smtClean="0"/>
              <a:t>(this is changing rapidly…)</a:t>
            </a:r>
            <a:endParaRPr lang="en-US" dirty="0"/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Lack of supporting metadata,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there is no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way round this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  Roll those sleeves up..</a:t>
            </a:r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51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622567"/>
                </a:solidFill>
                <a:latin typeface="Arial" charset="0"/>
                <a:ea typeface="Arial" charset="0"/>
                <a:cs typeface="Arial" charset="0"/>
              </a:rPr>
              <a:t>     Toxic variables and </a:t>
            </a:r>
            <a:r>
              <a:rPr lang="en-US" b="1" dirty="0" smtClean="0">
                <a:solidFill>
                  <a:srgbClr val="622567"/>
                </a:solidFill>
                <a:latin typeface="Arial" charset="0"/>
                <a:ea typeface="Arial" charset="0"/>
                <a:cs typeface="Arial" charset="0"/>
              </a:rPr>
              <a:t>Data Privacy </a:t>
            </a:r>
            <a:br>
              <a:rPr lang="en-US" b="1" dirty="0" smtClean="0">
                <a:solidFill>
                  <a:srgbClr val="622567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 smtClean="0">
                <a:solidFill>
                  <a:srgbClr val="622567"/>
                </a:solidFill>
                <a:latin typeface="Arial" charset="0"/>
                <a:ea typeface="Arial" charset="0"/>
                <a:cs typeface="Arial" charset="0"/>
              </a:rPr>
              <a:t>Vocabulary (DPV)</a:t>
            </a:r>
            <a:endParaRPr lang="en-GB" b="1" dirty="0">
              <a:solidFill>
                <a:srgbClr val="622567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199" y="1773552"/>
            <a:ext cx="10189779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Sledgehammers to crack a nut.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/>
              <a:t>The totemic </a:t>
            </a:r>
            <a:r>
              <a:rPr lang="en-US" dirty="0" smtClean="0"/>
              <a:t>artefact in Social Science </a:t>
            </a:r>
            <a:r>
              <a:rPr lang="en-US" dirty="0"/>
              <a:t>is the “study” – all or nothing approach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What if you could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make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decisions at the variable level or even the datum level.</a:t>
            </a:r>
          </a:p>
          <a:p>
            <a:r>
              <a:rPr lang="en-US" dirty="0" smtClean="0"/>
              <a:t>Cannot </a:t>
            </a:r>
            <a:r>
              <a:rPr lang="en-US" dirty="0"/>
              <a:t>avoid the pain of metadata uplift but there is light at the end of the tunnel with </a:t>
            </a:r>
            <a:r>
              <a:rPr lang="en-US" dirty="0" smtClean="0"/>
              <a:t>emerging </a:t>
            </a:r>
            <a:r>
              <a:rPr lang="en-US" dirty="0"/>
              <a:t>vocabularies like </a:t>
            </a:r>
            <a:r>
              <a:rPr lang="en-US" dirty="0" smtClean="0"/>
              <a:t>DPV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https://w3c.github.io/dpv/dpv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9" y="447989"/>
            <a:ext cx="1179064" cy="1159834"/>
          </a:xfrm>
        </p:spPr>
      </p:pic>
    </p:spTree>
    <p:extLst>
      <p:ext uri="{BB962C8B-B14F-4D97-AF65-F5344CB8AC3E}">
        <p14:creationId xmlns:p14="http://schemas.microsoft.com/office/powerpoint/2010/main" val="35500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Product Builder</a:t>
            </a:r>
            <a:endParaRPr lang="en-GB" b="1" dirty="0">
              <a:solidFill>
                <a:srgbClr val="622567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5072" y="1644322"/>
            <a:ext cx="10367141" cy="4516054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Pick a primary dataset. Narrow it down by concept, geography and time.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Now show me what datasets I can link to.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Link the source and target under the hood.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Let me focus on the cases and variables I’m interested in.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Generate my data product.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If it’s too toxic and I’m in a hurry, I can go back, remove the poison and get it now. </a:t>
            </a:r>
          </a:p>
          <a:p>
            <a:endParaRPr lang="en-US" dirty="0"/>
          </a:p>
          <a:p>
            <a:pPr marL="0" indent="0">
              <a:buNone/>
            </a:pPr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87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3945" y="2714187"/>
            <a:ext cx="2496207" cy="1325563"/>
          </a:xfrm>
        </p:spPr>
        <p:txBody>
          <a:bodyPr>
            <a:normAutofit/>
          </a:bodyPr>
          <a:lstStyle/>
          <a:p>
            <a:r>
              <a:rPr lang="en-US" dirty="0"/>
              <a:t>Demo</a:t>
            </a:r>
            <a:endParaRPr lang="en-GB" b="1" dirty="0">
              <a:solidFill>
                <a:srgbClr val="622567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84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622567"/>
                </a:solidFill>
                <a:latin typeface="Arial" charset="0"/>
                <a:ea typeface="Arial" charset="0"/>
                <a:cs typeface="Arial" charset="0"/>
              </a:rPr>
              <a:t>Next steps – from </a:t>
            </a:r>
            <a:r>
              <a:rPr lang="en-US" b="1" dirty="0" smtClean="0">
                <a:solidFill>
                  <a:srgbClr val="622567"/>
                </a:solidFill>
                <a:latin typeface="Arial" charset="0"/>
                <a:ea typeface="Arial" charset="0"/>
                <a:cs typeface="Arial" charset="0"/>
              </a:rPr>
              <a:t>Proof of Concept </a:t>
            </a:r>
            <a:br>
              <a:rPr lang="en-US" b="1" dirty="0" smtClean="0">
                <a:solidFill>
                  <a:srgbClr val="622567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b="1" dirty="0" smtClean="0">
                <a:solidFill>
                  <a:srgbClr val="622567"/>
                </a:solidFill>
                <a:latin typeface="Arial" charset="0"/>
                <a:ea typeface="Arial" charset="0"/>
                <a:cs typeface="Arial" charset="0"/>
              </a:rPr>
              <a:t>to prototype to beta</a:t>
            </a:r>
            <a:endParaRPr lang="en-GB" b="1" dirty="0">
              <a:solidFill>
                <a:srgbClr val="622567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624614"/>
            <a:ext cx="10434145" cy="4697357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Real data re-processing into CDI with DPV and ELSST enrichment:</a:t>
            </a:r>
          </a:p>
          <a:p>
            <a:pPr lvl="1">
              <a:spcAft>
                <a:spcPts val="0"/>
              </a:spcAft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Understanding Society</a:t>
            </a:r>
          </a:p>
          <a:p>
            <a:pPr lvl="1">
              <a:spcAft>
                <a:spcPts val="0"/>
              </a:spcAft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Millennium Cohort Survey</a:t>
            </a:r>
          </a:p>
          <a:p>
            <a:pPr lvl="1">
              <a:spcAft>
                <a:spcPts val="0"/>
              </a:spcAft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British Crime Survey</a:t>
            </a:r>
          </a:p>
          <a:p>
            <a:pPr lvl="1">
              <a:spcAft>
                <a:spcPts val="0"/>
              </a:spcAft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Labour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Force Survey etc. etc.</a:t>
            </a:r>
          </a:p>
          <a:p>
            <a:r>
              <a:rPr lang="en-US" dirty="0"/>
              <a:t>Enhanced algorithms for </a:t>
            </a:r>
            <a:r>
              <a:rPr lang="en-US" dirty="0" smtClean="0"/>
              <a:t>run-time </a:t>
            </a:r>
            <a:r>
              <a:rPr lang="en-US" dirty="0"/>
              <a:t>disclosure checks (taking existing command-line tools like </a:t>
            </a:r>
            <a:r>
              <a:rPr lang="en-US" dirty="0" err="1"/>
              <a:t>sdcMicro</a:t>
            </a:r>
            <a:r>
              <a:rPr lang="en-US" dirty="0"/>
              <a:t> and refactoring as </a:t>
            </a:r>
            <a:r>
              <a:rPr lang="en-US" dirty="0" smtClean="0"/>
              <a:t>cloud microservices</a:t>
            </a:r>
            <a:r>
              <a:rPr lang="en-US" dirty="0"/>
              <a:t>) </a:t>
            </a:r>
          </a:p>
          <a:p>
            <a:r>
              <a:rPr lang="en-US" dirty="0" smtClean="0"/>
              <a:t>Open Digital Rights Language (ODRL)  pilot </a:t>
            </a:r>
            <a:r>
              <a:rPr lang="en-US" dirty="0"/>
              <a:t>for mark up of prose </a:t>
            </a:r>
            <a:r>
              <a:rPr lang="en-US" dirty="0" err="1"/>
              <a:t>licences</a:t>
            </a:r>
            <a:r>
              <a:rPr lang="en-US" dirty="0"/>
              <a:t> and machine execution of access conditions (ODRL “Actions”)</a:t>
            </a:r>
            <a:br>
              <a:rPr lang="en-US" dirty="0"/>
            </a:br>
            <a:r>
              <a:rPr lang="en-US" dirty="0">
                <a:hlinkClick r:id="rId2"/>
              </a:rPr>
              <a:t>https://www.w3.org/TR/odrl-model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DDI-CDI RDF endpoint and </a:t>
            </a:r>
            <a:r>
              <a:rPr lang="en-US" dirty="0" smtClean="0"/>
              <a:t>API  &gt;&gt;&gt;</a:t>
            </a:r>
            <a:br>
              <a:rPr lang="en-US" dirty="0" smtClean="0"/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Basis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for more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federated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infrastructures to support dynamic linkage.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solidFill>
                  <a:srgbClr val="C00000"/>
                </a:solidFill>
              </a:rPr>
              <a:t>We need partners </a:t>
            </a:r>
            <a:r>
              <a:rPr lang="en-US" dirty="0" smtClean="0">
                <a:solidFill>
                  <a:srgbClr val="C00000"/>
                </a:solidFill>
              </a:rPr>
              <a:t>for PoC fail-fast </a:t>
            </a:r>
            <a:r>
              <a:rPr lang="en-US" dirty="0" smtClean="0">
                <a:solidFill>
                  <a:srgbClr val="C00000"/>
                </a:solidFill>
              </a:rPr>
              <a:t>experiments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84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Where are we?</vt:lpstr>
      <vt:lpstr>Why is {(Inter)(Operability)} so hard?</vt:lpstr>
      <vt:lpstr>Why is Linkage so hard?</vt:lpstr>
      <vt:lpstr>Why is it so hard to access data?</vt:lpstr>
      <vt:lpstr>     Toxic variables and Data Privacy       Vocabulary (DPV)</vt:lpstr>
      <vt:lpstr>Data Product Builder</vt:lpstr>
      <vt:lpstr>Demo</vt:lpstr>
      <vt:lpstr>Next steps – from Proof of Concept  to prototype to beta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Clubb, Natalie</dc:creator>
  <cp:lastModifiedBy>Bell, Darren S</cp:lastModifiedBy>
  <cp:revision>72</cp:revision>
  <dcterms:created xsi:type="dcterms:W3CDTF">2022-05-18T12:45:46Z</dcterms:created>
  <dcterms:modified xsi:type="dcterms:W3CDTF">2022-08-29T12:13:32Z</dcterms:modified>
</cp:coreProperties>
</file>