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8" r:id="rId8"/>
    <p:sldId id="262" r:id="rId9"/>
    <p:sldId id="267" r:id="rId10"/>
    <p:sldId id="263" r:id="rId11"/>
    <p:sldId id="266" r:id="rId12"/>
    <p:sldId id="264" r:id="rId13"/>
    <p:sldId id="265" r:id="rId14"/>
    <p:sldId id="269" r:id="rId15"/>
    <p:sldId id="270" r:id="rId16"/>
    <p:sldId id="271" r:id="rId17"/>
    <p:sldId id="272" r:id="rId18"/>
    <p:sldId id="273" r:id="rId19"/>
    <p:sldId id="274" r:id="rId20"/>
    <p:sldId id="275" r:id="rId21"/>
    <p:sldId id="276" r:id="rId22"/>
    <p:sldId id="277" r:id="rId23"/>
    <p:sldId id="279" r:id="rId24"/>
    <p:sldId id="280" r:id="rId25"/>
    <p:sldId id="282" r:id="rId26"/>
    <p:sldId id="283" r:id="rId27"/>
    <p:sldId id="284" r:id="rId28"/>
    <p:sldId id="285"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1"/>
    <p:restoredTop sz="94663"/>
  </p:normalViewPr>
  <p:slideViewPr>
    <p:cSldViewPr snapToGrid="0" snapToObjects="1">
      <p:cViewPr varScale="1">
        <p:scale>
          <a:sx n="125" d="100"/>
          <a:sy n="125" d="100"/>
        </p:scale>
        <p:origin x="11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5561-D5CE-CD44-A7CE-AC80E34A61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4C24C2E-8E3C-964B-B783-89B82E11A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9FAAE7-F197-5240-8A92-4ABCA143A1C3}"/>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5" name="Footer Placeholder 4">
            <a:extLst>
              <a:ext uri="{FF2B5EF4-FFF2-40B4-BE49-F238E27FC236}">
                <a16:creationId xmlns:a16="http://schemas.microsoft.com/office/drawing/2014/main" id="{8F8BA3CA-964D-0F46-A368-AD21091B7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13301-763F-E447-8267-D9134676EF11}"/>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212378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19F8-5D97-3F40-A244-66587E5194C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75A3475-6F5F-8041-AAF2-B9FAF901D7D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DC2B230-AFFD-7447-8448-20DA683ED137}"/>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5" name="Footer Placeholder 4">
            <a:extLst>
              <a:ext uri="{FF2B5EF4-FFF2-40B4-BE49-F238E27FC236}">
                <a16:creationId xmlns:a16="http://schemas.microsoft.com/office/drawing/2014/main" id="{3CCE8AAE-183E-ED47-BD05-3232BE54C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5C1095-AE11-D64D-A9D1-1487E7CA3491}"/>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131369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7C5575-DEAE-9742-9EC1-6AE479C481B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94129F5-0DFF-0746-A3F0-23A2849789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5B8C9E-184B-6C42-95D1-20CE527D14A7}"/>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5" name="Footer Placeholder 4">
            <a:extLst>
              <a:ext uri="{FF2B5EF4-FFF2-40B4-BE49-F238E27FC236}">
                <a16:creationId xmlns:a16="http://schemas.microsoft.com/office/drawing/2014/main" id="{7AEEBCBC-D0DD-044D-B048-658D36E0A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1F5E1-7221-3E47-AF1D-033DD6EBC939}"/>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220155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F067-99A2-1149-B4A4-DE6651DC03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188CA97-C15B-A244-BBFC-BD72AC8DE4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EF8BAD6-7C82-504D-BC8A-24AA64AF9C7B}"/>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5" name="Footer Placeholder 4">
            <a:extLst>
              <a:ext uri="{FF2B5EF4-FFF2-40B4-BE49-F238E27FC236}">
                <a16:creationId xmlns:a16="http://schemas.microsoft.com/office/drawing/2014/main" id="{FE741E00-EAEF-4543-8821-FCAAE1D69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79B2C-A001-CE47-AC4C-15F4C2F18545}"/>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92342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BEE99-5E1B-C646-83D2-BDF98E1C70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54F3EF2-0C6C-8340-9459-5D8B33DDB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8F3C39-CA3B-E64D-AF9D-74EBC11CB1B8}"/>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5" name="Footer Placeholder 4">
            <a:extLst>
              <a:ext uri="{FF2B5EF4-FFF2-40B4-BE49-F238E27FC236}">
                <a16:creationId xmlns:a16="http://schemas.microsoft.com/office/drawing/2014/main" id="{AC7B06D7-9D7E-6A4B-A868-B2473F8B0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65E4E-B38F-BA45-B029-53B7A4D16406}"/>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383215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D7EC-9BBB-CC4E-BEFB-B60CB945403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D11012-CA1A-5343-9510-03F7E048DD0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7C109D5-50FC-E142-A741-11FE98C350B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80ACB4F-5761-894C-A3AC-B15879F17BA6}"/>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6" name="Footer Placeholder 5">
            <a:extLst>
              <a:ext uri="{FF2B5EF4-FFF2-40B4-BE49-F238E27FC236}">
                <a16:creationId xmlns:a16="http://schemas.microsoft.com/office/drawing/2014/main" id="{719F05C3-803B-FD4D-BE7F-775264805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6EC0BB-E5FE-ED40-9198-2EF1C1A2A5C8}"/>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384769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5572-1510-9441-9D24-6757496D4D5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63F537-3ED1-954D-A6C8-2705CF2146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5421736-D724-8C43-8569-4BC80BF582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FDBC948-FFC9-D54D-9F0F-56A1B7473C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7EBD85C-A907-6847-BB17-DBD19C909EA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0E1DDF4-5B26-1646-B0F1-5F2674A76FE5}"/>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8" name="Footer Placeholder 7">
            <a:extLst>
              <a:ext uri="{FF2B5EF4-FFF2-40B4-BE49-F238E27FC236}">
                <a16:creationId xmlns:a16="http://schemas.microsoft.com/office/drawing/2014/main" id="{F9802F79-FE8E-8142-81E6-4B8003A482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230A1C-282E-7C47-9455-16B1688DD1F3}"/>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28121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D819F-FD56-304F-981B-4C705676EAE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9DE867B-4EDC-BF40-9FA9-5CE1821D387A}"/>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4" name="Footer Placeholder 3">
            <a:extLst>
              <a:ext uri="{FF2B5EF4-FFF2-40B4-BE49-F238E27FC236}">
                <a16:creationId xmlns:a16="http://schemas.microsoft.com/office/drawing/2014/main" id="{A1255BC5-E3BC-CE45-892F-3FF9CA567C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9EBBEF-6EE2-A546-82D3-2852B88CF872}"/>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297355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4A470D-2CEB-AA48-9205-E777B79215A4}"/>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3" name="Footer Placeholder 2">
            <a:extLst>
              <a:ext uri="{FF2B5EF4-FFF2-40B4-BE49-F238E27FC236}">
                <a16:creationId xmlns:a16="http://schemas.microsoft.com/office/drawing/2014/main" id="{2B5026C3-DA31-1C42-AD51-39392155F4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16120E-0FCD-6745-8E03-770A2D0D390B}"/>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165372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6717-E944-B448-AEDC-5852A6A7360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988382-D47F-E84D-BB0F-9834F47B41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5F9119C-E6C8-FA47-91E5-CE234FF76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5557534-A016-8E49-AEB5-D5F2729A8C66}"/>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6" name="Footer Placeholder 5">
            <a:extLst>
              <a:ext uri="{FF2B5EF4-FFF2-40B4-BE49-F238E27FC236}">
                <a16:creationId xmlns:a16="http://schemas.microsoft.com/office/drawing/2014/main" id="{D635197F-F4F8-604F-89CE-003F3F4CEC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4D5D9-C03B-BD4D-8E3E-84210B49A6FE}"/>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35185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53150-7C0D-FF41-A23E-3502113C218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F13E134-3FA8-F842-AE4D-66CD34A0E8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275C8-55C4-F845-AFED-F29F42AF94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55E879A-4360-F844-BA2F-05679210D606}"/>
              </a:ext>
            </a:extLst>
          </p:cNvPr>
          <p:cNvSpPr>
            <a:spLocks noGrp="1"/>
          </p:cNvSpPr>
          <p:nvPr>
            <p:ph type="dt" sz="half" idx="10"/>
          </p:nvPr>
        </p:nvSpPr>
        <p:spPr/>
        <p:txBody>
          <a:bodyPr/>
          <a:lstStyle/>
          <a:p>
            <a:fld id="{B8DF947A-0D1E-AF4B-A2AB-DF37DF70C6E3}" type="datetimeFigureOut">
              <a:rPr lang="en-US" smtClean="0"/>
              <a:t>11/4/21</a:t>
            </a:fld>
            <a:endParaRPr lang="en-US"/>
          </a:p>
        </p:txBody>
      </p:sp>
      <p:sp>
        <p:nvSpPr>
          <p:cNvPr id="6" name="Footer Placeholder 5">
            <a:extLst>
              <a:ext uri="{FF2B5EF4-FFF2-40B4-BE49-F238E27FC236}">
                <a16:creationId xmlns:a16="http://schemas.microsoft.com/office/drawing/2014/main" id="{D066A355-D287-794D-9925-7E22F45BBD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8C294-2072-1E4F-8F41-4B4D6588616E}"/>
              </a:ext>
            </a:extLst>
          </p:cNvPr>
          <p:cNvSpPr>
            <a:spLocks noGrp="1"/>
          </p:cNvSpPr>
          <p:nvPr>
            <p:ph type="sldNum" sz="quarter" idx="12"/>
          </p:nvPr>
        </p:nvSpPr>
        <p:spPr/>
        <p:txBody>
          <a:bodyPr/>
          <a:lstStyle/>
          <a:p>
            <a:fld id="{1EDB77BA-2380-9640-A61C-E977FBED759A}" type="slidenum">
              <a:rPr lang="en-US" smtClean="0"/>
              <a:t>‹#›</a:t>
            </a:fld>
            <a:endParaRPr lang="en-US"/>
          </a:p>
        </p:txBody>
      </p:sp>
    </p:spTree>
    <p:extLst>
      <p:ext uri="{BB962C8B-B14F-4D97-AF65-F5344CB8AC3E}">
        <p14:creationId xmlns:p14="http://schemas.microsoft.com/office/powerpoint/2010/main" val="261549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2058C2-C9FD-D849-9A81-44520F4320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8097F72-C7BF-C740-A453-D22D9A1DB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0FC8BF-441A-8D4E-98F8-8DAE1CF46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F947A-0D1E-AF4B-A2AB-DF37DF70C6E3}" type="datetimeFigureOut">
              <a:rPr lang="en-US" smtClean="0"/>
              <a:t>11/4/21</a:t>
            </a:fld>
            <a:endParaRPr lang="en-US"/>
          </a:p>
        </p:txBody>
      </p:sp>
      <p:sp>
        <p:nvSpPr>
          <p:cNvPr id="5" name="Footer Placeholder 4">
            <a:extLst>
              <a:ext uri="{FF2B5EF4-FFF2-40B4-BE49-F238E27FC236}">
                <a16:creationId xmlns:a16="http://schemas.microsoft.com/office/drawing/2014/main" id="{0C45263E-F407-3E4A-BAEC-12BB2B58FB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DBFFB1-02C6-A540-9B41-FAB42C274F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B77BA-2380-9640-A61C-E977FBED759A}" type="slidenum">
              <a:rPr lang="en-US" smtClean="0"/>
              <a:t>‹#›</a:t>
            </a:fld>
            <a:endParaRPr lang="en-US"/>
          </a:p>
        </p:txBody>
      </p:sp>
    </p:spTree>
    <p:extLst>
      <p:ext uri="{BB962C8B-B14F-4D97-AF65-F5344CB8AC3E}">
        <p14:creationId xmlns:p14="http://schemas.microsoft.com/office/powerpoint/2010/main" val="405985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x.doi.org/10.4225/87/PJO7GB" TargetMode="External"/><Relationship Id="rId2" Type="http://schemas.openxmlformats.org/officeDocument/2006/relationships/hyperlink" Target="http://dx.doi.org/10.26193/C86EZG" TargetMode="External"/><Relationship Id="rId1" Type="http://schemas.openxmlformats.org/officeDocument/2006/relationships/slideLayout" Target="../slideLayouts/slideLayout2.xml"/><Relationship Id="rId6" Type="http://schemas.openxmlformats.org/officeDocument/2006/relationships/hyperlink" Target="http://purl.obolibrary.org/obo/DUO_0000022" TargetMode="External"/><Relationship Id="rId5" Type="http://schemas.openxmlformats.org/officeDocument/2006/relationships/hyperlink" Target="http://purl.obolibrary.org/obo/DUO_0000027" TargetMode="External"/><Relationship Id="rId4" Type="http://schemas.openxmlformats.org/officeDocument/2006/relationships/hyperlink" Target="https://www.ebi.ac.uk/ols/ontologies/duo/terms?iri=http://purl.obolibrary.org/obo/DUO_000004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bi.ac.uk/ols/ontologies/duo/terms?iri=http://purl.obolibrary.org/obo/DUO_0000042" TargetMode="External"/><Relationship Id="rId2" Type="http://schemas.openxmlformats.org/officeDocument/2006/relationships/hyperlink" Target="http://dx.doi.org/10.26193/JDE1TD" TargetMode="External"/><Relationship Id="rId1" Type="http://schemas.openxmlformats.org/officeDocument/2006/relationships/slideLayout" Target="../slideLayouts/slideLayout2.xml"/><Relationship Id="rId4" Type="http://schemas.openxmlformats.org/officeDocument/2006/relationships/hyperlink" Target="http://purl.obolibrary.org/obo/DUO_0000027"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loudstor.aarnet.edu.au/plus/s/u6SdXBELo5s08G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loudstor.aarnet.edu.au/plus/f/5938010800"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github.com/EBISPOT/DUO/raw/master/doc/figs/DUO_matching.pn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cloudstor.aarnet.edu.au/plus/f/5984726369"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5BC8-70DC-A04B-B449-3BB9E8603B8C}"/>
              </a:ext>
            </a:extLst>
          </p:cNvPr>
          <p:cNvSpPr>
            <a:spLocks noGrp="1"/>
          </p:cNvSpPr>
          <p:nvPr>
            <p:ph type="ctrTitle"/>
          </p:nvPr>
        </p:nvSpPr>
        <p:spPr/>
        <p:txBody>
          <a:bodyPr/>
          <a:lstStyle/>
          <a:p>
            <a:r>
              <a:rPr lang="en-US" dirty="0"/>
              <a:t>Conceptual framework</a:t>
            </a:r>
          </a:p>
        </p:txBody>
      </p:sp>
      <p:sp>
        <p:nvSpPr>
          <p:cNvPr id="3" name="Subtitle 2">
            <a:extLst>
              <a:ext uri="{FF2B5EF4-FFF2-40B4-BE49-F238E27FC236}">
                <a16:creationId xmlns:a16="http://schemas.microsoft.com/office/drawing/2014/main" id="{9A97DDFF-1203-3A48-882C-6187BAE8732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7801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595B7-3D94-0B4F-8D90-90F06955A40A}"/>
              </a:ext>
            </a:extLst>
          </p:cNvPr>
          <p:cNvSpPr>
            <a:spLocks noGrp="1"/>
          </p:cNvSpPr>
          <p:nvPr>
            <p:ph type="title"/>
          </p:nvPr>
        </p:nvSpPr>
        <p:spPr/>
        <p:txBody>
          <a:bodyPr/>
          <a:lstStyle/>
          <a:p>
            <a:r>
              <a:rPr lang="en-US" dirty="0"/>
              <a:t>Safe outputs</a:t>
            </a:r>
          </a:p>
        </p:txBody>
      </p:sp>
      <p:sp>
        <p:nvSpPr>
          <p:cNvPr id="3" name="Content Placeholder 2">
            <a:extLst>
              <a:ext uri="{FF2B5EF4-FFF2-40B4-BE49-F238E27FC236}">
                <a16:creationId xmlns:a16="http://schemas.microsoft.com/office/drawing/2014/main" id="{48CADCFD-3A43-8A4F-AC61-3230DDFE81E6}"/>
              </a:ext>
            </a:extLst>
          </p:cNvPr>
          <p:cNvSpPr>
            <a:spLocks noGrp="1"/>
          </p:cNvSpPr>
          <p:nvPr>
            <p:ph idx="1"/>
          </p:nvPr>
        </p:nvSpPr>
        <p:spPr/>
        <p:txBody>
          <a:bodyPr>
            <a:normAutofit lnSpcReduction="10000"/>
          </a:bodyPr>
          <a:lstStyle/>
          <a:p>
            <a:pPr marL="0" indent="0">
              <a:buNone/>
            </a:pPr>
            <a:r>
              <a:rPr lang="en-US" b="1" i="1" dirty="0"/>
              <a:t>Characteristics of a </a:t>
            </a:r>
            <a:r>
              <a:rPr lang="en-US" b="1" i="1" dirty="0" err="1"/>
              <a:t>princples</a:t>
            </a:r>
            <a:r>
              <a:rPr lang="en-US" b="1" i="1" dirty="0"/>
              <a:t>-based output statistical disclosure control</a:t>
            </a:r>
          </a:p>
          <a:p>
            <a:r>
              <a:rPr lang="en-US" dirty="0"/>
              <a:t>Researchers and output checkers both trained in SDC</a:t>
            </a:r>
          </a:p>
          <a:p>
            <a:r>
              <a:rPr lang="en-US" dirty="0"/>
              <a:t>Rules-of-thumb rather than hard rules</a:t>
            </a:r>
          </a:p>
          <a:p>
            <a:r>
              <a:rPr lang="en-US" dirty="0"/>
              <a:t>Freedom to approve any output in principle</a:t>
            </a:r>
          </a:p>
          <a:p>
            <a:r>
              <a:rPr lang="en-US" dirty="0"/>
              <a:t>No duty to release any output</a:t>
            </a:r>
          </a:p>
          <a:p>
            <a:r>
              <a:rPr lang="en-US" dirty="0"/>
              <a:t>Responsibility for producing good output resting with the researcher</a:t>
            </a:r>
          </a:p>
          <a:p>
            <a:r>
              <a:rPr lang="en-US" dirty="0"/>
              <a:t>Output checkers considering the value of the output</a:t>
            </a:r>
          </a:p>
          <a:p>
            <a:r>
              <a:rPr lang="en-US" dirty="0"/>
              <a:t>Output checkers considering resource constraints</a:t>
            </a:r>
          </a:p>
          <a:p>
            <a:endParaRPr lang="en-US" dirty="0"/>
          </a:p>
          <a:p>
            <a:endParaRPr lang="en-US" dirty="0"/>
          </a:p>
        </p:txBody>
      </p:sp>
    </p:spTree>
    <p:extLst>
      <p:ext uri="{BB962C8B-B14F-4D97-AF65-F5344CB8AC3E}">
        <p14:creationId xmlns:p14="http://schemas.microsoft.com/office/powerpoint/2010/main" val="429003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E4E1B-027F-B44B-B23D-46B142055F94}"/>
              </a:ext>
            </a:extLst>
          </p:cNvPr>
          <p:cNvSpPr>
            <a:spLocks noGrp="1"/>
          </p:cNvSpPr>
          <p:nvPr>
            <p:ph type="title"/>
          </p:nvPr>
        </p:nvSpPr>
        <p:spPr/>
        <p:txBody>
          <a:bodyPr/>
          <a:lstStyle/>
          <a:p>
            <a:r>
              <a:rPr lang="en-US" dirty="0"/>
              <a:t>Safe data, settings and outputs</a:t>
            </a:r>
          </a:p>
        </p:txBody>
      </p:sp>
      <p:pic>
        <p:nvPicPr>
          <p:cNvPr id="6" name="Picture 5" descr="Diagram&#10;&#10;Description automatically generated">
            <a:extLst>
              <a:ext uri="{FF2B5EF4-FFF2-40B4-BE49-F238E27FC236}">
                <a16:creationId xmlns:a16="http://schemas.microsoft.com/office/drawing/2014/main" id="{AAAFC245-E015-E049-81FE-E801CCB30E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189" y="1758635"/>
            <a:ext cx="11057008" cy="3856355"/>
          </a:xfrm>
          <a:prstGeom prst="rect">
            <a:avLst/>
          </a:prstGeom>
        </p:spPr>
      </p:pic>
    </p:spTree>
    <p:extLst>
      <p:ext uri="{BB962C8B-B14F-4D97-AF65-F5344CB8AC3E}">
        <p14:creationId xmlns:p14="http://schemas.microsoft.com/office/powerpoint/2010/main" val="391287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C7FFF-FFD4-5E47-A61B-401E3BAA9274}"/>
              </a:ext>
            </a:extLst>
          </p:cNvPr>
          <p:cNvSpPr>
            <a:spLocks noGrp="1"/>
          </p:cNvSpPr>
          <p:nvPr>
            <p:ph type="title"/>
          </p:nvPr>
        </p:nvSpPr>
        <p:spPr/>
        <p:txBody>
          <a:bodyPr/>
          <a:lstStyle/>
          <a:p>
            <a:r>
              <a:rPr lang="en-US" dirty="0"/>
              <a:t>Extensions</a:t>
            </a:r>
          </a:p>
        </p:txBody>
      </p:sp>
      <p:sp>
        <p:nvSpPr>
          <p:cNvPr id="4" name="Content Placeholder 3">
            <a:extLst>
              <a:ext uri="{FF2B5EF4-FFF2-40B4-BE49-F238E27FC236}">
                <a16:creationId xmlns:a16="http://schemas.microsoft.com/office/drawing/2014/main" id="{902935CD-78A6-4043-8130-CF1DFD347B92}"/>
              </a:ext>
            </a:extLst>
          </p:cNvPr>
          <p:cNvSpPr>
            <a:spLocks noGrp="1"/>
          </p:cNvSpPr>
          <p:nvPr>
            <p:ph sz="half" idx="1"/>
          </p:nvPr>
        </p:nvSpPr>
        <p:spPr/>
        <p:txBody>
          <a:bodyPr>
            <a:normAutofit fontScale="92500" lnSpcReduction="10000"/>
          </a:bodyPr>
          <a:lstStyle/>
          <a:p>
            <a:pPr marL="0" indent="0">
              <a:buNone/>
            </a:pPr>
            <a:r>
              <a:rPr lang="en-US" b="1" u="sng" dirty="0" err="1"/>
              <a:t>Organisations</a:t>
            </a:r>
            <a:endParaRPr lang="en-US" b="1" u="sng" dirty="0"/>
          </a:p>
          <a:p>
            <a:r>
              <a:rPr lang="en-US" dirty="0"/>
              <a:t>Affiliations</a:t>
            </a:r>
          </a:p>
          <a:p>
            <a:r>
              <a:rPr lang="en-US" dirty="0"/>
              <a:t>Roles of people in </a:t>
            </a:r>
            <a:r>
              <a:rPr lang="en-US" dirty="0" err="1"/>
              <a:t>organisations</a:t>
            </a:r>
            <a:endParaRPr lang="en-US" dirty="0"/>
          </a:p>
          <a:p>
            <a:r>
              <a:rPr lang="en-US" dirty="0" err="1"/>
              <a:t>Organisations</a:t>
            </a:r>
            <a:r>
              <a:rPr lang="en-US" dirty="0"/>
              <a:t> provide:</a:t>
            </a:r>
          </a:p>
          <a:p>
            <a:pPr lvl="1"/>
            <a:r>
              <a:rPr lang="en-US" dirty="0"/>
              <a:t>Legal status</a:t>
            </a:r>
          </a:p>
          <a:p>
            <a:pPr lvl="1"/>
            <a:r>
              <a:rPr lang="en-US" dirty="0"/>
              <a:t>Resources and infrastructure</a:t>
            </a:r>
          </a:p>
          <a:p>
            <a:pPr lvl="1"/>
            <a:r>
              <a:rPr lang="en-US" dirty="0"/>
              <a:t>Legal and ethical control systems for affiliates</a:t>
            </a:r>
          </a:p>
          <a:p>
            <a:pPr lvl="1"/>
            <a:endParaRPr lang="en-US" dirty="0"/>
          </a:p>
          <a:p>
            <a:r>
              <a:rPr lang="en-US" dirty="0"/>
              <a:t>Some data sharing agreements require an </a:t>
            </a:r>
            <a:r>
              <a:rPr lang="en-US" dirty="0" err="1"/>
              <a:t>organisational</a:t>
            </a:r>
            <a:r>
              <a:rPr lang="en-US" dirty="0"/>
              <a:t> affiliation</a:t>
            </a:r>
          </a:p>
        </p:txBody>
      </p:sp>
      <p:sp>
        <p:nvSpPr>
          <p:cNvPr id="5" name="Content Placeholder 4">
            <a:extLst>
              <a:ext uri="{FF2B5EF4-FFF2-40B4-BE49-F238E27FC236}">
                <a16:creationId xmlns:a16="http://schemas.microsoft.com/office/drawing/2014/main" id="{B7ABFD57-04C7-2949-88F9-020CB1E50D3E}"/>
              </a:ext>
            </a:extLst>
          </p:cNvPr>
          <p:cNvSpPr>
            <a:spLocks noGrp="1"/>
          </p:cNvSpPr>
          <p:nvPr>
            <p:ph sz="half" idx="2"/>
          </p:nvPr>
        </p:nvSpPr>
        <p:spPr/>
        <p:txBody>
          <a:bodyPr>
            <a:normAutofit fontScale="92500" lnSpcReduction="10000"/>
          </a:bodyPr>
          <a:lstStyle/>
          <a:p>
            <a:pPr marL="0" indent="0">
              <a:buNone/>
            </a:pPr>
            <a:r>
              <a:rPr lang="en-US" b="1" u="sng" dirty="0"/>
              <a:t>Groups</a:t>
            </a:r>
          </a:p>
          <a:p>
            <a:r>
              <a:rPr lang="en-US" b="1" dirty="0"/>
              <a:t>People</a:t>
            </a:r>
            <a:r>
              <a:rPr lang="en-US" dirty="0"/>
              <a:t> in teams/</a:t>
            </a:r>
            <a:r>
              <a:rPr lang="en-US" dirty="0" err="1"/>
              <a:t>organisations</a:t>
            </a:r>
            <a:endParaRPr lang="en-US" dirty="0"/>
          </a:p>
          <a:p>
            <a:r>
              <a:rPr lang="en-US" b="1" dirty="0"/>
              <a:t>Projects</a:t>
            </a:r>
            <a:r>
              <a:rPr lang="en-US" dirty="0"/>
              <a:t> in programs</a:t>
            </a:r>
          </a:p>
          <a:p>
            <a:r>
              <a:rPr lang="en-US" b="1" dirty="0"/>
              <a:t>Data</a:t>
            </a:r>
            <a:r>
              <a:rPr lang="en-US" dirty="0"/>
              <a:t> files in datasets</a:t>
            </a:r>
          </a:p>
          <a:p>
            <a:r>
              <a:rPr lang="en-US" dirty="0"/>
              <a:t>Datasets in collections</a:t>
            </a:r>
          </a:p>
          <a:p>
            <a:r>
              <a:rPr lang="en-US" dirty="0"/>
              <a:t>Use of multiple </a:t>
            </a:r>
            <a:r>
              <a:rPr lang="en-US" b="1" dirty="0"/>
              <a:t>settings</a:t>
            </a:r>
          </a:p>
          <a:p>
            <a:r>
              <a:rPr lang="en-US" dirty="0"/>
              <a:t>Collected </a:t>
            </a:r>
            <a:r>
              <a:rPr lang="en-US" b="1" dirty="0"/>
              <a:t>outputs</a:t>
            </a:r>
            <a:r>
              <a:rPr lang="en-US" dirty="0"/>
              <a:t> from analysis</a:t>
            </a:r>
          </a:p>
          <a:p>
            <a:endParaRPr lang="en-US" dirty="0"/>
          </a:p>
          <a:p>
            <a:r>
              <a:rPr lang="en-US" dirty="0"/>
              <a:t>Likely to be </a:t>
            </a:r>
            <a:r>
              <a:rPr lang="en-US" dirty="0" err="1"/>
              <a:t>CILogon</a:t>
            </a:r>
            <a:endParaRPr lang="en-US" dirty="0"/>
          </a:p>
        </p:txBody>
      </p:sp>
    </p:spTree>
    <p:extLst>
      <p:ext uri="{BB962C8B-B14F-4D97-AF65-F5344CB8AC3E}">
        <p14:creationId xmlns:p14="http://schemas.microsoft.com/office/powerpoint/2010/main" val="18831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BC2EE-662D-1A4F-8875-AB18DB7EEE88}"/>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Interactions</a:t>
            </a:r>
          </a:p>
        </p:txBody>
      </p:sp>
      <p:graphicFrame>
        <p:nvGraphicFramePr>
          <p:cNvPr id="4" name="Table 3">
            <a:extLst>
              <a:ext uri="{FF2B5EF4-FFF2-40B4-BE49-F238E27FC236}">
                <a16:creationId xmlns:a16="http://schemas.microsoft.com/office/drawing/2014/main" id="{31968B73-3093-BE46-A029-A51C4B280EE1}"/>
              </a:ext>
            </a:extLst>
          </p:cNvPr>
          <p:cNvGraphicFramePr>
            <a:graphicFrameLocks noGrp="1"/>
          </p:cNvGraphicFramePr>
          <p:nvPr>
            <p:extLst>
              <p:ext uri="{D42A27DB-BD31-4B8C-83A1-F6EECF244321}">
                <p14:modId xmlns:p14="http://schemas.microsoft.com/office/powerpoint/2010/main" val="425314854"/>
              </p:ext>
            </p:extLst>
          </p:nvPr>
        </p:nvGraphicFramePr>
        <p:xfrm>
          <a:off x="371475" y="1555082"/>
          <a:ext cx="11395982" cy="5103036"/>
        </p:xfrm>
        <a:graphic>
          <a:graphicData uri="http://schemas.openxmlformats.org/drawingml/2006/table">
            <a:tbl>
              <a:tblPr firstRow="1" firstCol="1" bandRow="1">
                <a:noFill/>
                <a:tableStyleId>{5C22544A-7EE6-4342-B048-85BDC9FD1C3A}</a:tableStyleId>
              </a:tblPr>
              <a:tblGrid>
                <a:gridCol w="1755145">
                  <a:extLst>
                    <a:ext uri="{9D8B030D-6E8A-4147-A177-3AD203B41FA5}">
                      <a16:colId xmlns:a16="http://schemas.microsoft.com/office/drawing/2014/main" val="1427406738"/>
                    </a:ext>
                  </a:extLst>
                </a:gridCol>
                <a:gridCol w="6083508">
                  <a:extLst>
                    <a:ext uri="{9D8B030D-6E8A-4147-A177-3AD203B41FA5}">
                      <a16:colId xmlns:a16="http://schemas.microsoft.com/office/drawing/2014/main" val="4207611142"/>
                    </a:ext>
                  </a:extLst>
                </a:gridCol>
                <a:gridCol w="683627">
                  <a:extLst>
                    <a:ext uri="{9D8B030D-6E8A-4147-A177-3AD203B41FA5}">
                      <a16:colId xmlns:a16="http://schemas.microsoft.com/office/drawing/2014/main" val="1429260232"/>
                    </a:ext>
                  </a:extLst>
                </a:gridCol>
                <a:gridCol w="732825">
                  <a:extLst>
                    <a:ext uri="{9D8B030D-6E8A-4147-A177-3AD203B41FA5}">
                      <a16:colId xmlns:a16="http://schemas.microsoft.com/office/drawing/2014/main" val="188345612"/>
                    </a:ext>
                  </a:extLst>
                </a:gridCol>
                <a:gridCol w="732825">
                  <a:extLst>
                    <a:ext uri="{9D8B030D-6E8A-4147-A177-3AD203B41FA5}">
                      <a16:colId xmlns:a16="http://schemas.microsoft.com/office/drawing/2014/main" val="698711542"/>
                    </a:ext>
                  </a:extLst>
                </a:gridCol>
                <a:gridCol w="724425">
                  <a:extLst>
                    <a:ext uri="{9D8B030D-6E8A-4147-A177-3AD203B41FA5}">
                      <a16:colId xmlns:a16="http://schemas.microsoft.com/office/drawing/2014/main" val="200960736"/>
                    </a:ext>
                  </a:extLst>
                </a:gridCol>
                <a:gridCol w="683627">
                  <a:extLst>
                    <a:ext uri="{9D8B030D-6E8A-4147-A177-3AD203B41FA5}">
                      <a16:colId xmlns:a16="http://schemas.microsoft.com/office/drawing/2014/main" val="3814841515"/>
                    </a:ext>
                  </a:extLst>
                </a:gridCol>
              </a:tblGrid>
              <a:tr h="915042">
                <a:tc>
                  <a:txBody>
                    <a:bodyPr/>
                    <a:lstStyle/>
                    <a:p>
                      <a:r>
                        <a:rPr lang="en-GB" sz="1400" b="1" cap="none" spc="0" dirty="0">
                          <a:solidFill>
                            <a:schemeClr val="tx1"/>
                          </a:solidFill>
                          <a:effectLst/>
                        </a:rPr>
                        <a:t>Intersection</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lnL>
                    <a:lnR w="12700" cmpd="sng">
                      <a:noFill/>
                    </a:lnR>
                    <a:lnT w="28575" cap="flat" cmpd="sng" algn="ctr">
                      <a:solidFill>
                        <a:schemeClr val="tx1"/>
                      </a:solidFill>
                      <a:prstDash val="solid"/>
                    </a:lnT>
                    <a:lnB w="38100" cmpd="sng">
                      <a:noFill/>
                    </a:lnB>
                    <a:noFill/>
                  </a:tcPr>
                </a:tc>
                <a:tc>
                  <a:txBody>
                    <a:bodyPr/>
                    <a:lstStyle/>
                    <a:p>
                      <a:r>
                        <a:rPr lang="en-GB" sz="1400" b="1" cap="none" spc="0">
                          <a:solidFill>
                            <a:schemeClr val="tx1"/>
                          </a:solidFill>
                          <a:effectLst/>
                        </a:rPr>
                        <a:t>Example</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lnL>
                    <a:lnR w="12700" cmpd="sng">
                      <a:noFill/>
                    </a:lnR>
                    <a:lnT w="28575" cap="flat" cmpd="sng" algn="ctr">
                      <a:solidFill>
                        <a:schemeClr val="tx1"/>
                      </a:solidFill>
                      <a:prstDash val="solid"/>
                    </a:lnT>
                    <a:lnB w="38100" cmpd="sng">
                      <a:noFill/>
                    </a:lnB>
                    <a:noFill/>
                  </a:tcPr>
                </a:tc>
                <a:tc>
                  <a:txBody>
                    <a:bodyPr/>
                    <a:lstStyle/>
                    <a:p>
                      <a:pPr marL="71755" marR="71755">
                        <a:spcAft>
                          <a:spcPts val="0"/>
                        </a:spcAft>
                      </a:pPr>
                      <a:r>
                        <a:rPr lang="en-GB" sz="1400" b="1" cap="none" spc="0">
                          <a:solidFill>
                            <a:schemeClr val="tx1"/>
                          </a:solidFill>
                          <a:effectLst/>
                        </a:rPr>
                        <a:t>People</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vert="vert">
                    <a:lnL w="12700" cmpd="sng">
                      <a:noFill/>
                    </a:lnL>
                    <a:lnR w="12700" cmpd="sng">
                      <a:noFill/>
                    </a:lnR>
                    <a:lnT w="28575" cap="flat" cmpd="sng" algn="ctr">
                      <a:solidFill>
                        <a:schemeClr val="tx1"/>
                      </a:solidFill>
                      <a:prstDash val="solid"/>
                    </a:lnT>
                    <a:lnB w="38100" cmpd="sng">
                      <a:noFill/>
                    </a:lnB>
                    <a:noFill/>
                  </a:tcPr>
                </a:tc>
                <a:tc>
                  <a:txBody>
                    <a:bodyPr/>
                    <a:lstStyle/>
                    <a:p>
                      <a:pPr marL="71755" marR="71755">
                        <a:spcAft>
                          <a:spcPts val="0"/>
                        </a:spcAft>
                      </a:pPr>
                      <a:r>
                        <a:rPr lang="en-GB" sz="1400" b="1" cap="none" spc="0">
                          <a:solidFill>
                            <a:schemeClr val="tx1"/>
                          </a:solidFill>
                          <a:effectLst/>
                        </a:rPr>
                        <a:t>Projects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vert="vert">
                    <a:lnL w="12700" cmpd="sng">
                      <a:noFill/>
                    </a:lnL>
                    <a:lnR w="12700" cmpd="sng">
                      <a:noFill/>
                    </a:lnR>
                    <a:lnT w="28575" cap="flat" cmpd="sng" algn="ctr">
                      <a:solidFill>
                        <a:schemeClr val="tx1"/>
                      </a:solidFill>
                      <a:prstDash val="solid"/>
                    </a:lnT>
                    <a:lnB w="38100" cmpd="sng">
                      <a:noFill/>
                    </a:lnB>
                    <a:noFill/>
                  </a:tcPr>
                </a:tc>
                <a:tc>
                  <a:txBody>
                    <a:bodyPr/>
                    <a:lstStyle/>
                    <a:p>
                      <a:pPr marL="71755" marR="71755">
                        <a:spcAft>
                          <a:spcPts val="0"/>
                        </a:spcAft>
                      </a:pPr>
                      <a:r>
                        <a:rPr lang="en-GB" sz="1400" b="1" cap="none" spc="0">
                          <a:solidFill>
                            <a:schemeClr val="tx1"/>
                          </a:solidFill>
                          <a:effectLst/>
                        </a:rPr>
                        <a:t>Data</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vert="vert">
                    <a:lnL w="12700" cmpd="sng">
                      <a:noFill/>
                    </a:lnL>
                    <a:lnR w="12700" cmpd="sng">
                      <a:noFill/>
                    </a:lnR>
                    <a:lnT w="28575" cap="flat" cmpd="sng" algn="ctr">
                      <a:solidFill>
                        <a:schemeClr val="tx1"/>
                      </a:solidFill>
                      <a:prstDash val="solid"/>
                    </a:lnT>
                    <a:lnB w="38100" cmpd="sng">
                      <a:noFill/>
                    </a:lnB>
                    <a:noFill/>
                  </a:tcPr>
                </a:tc>
                <a:tc>
                  <a:txBody>
                    <a:bodyPr/>
                    <a:lstStyle/>
                    <a:p>
                      <a:pPr marL="71755" marR="71755">
                        <a:spcAft>
                          <a:spcPts val="0"/>
                        </a:spcAft>
                      </a:pPr>
                      <a:r>
                        <a:rPr lang="en-GB" sz="1400" b="1" cap="none" spc="0">
                          <a:solidFill>
                            <a:schemeClr val="tx1"/>
                          </a:solidFill>
                          <a:effectLst/>
                        </a:rPr>
                        <a:t>Settings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vert="vert">
                    <a:lnL w="12700" cmpd="sng">
                      <a:noFill/>
                    </a:lnL>
                    <a:lnR w="12700" cmpd="sng">
                      <a:noFill/>
                    </a:lnR>
                    <a:lnT w="28575" cap="flat" cmpd="sng" algn="ctr">
                      <a:solidFill>
                        <a:schemeClr val="tx1"/>
                      </a:solidFill>
                      <a:prstDash val="solid"/>
                    </a:lnT>
                    <a:lnB w="38100" cmpd="sng">
                      <a:noFill/>
                    </a:lnB>
                    <a:noFill/>
                  </a:tcPr>
                </a:tc>
                <a:tc>
                  <a:txBody>
                    <a:bodyPr/>
                    <a:lstStyle/>
                    <a:p>
                      <a:pPr marL="71755" marR="71755">
                        <a:spcAft>
                          <a:spcPts val="0"/>
                        </a:spcAft>
                      </a:pPr>
                      <a:r>
                        <a:rPr lang="en-GB" sz="1400" b="1" cap="none" spc="0">
                          <a:solidFill>
                            <a:schemeClr val="tx1"/>
                          </a:solidFill>
                          <a:effectLst/>
                        </a:rPr>
                        <a:t>Outputs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vert="vert">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3687560209"/>
                  </a:ext>
                </a:extLst>
              </a:tr>
              <a:tr h="848812">
                <a:tc>
                  <a:txBody>
                    <a:bodyPr/>
                    <a:lstStyle/>
                    <a:p>
                      <a:r>
                        <a:rPr lang="en-GB" sz="1400" b="1" cap="none" spc="0" dirty="0">
                          <a:solidFill>
                            <a:schemeClr val="tx1"/>
                          </a:solidFill>
                          <a:effectLst/>
                        </a:rPr>
                        <a:t>People and Projects</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r>
                        <a:rPr lang="en-GB" sz="1400" cap="none" spc="0" dirty="0">
                          <a:solidFill>
                            <a:schemeClr val="tx1"/>
                          </a:solidFill>
                          <a:effectLst/>
                        </a:rPr>
                        <a:t>Data custodians assess the characteristics of the person (such as the type of organisation they work in) in assessing the project. E.g. Can a researcher working in a for-profit company conduct research that is primarily for public benefit, or are the benefits largely private?</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r>
                        <a:rPr lang="en-GB" sz="1400" cap="none" spc="0" dirty="0">
                          <a:solidFill>
                            <a:schemeClr val="tx1"/>
                          </a:solidFill>
                          <a:effectLst/>
                          <a:highlight>
                            <a:srgbClr val="808080"/>
                          </a:highlight>
                        </a:rPr>
                        <a:t> </a:t>
                      </a:r>
                      <a:endParaRPr lang="en-AU" sz="1400" cap="none" spc="0" dirty="0">
                        <a:solidFill>
                          <a:schemeClr val="tx1"/>
                        </a:solidFill>
                        <a:effectLst/>
                        <a:highlight>
                          <a:srgbClr val="808080"/>
                        </a:highligh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solidFill>
                      <a:schemeClr val="tx1">
                        <a:lumMod val="50000"/>
                        <a:lumOff val="50000"/>
                      </a:schemeClr>
                    </a:solidFill>
                  </a:tcPr>
                </a:tc>
                <a:tc>
                  <a:txBody>
                    <a:bodyPr/>
                    <a:lstStyle/>
                    <a:p>
                      <a:r>
                        <a:rPr lang="en-GB" sz="1400" cap="none" spc="0" dirty="0">
                          <a:solidFill>
                            <a:schemeClr val="tx1"/>
                          </a:solidFill>
                          <a:effectLst/>
                          <a:highlight>
                            <a:srgbClr val="808080"/>
                          </a:highlight>
                        </a:rPr>
                        <a:t> </a:t>
                      </a:r>
                      <a:endParaRPr lang="en-AU" sz="1400" cap="none" spc="0" dirty="0">
                        <a:solidFill>
                          <a:schemeClr val="tx1"/>
                        </a:solidFill>
                        <a:effectLst/>
                        <a:highlight>
                          <a:srgbClr val="808080"/>
                        </a:highligh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solidFill>
                      <a:schemeClr val="tx1">
                        <a:lumMod val="50000"/>
                        <a:lumOff val="50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no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38100" cmpd="sng">
                      <a:noFill/>
                    </a:lnT>
                    <a:lnB w="6350" cap="flat" cmpd="sng" algn="ctr">
                      <a:solidFill>
                        <a:schemeClr val="tx1"/>
                      </a:solidFill>
                      <a:prstDash val="solid"/>
                    </a:lnB>
                    <a:noFill/>
                  </a:tcPr>
                </a:tc>
                <a:extLst>
                  <a:ext uri="{0D108BD9-81ED-4DB2-BD59-A6C34878D82A}">
                    <a16:rowId xmlns:a16="http://schemas.microsoft.com/office/drawing/2014/main" val="2160268337"/>
                  </a:ext>
                </a:extLst>
              </a:tr>
              <a:tr h="526070">
                <a:tc>
                  <a:txBody>
                    <a:bodyPr/>
                    <a:lstStyle/>
                    <a:p>
                      <a:r>
                        <a:rPr lang="en-GB" sz="1400" b="1" cap="none" spc="0">
                          <a:solidFill>
                            <a:schemeClr val="tx1"/>
                          </a:solidFill>
                          <a:effectLst/>
                        </a:rPr>
                        <a:t>Projects and data</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Data custodians will assess the project requirements and research questions in determining the content of the dataset to make available for the project</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tx1">
                        <a:lumMod val="50000"/>
                        <a:lumOff val="50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tx1">
                        <a:lumMod val="50000"/>
                        <a:lumOff val="50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410198661"/>
                  </a:ext>
                </a:extLst>
              </a:tr>
              <a:tr h="526070">
                <a:tc>
                  <a:txBody>
                    <a:bodyPr/>
                    <a:lstStyle/>
                    <a:p>
                      <a:r>
                        <a:rPr lang="en-GB" sz="1400" b="1" cap="none" spc="0">
                          <a:solidFill>
                            <a:schemeClr val="tx1"/>
                          </a:solidFill>
                          <a:effectLst/>
                        </a:rPr>
                        <a:t>Data and Settings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dirty="0">
                          <a:solidFill>
                            <a:schemeClr val="tx1"/>
                          </a:solidFill>
                          <a:effectLst/>
                        </a:rPr>
                        <a:t>A data provider will assess the setting and how the data will be accessed in determining what level of treatment to apply to the data prior to transferring it to the setting</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solidFill>
                      <a:schemeClr val="tx1">
                        <a:lumMod val="50000"/>
                        <a:lumOff val="50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solidFill>
                      <a:schemeClr val="tx1">
                        <a:lumMod val="50000"/>
                        <a:lumOff val="50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2332942172"/>
                  </a:ext>
                </a:extLst>
              </a:tr>
              <a:tr h="526070">
                <a:tc>
                  <a:txBody>
                    <a:bodyPr/>
                    <a:lstStyle/>
                    <a:p>
                      <a:r>
                        <a:rPr lang="en-GB" sz="1400" b="1" cap="none" spc="0">
                          <a:solidFill>
                            <a:schemeClr val="tx1"/>
                          </a:solidFill>
                          <a:effectLst/>
                        </a:rPr>
                        <a:t>Settings and outputs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A data custodian will assess the capacity of the setting to allow review of the outputs in assessing it’s suitability for use</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tx1">
                        <a:lumMod val="50000"/>
                        <a:lumOff val="50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tx1">
                        <a:lumMod val="50000"/>
                        <a:lumOff val="50000"/>
                      </a:schemeClr>
                    </a:solidFill>
                  </a:tcPr>
                </a:tc>
                <a:extLst>
                  <a:ext uri="{0D108BD9-81ED-4DB2-BD59-A6C34878D82A}">
                    <a16:rowId xmlns:a16="http://schemas.microsoft.com/office/drawing/2014/main" val="3304486233"/>
                  </a:ext>
                </a:extLst>
              </a:tr>
              <a:tr h="526070">
                <a:tc>
                  <a:txBody>
                    <a:bodyPr/>
                    <a:lstStyle/>
                    <a:p>
                      <a:r>
                        <a:rPr lang="en-GB" sz="1400" b="1" cap="none" spc="0">
                          <a:solidFill>
                            <a:schemeClr val="tx1"/>
                          </a:solidFill>
                          <a:effectLst/>
                        </a:rPr>
                        <a:t>People and settings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dirty="0">
                          <a:solidFill>
                            <a:schemeClr val="tx1"/>
                          </a:solidFill>
                          <a:effectLst/>
                        </a:rPr>
                        <a:t>Users of settings are required to undertake training in the Five Safes and the specific setting before access to the setting is provided.</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solidFill>
                      <a:schemeClr val="tx1">
                        <a:lumMod val="50000"/>
                        <a:lumOff val="50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solidFill>
                      <a:schemeClr val="tx1">
                        <a:lumMod val="50000"/>
                        <a:lumOff val="50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27719149"/>
                  </a:ext>
                </a:extLst>
              </a:tr>
              <a:tr h="526070">
                <a:tc>
                  <a:txBody>
                    <a:bodyPr/>
                    <a:lstStyle/>
                    <a:p>
                      <a:r>
                        <a:rPr lang="en-GB" sz="1400" b="1" cap="none" spc="0">
                          <a:solidFill>
                            <a:schemeClr val="tx1"/>
                          </a:solidFill>
                          <a:effectLst/>
                        </a:rPr>
                        <a:t>People and outputs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Users of settings are trained in suitable outputs for release as part of training programs – a “virtuous circle” model (Ritchie et al., 2017_</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tx1">
                        <a:lumMod val="50000"/>
                        <a:lumOff val="50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 </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8411" marT="19365" marB="145234">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tx1">
                        <a:lumMod val="50000"/>
                        <a:lumOff val="50000"/>
                      </a:schemeClr>
                    </a:solidFill>
                  </a:tcPr>
                </a:tc>
                <a:extLst>
                  <a:ext uri="{0D108BD9-81ED-4DB2-BD59-A6C34878D82A}">
                    <a16:rowId xmlns:a16="http://schemas.microsoft.com/office/drawing/2014/main" val="3040084681"/>
                  </a:ext>
                </a:extLst>
              </a:tr>
            </a:tbl>
          </a:graphicData>
        </a:graphic>
      </p:graphicFrame>
    </p:spTree>
    <p:extLst>
      <p:ext uri="{BB962C8B-B14F-4D97-AF65-F5344CB8AC3E}">
        <p14:creationId xmlns:p14="http://schemas.microsoft.com/office/powerpoint/2010/main" val="2258812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A4A4C8-D2C4-5D4C-AF19-60D802061053}"/>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Alignments</a:t>
            </a:r>
          </a:p>
        </p:txBody>
      </p:sp>
      <p:graphicFrame>
        <p:nvGraphicFramePr>
          <p:cNvPr id="4" name="Table 3">
            <a:extLst>
              <a:ext uri="{FF2B5EF4-FFF2-40B4-BE49-F238E27FC236}">
                <a16:creationId xmlns:a16="http://schemas.microsoft.com/office/drawing/2014/main" id="{6027613A-CE53-454E-9DF9-FE3F357F28B7}"/>
              </a:ext>
            </a:extLst>
          </p:cNvPr>
          <p:cNvGraphicFramePr>
            <a:graphicFrameLocks noGrp="1"/>
          </p:cNvGraphicFramePr>
          <p:nvPr>
            <p:extLst>
              <p:ext uri="{D42A27DB-BD31-4B8C-83A1-F6EECF244321}">
                <p14:modId xmlns:p14="http://schemas.microsoft.com/office/powerpoint/2010/main" val="3234309722"/>
              </p:ext>
            </p:extLst>
          </p:nvPr>
        </p:nvGraphicFramePr>
        <p:xfrm>
          <a:off x="643467" y="1838236"/>
          <a:ext cx="10905070" cy="4068184"/>
        </p:xfrm>
        <a:graphic>
          <a:graphicData uri="http://schemas.openxmlformats.org/drawingml/2006/table">
            <a:tbl>
              <a:tblPr firstRow="1" firstCol="1" bandRow="1">
                <a:noFill/>
                <a:tableStyleId>{5C22544A-7EE6-4342-B048-85BDC9FD1C3A}</a:tableStyleId>
              </a:tblPr>
              <a:tblGrid>
                <a:gridCol w="5466425">
                  <a:extLst>
                    <a:ext uri="{9D8B030D-6E8A-4147-A177-3AD203B41FA5}">
                      <a16:colId xmlns:a16="http://schemas.microsoft.com/office/drawing/2014/main" val="271295571"/>
                    </a:ext>
                  </a:extLst>
                </a:gridCol>
                <a:gridCol w="1087729">
                  <a:extLst>
                    <a:ext uri="{9D8B030D-6E8A-4147-A177-3AD203B41FA5}">
                      <a16:colId xmlns:a16="http://schemas.microsoft.com/office/drawing/2014/main" val="1389253881"/>
                    </a:ext>
                  </a:extLst>
                </a:gridCol>
                <a:gridCol w="1087729">
                  <a:extLst>
                    <a:ext uri="{9D8B030D-6E8A-4147-A177-3AD203B41FA5}">
                      <a16:colId xmlns:a16="http://schemas.microsoft.com/office/drawing/2014/main" val="551614808"/>
                    </a:ext>
                  </a:extLst>
                </a:gridCol>
                <a:gridCol w="1087729">
                  <a:extLst>
                    <a:ext uri="{9D8B030D-6E8A-4147-A177-3AD203B41FA5}">
                      <a16:colId xmlns:a16="http://schemas.microsoft.com/office/drawing/2014/main" val="1456818881"/>
                    </a:ext>
                  </a:extLst>
                </a:gridCol>
                <a:gridCol w="1087729">
                  <a:extLst>
                    <a:ext uri="{9D8B030D-6E8A-4147-A177-3AD203B41FA5}">
                      <a16:colId xmlns:a16="http://schemas.microsoft.com/office/drawing/2014/main" val="4290919928"/>
                    </a:ext>
                  </a:extLst>
                </a:gridCol>
                <a:gridCol w="1087729">
                  <a:extLst>
                    <a:ext uri="{9D8B030D-6E8A-4147-A177-3AD203B41FA5}">
                      <a16:colId xmlns:a16="http://schemas.microsoft.com/office/drawing/2014/main" val="2551202866"/>
                    </a:ext>
                  </a:extLst>
                </a:gridCol>
              </a:tblGrid>
              <a:tr h="1039740">
                <a:tc>
                  <a:txBody>
                    <a:bodyPr/>
                    <a:lstStyle/>
                    <a:p>
                      <a:pPr>
                        <a:lnSpc>
                          <a:spcPct val="150000"/>
                        </a:lnSpc>
                      </a:pPr>
                      <a:r>
                        <a:rPr lang="en-GB" sz="1400" b="1">
                          <a:solidFill>
                            <a:srgbClr val="FFFFFF"/>
                          </a:solidFill>
                          <a:effectLst/>
                        </a:rPr>
                        <a:t>Alignment</a:t>
                      </a:r>
                      <a:endPar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a:lnSpc>
                          <a:spcPct val="150000"/>
                        </a:lnSpc>
                      </a:pPr>
                      <a:r>
                        <a:rPr lang="en-GB" sz="1400" b="1">
                          <a:solidFill>
                            <a:srgbClr val="FFFFFF"/>
                          </a:solidFill>
                          <a:effectLst/>
                        </a:rPr>
                        <a:t>People</a:t>
                      </a:r>
                      <a:endPar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vert="vert">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a:lnSpc>
                          <a:spcPct val="150000"/>
                        </a:lnSpc>
                      </a:pPr>
                      <a:r>
                        <a:rPr lang="en-GB" sz="1400" b="1">
                          <a:solidFill>
                            <a:srgbClr val="FFFFFF"/>
                          </a:solidFill>
                          <a:effectLst/>
                        </a:rPr>
                        <a:t>Projects</a:t>
                      </a:r>
                      <a:endPar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vert="vert">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a:lnSpc>
                          <a:spcPct val="150000"/>
                        </a:lnSpc>
                      </a:pPr>
                      <a:r>
                        <a:rPr lang="en-GB" sz="1400" b="1">
                          <a:solidFill>
                            <a:srgbClr val="FFFFFF"/>
                          </a:solidFill>
                          <a:effectLst/>
                        </a:rPr>
                        <a:t>Data</a:t>
                      </a:r>
                      <a:endPar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vert="vert">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a:lnSpc>
                          <a:spcPct val="150000"/>
                        </a:lnSpc>
                      </a:pPr>
                      <a:r>
                        <a:rPr lang="en-GB" sz="1400" b="1">
                          <a:solidFill>
                            <a:srgbClr val="FFFFFF"/>
                          </a:solidFill>
                          <a:effectLst/>
                        </a:rPr>
                        <a:t>Settings</a:t>
                      </a:r>
                      <a:endPar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vert="vert">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a:lnSpc>
                          <a:spcPct val="150000"/>
                        </a:lnSpc>
                      </a:pPr>
                      <a:r>
                        <a:rPr lang="en-GB" sz="1400" b="1">
                          <a:solidFill>
                            <a:srgbClr val="FFFFFF"/>
                          </a:solidFill>
                          <a:effectLst/>
                        </a:rPr>
                        <a:t>Outputs</a:t>
                      </a:r>
                      <a:endPar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vert="vert">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828907647"/>
                  </a:ext>
                </a:extLst>
              </a:tr>
              <a:tr h="571840">
                <a:tc>
                  <a:txBody>
                    <a:bodyPr/>
                    <a:lstStyle/>
                    <a:p>
                      <a:pPr>
                        <a:lnSpc>
                          <a:spcPct val="150000"/>
                        </a:lnSpc>
                      </a:pPr>
                      <a:r>
                        <a:rPr lang="en-GB" sz="1400" b="0" dirty="0">
                          <a:solidFill>
                            <a:schemeClr val="tx1"/>
                          </a:solidFill>
                          <a:effectLst/>
                        </a:rPr>
                        <a:t>A Person’s role and organisational affiliation</a:t>
                      </a:r>
                      <a:endParaRPr lang="en-AU"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dirty="0">
                          <a:solidFill>
                            <a:schemeClr val="tx1">
                              <a:lumMod val="85000"/>
                              <a:lumOff val="15000"/>
                            </a:schemeClr>
                          </a:solidFill>
                          <a:effectLs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solid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noFill/>
                  </a:tcPr>
                </a:tc>
                <a:extLst>
                  <a:ext uri="{0D108BD9-81ED-4DB2-BD59-A6C34878D82A}">
                    <a16:rowId xmlns:a16="http://schemas.microsoft.com/office/drawing/2014/main" val="1033323978"/>
                  </a:ext>
                </a:extLst>
              </a:tr>
              <a:tr h="1228302">
                <a:tc>
                  <a:txBody>
                    <a:bodyPr/>
                    <a:lstStyle/>
                    <a:p>
                      <a:pPr>
                        <a:lnSpc>
                          <a:spcPct val="150000"/>
                        </a:lnSpc>
                      </a:pPr>
                      <a:r>
                        <a:rPr lang="en-GB" sz="1400" b="0" dirty="0">
                          <a:solidFill>
                            <a:schemeClr val="tx1"/>
                          </a:solidFill>
                          <a:effectLst/>
                        </a:rPr>
                        <a:t>Assessment of suitability of data treatments depends on the setting it will be available in, and whether additional output check will (or can) be undertaken</a:t>
                      </a:r>
                      <a:endParaRPr lang="en-AU"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dirty="0">
                          <a:solidFill>
                            <a:schemeClr val="tx1">
                              <a:lumMod val="85000"/>
                              <a:lumOff val="15000"/>
                            </a:schemeClr>
                          </a:solidFill>
                          <a:effectLs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noFill/>
                  </a:tcPr>
                </a:tc>
                <a:tc>
                  <a:txBody>
                    <a:bodyPr/>
                    <a:lstStyle/>
                    <a:p>
                      <a:pPr>
                        <a:lnSpc>
                          <a:spcPct val="150000"/>
                        </a:lnSpc>
                      </a:pPr>
                      <a:r>
                        <a:rPr lang="en-GB" sz="1400" dirty="0">
                          <a:solidFill>
                            <a:schemeClr val="tx1">
                              <a:lumMod val="85000"/>
                              <a:lumOff val="15000"/>
                            </a:schemeClr>
                          </a:solidFill>
                          <a:effectLs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solid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solidFill>
                  </a:tcPr>
                </a:tc>
                <a:tc>
                  <a:txBody>
                    <a:bodyPr/>
                    <a:lstStyle/>
                    <a:p>
                      <a:pPr>
                        <a:lnSpc>
                          <a:spcPct val="150000"/>
                        </a:lnSpc>
                      </a:pPr>
                      <a:r>
                        <a:rPr lang="en-GB" sz="1400">
                          <a:solidFill>
                            <a:schemeClr val="tx1">
                              <a:lumMod val="85000"/>
                              <a:lumOff val="15000"/>
                            </a:schemeClr>
                          </a:solidFill>
                          <a:effectLst/>
                        </a:rPr>
                        <a:t> </a:t>
                      </a:r>
                      <a:endParaRPr lang="en-AU" sz="14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636B68"/>
                    </a:solidFill>
                  </a:tcPr>
                </a:tc>
                <a:extLst>
                  <a:ext uri="{0D108BD9-81ED-4DB2-BD59-A6C34878D82A}">
                    <a16:rowId xmlns:a16="http://schemas.microsoft.com/office/drawing/2014/main" val="4125353032"/>
                  </a:ext>
                </a:extLst>
              </a:tr>
              <a:tr h="1228302">
                <a:tc>
                  <a:txBody>
                    <a:bodyPr/>
                    <a:lstStyle/>
                    <a:p>
                      <a:pPr>
                        <a:lnSpc>
                          <a:spcPct val="150000"/>
                        </a:lnSpc>
                      </a:pPr>
                      <a:r>
                        <a:rPr lang="en-GB" sz="1400" b="0" dirty="0">
                          <a:solidFill>
                            <a:schemeClr val="tx1"/>
                          </a:solidFill>
                          <a:effectLst/>
                        </a:rPr>
                        <a:t>Whether an intended user has undertaken training (e.g. for a given dataset, for use of a given setting, in production of outputs)</a:t>
                      </a:r>
                      <a:endParaRPr lang="en-AU"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noFill/>
                      <a:prstDash val="solid"/>
                    </a:lnB>
                    <a:noFill/>
                  </a:tcPr>
                </a:tc>
                <a:tc>
                  <a:txBody>
                    <a:bodyPr/>
                    <a:lstStyle/>
                    <a:p>
                      <a:pPr>
                        <a:lnSpc>
                          <a:spcPct val="150000"/>
                        </a:lnSpc>
                      </a:pPr>
                      <a:r>
                        <a:rPr lang="en-GB" sz="1400" dirty="0">
                          <a:solidFill>
                            <a:schemeClr val="tx1">
                              <a:lumMod val="85000"/>
                              <a:lumOff val="15000"/>
                            </a:schemeClr>
                          </a:solidFill>
                          <a:effectLst/>
                          <a:highlight>
                            <a:srgbClr val="808080"/>
                          </a:highligh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636B68"/>
                    </a:solidFill>
                  </a:tcPr>
                </a:tc>
                <a:tc>
                  <a:txBody>
                    <a:bodyPr/>
                    <a:lstStyle/>
                    <a:p>
                      <a:pPr>
                        <a:lnSpc>
                          <a:spcPct val="150000"/>
                        </a:lnSpc>
                      </a:pPr>
                      <a:r>
                        <a:rPr lang="en-GB" sz="1400" dirty="0">
                          <a:solidFill>
                            <a:schemeClr val="tx1">
                              <a:lumMod val="85000"/>
                              <a:lumOff val="15000"/>
                            </a:schemeClr>
                          </a:solidFill>
                          <a:effectLst/>
                          <a:highlight>
                            <a:srgbClr val="808080"/>
                          </a:highligh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noFill/>
                  </a:tcPr>
                </a:tc>
                <a:tc>
                  <a:txBody>
                    <a:bodyPr/>
                    <a:lstStyle/>
                    <a:p>
                      <a:pPr>
                        <a:lnSpc>
                          <a:spcPct val="150000"/>
                        </a:lnSpc>
                      </a:pPr>
                      <a:r>
                        <a:rPr lang="en-GB" sz="1400" dirty="0">
                          <a:solidFill>
                            <a:schemeClr val="tx1">
                              <a:lumMod val="85000"/>
                              <a:lumOff val="15000"/>
                            </a:schemeClr>
                          </a:solidFill>
                          <a:effectLst/>
                          <a:highlight>
                            <a:srgbClr val="808080"/>
                          </a:highligh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636B68"/>
                    </a:solidFill>
                  </a:tcPr>
                </a:tc>
                <a:tc>
                  <a:txBody>
                    <a:bodyPr/>
                    <a:lstStyle/>
                    <a:p>
                      <a:pPr>
                        <a:lnSpc>
                          <a:spcPct val="150000"/>
                        </a:lnSpc>
                      </a:pPr>
                      <a:r>
                        <a:rPr lang="en-GB" sz="1400" dirty="0">
                          <a:solidFill>
                            <a:schemeClr val="tx1">
                              <a:lumMod val="85000"/>
                              <a:lumOff val="15000"/>
                            </a:schemeClr>
                          </a:solidFill>
                          <a:effectLst/>
                          <a:highlight>
                            <a:srgbClr val="808080"/>
                          </a:highligh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636B68"/>
                    </a:solidFill>
                  </a:tcPr>
                </a:tc>
                <a:tc>
                  <a:txBody>
                    <a:bodyPr/>
                    <a:lstStyle/>
                    <a:p>
                      <a:pPr>
                        <a:lnSpc>
                          <a:spcPct val="150000"/>
                        </a:lnSpc>
                      </a:pPr>
                      <a:r>
                        <a:rPr lang="en-GB" sz="1400" dirty="0">
                          <a:solidFill>
                            <a:schemeClr val="tx1">
                              <a:lumMod val="85000"/>
                              <a:lumOff val="15000"/>
                            </a:schemeClr>
                          </a:solidFill>
                          <a:effectLst/>
                          <a:highlight>
                            <a:srgbClr val="808080"/>
                          </a:highlight>
                        </a:rPr>
                        <a:t> </a:t>
                      </a:r>
                      <a:endParaRPr lang="en-AU"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144" marR="123087" marT="123087" marB="123087">
                    <a:lnL w="38100" cap="flat" cmpd="sng" algn="ctr">
                      <a:solidFill>
                        <a:srgbClr val="FFFFFF"/>
                      </a:solidFill>
                      <a:prstDash val="solid"/>
                    </a:lnL>
                    <a:lnR w="38100" cap="flat" cmpd="sng" algn="ctr">
                      <a:noFill/>
                      <a:prstDash val="solid"/>
                    </a:lnR>
                    <a:lnT w="38100" cap="flat" cmpd="sng" algn="ctr">
                      <a:solidFill>
                        <a:srgbClr val="FFFFFF"/>
                      </a:solidFill>
                      <a:prstDash val="solid"/>
                    </a:lnT>
                    <a:lnB w="12700" cmpd="sng">
                      <a:noFill/>
                      <a:prstDash val="solid"/>
                    </a:lnB>
                    <a:solidFill>
                      <a:srgbClr val="636B68"/>
                    </a:solidFill>
                  </a:tcPr>
                </a:tc>
                <a:extLst>
                  <a:ext uri="{0D108BD9-81ED-4DB2-BD59-A6C34878D82A}">
                    <a16:rowId xmlns:a16="http://schemas.microsoft.com/office/drawing/2014/main" val="1139734089"/>
                  </a:ext>
                </a:extLst>
              </a:tr>
            </a:tbl>
          </a:graphicData>
        </a:graphic>
      </p:graphicFrame>
    </p:spTree>
    <p:extLst>
      <p:ext uri="{BB962C8B-B14F-4D97-AF65-F5344CB8AC3E}">
        <p14:creationId xmlns:p14="http://schemas.microsoft.com/office/powerpoint/2010/main" val="3827311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F16BE-3075-564F-A490-CAB792E5E732}"/>
              </a:ext>
            </a:extLst>
          </p:cNvPr>
          <p:cNvSpPr>
            <a:spLocks noGrp="1"/>
          </p:cNvSpPr>
          <p:nvPr>
            <p:ph type="title"/>
          </p:nvPr>
        </p:nvSpPr>
        <p:spPr/>
        <p:txBody>
          <a:bodyPr/>
          <a:lstStyle/>
          <a:p>
            <a:r>
              <a:rPr lang="en-US" dirty="0" err="1"/>
              <a:t>Operationalisation</a:t>
            </a:r>
            <a:endParaRPr lang="en-US" dirty="0"/>
          </a:p>
        </p:txBody>
      </p:sp>
      <p:sp>
        <p:nvSpPr>
          <p:cNvPr id="3" name="Content Placeholder 2">
            <a:extLst>
              <a:ext uri="{FF2B5EF4-FFF2-40B4-BE49-F238E27FC236}">
                <a16:creationId xmlns:a16="http://schemas.microsoft.com/office/drawing/2014/main" id="{3BEBE2CE-909D-9F4C-8930-E069D4EB6944}"/>
              </a:ext>
            </a:extLst>
          </p:cNvPr>
          <p:cNvSpPr>
            <a:spLocks noGrp="1"/>
          </p:cNvSpPr>
          <p:nvPr>
            <p:ph idx="1"/>
          </p:nvPr>
        </p:nvSpPr>
        <p:spPr/>
        <p:txBody>
          <a:bodyPr/>
          <a:lstStyle/>
          <a:p>
            <a:r>
              <a:rPr lang="en-US" dirty="0"/>
              <a:t>Data Use Ontology</a:t>
            </a:r>
          </a:p>
          <a:p>
            <a:r>
              <a:rPr lang="en-US" dirty="0"/>
              <a:t>Data Tags Suite</a:t>
            </a:r>
          </a:p>
          <a:p>
            <a:endParaRPr lang="en-US" dirty="0"/>
          </a:p>
          <a:p>
            <a:r>
              <a:rPr lang="en-US" dirty="0"/>
              <a:t>AAF attributes</a:t>
            </a:r>
          </a:p>
          <a:p>
            <a:r>
              <a:rPr lang="en-US" dirty="0" err="1"/>
              <a:t>CILogon</a:t>
            </a:r>
            <a:endParaRPr lang="en-US" dirty="0"/>
          </a:p>
        </p:txBody>
      </p:sp>
    </p:spTree>
    <p:extLst>
      <p:ext uri="{BB962C8B-B14F-4D97-AF65-F5344CB8AC3E}">
        <p14:creationId xmlns:p14="http://schemas.microsoft.com/office/powerpoint/2010/main" val="3146674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4A8D-07C1-2F43-B5BB-1AD513EA2A0D}"/>
              </a:ext>
            </a:extLst>
          </p:cNvPr>
          <p:cNvSpPr>
            <a:spLocks noGrp="1"/>
          </p:cNvSpPr>
          <p:nvPr>
            <p:ph type="title"/>
          </p:nvPr>
        </p:nvSpPr>
        <p:spPr/>
        <p:txBody>
          <a:bodyPr/>
          <a:lstStyle/>
          <a:p>
            <a:r>
              <a:rPr lang="en-US" dirty="0"/>
              <a:t>Data Use Ontology</a:t>
            </a:r>
          </a:p>
        </p:txBody>
      </p:sp>
      <p:pic>
        <p:nvPicPr>
          <p:cNvPr id="4" name="Picture 3" descr="Diagram&#10;&#10;Description automatically generated">
            <a:extLst>
              <a:ext uri="{FF2B5EF4-FFF2-40B4-BE49-F238E27FC236}">
                <a16:creationId xmlns:a16="http://schemas.microsoft.com/office/drawing/2014/main" id="{DF6632C2-E074-EB42-A5FB-31A92DC0E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933" y="1455418"/>
            <a:ext cx="10242867" cy="5037457"/>
          </a:xfrm>
          <a:prstGeom prst="rect">
            <a:avLst/>
          </a:prstGeom>
          <a:ln>
            <a:solidFill>
              <a:schemeClr val="accent1"/>
            </a:solidFill>
          </a:ln>
        </p:spPr>
      </p:pic>
    </p:spTree>
    <p:extLst>
      <p:ext uri="{BB962C8B-B14F-4D97-AF65-F5344CB8AC3E}">
        <p14:creationId xmlns:p14="http://schemas.microsoft.com/office/powerpoint/2010/main" val="450656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lowchart: Document 13">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16FAC-F5A8-B643-8A14-A2D338FDB7C1}"/>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DUO and the Five Safes</a:t>
            </a:r>
          </a:p>
        </p:txBody>
      </p:sp>
      <p:graphicFrame>
        <p:nvGraphicFramePr>
          <p:cNvPr id="4" name="Table 3">
            <a:extLst>
              <a:ext uri="{FF2B5EF4-FFF2-40B4-BE49-F238E27FC236}">
                <a16:creationId xmlns:a16="http://schemas.microsoft.com/office/drawing/2014/main" id="{4690035B-0B3F-A44A-9B1E-EB88209A41F4}"/>
              </a:ext>
            </a:extLst>
          </p:cNvPr>
          <p:cNvGraphicFramePr>
            <a:graphicFrameLocks noGrp="1"/>
          </p:cNvGraphicFramePr>
          <p:nvPr>
            <p:extLst>
              <p:ext uri="{D42A27DB-BD31-4B8C-83A1-F6EECF244321}">
                <p14:modId xmlns:p14="http://schemas.microsoft.com/office/powerpoint/2010/main" val="1405119372"/>
              </p:ext>
            </p:extLst>
          </p:nvPr>
        </p:nvGraphicFramePr>
        <p:xfrm>
          <a:off x="4207932" y="85724"/>
          <a:ext cx="7464955" cy="6844344"/>
        </p:xfrm>
        <a:graphic>
          <a:graphicData uri="http://schemas.openxmlformats.org/drawingml/2006/table">
            <a:tbl>
              <a:tblPr firstRow="1" firstCol="1" bandRow="1">
                <a:noFill/>
                <a:tableStyleId>{5C22544A-7EE6-4342-B048-85BDC9FD1C3A}</a:tableStyleId>
              </a:tblPr>
              <a:tblGrid>
                <a:gridCol w="1883485">
                  <a:extLst>
                    <a:ext uri="{9D8B030D-6E8A-4147-A177-3AD203B41FA5}">
                      <a16:colId xmlns:a16="http://schemas.microsoft.com/office/drawing/2014/main" val="2894171740"/>
                    </a:ext>
                  </a:extLst>
                </a:gridCol>
                <a:gridCol w="2734111">
                  <a:extLst>
                    <a:ext uri="{9D8B030D-6E8A-4147-A177-3AD203B41FA5}">
                      <a16:colId xmlns:a16="http://schemas.microsoft.com/office/drawing/2014/main" val="4056542790"/>
                    </a:ext>
                  </a:extLst>
                </a:gridCol>
                <a:gridCol w="2847359">
                  <a:extLst>
                    <a:ext uri="{9D8B030D-6E8A-4147-A177-3AD203B41FA5}">
                      <a16:colId xmlns:a16="http://schemas.microsoft.com/office/drawing/2014/main" val="3564395657"/>
                    </a:ext>
                  </a:extLst>
                </a:gridCol>
              </a:tblGrid>
              <a:tr h="428026">
                <a:tc>
                  <a:txBody>
                    <a:bodyPr/>
                    <a:lstStyle/>
                    <a:p>
                      <a:r>
                        <a:rPr lang="en-GB" sz="1800" b="1" cap="none" spc="0" dirty="0">
                          <a:solidFill>
                            <a:schemeClr val="bg1"/>
                          </a:solidFill>
                          <a:effectLst/>
                        </a:rPr>
                        <a:t>Five Safes dimension</a:t>
                      </a:r>
                      <a:endParaRPr lang="en-AU" sz="18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76395" marB="76395" anchor="ctr">
                    <a:lnL w="12700" cmpd="sng">
                      <a:noFill/>
                      <a:prstDash val="solid"/>
                    </a:lnL>
                    <a:lnR w="12700" cmpd="sng">
                      <a:noFill/>
                      <a:prstDash val="solid"/>
                    </a:lnR>
                    <a:lnT w="19050" cap="flat" cmpd="sng" algn="ctr">
                      <a:noFill/>
                      <a:prstDash val="solid"/>
                    </a:lnT>
                    <a:lnB w="12700" cmpd="sng">
                      <a:noFill/>
                      <a:prstDash val="solid"/>
                    </a:lnB>
                    <a:solidFill>
                      <a:schemeClr val="tx1"/>
                    </a:solidFill>
                  </a:tcPr>
                </a:tc>
                <a:tc>
                  <a:txBody>
                    <a:bodyPr/>
                    <a:lstStyle/>
                    <a:p>
                      <a:r>
                        <a:rPr lang="en-GB" sz="1800" b="1" cap="none" spc="0" dirty="0">
                          <a:solidFill>
                            <a:schemeClr val="bg1"/>
                          </a:solidFill>
                          <a:effectLst/>
                        </a:rPr>
                        <a:t>DUO permissions</a:t>
                      </a:r>
                      <a:endParaRPr lang="en-AU" sz="18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76395" marB="76395" anchor="ctr">
                    <a:lnL w="12700" cmpd="sng">
                      <a:noFill/>
                      <a:prstDash val="solid"/>
                    </a:lnL>
                    <a:lnR w="12700" cmpd="sng">
                      <a:noFill/>
                      <a:prstDash val="solid"/>
                    </a:lnR>
                    <a:lnT w="19050" cap="flat" cmpd="sng" algn="ctr">
                      <a:noFill/>
                      <a:prstDash val="solid"/>
                    </a:lnT>
                    <a:lnB w="12700" cmpd="sng">
                      <a:noFill/>
                      <a:prstDash val="solid"/>
                    </a:lnB>
                    <a:solidFill>
                      <a:schemeClr val="tx1"/>
                    </a:solidFill>
                  </a:tcPr>
                </a:tc>
                <a:tc>
                  <a:txBody>
                    <a:bodyPr/>
                    <a:lstStyle/>
                    <a:p>
                      <a:r>
                        <a:rPr lang="en-GB" sz="1800" b="1" cap="none" spc="0" dirty="0">
                          <a:solidFill>
                            <a:schemeClr val="bg1"/>
                          </a:solidFill>
                          <a:effectLst/>
                        </a:rPr>
                        <a:t>DUO modifiers</a:t>
                      </a:r>
                      <a:endParaRPr lang="en-AU" sz="18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76395" marB="76395" anchor="ctr">
                    <a:lnL w="12700" cmpd="sng">
                      <a:noFill/>
                      <a:prstDash val="solid"/>
                    </a:lnL>
                    <a:lnR w="12700" cmpd="sng">
                      <a:noFill/>
                      <a:prstDash val="solid"/>
                    </a:lnR>
                    <a:lnT w="19050" cap="flat" cmpd="sng" algn="ctr">
                      <a:noFill/>
                      <a:prstDash val="solid"/>
                    </a:lnT>
                    <a:lnB w="12700" cmpd="sng">
                      <a:noFill/>
                      <a:prstDash val="solid"/>
                    </a:lnB>
                    <a:solidFill>
                      <a:schemeClr val="tx1"/>
                    </a:solidFill>
                  </a:tcPr>
                </a:tc>
                <a:extLst>
                  <a:ext uri="{0D108BD9-81ED-4DB2-BD59-A6C34878D82A}">
                    <a16:rowId xmlns:a16="http://schemas.microsoft.com/office/drawing/2014/main" val="2458844479"/>
                  </a:ext>
                </a:extLst>
              </a:tr>
              <a:tr h="353498">
                <a:tc>
                  <a:txBody>
                    <a:bodyPr/>
                    <a:lstStyle/>
                    <a:p>
                      <a:r>
                        <a:rPr lang="en-GB" sz="1400" b="1" cap="none" spc="0" dirty="0">
                          <a:solidFill>
                            <a:schemeClr val="tx1"/>
                          </a:solidFill>
                          <a:effectLst/>
                        </a:rPr>
                        <a:t>(Non-specific)</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400" cap="none" spc="0" dirty="0">
                          <a:solidFill>
                            <a:schemeClr val="tx1"/>
                          </a:solidFill>
                          <a:effectLst/>
                        </a:rPr>
                        <a:t>NRES - No Restrictions</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400921917"/>
                  </a:ext>
                </a:extLst>
              </a:tr>
              <a:tr h="715209">
                <a:tc>
                  <a:txBody>
                    <a:bodyPr/>
                    <a:lstStyle/>
                    <a:p>
                      <a:r>
                        <a:rPr lang="en-GB" sz="1400" b="1" cap="none" spc="0" dirty="0">
                          <a:solidFill>
                            <a:schemeClr val="tx1"/>
                          </a:solidFill>
                          <a:effectLst/>
                        </a:rPr>
                        <a:t>People</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GS – Geographical restriction</a:t>
                      </a:r>
                      <a:endParaRPr lang="en-AU" sz="1400" cap="none" spc="0" dirty="0">
                        <a:solidFill>
                          <a:schemeClr val="tx1"/>
                        </a:solidFill>
                        <a:effectLst/>
                      </a:endParaRPr>
                    </a:p>
                    <a:p>
                      <a:r>
                        <a:rPr lang="en-GB" sz="1400" cap="none" spc="0" dirty="0">
                          <a:solidFill>
                            <a:schemeClr val="tx1"/>
                          </a:solidFill>
                          <a:effectLst/>
                        </a:rPr>
                        <a:t>COL – Collaboration required</a:t>
                      </a:r>
                      <a:endParaRPr lang="en-AU" sz="1400" cap="none" spc="0" dirty="0">
                        <a:solidFill>
                          <a:schemeClr val="tx1"/>
                        </a:solidFill>
                        <a:effectLst/>
                      </a:endParaRPr>
                    </a:p>
                    <a:p>
                      <a:r>
                        <a:rPr lang="en-GB" sz="1400" cap="none" spc="0" dirty="0">
                          <a:solidFill>
                            <a:schemeClr val="tx1"/>
                          </a:solidFill>
                          <a:effectLst/>
                        </a:rPr>
                        <a:t>US – User specific restriction</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707967676"/>
                  </a:ext>
                </a:extLst>
              </a:tr>
              <a:tr h="715209">
                <a:tc>
                  <a:txBody>
                    <a:bodyPr/>
                    <a:lstStyle/>
                    <a:p>
                      <a:r>
                        <a:rPr lang="en-GB" sz="1400" b="1" cap="none" spc="0" dirty="0">
                          <a:solidFill>
                            <a:schemeClr val="tx1"/>
                          </a:solidFill>
                          <a:effectLst/>
                        </a:rPr>
                        <a:t>(Organisations)</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400" cap="none" spc="0">
                          <a:solidFill>
                            <a:schemeClr val="tx1"/>
                          </a:solidFill>
                          <a:effectLst/>
                        </a:rPr>
                        <a:t>Institution specific restriction</a:t>
                      </a:r>
                      <a:endParaRPr lang="en-AU" sz="1400" cap="none" spc="0">
                        <a:solidFill>
                          <a:schemeClr val="tx1"/>
                        </a:solidFill>
                        <a:effectLst/>
                      </a:endParaRPr>
                    </a:p>
                    <a:p>
                      <a:r>
                        <a:rPr lang="en-GB" sz="1400" cap="none" spc="0">
                          <a:solidFill>
                            <a:schemeClr val="tx1"/>
                          </a:solidFill>
                          <a:effectLst/>
                        </a:rPr>
                        <a:t>NPUNCU – Not-for-profit, non-commercial use only*</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713708399"/>
                  </a:ext>
                </a:extLst>
              </a:tr>
              <a:tr h="2342910">
                <a:tc>
                  <a:txBody>
                    <a:bodyPr/>
                    <a:lstStyle/>
                    <a:p>
                      <a:r>
                        <a:rPr lang="en-GB" sz="1400" b="1" cap="none" spc="0" dirty="0">
                          <a:solidFill>
                            <a:schemeClr val="tx1"/>
                          </a:solidFill>
                          <a:effectLst/>
                        </a:rPr>
                        <a:t>Projects</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GRU – General Research Use</a:t>
                      </a:r>
                      <a:endParaRPr lang="en-AU" sz="1400" cap="none" spc="0" dirty="0">
                        <a:solidFill>
                          <a:schemeClr val="tx1"/>
                        </a:solidFill>
                        <a:effectLst/>
                      </a:endParaRPr>
                    </a:p>
                    <a:p>
                      <a:r>
                        <a:rPr lang="en-GB" sz="1400" cap="none" spc="0" dirty="0">
                          <a:solidFill>
                            <a:schemeClr val="tx1"/>
                          </a:solidFill>
                          <a:effectLst/>
                        </a:rPr>
                        <a:t>Health/Medical/Biomedical (HMB)</a:t>
                      </a:r>
                      <a:endParaRPr lang="en-AU" sz="1400" cap="none" spc="0" dirty="0">
                        <a:solidFill>
                          <a:schemeClr val="tx1"/>
                        </a:solidFill>
                        <a:effectLst/>
                      </a:endParaRPr>
                    </a:p>
                    <a:p>
                      <a:r>
                        <a:rPr lang="en-GB" sz="1400" cap="none" spc="0" dirty="0">
                          <a:solidFill>
                            <a:schemeClr val="tx1"/>
                          </a:solidFill>
                          <a:effectLst/>
                        </a:rPr>
                        <a:t>Disease specific (DS)</a:t>
                      </a:r>
                      <a:endParaRPr lang="en-AU" sz="1400" cap="none" spc="0" dirty="0">
                        <a:solidFill>
                          <a:schemeClr val="tx1"/>
                        </a:solidFill>
                        <a:effectLst/>
                      </a:endParaRPr>
                    </a:p>
                    <a:p>
                      <a:r>
                        <a:rPr lang="en-GB" sz="1400" cap="none" spc="0" dirty="0">
                          <a:solidFill>
                            <a:schemeClr val="tx1"/>
                          </a:solidFill>
                          <a:effectLst/>
                        </a:rPr>
                        <a:t>Populations, Origins, and Ancestry (POA)</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NPOA – No population origins or ancestry research</a:t>
                      </a:r>
                      <a:endParaRPr lang="en-AU" sz="1400" cap="none" spc="0" dirty="0">
                        <a:solidFill>
                          <a:schemeClr val="tx1"/>
                        </a:solidFill>
                        <a:effectLst/>
                      </a:endParaRPr>
                    </a:p>
                    <a:p>
                      <a:r>
                        <a:rPr lang="en-GB" sz="1400" cap="none" spc="0" dirty="0">
                          <a:solidFill>
                            <a:schemeClr val="tx1"/>
                          </a:solidFill>
                          <a:effectLst/>
                        </a:rPr>
                        <a:t>NMDS - No general methods research</a:t>
                      </a:r>
                      <a:endParaRPr lang="en-AU" sz="1400" cap="none" spc="0" dirty="0">
                        <a:solidFill>
                          <a:schemeClr val="tx1"/>
                        </a:solidFill>
                        <a:effectLst/>
                      </a:endParaRPr>
                    </a:p>
                    <a:p>
                      <a:r>
                        <a:rPr lang="en-GB" sz="1400" cap="none" spc="0" dirty="0">
                          <a:solidFill>
                            <a:schemeClr val="tx1"/>
                          </a:solidFill>
                          <a:effectLst/>
                        </a:rPr>
                        <a:t>GSO – Genetic studies only</a:t>
                      </a:r>
                      <a:endParaRPr lang="en-AU" sz="1400" cap="none" spc="0" dirty="0">
                        <a:solidFill>
                          <a:schemeClr val="tx1"/>
                        </a:solidFill>
                        <a:effectLst/>
                      </a:endParaRPr>
                    </a:p>
                    <a:p>
                      <a:r>
                        <a:rPr lang="en-GB" sz="1400" cap="none" spc="0" dirty="0">
                          <a:solidFill>
                            <a:schemeClr val="tx1"/>
                          </a:solidFill>
                          <a:effectLst/>
                        </a:rPr>
                        <a:t>CC – Clinical care use</a:t>
                      </a:r>
                      <a:endParaRPr lang="en-AU" sz="1400" cap="none" spc="0" dirty="0">
                        <a:solidFill>
                          <a:schemeClr val="tx1"/>
                        </a:solidFill>
                        <a:effectLst/>
                      </a:endParaRPr>
                    </a:p>
                    <a:p>
                      <a:r>
                        <a:rPr lang="en-GB" sz="1400" cap="none" spc="0" dirty="0">
                          <a:solidFill>
                            <a:schemeClr val="tx1"/>
                          </a:solidFill>
                          <a:effectLst/>
                        </a:rPr>
                        <a:t>IRB – Ethics approval required</a:t>
                      </a:r>
                      <a:endParaRPr lang="en-AU" sz="1400" cap="none" spc="0" dirty="0">
                        <a:solidFill>
                          <a:schemeClr val="tx1"/>
                        </a:solidFill>
                        <a:effectLst/>
                      </a:endParaRPr>
                    </a:p>
                    <a:p>
                      <a:r>
                        <a:rPr lang="en-GB" sz="1400" cap="none" spc="0" dirty="0">
                          <a:solidFill>
                            <a:schemeClr val="tx1"/>
                          </a:solidFill>
                          <a:effectLst/>
                        </a:rPr>
                        <a:t>NCU - Non-commercial use only</a:t>
                      </a:r>
                      <a:endParaRPr lang="en-AU" sz="1400" cap="none" spc="0" dirty="0">
                        <a:solidFill>
                          <a:schemeClr val="tx1"/>
                        </a:solidFill>
                        <a:effectLst/>
                      </a:endParaRPr>
                    </a:p>
                    <a:p>
                      <a:r>
                        <a:rPr lang="en-GB" sz="1400" cap="none" spc="0" dirty="0">
                          <a:solidFill>
                            <a:schemeClr val="tx1"/>
                          </a:solidFill>
                          <a:effectLst/>
                        </a:rPr>
                        <a:t>NPU – Not-for-profit use only</a:t>
                      </a:r>
                      <a:endParaRPr lang="en-AU" sz="1400" cap="none" spc="0" dirty="0">
                        <a:solidFill>
                          <a:schemeClr val="tx1"/>
                        </a:solidFill>
                        <a:effectLst/>
                      </a:endParaRPr>
                    </a:p>
                    <a:p>
                      <a:r>
                        <a:rPr lang="en-GB" sz="1400" cap="none" spc="0" dirty="0">
                          <a:solidFill>
                            <a:schemeClr val="tx1"/>
                          </a:solidFill>
                          <a:effectLst/>
                        </a:rPr>
                        <a:t>NPUNCU – Not-for-profit, non-commercial use only*</a:t>
                      </a:r>
                      <a:endParaRPr lang="en-AU" sz="1400" cap="none" spc="0" dirty="0">
                        <a:solidFill>
                          <a:schemeClr val="tx1"/>
                        </a:solidFill>
                        <a:effectLst/>
                      </a:endParaRPr>
                    </a:p>
                    <a:p>
                      <a:r>
                        <a:rPr lang="en-GB" sz="1400" cap="none" spc="0" dirty="0">
                          <a:solidFill>
                            <a:schemeClr val="tx1"/>
                          </a:solidFill>
                          <a:effectLst/>
                        </a:rPr>
                        <a:t>PS - Project specific restriction</a:t>
                      </a:r>
                      <a:endParaRPr lang="en-AU" sz="1400" cap="none" spc="0" dirty="0">
                        <a:solidFill>
                          <a:schemeClr val="tx1"/>
                        </a:solidFill>
                        <a:effectLst/>
                      </a:endParaRPr>
                    </a:p>
                    <a:p>
                      <a:r>
                        <a:rPr lang="en-GB" sz="1400" cap="none" spc="0" dirty="0">
                          <a:solidFill>
                            <a:schemeClr val="tx1"/>
                          </a:solidFill>
                          <a:effectLst/>
                        </a:rPr>
                        <a:t>TS - Time limit on use</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766563850"/>
                  </a:ext>
                </a:extLst>
              </a:tr>
              <a:tr h="353498">
                <a:tc>
                  <a:txBody>
                    <a:bodyPr/>
                    <a:lstStyle/>
                    <a:p>
                      <a:r>
                        <a:rPr lang="en-GB" sz="1400" b="1" cap="none" spc="0">
                          <a:solidFill>
                            <a:schemeClr val="tx1"/>
                          </a:solidFill>
                          <a:effectLst/>
                        </a:rPr>
                        <a:t>Data</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400" cap="none" spc="0">
                          <a:solidFill>
                            <a:schemeClr val="tx1"/>
                          </a:solidFill>
                          <a:effectLst/>
                        </a:rPr>
                        <a:t>(None)</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400" cap="none" spc="0" dirty="0">
                          <a:solidFill>
                            <a:schemeClr val="tx1"/>
                          </a:solidFill>
                          <a:effectLst/>
                        </a:rPr>
                        <a:t>(None)</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1371330478"/>
                  </a:ext>
                </a:extLst>
              </a:tr>
              <a:tr h="353498">
                <a:tc>
                  <a:txBody>
                    <a:bodyPr/>
                    <a:lstStyle/>
                    <a:p>
                      <a:r>
                        <a:rPr lang="en-GB" sz="1400" b="1" cap="none" spc="0">
                          <a:solidFill>
                            <a:schemeClr val="tx1"/>
                          </a:solidFill>
                          <a:effectLst/>
                        </a:rPr>
                        <a:t>Settings</a:t>
                      </a:r>
                      <a:endParaRPr lang="en-AU" sz="14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a:solidFill>
                            <a:schemeClr val="tx1"/>
                          </a:solidFill>
                          <a:effectLst/>
                        </a:rPr>
                        <a:t>(None)</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400" cap="none" spc="0" dirty="0">
                          <a:solidFill>
                            <a:schemeClr val="tx1"/>
                          </a:solidFill>
                          <a:effectLst/>
                        </a:rPr>
                        <a:t>(None)</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742073404"/>
                  </a:ext>
                </a:extLst>
              </a:tr>
              <a:tr h="896064">
                <a:tc>
                  <a:txBody>
                    <a:bodyPr/>
                    <a:lstStyle/>
                    <a:p>
                      <a:r>
                        <a:rPr lang="en-GB" sz="1400" b="1" cap="none" spc="0" dirty="0">
                          <a:solidFill>
                            <a:schemeClr val="tx1"/>
                          </a:solidFill>
                          <a:effectLst/>
                        </a:rPr>
                        <a:t>Outputs</a:t>
                      </a:r>
                      <a:endParaRPr lang="en-AU" sz="14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mpd="sng">
                      <a:noFill/>
                      <a:prstDash val="solid"/>
                    </a:lnB>
                    <a:noFill/>
                  </a:tcPr>
                </a:tc>
                <a:tc>
                  <a:txBody>
                    <a:bodyPr/>
                    <a:lstStyle/>
                    <a:p>
                      <a:r>
                        <a:rPr lang="en-GB" sz="1400" cap="none" spc="0" dirty="0">
                          <a:solidFill>
                            <a:schemeClr val="tx1"/>
                          </a:solidFill>
                          <a:effectLst/>
                        </a:rPr>
                        <a:t> </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76" marR="38197" marT="38897" marB="76395">
                    <a:lnL w="12700" cmpd="sng">
                      <a:noFill/>
                      <a:prstDash val="solid"/>
                    </a:lnL>
                    <a:lnR w="12700" cmpd="sng">
                      <a:noFill/>
                      <a:prstDash val="solid"/>
                    </a:lnR>
                    <a:lnT w="12700" cmpd="sng">
                      <a:noFill/>
                      <a:prstDash val="solid"/>
                    </a:lnT>
                    <a:lnB w="12700" cmpd="sng">
                      <a:noFill/>
                      <a:prstDash val="solid"/>
                    </a:lnB>
                    <a:noFill/>
                  </a:tcPr>
                </a:tc>
                <a:tc>
                  <a:txBody>
                    <a:bodyPr/>
                    <a:lstStyle/>
                    <a:p>
                      <a:r>
                        <a:rPr lang="en-GB" sz="1400" cap="none" spc="0" dirty="0">
                          <a:solidFill>
                            <a:schemeClr val="tx1"/>
                          </a:solidFill>
                          <a:effectLst/>
                        </a:rPr>
                        <a:t>PUB – Publication required</a:t>
                      </a:r>
                      <a:endParaRPr lang="en-AU" sz="1400" cap="none" spc="0" dirty="0">
                        <a:solidFill>
                          <a:schemeClr val="tx1"/>
                        </a:solidFill>
                        <a:effectLst/>
                      </a:endParaRPr>
                    </a:p>
                    <a:p>
                      <a:r>
                        <a:rPr lang="en-GB" sz="1400" cap="none" spc="0" dirty="0">
                          <a:solidFill>
                            <a:schemeClr val="tx1"/>
                          </a:solidFill>
                          <a:effectLst/>
                        </a:rPr>
                        <a:t>MOR – Publication moratorium</a:t>
                      </a:r>
                      <a:endParaRPr lang="en-AU" sz="1400" cap="none" spc="0" dirty="0">
                        <a:solidFill>
                          <a:schemeClr val="tx1"/>
                        </a:solidFill>
                        <a:effectLst/>
                      </a:endParaRPr>
                    </a:p>
                    <a:p>
                      <a:r>
                        <a:rPr lang="en-GB" sz="1400" cap="none" spc="0" dirty="0">
                          <a:solidFill>
                            <a:schemeClr val="tx1"/>
                          </a:solidFill>
                          <a:effectLst/>
                        </a:rPr>
                        <a:t>RT – Return to database/resource</a:t>
                      </a:r>
                      <a:endParaRPr lang="en-AU" sz="1400" cap="none" spc="0" dirty="0">
                        <a:solidFill>
                          <a:schemeClr val="tx1"/>
                        </a:solidFill>
                        <a:effectLst/>
                      </a:endParaRPr>
                    </a:p>
                  </a:txBody>
                  <a:tcPr marL="53476" marR="38197" marT="38897" marB="7639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30516665"/>
                  </a:ext>
                </a:extLst>
              </a:tr>
            </a:tbl>
          </a:graphicData>
        </a:graphic>
      </p:graphicFrame>
      <p:graphicFrame>
        <p:nvGraphicFramePr>
          <p:cNvPr id="5" name="Table 4">
            <a:extLst>
              <a:ext uri="{FF2B5EF4-FFF2-40B4-BE49-F238E27FC236}">
                <a16:creationId xmlns:a16="http://schemas.microsoft.com/office/drawing/2014/main" id="{BBD81A37-31F5-7941-B6C2-D31C0036E4F1}"/>
              </a:ext>
            </a:extLst>
          </p:cNvPr>
          <p:cNvGraphicFramePr>
            <a:graphicFrameLocks noGrp="1"/>
          </p:cNvGraphicFramePr>
          <p:nvPr>
            <p:extLst>
              <p:ext uri="{D42A27DB-BD31-4B8C-83A1-F6EECF244321}">
                <p14:modId xmlns:p14="http://schemas.microsoft.com/office/powerpoint/2010/main" val="252899924"/>
              </p:ext>
            </p:extLst>
          </p:nvPr>
        </p:nvGraphicFramePr>
        <p:xfrm>
          <a:off x="121992" y="2542310"/>
          <a:ext cx="4085940" cy="4048407"/>
        </p:xfrm>
        <a:graphic>
          <a:graphicData uri="http://schemas.openxmlformats.org/drawingml/2006/table">
            <a:tbl>
              <a:tblPr firstRow="1" firstCol="1" bandRow="1">
                <a:tableStyleId>{5C22544A-7EE6-4342-B048-85BDC9FD1C3A}</a:tableStyleId>
              </a:tblPr>
              <a:tblGrid>
                <a:gridCol w="2053393">
                  <a:extLst>
                    <a:ext uri="{9D8B030D-6E8A-4147-A177-3AD203B41FA5}">
                      <a16:colId xmlns:a16="http://schemas.microsoft.com/office/drawing/2014/main" val="1771661087"/>
                    </a:ext>
                  </a:extLst>
                </a:gridCol>
                <a:gridCol w="2032547">
                  <a:extLst>
                    <a:ext uri="{9D8B030D-6E8A-4147-A177-3AD203B41FA5}">
                      <a16:colId xmlns:a16="http://schemas.microsoft.com/office/drawing/2014/main" val="1800691579"/>
                    </a:ext>
                  </a:extLst>
                </a:gridCol>
              </a:tblGrid>
              <a:tr h="260527">
                <a:tc>
                  <a:txBody>
                    <a:bodyPr/>
                    <a:lstStyle/>
                    <a:p>
                      <a:pPr>
                        <a:lnSpc>
                          <a:spcPct val="150000"/>
                        </a:lnSpc>
                      </a:pPr>
                      <a:r>
                        <a:rPr lang="en-GB" sz="1200" dirty="0">
                          <a:solidFill>
                            <a:schemeClr val="tx1"/>
                          </a:solidFill>
                          <a:effectLst/>
                        </a:rPr>
                        <a:t>Australian Survey of Social Attitudes (2020)</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50000"/>
                        </a:lnSpc>
                      </a:pPr>
                      <a:r>
                        <a:rPr lang="en-GB" sz="1200" dirty="0">
                          <a:solidFill>
                            <a:schemeClr val="tx1"/>
                          </a:solidFill>
                          <a:effectLst/>
                        </a:rPr>
                        <a:t>Longitudinal Survey of Australian Youth</a:t>
                      </a:r>
                      <a:endParaRPr lang="en-A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813089584"/>
                  </a:ext>
                </a:extLst>
              </a:tr>
              <a:tr h="260527">
                <a:tc>
                  <a:txBody>
                    <a:bodyPr/>
                    <a:lstStyle/>
                    <a:p>
                      <a:pPr>
                        <a:lnSpc>
                          <a:spcPct val="150000"/>
                        </a:lnSpc>
                      </a:pPr>
                      <a:r>
                        <a:rPr lang="en-GB" sz="1200" b="0" dirty="0">
                          <a:solidFill>
                            <a:schemeClr val="tx1"/>
                          </a:solidFill>
                          <a:effectLst/>
                        </a:rPr>
                        <a:t>DOI: </a:t>
                      </a:r>
                      <a:r>
                        <a:rPr lang="en-GB" sz="1200" b="0" u="sng" dirty="0">
                          <a:solidFill>
                            <a:schemeClr val="tx1"/>
                          </a:solidFill>
                          <a:effectLst/>
                          <a:hlinkClick r:id="rId2">
                            <a:extLst>
                              <a:ext uri="{A12FA001-AC4F-418D-AE19-62706E023703}">
                                <ahyp:hlinkClr xmlns:ahyp="http://schemas.microsoft.com/office/drawing/2018/hyperlinkcolor" val="tx"/>
                              </a:ext>
                            </a:extLst>
                          </a:hlinkClick>
                        </a:rPr>
                        <a:t>http://dx.doi.org/10.26193/C86EZG</a:t>
                      </a:r>
                      <a:r>
                        <a:rPr lang="en-GB" sz="1200" b="0" dirty="0">
                          <a:solidFill>
                            <a:schemeClr val="tx1"/>
                          </a:solidFill>
                          <a:effectLst/>
                        </a:rPr>
                        <a:t> </a:t>
                      </a:r>
                      <a:endParaRPr lang="en-A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50000"/>
                        </a:lnSpc>
                      </a:pPr>
                      <a:r>
                        <a:rPr lang="en-GB" sz="1200" b="0" dirty="0">
                          <a:solidFill>
                            <a:schemeClr val="tx1"/>
                          </a:solidFill>
                          <a:effectLst/>
                        </a:rPr>
                        <a:t>DOI: </a:t>
                      </a:r>
                      <a:r>
                        <a:rPr lang="en-GB" sz="1200" b="0" u="sng" dirty="0">
                          <a:solidFill>
                            <a:schemeClr val="tx1"/>
                          </a:solidFill>
                          <a:effectLst/>
                          <a:hlinkClick r:id="rId3">
                            <a:extLst>
                              <a:ext uri="{A12FA001-AC4F-418D-AE19-62706E023703}">
                                <ahyp:hlinkClr xmlns:ahyp="http://schemas.microsoft.com/office/drawing/2018/hyperlinkcolor" val="tx"/>
                              </a:ext>
                            </a:extLst>
                          </a:hlinkClick>
                        </a:rPr>
                        <a:t>http://dx.doi.org/10.4225/87/PJO7GB</a:t>
                      </a:r>
                      <a:r>
                        <a:rPr lang="en-GB" sz="1200" b="0" dirty="0">
                          <a:solidFill>
                            <a:schemeClr val="tx1"/>
                          </a:solidFill>
                          <a:effectLst/>
                        </a:rPr>
                        <a:t> </a:t>
                      </a:r>
                      <a:endParaRPr lang="en-A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98663650"/>
                  </a:ext>
                </a:extLst>
              </a:tr>
              <a:tr h="841719">
                <a:tc>
                  <a:txBody>
                    <a:bodyPr/>
                    <a:lstStyle/>
                    <a:p>
                      <a:pPr>
                        <a:lnSpc>
                          <a:spcPct val="150000"/>
                        </a:lnSpc>
                      </a:pPr>
                      <a:r>
                        <a:rPr lang="en-GB" sz="1200" b="0" dirty="0">
                          <a:solidFill>
                            <a:schemeClr val="tx1"/>
                          </a:solidFill>
                          <a:effectLst/>
                        </a:rPr>
                        <a:t>Data Use Limitations</a:t>
                      </a:r>
                      <a:endParaRPr lang="en-AU" sz="1200" b="0" dirty="0">
                        <a:solidFill>
                          <a:schemeClr val="tx1"/>
                        </a:solidFill>
                        <a:effectLst/>
                      </a:endParaRPr>
                    </a:p>
                    <a:p>
                      <a:pPr marL="342900" lvl="0" indent="-342900">
                        <a:lnSpc>
                          <a:spcPct val="150000"/>
                        </a:lnSpc>
                        <a:buFont typeface="Symbol" pitchFamily="2" charset="2"/>
                        <a:buChar char=""/>
                      </a:pPr>
                      <a:r>
                        <a:rPr lang="en-GB" sz="1200" b="0" dirty="0">
                          <a:solidFill>
                            <a:schemeClr val="tx1"/>
                          </a:solidFill>
                          <a:effectLst/>
                        </a:rPr>
                        <a:t>GRU - General Research Use - </a:t>
                      </a:r>
                      <a:r>
                        <a:rPr lang="en-GB" sz="1200" b="0" u="sng" dirty="0">
                          <a:solidFill>
                            <a:schemeClr val="tx1"/>
                          </a:solidFill>
                          <a:effectLst/>
                          <a:hlinkClick r:id="rId4">
                            <a:extLst>
                              <a:ext uri="{A12FA001-AC4F-418D-AE19-62706E023703}">
                                <ahyp:hlinkClr xmlns:ahyp="http://schemas.microsoft.com/office/drawing/2018/hyperlinkcolor" val="tx"/>
                              </a:ext>
                            </a:extLst>
                          </a:hlinkClick>
                        </a:rPr>
                        <a:t>DUO_0000042</a:t>
                      </a:r>
                      <a:r>
                        <a:rPr lang="en-GB" sz="1200" b="0" dirty="0">
                          <a:solidFill>
                            <a:schemeClr val="tx1"/>
                          </a:solidFill>
                          <a:effectLst/>
                        </a:rPr>
                        <a:t> </a:t>
                      </a:r>
                      <a:endParaRPr lang="en-A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50000"/>
                        </a:lnSpc>
                      </a:pPr>
                      <a:r>
                        <a:rPr lang="en-GB" sz="1200" b="0" dirty="0">
                          <a:solidFill>
                            <a:schemeClr val="tx1"/>
                          </a:solidFill>
                          <a:effectLst/>
                        </a:rPr>
                        <a:t>Data Use Limitations</a:t>
                      </a:r>
                      <a:endParaRPr lang="en-AU" sz="1200" b="0" dirty="0">
                        <a:solidFill>
                          <a:schemeClr val="tx1"/>
                        </a:solidFill>
                        <a:effectLst/>
                      </a:endParaRPr>
                    </a:p>
                    <a:p>
                      <a:pPr marL="342900" lvl="0" indent="-342900">
                        <a:lnSpc>
                          <a:spcPct val="150000"/>
                        </a:lnSpc>
                        <a:buFont typeface="Symbol" pitchFamily="2" charset="2"/>
                        <a:buChar char=""/>
                      </a:pPr>
                      <a:r>
                        <a:rPr lang="en-GB" sz="1200" b="0" dirty="0">
                          <a:solidFill>
                            <a:schemeClr val="tx1"/>
                          </a:solidFill>
                          <a:effectLst/>
                        </a:rPr>
                        <a:t>GRU - General Research Use - </a:t>
                      </a:r>
                      <a:r>
                        <a:rPr lang="en-GB" sz="1200" b="0" u="sng" dirty="0">
                          <a:solidFill>
                            <a:schemeClr val="tx1"/>
                          </a:solidFill>
                          <a:effectLst/>
                          <a:hlinkClick r:id="rId4">
                            <a:extLst>
                              <a:ext uri="{A12FA001-AC4F-418D-AE19-62706E023703}">
                                <ahyp:hlinkClr xmlns:ahyp="http://schemas.microsoft.com/office/drawing/2018/hyperlinkcolor" val="tx"/>
                              </a:ext>
                            </a:extLst>
                          </a:hlinkClick>
                        </a:rPr>
                        <a:t>DUO_0000042</a:t>
                      </a:r>
                      <a:endParaRPr lang="en-A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40499135"/>
                  </a:ext>
                </a:extLst>
              </a:tr>
              <a:tr h="1422910">
                <a:tc>
                  <a:txBody>
                    <a:bodyPr/>
                    <a:lstStyle/>
                    <a:p>
                      <a:pPr>
                        <a:lnSpc>
                          <a:spcPct val="150000"/>
                        </a:lnSpc>
                      </a:pPr>
                      <a:r>
                        <a:rPr lang="en-GB" sz="1200" b="0" dirty="0">
                          <a:solidFill>
                            <a:schemeClr val="tx1"/>
                          </a:solidFill>
                          <a:effectLst/>
                        </a:rPr>
                        <a:t>Modifiers</a:t>
                      </a:r>
                      <a:endParaRPr lang="en-AU" sz="1200" b="0" dirty="0">
                        <a:solidFill>
                          <a:schemeClr val="tx1"/>
                        </a:solidFill>
                        <a:effectLst/>
                      </a:endParaRPr>
                    </a:p>
                    <a:p>
                      <a:pPr marL="342900" lvl="0" indent="-342900">
                        <a:lnSpc>
                          <a:spcPct val="150000"/>
                        </a:lnSpc>
                        <a:buFont typeface="Symbol" pitchFamily="2" charset="2"/>
                        <a:buChar char=""/>
                      </a:pPr>
                      <a:r>
                        <a:rPr lang="en-GB" sz="1200" b="0" dirty="0">
                          <a:solidFill>
                            <a:schemeClr val="tx1"/>
                          </a:solidFill>
                          <a:effectLst/>
                        </a:rPr>
                        <a:t>PS - Project specific restriction – </a:t>
                      </a:r>
                      <a:r>
                        <a:rPr lang="en-GB" sz="1200" b="0" u="sng" dirty="0">
                          <a:solidFill>
                            <a:schemeClr val="tx1"/>
                          </a:solidFill>
                          <a:effectLst/>
                          <a:hlinkClick r:id="rId5">
                            <a:extLst>
                              <a:ext uri="{A12FA001-AC4F-418D-AE19-62706E023703}">
                                <ahyp:hlinkClr xmlns:ahyp="http://schemas.microsoft.com/office/drawing/2018/hyperlinkcolor" val="tx"/>
                              </a:ext>
                            </a:extLst>
                          </a:hlinkClick>
                        </a:rPr>
                        <a:t>DUO_0000027</a:t>
                      </a:r>
                      <a:endParaRPr lang="en-A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50000"/>
                        </a:lnSpc>
                      </a:pPr>
                      <a:r>
                        <a:rPr lang="en-GB" sz="1200" b="0" dirty="0">
                          <a:solidFill>
                            <a:schemeClr val="tx1"/>
                          </a:solidFill>
                          <a:effectLst/>
                        </a:rPr>
                        <a:t>Modifiers</a:t>
                      </a:r>
                      <a:endParaRPr lang="en-AU" sz="1200" b="0" dirty="0">
                        <a:solidFill>
                          <a:schemeClr val="tx1"/>
                        </a:solidFill>
                        <a:effectLst/>
                      </a:endParaRPr>
                    </a:p>
                    <a:p>
                      <a:pPr marL="342900" lvl="0" indent="-342900">
                        <a:lnSpc>
                          <a:spcPct val="150000"/>
                        </a:lnSpc>
                        <a:buFont typeface="Symbol" pitchFamily="2" charset="2"/>
                        <a:buChar char=""/>
                      </a:pPr>
                      <a:r>
                        <a:rPr lang="en-GB" sz="1200" b="0" dirty="0">
                          <a:solidFill>
                            <a:schemeClr val="tx1"/>
                          </a:solidFill>
                          <a:effectLst/>
                        </a:rPr>
                        <a:t>PS - Project specific restriction – </a:t>
                      </a:r>
                      <a:r>
                        <a:rPr lang="en-GB" sz="1200" b="0" u="sng" dirty="0">
                          <a:solidFill>
                            <a:schemeClr val="tx1"/>
                          </a:solidFill>
                          <a:effectLst/>
                          <a:hlinkClick r:id="rId5">
                            <a:extLst>
                              <a:ext uri="{A12FA001-AC4F-418D-AE19-62706E023703}">
                                <ahyp:hlinkClr xmlns:ahyp="http://schemas.microsoft.com/office/drawing/2018/hyperlinkcolor" val="tx"/>
                              </a:ext>
                            </a:extLst>
                          </a:hlinkClick>
                        </a:rPr>
                        <a:t>DUO_0000027</a:t>
                      </a:r>
                      <a:endParaRPr lang="en-AU" sz="1200" b="0" dirty="0">
                        <a:solidFill>
                          <a:schemeClr val="tx1"/>
                        </a:solidFill>
                        <a:effectLst/>
                      </a:endParaRPr>
                    </a:p>
                    <a:p>
                      <a:pPr marL="342900" lvl="0" indent="-342900">
                        <a:lnSpc>
                          <a:spcPct val="150000"/>
                        </a:lnSpc>
                        <a:buFont typeface="Symbol" pitchFamily="2" charset="2"/>
                        <a:buChar char=""/>
                      </a:pPr>
                      <a:r>
                        <a:rPr lang="en-GB" sz="1200" b="0" dirty="0">
                          <a:solidFill>
                            <a:schemeClr val="tx1"/>
                          </a:solidFill>
                          <a:effectLst/>
                        </a:rPr>
                        <a:t>GS - Geographic restriction – </a:t>
                      </a:r>
                      <a:r>
                        <a:rPr lang="en-GB" sz="1200" b="0" u="sng" dirty="0">
                          <a:solidFill>
                            <a:schemeClr val="tx1"/>
                          </a:solidFill>
                          <a:effectLst/>
                          <a:hlinkClick r:id="rId6">
                            <a:extLst>
                              <a:ext uri="{A12FA001-AC4F-418D-AE19-62706E023703}">
                                <ahyp:hlinkClr xmlns:ahyp="http://schemas.microsoft.com/office/drawing/2018/hyperlinkcolor" val="tx"/>
                              </a:ext>
                            </a:extLst>
                          </a:hlinkClick>
                        </a:rPr>
                        <a:t>DUO_0000022</a:t>
                      </a:r>
                      <a:endParaRPr lang="en-AU"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51325574"/>
                  </a:ext>
                </a:extLst>
              </a:tr>
            </a:tbl>
          </a:graphicData>
        </a:graphic>
      </p:graphicFrame>
      <p:sp>
        <p:nvSpPr>
          <p:cNvPr id="6" name="TextBox 5">
            <a:extLst>
              <a:ext uri="{FF2B5EF4-FFF2-40B4-BE49-F238E27FC236}">
                <a16:creationId xmlns:a16="http://schemas.microsoft.com/office/drawing/2014/main" id="{2AE4B3DF-AA85-494C-BBFC-9E36BBFF0867}"/>
              </a:ext>
            </a:extLst>
          </p:cNvPr>
          <p:cNvSpPr txBox="1"/>
          <p:nvPr/>
        </p:nvSpPr>
        <p:spPr>
          <a:xfrm>
            <a:off x="121992" y="6006738"/>
            <a:ext cx="1835396" cy="646331"/>
          </a:xfrm>
          <a:prstGeom prst="rect">
            <a:avLst/>
          </a:prstGeom>
          <a:noFill/>
        </p:spPr>
        <p:txBody>
          <a:bodyPr wrap="square" rtlCol="0">
            <a:spAutoFit/>
          </a:bodyPr>
          <a:lstStyle/>
          <a:p>
            <a:r>
              <a:rPr lang="en-US" dirty="0">
                <a:solidFill>
                  <a:srgbClr val="FF0000"/>
                </a:solidFill>
              </a:rPr>
              <a:t>Custom metadata block?</a:t>
            </a:r>
          </a:p>
        </p:txBody>
      </p:sp>
    </p:spTree>
    <p:extLst>
      <p:ext uri="{BB962C8B-B14F-4D97-AF65-F5344CB8AC3E}">
        <p14:creationId xmlns:p14="http://schemas.microsoft.com/office/powerpoint/2010/main" val="645742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9C11C-5DAC-6244-A77E-84A7ADB8F1C1}"/>
              </a:ext>
            </a:extLst>
          </p:cNvPr>
          <p:cNvSpPr>
            <a:spLocks noGrp="1"/>
          </p:cNvSpPr>
          <p:nvPr>
            <p:ph type="title"/>
          </p:nvPr>
        </p:nvSpPr>
        <p:spPr/>
        <p:txBody>
          <a:bodyPr/>
          <a:lstStyle/>
          <a:p>
            <a:r>
              <a:rPr lang="en-US" dirty="0"/>
              <a:t>Data Tags Suite (Alter et al., 2020)</a:t>
            </a:r>
          </a:p>
        </p:txBody>
      </p:sp>
      <p:sp>
        <p:nvSpPr>
          <p:cNvPr id="3" name="Content Placeholder 2">
            <a:extLst>
              <a:ext uri="{FF2B5EF4-FFF2-40B4-BE49-F238E27FC236}">
                <a16:creationId xmlns:a16="http://schemas.microsoft.com/office/drawing/2014/main" id="{A110EB42-D4D6-3A42-AE4E-14E582246EBE}"/>
              </a:ext>
            </a:extLst>
          </p:cNvPr>
          <p:cNvSpPr>
            <a:spLocks noGrp="1"/>
          </p:cNvSpPr>
          <p:nvPr>
            <p:ph idx="1"/>
          </p:nvPr>
        </p:nvSpPr>
        <p:spPr/>
        <p:txBody>
          <a:bodyPr/>
          <a:lstStyle/>
          <a:p>
            <a:r>
              <a:rPr lang="en-US" dirty="0" err="1"/>
              <a:t>Authorisation</a:t>
            </a:r>
            <a:endParaRPr lang="en-US" dirty="0"/>
          </a:p>
          <a:p>
            <a:r>
              <a:rPr lang="en-US" dirty="0"/>
              <a:t>Authentication</a:t>
            </a:r>
          </a:p>
          <a:p>
            <a:r>
              <a:rPr lang="en-US" dirty="0"/>
              <a:t>Access</a:t>
            </a:r>
          </a:p>
          <a:p>
            <a:endParaRPr lang="en-US" dirty="0"/>
          </a:p>
          <a:p>
            <a:r>
              <a:rPr lang="en-US" dirty="0"/>
              <a:t>Aligns with DUO and other standards</a:t>
            </a:r>
          </a:p>
        </p:txBody>
      </p:sp>
    </p:spTree>
    <p:extLst>
      <p:ext uri="{BB962C8B-B14F-4D97-AF65-F5344CB8AC3E}">
        <p14:creationId xmlns:p14="http://schemas.microsoft.com/office/powerpoint/2010/main" val="3219694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B82E4E-C1DB-7D4C-9951-1996A9F59E06}"/>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dirty="0">
                <a:solidFill>
                  <a:schemeClr val="bg1"/>
                </a:solidFill>
                <a:latin typeface="+mj-lt"/>
                <a:ea typeface="+mj-ea"/>
                <a:cs typeface="+mj-cs"/>
              </a:rPr>
              <a:t>Data </a:t>
            </a:r>
            <a:r>
              <a:rPr lang="en-US" sz="3200" kern="1200" dirty="0" err="1">
                <a:solidFill>
                  <a:schemeClr val="bg1"/>
                </a:solidFill>
                <a:latin typeface="+mj-lt"/>
                <a:ea typeface="+mj-ea"/>
                <a:cs typeface="+mj-cs"/>
              </a:rPr>
              <a:t>Authorisation</a:t>
            </a:r>
            <a:endParaRPr lang="en-US" sz="3200" kern="1200" dirty="0">
              <a:solidFill>
                <a:schemeClr val="bg1"/>
              </a:solidFill>
              <a:latin typeface="+mj-lt"/>
              <a:ea typeface="+mj-ea"/>
              <a:cs typeface="+mj-cs"/>
            </a:endParaRPr>
          </a:p>
        </p:txBody>
      </p:sp>
      <p:graphicFrame>
        <p:nvGraphicFramePr>
          <p:cNvPr id="4" name="Table 3">
            <a:extLst>
              <a:ext uri="{FF2B5EF4-FFF2-40B4-BE49-F238E27FC236}">
                <a16:creationId xmlns:a16="http://schemas.microsoft.com/office/drawing/2014/main" id="{F6098F26-65E3-A145-B853-957486B9C100}"/>
              </a:ext>
            </a:extLst>
          </p:cNvPr>
          <p:cNvGraphicFramePr>
            <a:graphicFrameLocks noGrp="1"/>
          </p:cNvGraphicFramePr>
          <p:nvPr>
            <p:extLst>
              <p:ext uri="{D42A27DB-BD31-4B8C-83A1-F6EECF244321}">
                <p14:modId xmlns:p14="http://schemas.microsoft.com/office/powerpoint/2010/main" val="1092524778"/>
              </p:ext>
            </p:extLst>
          </p:nvPr>
        </p:nvGraphicFramePr>
        <p:xfrm>
          <a:off x="643467" y="1678854"/>
          <a:ext cx="10905067" cy="4386949"/>
        </p:xfrm>
        <a:graphic>
          <a:graphicData uri="http://schemas.openxmlformats.org/drawingml/2006/table">
            <a:tbl>
              <a:tblPr firstRow="1" firstCol="1" bandRow="1">
                <a:noFill/>
                <a:tableStyleId>{5C22544A-7EE6-4342-B048-85BDC9FD1C3A}</a:tableStyleId>
              </a:tblPr>
              <a:tblGrid>
                <a:gridCol w="2785275">
                  <a:extLst>
                    <a:ext uri="{9D8B030D-6E8A-4147-A177-3AD203B41FA5}">
                      <a16:colId xmlns:a16="http://schemas.microsoft.com/office/drawing/2014/main" val="1925755943"/>
                    </a:ext>
                  </a:extLst>
                </a:gridCol>
                <a:gridCol w="8119792">
                  <a:extLst>
                    <a:ext uri="{9D8B030D-6E8A-4147-A177-3AD203B41FA5}">
                      <a16:colId xmlns:a16="http://schemas.microsoft.com/office/drawing/2014/main" val="2613581100"/>
                    </a:ext>
                  </a:extLst>
                </a:gridCol>
              </a:tblGrid>
              <a:tr h="553104">
                <a:tc>
                  <a:txBody>
                    <a:bodyPr/>
                    <a:lstStyle/>
                    <a:p>
                      <a:r>
                        <a:rPr lang="en-AU" sz="2100" b="1" cap="none" spc="0">
                          <a:solidFill>
                            <a:schemeClr val="tx1"/>
                          </a:solidFill>
                          <a:effectLst/>
                        </a:rPr>
                        <a:t>Authorisation type</a:t>
                      </a:r>
                      <a:endParaRPr lang="en-AU" sz="21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lnL>
                    <a:lnR w="12700" cmpd="sng">
                      <a:noFill/>
                    </a:lnR>
                    <a:lnT w="9525" cap="flat" cmpd="sng" algn="ctr">
                      <a:noFill/>
                      <a:prstDash val="solid"/>
                    </a:lnT>
                    <a:lnB w="38100" cmpd="sng">
                      <a:noFill/>
                    </a:lnB>
                    <a:noFill/>
                  </a:tcPr>
                </a:tc>
                <a:tc>
                  <a:txBody>
                    <a:bodyPr/>
                    <a:lstStyle/>
                    <a:p>
                      <a:r>
                        <a:rPr lang="en-AU" sz="2100" b="1" cap="none" spc="0">
                          <a:solidFill>
                            <a:schemeClr val="tx1"/>
                          </a:solidFill>
                          <a:effectLst/>
                        </a:rPr>
                        <a:t>Description</a:t>
                      </a:r>
                      <a:endParaRPr lang="en-AU" sz="21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2542221294"/>
                  </a:ext>
                </a:extLst>
              </a:tr>
              <a:tr h="477869">
                <a:tc>
                  <a:txBody>
                    <a:bodyPr/>
                    <a:lstStyle/>
                    <a:p>
                      <a:r>
                        <a:rPr lang="en-AU" sz="1600" b="1" cap="none" spc="0">
                          <a:solidFill>
                            <a:schemeClr val="tx1"/>
                          </a:solidFill>
                          <a:effectLst/>
                        </a:rPr>
                        <a:t>None </a:t>
                      </a:r>
                      <a:endParaRPr lang="en-AU"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9525" cap="flat" cmpd="sng" algn="ctr">
                      <a:solidFill>
                        <a:schemeClr val="tx1"/>
                      </a:solidFill>
                      <a:prstDash val="solid"/>
                    </a:lnL>
                    <a:lnR w="12700" cmpd="sng">
                      <a:noFill/>
                      <a:prstDash val="solid"/>
                    </a:lnR>
                    <a:lnT w="38100" cmpd="sng">
                      <a:noFill/>
                    </a:lnT>
                    <a:lnB w="9525" cap="flat" cmpd="sng" algn="ctr">
                      <a:noFill/>
                      <a:prstDash val="solid"/>
                    </a:lnB>
                    <a:noFill/>
                  </a:tcPr>
                </a:tc>
                <a:tc>
                  <a:txBody>
                    <a:bodyPr/>
                    <a:lstStyle/>
                    <a:p>
                      <a:r>
                        <a:rPr lang="en-AU" sz="1600" cap="none" spc="0">
                          <a:solidFill>
                            <a:schemeClr val="tx1"/>
                          </a:solidFill>
                          <a:effectLst/>
                        </a:rPr>
                        <a:t>Not covered by a DUA</a:t>
                      </a:r>
                      <a:endParaRPr lang="en-AU"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prstDash val="solid"/>
                    </a:lnL>
                    <a:lnR w="12700" cmpd="sng">
                      <a:noFill/>
                      <a:prstDash val="solid"/>
                    </a:lnR>
                    <a:lnT w="38100" cmpd="sng">
                      <a:noFill/>
                    </a:lnT>
                    <a:lnB w="9525" cap="flat" cmpd="sng" algn="ctr">
                      <a:noFill/>
                      <a:prstDash val="solid"/>
                    </a:lnB>
                    <a:noFill/>
                  </a:tcPr>
                </a:tc>
                <a:extLst>
                  <a:ext uri="{0D108BD9-81ED-4DB2-BD59-A6C34878D82A}">
                    <a16:rowId xmlns:a16="http://schemas.microsoft.com/office/drawing/2014/main" val="781506359"/>
                  </a:ext>
                </a:extLst>
              </a:tr>
              <a:tr h="718619">
                <a:tc>
                  <a:txBody>
                    <a:bodyPr/>
                    <a:lstStyle/>
                    <a:p>
                      <a:r>
                        <a:rPr lang="en-AU" sz="1600" b="1" cap="none" spc="0">
                          <a:solidFill>
                            <a:schemeClr val="tx1"/>
                          </a:solidFill>
                          <a:effectLst/>
                        </a:rPr>
                        <a:t>“Click through” online license </a:t>
                      </a:r>
                      <a:endParaRPr lang="en-AU"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r>
                        <a:rPr lang="en-AU" sz="1600" cap="none" spc="0">
                          <a:solidFill>
                            <a:schemeClr val="tx1"/>
                          </a:solidFill>
                          <a:effectLst/>
                        </a:rPr>
                        <a:t>Users must agree to an online agreement without providing additional identification</a:t>
                      </a:r>
                      <a:endParaRPr lang="en-AU"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140652510"/>
                  </a:ext>
                </a:extLst>
              </a:tr>
              <a:tr h="718619">
                <a:tc>
                  <a:txBody>
                    <a:bodyPr/>
                    <a:lstStyle/>
                    <a:p>
                      <a:r>
                        <a:rPr lang="en-AU" sz="1600" b="1" cap="none" spc="0">
                          <a:solidFill>
                            <a:schemeClr val="tx1"/>
                          </a:solidFill>
                          <a:effectLst/>
                        </a:rPr>
                        <a:t>Registration </a:t>
                      </a:r>
                      <a:endParaRPr lang="en-AU"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r>
                        <a:rPr lang="en-AU" sz="1600" cap="none" spc="0">
                          <a:solidFill>
                            <a:schemeClr val="tx1"/>
                          </a:solidFill>
                          <a:effectLst/>
                        </a:rPr>
                        <a:t>Users must register before access is allowed and agree to conditions of use. Registration information may be verified</a:t>
                      </a:r>
                      <a:endParaRPr lang="en-AU"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2146991278"/>
                  </a:ext>
                </a:extLst>
              </a:tr>
              <a:tr h="959369">
                <a:tc>
                  <a:txBody>
                    <a:bodyPr/>
                    <a:lstStyle/>
                    <a:p>
                      <a:r>
                        <a:rPr lang="en-AU" sz="1600" b="1" cap="none" spc="0">
                          <a:solidFill>
                            <a:schemeClr val="tx1"/>
                          </a:solidFill>
                          <a:effectLst/>
                        </a:rPr>
                        <a:t>DUA signed by an individual </a:t>
                      </a:r>
                      <a:endParaRPr lang="en-AU"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r>
                        <a:rPr lang="en-AU" sz="1600" cap="none" spc="0">
                          <a:solidFill>
                            <a:schemeClr val="tx1"/>
                          </a:solidFill>
                          <a:effectLst/>
                        </a:rPr>
                        <a:t>An agreement signed by the investigator is required. DUAs may require additional information, such as a research plan and an IRB review (see discussion of licenses below)</a:t>
                      </a:r>
                      <a:endParaRPr lang="en-AU"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810260819"/>
                  </a:ext>
                </a:extLst>
              </a:tr>
              <a:tr h="959369">
                <a:tc>
                  <a:txBody>
                    <a:bodyPr/>
                    <a:lstStyle/>
                    <a:p>
                      <a:r>
                        <a:rPr lang="en-AU" sz="1600" b="1" cap="none" spc="0">
                          <a:solidFill>
                            <a:schemeClr val="tx1"/>
                          </a:solidFill>
                          <a:effectLst/>
                        </a:rPr>
                        <a:t>DUA signed by an institution</a:t>
                      </a:r>
                      <a:endParaRPr lang="en-AU"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9525"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AU" sz="1600" cap="none" spc="0">
                          <a:solidFill>
                            <a:schemeClr val="tx1"/>
                          </a:solidFill>
                          <a:effectLst/>
                        </a:rPr>
                        <a:t>An agreement signed by the investigator’s institution is required. DUAs require additional information, such as a research plan and an IRB review (see discussion of licenses below)</a:t>
                      </a:r>
                      <a:endParaRPr lang="en-AU"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768" marR="88680" marT="23647" marB="17735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419838039"/>
                  </a:ext>
                </a:extLst>
              </a:tr>
            </a:tbl>
          </a:graphicData>
        </a:graphic>
      </p:graphicFrame>
    </p:spTree>
    <p:extLst>
      <p:ext uri="{BB962C8B-B14F-4D97-AF65-F5344CB8AC3E}">
        <p14:creationId xmlns:p14="http://schemas.microsoft.com/office/powerpoint/2010/main" val="303627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3FFF6F-2500-DE49-8945-6ED6DFDB4D46}"/>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Five Safes</a:t>
            </a:r>
          </a:p>
        </p:txBody>
      </p:sp>
      <p:graphicFrame>
        <p:nvGraphicFramePr>
          <p:cNvPr id="4" name="Table 3">
            <a:extLst>
              <a:ext uri="{FF2B5EF4-FFF2-40B4-BE49-F238E27FC236}">
                <a16:creationId xmlns:a16="http://schemas.microsoft.com/office/drawing/2014/main" id="{A15DFFE8-F090-4F4D-92BC-7D9A539A03B5}"/>
              </a:ext>
            </a:extLst>
          </p:cNvPr>
          <p:cNvGraphicFramePr>
            <a:graphicFrameLocks noGrp="1"/>
          </p:cNvGraphicFramePr>
          <p:nvPr>
            <p:extLst>
              <p:ext uri="{D42A27DB-BD31-4B8C-83A1-F6EECF244321}">
                <p14:modId xmlns:p14="http://schemas.microsoft.com/office/powerpoint/2010/main" val="1503760818"/>
              </p:ext>
            </p:extLst>
          </p:nvPr>
        </p:nvGraphicFramePr>
        <p:xfrm>
          <a:off x="643467" y="1709836"/>
          <a:ext cx="10905067" cy="4756419"/>
        </p:xfrm>
        <a:graphic>
          <a:graphicData uri="http://schemas.openxmlformats.org/drawingml/2006/table">
            <a:tbl>
              <a:tblPr firstRow="1" firstCol="1" bandRow="1"/>
              <a:tblGrid>
                <a:gridCol w="2145848">
                  <a:extLst>
                    <a:ext uri="{9D8B030D-6E8A-4147-A177-3AD203B41FA5}">
                      <a16:colId xmlns:a16="http://schemas.microsoft.com/office/drawing/2014/main" val="2994019444"/>
                    </a:ext>
                  </a:extLst>
                </a:gridCol>
                <a:gridCol w="4275255">
                  <a:extLst>
                    <a:ext uri="{9D8B030D-6E8A-4147-A177-3AD203B41FA5}">
                      <a16:colId xmlns:a16="http://schemas.microsoft.com/office/drawing/2014/main" val="1765727730"/>
                    </a:ext>
                  </a:extLst>
                </a:gridCol>
                <a:gridCol w="4483964">
                  <a:extLst>
                    <a:ext uri="{9D8B030D-6E8A-4147-A177-3AD203B41FA5}">
                      <a16:colId xmlns:a16="http://schemas.microsoft.com/office/drawing/2014/main" val="2559840515"/>
                    </a:ext>
                  </a:extLst>
                </a:gridCol>
              </a:tblGrid>
              <a:tr h="378419">
                <a:tc>
                  <a:txBody>
                    <a:bodyPr/>
                    <a:lstStyle/>
                    <a:p>
                      <a:pPr algn="l" fontAlgn="t">
                        <a:spcBef>
                          <a:spcPts val="200"/>
                        </a:spcBef>
                        <a:spcAft>
                          <a:spcPts val="200"/>
                        </a:spcAft>
                      </a:pPr>
                      <a:r>
                        <a:rPr lang="en-GB" sz="2100" b="0" i="0" u="none" strike="noStrike">
                          <a:effectLst/>
                          <a:latin typeface="Calibri" panose="020F0502020204030204" pitchFamily="34" charset="0"/>
                          <a:cs typeface="Calibri" panose="020F0502020204030204" pitchFamily="34" charset="0"/>
                        </a:rPr>
                        <a:t>Safe dimension</a:t>
                      </a:r>
                      <a:endParaRPr lang="en-GB" sz="2100" b="0" i="0" u="none" strike="noStrike" dirty="0">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t">
                        <a:spcBef>
                          <a:spcPts val="200"/>
                        </a:spcBef>
                        <a:spcAft>
                          <a:spcPts val="200"/>
                        </a:spcAft>
                      </a:pPr>
                      <a:r>
                        <a:rPr lang="en-GB" sz="2100" b="1" i="0" u="none" strike="noStrike" dirty="0">
                          <a:effectLst/>
                          <a:latin typeface="Calibri" panose="020F0502020204030204" pitchFamily="34" charset="0"/>
                          <a:cs typeface="Calibri" panose="020F0502020204030204" pitchFamily="34" charset="0"/>
                        </a:rPr>
                        <a:t>Ritchie et al. assessment</a:t>
                      </a: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200"/>
                        </a:spcBef>
                        <a:spcAft>
                          <a:spcPts val="200"/>
                        </a:spcAft>
                      </a:pPr>
                      <a:r>
                        <a:rPr lang="en-GB" sz="2100" b="1" i="0" u="none" strike="noStrike">
                          <a:effectLst/>
                          <a:latin typeface="Calibri" panose="020F0502020204030204" pitchFamily="34" charset="0"/>
                          <a:cs typeface="Calibri" panose="020F0502020204030204" pitchFamily="34" charset="0"/>
                        </a:rPr>
                        <a:t>ONDC Principle</a:t>
                      </a:r>
                      <a:endParaRPr lang="en-GB" sz="2100" b="1" i="0" u="none" strike="noStrike" dirty="0">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18445"/>
                  </a:ext>
                </a:extLst>
              </a:tr>
              <a:tr h="696822">
                <a:tc>
                  <a:txBody>
                    <a:bodyPr/>
                    <a:lstStyle/>
                    <a:p>
                      <a:pPr algn="l" fontAlgn="t">
                        <a:spcBef>
                          <a:spcPts val="200"/>
                        </a:spcBef>
                        <a:spcAft>
                          <a:spcPts val="200"/>
                        </a:spcAft>
                      </a:pPr>
                      <a:r>
                        <a:rPr lang="en-GB" sz="2100" b="0" i="0" u="none" strike="noStrike">
                          <a:effectLst/>
                          <a:latin typeface="Calibri" panose="020F0502020204030204" pitchFamily="34" charset="0"/>
                          <a:ea typeface="Calibri" panose="020F0502020204030204" pitchFamily="34" charset="0"/>
                          <a:cs typeface="Calibri" panose="020F0502020204030204" pitchFamily="34" charset="0"/>
                        </a:rPr>
                        <a:t>Safe projects</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t">
                        <a:spcBef>
                          <a:spcPts val="200"/>
                        </a:spcBef>
                        <a:spcAft>
                          <a:spcPts val="200"/>
                        </a:spcAft>
                      </a:pPr>
                      <a:r>
                        <a:rPr lang="en-GB" sz="2100" b="0" i="0" u="none" strike="noStrike">
                          <a:effectLst/>
                          <a:latin typeface="Calibri" panose="020F0502020204030204" pitchFamily="34" charset="0"/>
                          <a:ea typeface="Calibri" panose="020F0502020204030204" pitchFamily="34" charset="0"/>
                          <a:cs typeface="Calibri" panose="020F0502020204030204" pitchFamily="34" charset="0"/>
                        </a:rPr>
                        <a:t>Is this use of the data appropriate?</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200"/>
                        </a:spcBef>
                        <a:spcAft>
                          <a:spcPts val="200"/>
                        </a:spcAft>
                      </a:pPr>
                      <a:r>
                        <a:rPr lang="en-GB" sz="2100" b="0" i="0" u="none" strike="noStrike">
                          <a:effectLst/>
                          <a:latin typeface="Calibri" panose="020F0502020204030204" pitchFamily="34" charset="0"/>
                          <a:cs typeface="Calibri" panose="020F0502020204030204" pitchFamily="34" charset="0"/>
                        </a:rPr>
                        <a:t>Data is shared for an appropriate purpose that delivers a public benefit</a:t>
                      </a: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563599"/>
                  </a:ext>
                </a:extLst>
              </a:tr>
              <a:tr h="696822">
                <a:tc>
                  <a:txBody>
                    <a:bodyPr/>
                    <a:lstStyle/>
                    <a:p>
                      <a:pPr algn="l" fontAlgn="t">
                        <a:spcBef>
                          <a:spcPts val="200"/>
                        </a:spcBef>
                        <a:spcAft>
                          <a:spcPts val="200"/>
                        </a:spcAft>
                      </a:pPr>
                      <a:r>
                        <a:rPr lang="en-GB" sz="2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Safe people</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t">
                        <a:spcBef>
                          <a:spcPts val="200"/>
                        </a:spcBef>
                        <a:spcAft>
                          <a:spcPts val="200"/>
                        </a:spcAft>
                      </a:pPr>
                      <a:r>
                        <a:rPr lang="en-GB" sz="2100" b="0" i="0" u="none" strike="noStrike">
                          <a:effectLst/>
                          <a:latin typeface="Calibri" panose="020F0502020204030204" pitchFamily="34" charset="0"/>
                          <a:ea typeface="Calibri" panose="020F0502020204030204" pitchFamily="34" charset="0"/>
                          <a:cs typeface="Calibri" panose="020F0502020204030204" pitchFamily="34" charset="0"/>
                        </a:rPr>
                        <a:t>Can the researchers be trusted to use it in an appropriate manner?</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200"/>
                        </a:spcBef>
                        <a:spcAft>
                          <a:spcPts val="200"/>
                        </a:spcAft>
                      </a:pPr>
                      <a:r>
                        <a:rPr lang="en-GB" sz="2100" b="0" i="0" u="none" strike="noStrike" dirty="0">
                          <a:effectLst/>
                          <a:latin typeface="Calibri" panose="020F0502020204030204" pitchFamily="34" charset="0"/>
                          <a:cs typeface="Calibri" panose="020F0502020204030204" pitchFamily="34" charset="0"/>
                        </a:rPr>
                        <a:t>The user has the appropriate authority to access the data</a:t>
                      </a: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167768"/>
                  </a:ext>
                </a:extLst>
              </a:tr>
              <a:tr h="696822">
                <a:tc>
                  <a:txBody>
                    <a:bodyPr/>
                    <a:lstStyle/>
                    <a:p>
                      <a:pPr algn="l" fontAlgn="t">
                        <a:spcBef>
                          <a:spcPts val="200"/>
                        </a:spcBef>
                        <a:spcAft>
                          <a:spcPts val="200"/>
                        </a:spcAft>
                      </a:pPr>
                      <a:r>
                        <a:rPr lang="en-GB" sz="2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Safe data</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t">
                        <a:spcBef>
                          <a:spcPts val="200"/>
                        </a:spcBef>
                        <a:spcAft>
                          <a:spcPts val="200"/>
                        </a:spcAft>
                      </a:pPr>
                      <a:r>
                        <a:rPr lang="en-GB" sz="2100" b="0" i="0" u="none" strike="noStrike">
                          <a:effectLst/>
                          <a:latin typeface="Calibri" panose="020F0502020204030204" pitchFamily="34" charset="0"/>
                          <a:ea typeface="Calibri" panose="020F0502020204030204" pitchFamily="34" charset="0"/>
                          <a:cs typeface="Calibri" panose="020F0502020204030204" pitchFamily="34" charset="0"/>
                        </a:rPr>
                        <a:t>Is there a disclosure risk in the data itself?</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200"/>
                        </a:spcBef>
                        <a:spcAft>
                          <a:spcPts val="200"/>
                        </a:spcAft>
                      </a:pPr>
                      <a:r>
                        <a:rPr lang="en-GB" sz="2100" b="0" i="0" u="none" strike="noStrike" dirty="0">
                          <a:effectLst/>
                          <a:latin typeface="Calibri" panose="020F0502020204030204" pitchFamily="34" charset="0"/>
                          <a:cs typeface="Calibri" panose="020F0502020204030204" pitchFamily="34" charset="0"/>
                        </a:rPr>
                        <a:t>Appropriate and proportionate protections are applied to the data</a:t>
                      </a: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916133"/>
                  </a:ext>
                </a:extLst>
              </a:tr>
              <a:tr h="696822">
                <a:tc>
                  <a:txBody>
                    <a:bodyPr/>
                    <a:lstStyle/>
                    <a:p>
                      <a:pPr algn="l" fontAlgn="t">
                        <a:spcBef>
                          <a:spcPts val="200"/>
                        </a:spcBef>
                        <a:spcAft>
                          <a:spcPts val="200"/>
                        </a:spcAft>
                      </a:pPr>
                      <a:r>
                        <a:rPr lang="en-GB" sz="2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Safe settings</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t">
                        <a:spcBef>
                          <a:spcPts val="200"/>
                        </a:spcBef>
                        <a:spcAft>
                          <a:spcPts val="200"/>
                        </a:spcAft>
                      </a:pPr>
                      <a:r>
                        <a:rPr lang="en-GB" sz="2100" b="0" i="0" u="none" strike="noStrike">
                          <a:effectLst/>
                          <a:latin typeface="Calibri" panose="020F0502020204030204" pitchFamily="34" charset="0"/>
                          <a:ea typeface="Calibri" panose="020F0502020204030204" pitchFamily="34" charset="0"/>
                          <a:cs typeface="Calibri" panose="020F0502020204030204" pitchFamily="34" charset="0"/>
                        </a:rPr>
                        <a:t>Does the access facility limit unauthorised use?</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200"/>
                        </a:spcBef>
                        <a:spcAft>
                          <a:spcPts val="200"/>
                        </a:spcAft>
                      </a:pPr>
                      <a:r>
                        <a:rPr lang="en-GB" sz="2100" b="0" i="0" u="none" strike="noStrike" dirty="0">
                          <a:effectLst/>
                          <a:latin typeface="Calibri" panose="020F0502020204030204" pitchFamily="34" charset="0"/>
                          <a:cs typeface="Calibri" panose="020F0502020204030204" pitchFamily="34" charset="0"/>
                        </a:rPr>
                        <a:t>The environment in which the data is shared minimises the risk of unauthorised use or disclosure</a:t>
                      </a: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524452"/>
                  </a:ext>
                </a:extLst>
              </a:tr>
              <a:tr h="696822">
                <a:tc>
                  <a:txBody>
                    <a:bodyPr/>
                    <a:lstStyle/>
                    <a:p>
                      <a:pPr algn="l" fontAlgn="t">
                        <a:spcBef>
                          <a:spcPts val="200"/>
                        </a:spcBef>
                        <a:spcAft>
                          <a:spcPts val="200"/>
                        </a:spcAft>
                      </a:pPr>
                      <a:r>
                        <a:rPr lang="en-GB" sz="2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Safe outputs</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t">
                        <a:spcBef>
                          <a:spcPts val="200"/>
                        </a:spcBef>
                        <a:spcAft>
                          <a:spcPts val="200"/>
                        </a:spcAft>
                      </a:pPr>
                      <a:r>
                        <a:rPr lang="en-GB" sz="2100" b="0" i="0" u="none" strike="noStrike">
                          <a:effectLst/>
                          <a:latin typeface="Calibri" panose="020F0502020204030204" pitchFamily="34" charset="0"/>
                          <a:ea typeface="Calibri" panose="020F0502020204030204" pitchFamily="34" charset="0"/>
                          <a:cs typeface="Calibri" panose="020F0502020204030204" pitchFamily="34" charset="0"/>
                        </a:rPr>
                        <a:t>Are the statistical results non-disclosive?</a:t>
                      </a:r>
                      <a:endParaRPr lang="en-GB" sz="2100" b="0" i="0" u="none" strike="noStrike">
                        <a:effectLst/>
                        <a:latin typeface="Calibri" panose="020F0502020204030204" pitchFamily="34" charset="0"/>
                        <a:cs typeface="Calibri" panose="020F0502020204030204" pitchFamily="34" charset="0"/>
                      </a:endParaRP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200"/>
                        </a:spcBef>
                        <a:spcAft>
                          <a:spcPts val="200"/>
                        </a:spcAft>
                      </a:pPr>
                      <a:r>
                        <a:rPr lang="en-GB" sz="2100" b="0" i="0" u="none" strike="noStrike" dirty="0">
                          <a:effectLst/>
                          <a:latin typeface="Calibri" panose="020F0502020204030204" pitchFamily="34" charset="0"/>
                          <a:cs typeface="Calibri" panose="020F0502020204030204" pitchFamily="34" charset="0"/>
                        </a:rPr>
                        <a:t>The output from the data sharing arrangement is appropriately safeguarded before any further sharing or release</a:t>
                      </a:r>
                    </a:p>
                  </a:txBody>
                  <a:tcPr marL="170122" marR="170122" marT="236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105714"/>
                  </a:ext>
                </a:extLst>
              </a:tr>
            </a:tbl>
          </a:graphicData>
        </a:graphic>
      </p:graphicFrame>
    </p:spTree>
    <p:extLst>
      <p:ext uri="{BB962C8B-B14F-4D97-AF65-F5344CB8AC3E}">
        <p14:creationId xmlns:p14="http://schemas.microsoft.com/office/powerpoint/2010/main" val="3557590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C58CEF-CD1C-1E43-908E-3359939FF635}"/>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Data Authentication</a:t>
            </a:r>
          </a:p>
        </p:txBody>
      </p:sp>
      <p:graphicFrame>
        <p:nvGraphicFramePr>
          <p:cNvPr id="4" name="Table 3">
            <a:extLst>
              <a:ext uri="{FF2B5EF4-FFF2-40B4-BE49-F238E27FC236}">
                <a16:creationId xmlns:a16="http://schemas.microsoft.com/office/drawing/2014/main" id="{EC29BF05-C0E3-D44A-ABA0-F9E2631F5BE8}"/>
              </a:ext>
            </a:extLst>
          </p:cNvPr>
          <p:cNvGraphicFramePr>
            <a:graphicFrameLocks noGrp="1"/>
          </p:cNvGraphicFramePr>
          <p:nvPr>
            <p:extLst>
              <p:ext uri="{D42A27DB-BD31-4B8C-83A1-F6EECF244321}">
                <p14:modId xmlns:p14="http://schemas.microsoft.com/office/powerpoint/2010/main" val="665281375"/>
              </p:ext>
            </p:extLst>
          </p:nvPr>
        </p:nvGraphicFramePr>
        <p:xfrm>
          <a:off x="643467" y="1877959"/>
          <a:ext cx="10905066" cy="3988737"/>
        </p:xfrm>
        <a:graphic>
          <a:graphicData uri="http://schemas.openxmlformats.org/drawingml/2006/table">
            <a:tbl>
              <a:tblPr firstRow="1" firstCol="1" bandRow="1"/>
              <a:tblGrid>
                <a:gridCol w="2888851">
                  <a:extLst>
                    <a:ext uri="{9D8B030D-6E8A-4147-A177-3AD203B41FA5}">
                      <a16:colId xmlns:a16="http://schemas.microsoft.com/office/drawing/2014/main" val="969146155"/>
                    </a:ext>
                  </a:extLst>
                </a:gridCol>
                <a:gridCol w="8016215">
                  <a:extLst>
                    <a:ext uri="{9D8B030D-6E8A-4147-A177-3AD203B41FA5}">
                      <a16:colId xmlns:a16="http://schemas.microsoft.com/office/drawing/2014/main" val="1212894997"/>
                    </a:ext>
                  </a:extLst>
                </a:gridCol>
              </a:tblGrid>
              <a:tr h="997184">
                <a:tc>
                  <a:txBody>
                    <a:bodyPr/>
                    <a:lstStyle/>
                    <a:p>
                      <a:pPr algn="l" fontAlgn="b">
                        <a:spcBef>
                          <a:spcPts val="0"/>
                        </a:spcBef>
                        <a:spcAft>
                          <a:spcPts val="0"/>
                        </a:spcAft>
                      </a:pPr>
                      <a:r>
                        <a:rPr lang="en-AU" sz="29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Authentication type </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AU" sz="29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Description</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0356968"/>
                  </a:ext>
                </a:extLst>
              </a:tr>
              <a:tr h="554402">
                <a:tc>
                  <a:txBody>
                    <a:bodyPr/>
                    <a:lstStyle/>
                    <a:p>
                      <a:pPr algn="l" fontAlgn="b">
                        <a:spcBef>
                          <a:spcPts val="0"/>
                        </a:spcBef>
                        <a:spcAft>
                          <a:spcPts val="0"/>
                        </a:spcAft>
                      </a:pPr>
                      <a:r>
                        <a:rPr lang="en-AU" sz="2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None </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AU" sz="2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authentication required</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208976"/>
                  </a:ext>
                </a:extLst>
              </a:tr>
              <a:tr h="997184">
                <a:tc>
                  <a:txBody>
                    <a:bodyPr/>
                    <a:lstStyle/>
                    <a:p>
                      <a:pPr algn="l" fontAlgn="b">
                        <a:spcBef>
                          <a:spcPts val="0"/>
                        </a:spcBef>
                        <a:spcAft>
                          <a:spcPts val="0"/>
                        </a:spcAft>
                      </a:pPr>
                      <a:r>
                        <a:rPr lang="en-AU" sz="2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Simple login </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AU" sz="2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Single-factor login or the use of an authentication key or registered IP address is required</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8227188"/>
                  </a:ext>
                </a:extLst>
              </a:tr>
              <a:tr h="1439967">
                <a:tc>
                  <a:txBody>
                    <a:bodyPr/>
                    <a:lstStyle/>
                    <a:p>
                      <a:pPr algn="l" fontAlgn="b">
                        <a:spcBef>
                          <a:spcPts val="0"/>
                        </a:spcBef>
                        <a:spcAft>
                          <a:spcPts val="0"/>
                        </a:spcAft>
                      </a:pPr>
                      <a:r>
                        <a:rPr lang="en-AU" sz="29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Multi-factor login </a:t>
                      </a:r>
                      <a:endParaRPr lang="en-AU" sz="4400" b="0" i="0" u="none" strike="noStrike">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AU" sz="29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Multiple-factor login using a combination of IP address, password protection, authentication key, or other forms of authentication</a:t>
                      </a:r>
                      <a:endParaRPr lang="en-AU" sz="4400" b="0" i="0" u="none" strike="noStrike" dirty="0">
                        <a:effectLst/>
                        <a:latin typeface="Arial" panose="020B0604020202020204" pitchFamily="34" charset="0"/>
                      </a:endParaRPr>
                    </a:p>
                  </a:txBody>
                  <a:tcPr marL="166044" marR="166044" marT="230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504819"/>
                  </a:ext>
                </a:extLst>
              </a:tr>
            </a:tbl>
          </a:graphicData>
        </a:graphic>
      </p:graphicFrame>
    </p:spTree>
    <p:extLst>
      <p:ext uri="{BB962C8B-B14F-4D97-AF65-F5344CB8AC3E}">
        <p14:creationId xmlns:p14="http://schemas.microsoft.com/office/powerpoint/2010/main" val="3537089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BD835-0B9F-2F48-945A-078CBA16F3C2}"/>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Data Access</a:t>
            </a:r>
          </a:p>
        </p:txBody>
      </p:sp>
      <p:graphicFrame>
        <p:nvGraphicFramePr>
          <p:cNvPr id="4" name="Table 3">
            <a:extLst>
              <a:ext uri="{FF2B5EF4-FFF2-40B4-BE49-F238E27FC236}">
                <a16:creationId xmlns:a16="http://schemas.microsoft.com/office/drawing/2014/main" id="{B3CE9BC9-BE56-3A4D-8FA1-8542FC728D2A}"/>
              </a:ext>
            </a:extLst>
          </p:cNvPr>
          <p:cNvGraphicFramePr>
            <a:graphicFrameLocks noGrp="1"/>
          </p:cNvGraphicFramePr>
          <p:nvPr>
            <p:extLst>
              <p:ext uri="{D42A27DB-BD31-4B8C-83A1-F6EECF244321}">
                <p14:modId xmlns:p14="http://schemas.microsoft.com/office/powerpoint/2010/main" val="4028739053"/>
              </p:ext>
            </p:extLst>
          </p:nvPr>
        </p:nvGraphicFramePr>
        <p:xfrm>
          <a:off x="643467" y="2206476"/>
          <a:ext cx="10905067" cy="3331703"/>
        </p:xfrm>
        <a:graphic>
          <a:graphicData uri="http://schemas.openxmlformats.org/drawingml/2006/table">
            <a:tbl>
              <a:tblPr firstRow="1" firstCol="1" bandRow="1">
                <a:noFill/>
                <a:tableStyleId>{5C22544A-7EE6-4342-B048-85BDC9FD1C3A}</a:tableStyleId>
              </a:tblPr>
              <a:tblGrid>
                <a:gridCol w="2736547">
                  <a:extLst>
                    <a:ext uri="{9D8B030D-6E8A-4147-A177-3AD203B41FA5}">
                      <a16:colId xmlns:a16="http://schemas.microsoft.com/office/drawing/2014/main" val="756693473"/>
                    </a:ext>
                  </a:extLst>
                </a:gridCol>
                <a:gridCol w="8168520">
                  <a:extLst>
                    <a:ext uri="{9D8B030D-6E8A-4147-A177-3AD203B41FA5}">
                      <a16:colId xmlns:a16="http://schemas.microsoft.com/office/drawing/2014/main" val="3780229592"/>
                    </a:ext>
                  </a:extLst>
                </a:gridCol>
              </a:tblGrid>
              <a:tr h="407602">
                <a:tc>
                  <a:txBody>
                    <a:bodyPr/>
                    <a:lstStyle/>
                    <a:p>
                      <a:r>
                        <a:rPr lang="en-GB" sz="2300" b="1" cap="none" spc="30">
                          <a:solidFill>
                            <a:schemeClr val="tx1"/>
                          </a:solidFill>
                          <a:effectLst/>
                        </a:rPr>
                        <a:t>Access method</a:t>
                      </a:r>
                      <a:endParaRPr lang="en-AU" sz="2300" b="1" cap="none" spc="3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3291" marT="0" marB="0" anchor="ctr">
                    <a:lnL w="12700" cmpd="sng">
                      <a:noFill/>
                    </a:lnL>
                    <a:lnR w="12700" cmpd="sng">
                      <a:noFill/>
                    </a:lnR>
                    <a:lnT w="19050" cap="flat" cmpd="sng" algn="ctr">
                      <a:solidFill>
                        <a:schemeClr val="accent1"/>
                      </a:solidFill>
                      <a:prstDash val="solid"/>
                    </a:lnT>
                    <a:lnB w="38100" cmpd="sng">
                      <a:noFill/>
                    </a:lnB>
                    <a:noFill/>
                  </a:tcPr>
                </a:tc>
                <a:tc>
                  <a:txBody>
                    <a:bodyPr/>
                    <a:lstStyle/>
                    <a:p>
                      <a:r>
                        <a:rPr lang="en-GB" sz="2300" b="1" cap="none" spc="30">
                          <a:solidFill>
                            <a:schemeClr val="tx1"/>
                          </a:solidFill>
                          <a:effectLst/>
                        </a:rPr>
                        <a:t>Description</a:t>
                      </a:r>
                      <a:endParaRPr lang="en-AU" sz="2300" b="1" cap="none" spc="3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3291" marT="0" marB="0"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4206200933"/>
                  </a:ext>
                </a:extLst>
              </a:tr>
              <a:tr h="318993">
                <a:tc>
                  <a:txBody>
                    <a:bodyPr/>
                    <a:lstStyle/>
                    <a:p>
                      <a:r>
                        <a:rPr lang="en-GB" sz="1700" b="1" cap="none" spc="0">
                          <a:solidFill>
                            <a:schemeClr val="tx1"/>
                          </a:solidFill>
                          <a:effectLst/>
                        </a:rPr>
                        <a:t>Download</a:t>
                      </a:r>
                      <a:endParaRPr lang="en-AU" sz="17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9685" marT="0" marB="0">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r>
                        <a:rPr lang="en-GB" sz="1700" cap="none" spc="0" dirty="0">
                          <a:solidFill>
                            <a:schemeClr val="tx1"/>
                          </a:solidFill>
                          <a:effectLst/>
                        </a:rPr>
                        <a:t>The data are available for download. A license may be required</a:t>
                      </a:r>
                      <a:endParaRPr lang="en-AU" sz="17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9685" marT="0" marB="0">
                    <a:lnL w="12700" cmpd="sng">
                      <a:noFill/>
                      <a:prstDash val="solid"/>
                    </a:lnL>
                    <a:lnR w="12700" cmpd="sng">
                      <a:noFill/>
                      <a:prstDash val="solid"/>
                    </a:lnR>
                    <a:lnT w="38100" cmpd="sng">
                      <a:noFill/>
                    </a:lnT>
                    <a:lnB w="9525" cap="flat" cmpd="sng" algn="ctr">
                      <a:solidFill>
                        <a:schemeClr val="accent1"/>
                      </a:solidFill>
                      <a:prstDash val="solid"/>
                    </a:lnB>
                    <a:noFill/>
                  </a:tcPr>
                </a:tc>
                <a:extLst>
                  <a:ext uri="{0D108BD9-81ED-4DB2-BD59-A6C34878D82A}">
                    <a16:rowId xmlns:a16="http://schemas.microsoft.com/office/drawing/2014/main" val="1524254371"/>
                  </a:ext>
                </a:extLst>
              </a:tr>
              <a:tr h="584820">
                <a:tc>
                  <a:txBody>
                    <a:bodyPr/>
                    <a:lstStyle/>
                    <a:p>
                      <a:r>
                        <a:rPr lang="en-GB" sz="1700" b="1" cap="none" spc="0" dirty="0">
                          <a:solidFill>
                            <a:schemeClr val="tx1"/>
                          </a:solidFill>
                          <a:effectLst/>
                        </a:rPr>
                        <a:t>API</a:t>
                      </a:r>
                      <a:endParaRPr lang="en-AU" sz="17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57" marR="99685" marT="0" marB="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GB" sz="1700" cap="none" spc="0">
                          <a:solidFill>
                            <a:schemeClr val="tx1"/>
                          </a:solidFill>
                          <a:effectLst/>
                        </a:rPr>
                        <a:t>Interaction with the data may be automated via defined communication protocols, i.e., APIs</a:t>
                      </a:r>
                      <a:endParaRPr lang="en-AU" sz="17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57" marR="99685" marT="0" marB="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034791746"/>
                  </a:ext>
                </a:extLst>
              </a:tr>
              <a:tr h="584820">
                <a:tc>
                  <a:txBody>
                    <a:bodyPr/>
                    <a:lstStyle/>
                    <a:p>
                      <a:r>
                        <a:rPr lang="en-GB" sz="1700" b="1" cap="none" spc="0">
                          <a:solidFill>
                            <a:schemeClr val="tx1"/>
                          </a:solidFill>
                          <a:effectLst/>
                        </a:rPr>
                        <a:t>Remote access</a:t>
                      </a:r>
                      <a:endParaRPr lang="en-AU" sz="17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9685" marT="0" marB="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r>
                        <a:rPr lang="en-GB" sz="1700" cap="none" spc="0">
                          <a:solidFill>
                            <a:schemeClr val="tx1"/>
                          </a:solidFill>
                          <a:effectLst/>
                        </a:rPr>
                        <a:t>Users may access the data in a secure remote environment (“virtual data enclave”). Individual-level data may not be downloaded, only approved results</a:t>
                      </a:r>
                      <a:endParaRPr lang="en-AU" sz="17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9685" marT="0" marB="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944543940"/>
                  </a:ext>
                </a:extLst>
              </a:tr>
              <a:tr h="850648">
                <a:tc>
                  <a:txBody>
                    <a:bodyPr/>
                    <a:lstStyle/>
                    <a:p>
                      <a:r>
                        <a:rPr lang="en-GB" sz="1700" b="1" cap="none" spc="0">
                          <a:solidFill>
                            <a:schemeClr val="tx1"/>
                          </a:solidFill>
                          <a:effectLst/>
                        </a:rPr>
                        <a:t>Remote service</a:t>
                      </a:r>
                      <a:endParaRPr lang="en-AU" sz="17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57" marR="99685" marT="0" marB="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GB" sz="1700" cap="none" spc="0">
                          <a:solidFill>
                            <a:schemeClr val="tx1"/>
                          </a:solidFill>
                          <a:effectLst/>
                        </a:rPr>
                        <a:t>A user may submit program code or the script for a software package to be executed in a secure data center. The remote site returns outputs. It may perform a review before releasing the results</a:t>
                      </a:r>
                      <a:endParaRPr lang="en-AU" sz="17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57" marR="99685" marT="0" marB="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542034322"/>
                  </a:ext>
                </a:extLst>
              </a:tr>
              <a:tr h="584820">
                <a:tc>
                  <a:txBody>
                    <a:bodyPr/>
                    <a:lstStyle/>
                    <a:p>
                      <a:r>
                        <a:rPr lang="en-GB" sz="1700" b="1" cap="none" spc="0">
                          <a:solidFill>
                            <a:schemeClr val="tx1"/>
                          </a:solidFill>
                          <a:effectLst/>
                        </a:rPr>
                        <a:t>Enclave</a:t>
                      </a:r>
                      <a:endParaRPr lang="en-AU" sz="17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9685" marT="0" marB="0">
                    <a:lnL w="12700" cmpd="sng">
                      <a:noFill/>
                      <a:prstDash val="solid"/>
                    </a:lnL>
                    <a:lnR w="12700" cmpd="sng">
                      <a:noFill/>
                      <a:prstDash val="solid"/>
                    </a:lnR>
                    <a:lnT w="12700" cmpd="sng">
                      <a:noFill/>
                      <a:prstDash val="solid"/>
                    </a:lnT>
                    <a:lnB w="12700" cmpd="sng">
                      <a:noFill/>
                      <a:prstDash val="solid"/>
                    </a:lnB>
                    <a:noFill/>
                  </a:tcPr>
                </a:tc>
                <a:tc>
                  <a:txBody>
                    <a:bodyPr/>
                    <a:lstStyle/>
                    <a:p>
                      <a:r>
                        <a:rPr lang="en-GB" sz="1700" cap="none" spc="0" dirty="0">
                          <a:solidFill>
                            <a:schemeClr val="tx1"/>
                          </a:solidFill>
                          <a:effectLst/>
                        </a:rPr>
                        <a:t>Access is provided to approved users within a secure facility without remote access. Results may remain at the enclave or be released after review</a:t>
                      </a:r>
                      <a:endParaRPr lang="en-AU" sz="17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99685" marT="0" marB="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15583925"/>
                  </a:ext>
                </a:extLst>
              </a:tr>
            </a:tbl>
          </a:graphicData>
        </a:graphic>
      </p:graphicFrame>
    </p:spTree>
    <p:extLst>
      <p:ext uri="{BB962C8B-B14F-4D97-AF65-F5344CB8AC3E}">
        <p14:creationId xmlns:p14="http://schemas.microsoft.com/office/powerpoint/2010/main" val="1768398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41A6F7-6231-DB4B-8D80-C20993518DEB}"/>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Applying the 3 As to ADA</a:t>
            </a:r>
          </a:p>
        </p:txBody>
      </p:sp>
      <p:graphicFrame>
        <p:nvGraphicFramePr>
          <p:cNvPr id="4" name="Table 3">
            <a:extLst>
              <a:ext uri="{FF2B5EF4-FFF2-40B4-BE49-F238E27FC236}">
                <a16:creationId xmlns:a16="http://schemas.microsoft.com/office/drawing/2014/main" id="{CF1AAC5E-EC8D-F945-A627-E27761C6F061}"/>
              </a:ext>
            </a:extLst>
          </p:cNvPr>
          <p:cNvGraphicFramePr>
            <a:graphicFrameLocks noGrp="1"/>
          </p:cNvGraphicFramePr>
          <p:nvPr>
            <p:extLst>
              <p:ext uri="{D42A27DB-BD31-4B8C-83A1-F6EECF244321}">
                <p14:modId xmlns:p14="http://schemas.microsoft.com/office/powerpoint/2010/main" val="1801933620"/>
              </p:ext>
            </p:extLst>
          </p:nvPr>
        </p:nvGraphicFramePr>
        <p:xfrm>
          <a:off x="715681" y="1675227"/>
          <a:ext cx="10760640" cy="4394202"/>
        </p:xfrm>
        <a:graphic>
          <a:graphicData uri="http://schemas.openxmlformats.org/drawingml/2006/table">
            <a:tbl>
              <a:tblPr firstRow="1" firstCol="1" bandRow="1"/>
              <a:tblGrid>
                <a:gridCol w="2814978">
                  <a:extLst>
                    <a:ext uri="{9D8B030D-6E8A-4147-A177-3AD203B41FA5}">
                      <a16:colId xmlns:a16="http://schemas.microsoft.com/office/drawing/2014/main" val="931480081"/>
                    </a:ext>
                  </a:extLst>
                </a:gridCol>
                <a:gridCol w="2182314">
                  <a:extLst>
                    <a:ext uri="{9D8B030D-6E8A-4147-A177-3AD203B41FA5}">
                      <a16:colId xmlns:a16="http://schemas.microsoft.com/office/drawing/2014/main" val="2640086131"/>
                    </a:ext>
                  </a:extLst>
                </a:gridCol>
                <a:gridCol w="2574869">
                  <a:extLst>
                    <a:ext uri="{9D8B030D-6E8A-4147-A177-3AD203B41FA5}">
                      <a16:colId xmlns:a16="http://schemas.microsoft.com/office/drawing/2014/main" val="3262194156"/>
                    </a:ext>
                  </a:extLst>
                </a:gridCol>
                <a:gridCol w="3188479">
                  <a:extLst>
                    <a:ext uri="{9D8B030D-6E8A-4147-A177-3AD203B41FA5}">
                      <a16:colId xmlns:a16="http://schemas.microsoft.com/office/drawing/2014/main" val="1260183230"/>
                    </a:ext>
                  </a:extLst>
                </a:gridCol>
              </a:tblGrid>
              <a:tr h="1427841">
                <a:tc>
                  <a:txBody>
                    <a:bodyPr/>
                    <a:lstStyle/>
                    <a:p>
                      <a:pPr algn="l" fontAlgn="t">
                        <a:lnSpc>
                          <a:spcPct val="150000"/>
                        </a:lnSpc>
                        <a:spcBef>
                          <a:spcPts val="0"/>
                        </a:spcBef>
                        <a:spcAft>
                          <a:spcPts val="0"/>
                        </a:spcAft>
                      </a:pPr>
                      <a:r>
                        <a:rPr lang="en-GB" sz="2900" b="1" i="0" u="none" strike="noStrike">
                          <a:effectLst/>
                          <a:latin typeface="Calibri" panose="020F0502020204030204" pitchFamily="34" charset="0"/>
                          <a:ea typeface="Calibri" panose="020F0502020204030204" pitchFamily="34" charset="0"/>
                          <a:cs typeface="Times New Roman" panose="02020603050405020304" pitchFamily="18" charset="0"/>
                        </a:rPr>
                        <a:t>Dimension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1" i="0" u="none" strike="noStrike">
                          <a:effectLst/>
                          <a:latin typeface="Calibri" panose="020F0502020204030204" pitchFamily="34" charset="0"/>
                          <a:ea typeface="Calibri" panose="020F0502020204030204" pitchFamily="34" charset="0"/>
                          <a:cs typeface="Times New Roman" panose="02020603050405020304" pitchFamily="18" charset="0"/>
                        </a:rPr>
                        <a:t>ADA Open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1" i="0" u="none" strike="noStrike">
                          <a:effectLst/>
                          <a:latin typeface="Calibri" panose="020F0502020204030204" pitchFamily="34" charset="0"/>
                          <a:ea typeface="Calibri" panose="020F0502020204030204" pitchFamily="34" charset="0"/>
                          <a:cs typeface="Times New Roman" panose="02020603050405020304" pitchFamily="18" charset="0"/>
                        </a:rPr>
                        <a:t>ADA General</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1" i="0" u="none" strike="noStrike">
                          <a:effectLst/>
                          <a:latin typeface="Calibri" panose="020F0502020204030204" pitchFamily="34" charset="0"/>
                          <a:ea typeface="Calibri" panose="020F0502020204030204" pitchFamily="34" charset="0"/>
                          <a:cs typeface="Times New Roman" panose="02020603050405020304" pitchFamily="18" charset="0"/>
                        </a:rPr>
                        <a:t>ADA Special (e.g. Ten to Men)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147740"/>
                  </a:ext>
                </a:extLst>
              </a:tr>
              <a:tr h="1427841">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Authorisation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None</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Registration*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DUA signed by an individual</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943005"/>
                  </a:ext>
                </a:extLst>
              </a:tr>
              <a:tr h="769260">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Authentication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None</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Simple login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Simple login</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71736"/>
                  </a:ext>
                </a:extLst>
              </a:tr>
              <a:tr h="769260">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Access</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Download</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a:effectLst/>
                          <a:latin typeface="Calibri" panose="020F0502020204030204" pitchFamily="34" charset="0"/>
                          <a:ea typeface="Calibri" panose="020F0502020204030204" pitchFamily="34" charset="0"/>
                          <a:cs typeface="Times New Roman" panose="02020603050405020304" pitchFamily="18" charset="0"/>
                        </a:rPr>
                        <a:t>Download</a:t>
                      </a:r>
                      <a:endParaRPr lang="en-GB" sz="4300" b="0" i="0" u="none" strike="noStrike">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900" b="0" i="0" u="none" strike="noStrike" dirty="0">
                          <a:effectLst/>
                          <a:latin typeface="Calibri" panose="020F0502020204030204" pitchFamily="34" charset="0"/>
                          <a:ea typeface="Calibri" panose="020F0502020204030204" pitchFamily="34" charset="0"/>
                          <a:cs typeface="Times New Roman" panose="02020603050405020304" pitchFamily="18" charset="0"/>
                        </a:rPr>
                        <a:t>Download</a:t>
                      </a:r>
                      <a:endParaRPr lang="en-GB" sz="4300" b="0" i="0" u="none" strike="noStrike" dirty="0">
                        <a:effectLst/>
                        <a:latin typeface="Arial" panose="020B0604020202020204" pitchFamily="34" charset="0"/>
                      </a:endParaRPr>
                    </a:p>
                  </a:txBody>
                  <a:tcPr marL="164645" marR="164645" marT="22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602625"/>
                  </a:ext>
                </a:extLst>
              </a:tr>
            </a:tbl>
          </a:graphicData>
        </a:graphic>
      </p:graphicFrame>
    </p:spTree>
    <p:extLst>
      <p:ext uri="{BB962C8B-B14F-4D97-AF65-F5344CB8AC3E}">
        <p14:creationId xmlns:p14="http://schemas.microsoft.com/office/powerpoint/2010/main" val="1208099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DD3AE94F-5DBD-8444-8A94-6A787A9EFAD5}"/>
              </a:ext>
            </a:extLst>
          </p:cNvPr>
          <p:cNvGraphicFramePr>
            <a:graphicFrameLocks noGrp="1"/>
          </p:cNvGraphicFramePr>
          <p:nvPr>
            <p:extLst>
              <p:ext uri="{D42A27DB-BD31-4B8C-83A1-F6EECF244321}">
                <p14:modId xmlns:p14="http://schemas.microsoft.com/office/powerpoint/2010/main" val="1558512535"/>
              </p:ext>
            </p:extLst>
          </p:nvPr>
        </p:nvGraphicFramePr>
        <p:xfrm>
          <a:off x="342900" y="1531936"/>
          <a:ext cx="5715000" cy="5170129"/>
        </p:xfrm>
        <a:graphic>
          <a:graphicData uri="http://schemas.openxmlformats.org/drawingml/2006/table">
            <a:tbl>
              <a:tblPr firstRow="1" firstCol="1" bandRow="1">
                <a:tableStyleId>{5C22544A-7EE6-4342-B048-85BDC9FD1C3A}</a:tableStyleId>
              </a:tblPr>
              <a:tblGrid>
                <a:gridCol w="2292032">
                  <a:extLst>
                    <a:ext uri="{9D8B030D-6E8A-4147-A177-3AD203B41FA5}">
                      <a16:colId xmlns:a16="http://schemas.microsoft.com/office/drawing/2014/main" val="1771661087"/>
                    </a:ext>
                  </a:extLst>
                </a:gridCol>
                <a:gridCol w="3422968">
                  <a:extLst>
                    <a:ext uri="{9D8B030D-6E8A-4147-A177-3AD203B41FA5}">
                      <a16:colId xmlns:a16="http://schemas.microsoft.com/office/drawing/2014/main" val="1800691579"/>
                    </a:ext>
                  </a:extLst>
                </a:gridCol>
              </a:tblGrid>
              <a:tr h="405797">
                <a:tc>
                  <a:txBody>
                    <a:bodyPr/>
                    <a:lstStyle/>
                    <a:p>
                      <a:pPr>
                        <a:lnSpc>
                          <a:spcPct val="150000"/>
                        </a:lnSpc>
                      </a:pPr>
                      <a:r>
                        <a:rPr lang="en-GB" sz="2000" dirty="0">
                          <a:solidFill>
                            <a:schemeClr val="tx1"/>
                          </a:solidFill>
                          <a:effectLst/>
                        </a:rPr>
                        <a:t>DUO Dimensions</a:t>
                      </a:r>
                      <a:endParaRPr lang="en-AU"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en-GB" sz="2000" dirty="0">
                          <a:solidFill>
                            <a:schemeClr val="tx1"/>
                          </a:solidFill>
                          <a:effectLst/>
                        </a:rPr>
                        <a:t>Ten To Men Release 3</a:t>
                      </a:r>
                      <a:endParaRPr lang="en-AU"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089584"/>
                  </a:ext>
                </a:extLst>
              </a:tr>
              <a:tr h="801429">
                <a:tc>
                  <a:txBody>
                    <a:bodyPr/>
                    <a:lstStyle/>
                    <a:p>
                      <a:pPr>
                        <a:lnSpc>
                          <a:spcPct val="150000"/>
                        </a:lnSpc>
                      </a:pPr>
                      <a:r>
                        <a:rPr lang="en-GB" sz="2000" b="0" dirty="0">
                          <a:solidFill>
                            <a:schemeClr val="tx1"/>
                          </a:solidFill>
                          <a:effectLst/>
                        </a:rPr>
                        <a:t>DOI</a:t>
                      </a:r>
                      <a:endParaRPr lang="en-AU"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en-GB" sz="2000" b="0" dirty="0">
                          <a:solidFill>
                            <a:schemeClr val="tx1"/>
                          </a:solidFill>
                          <a:effectLst/>
                          <a:hlinkClick r:id="rId2"/>
                        </a:rPr>
                        <a:t>http://dx.doi.org/10.26193/JDE1TD</a:t>
                      </a:r>
                      <a:r>
                        <a:rPr lang="en-GB" sz="2000" b="0" dirty="0">
                          <a:solidFill>
                            <a:schemeClr val="tx1"/>
                          </a:solidFill>
                          <a:effectLst/>
                        </a:rPr>
                        <a:t> </a:t>
                      </a:r>
                      <a:endParaRPr lang="en-AU"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663650"/>
                  </a:ext>
                </a:extLst>
              </a:tr>
              <a:tr h="1197061">
                <a:tc>
                  <a:txBody>
                    <a:bodyPr/>
                    <a:lstStyle/>
                    <a:p>
                      <a:pPr>
                        <a:lnSpc>
                          <a:spcPct val="150000"/>
                        </a:lnSpc>
                      </a:pPr>
                      <a:r>
                        <a:rPr lang="en-GB" sz="2000" b="0" dirty="0">
                          <a:solidFill>
                            <a:schemeClr val="tx1"/>
                          </a:solidFill>
                          <a:effectLst/>
                        </a:rPr>
                        <a:t>Data Use Limitations</a:t>
                      </a:r>
                      <a:endParaRPr lang="en-AU" sz="2000" b="0" dirty="0">
                        <a:solidFill>
                          <a:schemeClr val="tx1"/>
                        </a:solidFill>
                        <a:effectLst/>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nSpc>
                          <a:spcPct val="150000"/>
                        </a:lnSpc>
                        <a:buFont typeface="Symbol" pitchFamily="2" charset="2"/>
                        <a:buChar char=""/>
                      </a:pPr>
                      <a:r>
                        <a:rPr lang="en-GB" sz="2000" b="0" dirty="0">
                          <a:solidFill>
                            <a:schemeClr val="tx1"/>
                          </a:solidFill>
                          <a:effectLst/>
                        </a:rPr>
                        <a:t>GRU - General Research Use - </a:t>
                      </a:r>
                      <a:r>
                        <a:rPr lang="en-GB" sz="2000" b="0" u="sng" dirty="0">
                          <a:solidFill>
                            <a:schemeClr val="tx1"/>
                          </a:solidFill>
                          <a:effectLst/>
                          <a:hlinkClick r:id="rId3">
                            <a:extLst>
                              <a:ext uri="{A12FA001-AC4F-418D-AE19-62706E023703}">
                                <ahyp:hlinkClr xmlns:ahyp="http://schemas.microsoft.com/office/drawing/2018/hyperlinkcolor" val="tx"/>
                              </a:ext>
                            </a:extLst>
                          </a:hlinkClick>
                        </a:rPr>
                        <a:t>DUO_0000042</a:t>
                      </a:r>
                      <a:endParaRPr lang="en-AU"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0499135"/>
                  </a:ext>
                </a:extLst>
              </a:tr>
              <a:tr h="1988324">
                <a:tc>
                  <a:txBody>
                    <a:bodyPr/>
                    <a:lstStyle/>
                    <a:p>
                      <a:pPr>
                        <a:lnSpc>
                          <a:spcPct val="150000"/>
                        </a:lnSpc>
                      </a:pPr>
                      <a:r>
                        <a:rPr lang="en-GB" sz="2000" b="0" dirty="0">
                          <a:solidFill>
                            <a:schemeClr val="tx1"/>
                          </a:solidFill>
                          <a:effectLst/>
                        </a:rPr>
                        <a:t>Modifiers</a:t>
                      </a:r>
                      <a:endParaRPr lang="en-AU" sz="2000" b="0" dirty="0">
                        <a:solidFill>
                          <a:schemeClr val="tx1"/>
                        </a:solidFill>
                        <a:effectLst/>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nSpc>
                          <a:spcPct val="150000"/>
                        </a:lnSpc>
                        <a:buFont typeface="Symbol" pitchFamily="2" charset="2"/>
                        <a:buChar char=""/>
                      </a:pPr>
                      <a:r>
                        <a:rPr lang="en-GB" sz="2000" b="0" dirty="0">
                          <a:solidFill>
                            <a:schemeClr val="tx1"/>
                          </a:solidFill>
                          <a:effectLst/>
                        </a:rPr>
                        <a:t>PS - Project specific restriction – </a:t>
                      </a:r>
                      <a:r>
                        <a:rPr lang="en-GB" sz="2000" b="0" u="sng" dirty="0">
                          <a:solidFill>
                            <a:schemeClr val="tx1"/>
                          </a:solidFill>
                          <a:effectLst/>
                          <a:hlinkClick r:id="rId4">
                            <a:extLst>
                              <a:ext uri="{A12FA001-AC4F-418D-AE19-62706E023703}">
                                <ahyp:hlinkClr xmlns:ahyp="http://schemas.microsoft.com/office/drawing/2018/hyperlinkcolor" val="tx"/>
                              </a:ext>
                            </a:extLst>
                          </a:hlinkClick>
                        </a:rPr>
                        <a:t>DUO_0000027</a:t>
                      </a:r>
                      <a:endParaRPr lang="en-AU" sz="2000" b="0" dirty="0">
                        <a:solidFill>
                          <a:schemeClr val="tx1"/>
                        </a:solidFill>
                        <a:effectLst/>
                      </a:endParaRPr>
                    </a:p>
                    <a:p>
                      <a:pPr marL="342900" lvl="0" indent="-342900">
                        <a:lnSpc>
                          <a:spcPct val="150000"/>
                        </a:lnSpc>
                        <a:buFont typeface="Symbol" pitchFamily="2" charset="2"/>
                        <a:buChar char=""/>
                      </a:pPr>
                      <a:r>
                        <a:rPr lang="en-GB" sz="2000" b="0" dirty="0">
                          <a:solidFill>
                            <a:schemeClr val="tx1"/>
                          </a:solidFill>
                          <a:effectLst/>
                        </a:rPr>
                        <a:t>US – User specific restriction</a:t>
                      </a:r>
                    </a:p>
                    <a:p>
                      <a:pPr marL="342900" lvl="0" indent="-342900">
                        <a:lnSpc>
                          <a:spcPct val="150000"/>
                        </a:lnSpc>
                        <a:buFont typeface="Symbol" pitchFamily="2" charset="2"/>
                        <a:buChar char=""/>
                      </a:pPr>
                      <a:r>
                        <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(Institution-specific restriction??)</a:t>
                      </a:r>
                      <a:endParaRPr lang="en-AU"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97" marR="648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1325574"/>
                  </a:ext>
                </a:extLst>
              </a:tr>
            </a:tbl>
          </a:graphicData>
        </a:graphic>
      </p:graphicFrame>
      <p:graphicFrame>
        <p:nvGraphicFramePr>
          <p:cNvPr id="4" name="Table 3">
            <a:extLst>
              <a:ext uri="{FF2B5EF4-FFF2-40B4-BE49-F238E27FC236}">
                <a16:creationId xmlns:a16="http://schemas.microsoft.com/office/drawing/2014/main" id="{CF1AAC5E-EC8D-F945-A627-E27761C6F061}"/>
              </a:ext>
            </a:extLst>
          </p:cNvPr>
          <p:cNvGraphicFramePr>
            <a:graphicFrameLocks noGrp="1"/>
          </p:cNvGraphicFramePr>
          <p:nvPr>
            <p:extLst>
              <p:ext uri="{D42A27DB-BD31-4B8C-83A1-F6EECF244321}">
                <p14:modId xmlns:p14="http://schemas.microsoft.com/office/powerpoint/2010/main" val="688263297"/>
              </p:ext>
            </p:extLst>
          </p:nvPr>
        </p:nvGraphicFramePr>
        <p:xfrm>
          <a:off x="6242957" y="1707433"/>
          <a:ext cx="5524500" cy="4819134"/>
        </p:xfrm>
        <a:graphic>
          <a:graphicData uri="http://schemas.openxmlformats.org/drawingml/2006/table">
            <a:tbl>
              <a:tblPr firstRow="1" firstCol="1" bandRow="1"/>
              <a:tblGrid>
                <a:gridCol w="2607387">
                  <a:extLst>
                    <a:ext uri="{9D8B030D-6E8A-4147-A177-3AD203B41FA5}">
                      <a16:colId xmlns:a16="http://schemas.microsoft.com/office/drawing/2014/main" val="931480081"/>
                    </a:ext>
                  </a:extLst>
                </a:gridCol>
                <a:gridCol w="2917113">
                  <a:extLst>
                    <a:ext uri="{9D8B030D-6E8A-4147-A177-3AD203B41FA5}">
                      <a16:colId xmlns:a16="http://schemas.microsoft.com/office/drawing/2014/main" val="1260183230"/>
                    </a:ext>
                  </a:extLst>
                </a:gridCol>
              </a:tblGrid>
              <a:tr h="1165160">
                <a:tc>
                  <a:txBody>
                    <a:bodyPr/>
                    <a:lstStyle/>
                    <a:p>
                      <a:pPr algn="l" fontAlgn="t">
                        <a:lnSpc>
                          <a:spcPct val="150000"/>
                        </a:lnSpc>
                        <a:spcBef>
                          <a:spcPts val="0"/>
                        </a:spcBef>
                        <a:spcAft>
                          <a:spcPts val="0"/>
                        </a:spcAft>
                      </a:pPr>
                      <a:r>
                        <a:rPr lang="en-GB" sz="2400" b="1" i="0" u="none" strike="noStrike">
                          <a:effectLst/>
                          <a:latin typeface="Calibri" panose="020F0502020204030204" pitchFamily="34" charset="0"/>
                          <a:ea typeface="Calibri" panose="020F0502020204030204" pitchFamily="34" charset="0"/>
                          <a:cs typeface="Times New Roman" panose="02020603050405020304" pitchFamily="18" charset="0"/>
                        </a:rPr>
                        <a:t>DATS Dimension</a:t>
                      </a:r>
                      <a:endParaRPr lang="en-GB" sz="3500" b="0" i="0" u="none" strike="noStrike">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400" b="1" i="0" u="none" strike="noStrike" dirty="0">
                          <a:effectLst/>
                          <a:latin typeface="Calibri" panose="020F0502020204030204" pitchFamily="34" charset="0"/>
                          <a:cs typeface="Times New Roman" panose="02020603050405020304" pitchFamily="18" charset="0"/>
                        </a:rPr>
                        <a:t>Ten To Men </a:t>
                      </a:r>
                    </a:p>
                    <a:p>
                      <a:pPr algn="l" fontAlgn="t">
                        <a:lnSpc>
                          <a:spcPct val="150000"/>
                        </a:lnSpc>
                        <a:spcBef>
                          <a:spcPts val="0"/>
                        </a:spcBef>
                        <a:spcAft>
                          <a:spcPts val="0"/>
                        </a:spcAft>
                      </a:pPr>
                      <a:r>
                        <a:rPr lang="en-GB" sz="2400" b="1" i="0" u="none" strike="noStrike" dirty="0">
                          <a:effectLst/>
                          <a:latin typeface="Calibri" panose="020F0502020204030204" pitchFamily="34" charset="0"/>
                          <a:cs typeface="Times New Roman" panose="02020603050405020304" pitchFamily="18" charset="0"/>
                        </a:rPr>
                        <a:t>Release 3</a:t>
                      </a:r>
                      <a:endParaRPr lang="en-GB" sz="3500" b="0" i="0" u="none" strike="noStrike" dirty="0">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147740"/>
                  </a:ext>
                </a:extLst>
              </a:tr>
              <a:tr h="1788614">
                <a:tc>
                  <a:txBody>
                    <a:bodyPr/>
                    <a:lstStyle/>
                    <a:p>
                      <a:pPr algn="l" fontAlgn="t">
                        <a:lnSpc>
                          <a:spcPct val="150000"/>
                        </a:lnSpc>
                        <a:spcBef>
                          <a:spcPts val="0"/>
                        </a:spcBef>
                        <a:spcAft>
                          <a:spcPts val="0"/>
                        </a:spcAft>
                      </a:pPr>
                      <a:r>
                        <a:rPr lang="en-GB" sz="2400" b="0" i="0" u="none" strike="noStrike">
                          <a:effectLst/>
                          <a:latin typeface="Calibri" panose="020F0502020204030204" pitchFamily="34" charset="0"/>
                          <a:ea typeface="Calibri" panose="020F0502020204030204" pitchFamily="34" charset="0"/>
                          <a:cs typeface="Times New Roman" panose="02020603050405020304" pitchFamily="18" charset="0"/>
                        </a:rPr>
                        <a:t>Authorisation</a:t>
                      </a:r>
                      <a:endParaRPr lang="en-GB" sz="3500" b="0" i="0" u="none" strike="noStrike">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400" b="0" i="0" u="none" strike="noStrike" dirty="0">
                          <a:effectLst/>
                          <a:latin typeface="Calibri" panose="020F0502020204030204" pitchFamily="34" charset="0"/>
                          <a:ea typeface="Calibri" panose="020F0502020204030204" pitchFamily="34" charset="0"/>
                          <a:cs typeface="Times New Roman" panose="02020603050405020304" pitchFamily="18" charset="0"/>
                        </a:rPr>
                        <a:t>DUA signed by an organisation (or individual?)</a:t>
                      </a:r>
                      <a:endParaRPr lang="en-GB" sz="3500" b="0" i="0" u="none" strike="noStrike" dirty="0">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943005"/>
                  </a:ext>
                </a:extLst>
              </a:tr>
              <a:tr h="932680">
                <a:tc>
                  <a:txBody>
                    <a:bodyPr/>
                    <a:lstStyle/>
                    <a:p>
                      <a:pPr algn="l" fontAlgn="t">
                        <a:lnSpc>
                          <a:spcPct val="150000"/>
                        </a:lnSpc>
                        <a:spcBef>
                          <a:spcPts val="0"/>
                        </a:spcBef>
                        <a:spcAft>
                          <a:spcPts val="0"/>
                        </a:spcAft>
                      </a:pPr>
                      <a:r>
                        <a:rPr lang="en-GB" sz="2400" b="0" i="0" u="none" strike="noStrike">
                          <a:effectLst/>
                          <a:latin typeface="Calibri" panose="020F0502020204030204" pitchFamily="34" charset="0"/>
                          <a:ea typeface="Calibri" panose="020F0502020204030204" pitchFamily="34" charset="0"/>
                          <a:cs typeface="Times New Roman" panose="02020603050405020304" pitchFamily="18" charset="0"/>
                        </a:rPr>
                        <a:t>Authentication</a:t>
                      </a:r>
                      <a:endParaRPr lang="en-GB" sz="3500" b="0" i="0" u="none" strike="noStrike">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400" b="0" i="0" u="none" strike="noStrike">
                          <a:effectLst/>
                          <a:latin typeface="Calibri" panose="020F0502020204030204" pitchFamily="34" charset="0"/>
                          <a:ea typeface="Calibri" panose="020F0502020204030204" pitchFamily="34" charset="0"/>
                          <a:cs typeface="Times New Roman" panose="02020603050405020304" pitchFamily="18" charset="0"/>
                        </a:rPr>
                        <a:t>Simple login</a:t>
                      </a:r>
                      <a:endParaRPr lang="en-GB" sz="3500" b="0" i="0" u="none" strike="noStrike">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71736"/>
                  </a:ext>
                </a:extLst>
              </a:tr>
              <a:tr h="932680">
                <a:tc>
                  <a:txBody>
                    <a:bodyPr/>
                    <a:lstStyle/>
                    <a:p>
                      <a:pPr algn="l" fontAlgn="t">
                        <a:lnSpc>
                          <a:spcPct val="150000"/>
                        </a:lnSpc>
                        <a:spcBef>
                          <a:spcPts val="0"/>
                        </a:spcBef>
                        <a:spcAft>
                          <a:spcPts val="0"/>
                        </a:spcAft>
                      </a:pPr>
                      <a:r>
                        <a:rPr lang="en-GB" sz="2400" b="0" i="0" u="none" strike="noStrike">
                          <a:effectLst/>
                          <a:latin typeface="Calibri" panose="020F0502020204030204" pitchFamily="34" charset="0"/>
                          <a:ea typeface="Calibri" panose="020F0502020204030204" pitchFamily="34" charset="0"/>
                          <a:cs typeface="Times New Roman" panose="02020603050405020304" pitchFamily="18" charset="0"/>
                        </a:rPr>
                        <a:t>Access</a:t>
                      </a:r>
                      <a:endParaRPr lang="en-GB" sz="3500" b="0" i="0" u="none" strike="noStrike">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en-GB" sz="2400" b="0" i="0" u="none" strike="noStrike" dirty="0">
                          <a:effectLst/>
                          <a:latin typeface="Calibri" panose="020F0502020204030204" pitchFamily="34" charset="0"/>
                          <a:ea typeface="Calibri" panose="020F0502020204030204" pitchFamily="34" charset="0"/>
                          <a:cs typeface="Times New Roman" panose="02020603050405020304" pitchFamily="18" charset="0"/>
                        </a:rPr>
                        <a:t>Download</a:t>
                      </a:r>
                      <a:endParaRPr lang="en-GB" sz="3500" b="0" i="0" u="none" strike="noStrike" dirty="0">
                        <a:effectLst/>
                        <a:latin typeface="Arial" panose="020B0604020202020204" pitchFamily="34" charset="0"/>
                      </a:endParaRPr>
                    </a:p>
                  </a:txBody>
                  <a:tcPr marL="133825" marR="133825" marT="185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602625"/>
                  </a:ext>
                </a:extLst>
              </a:tr>
            </a:tbl>
          </a:graphicData>
        </a:graphic>
      </p:graphicFrame>
      <p:sp>
        <p:nvSpPr>
          <p:cNvPr id="2" name="Title 1">
            <a:extLst>
              <a:ext uri="{FF2B5EF4-FFF2-40B4-BE49-F238E27FC236}">
                <a16:creationId xmlns:a16="http://schemas.microsoft.com/office/drawing/2014/main" id="{2341A6F7-6231-DB4B-8D80-C20993518DEB}"/>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dirty="0">
                <a:solidFill>
                  <a:schemeClr val="bg1"/>
                </a:solidFill>
                <a:latin typeface="+mj-lt"/>
                <a:ea typeface="+mj-ea"/>
                <a:cs typeface="+mj-cs"/>
              </a:rPr>
              <a:t>Combining DUO and DATS – Ten To Men</a:t>
            </a:r>
          </a:p>
        </p:txBody>
      </p:sp>
    </p:spTree>
    <p:extLst>
      <p:ext uri="{BB962C8B-B14F-4D97-AF65-F5344CB8AC3E}">
        <p14:creationId xmlns:p14="http://schemas.microsoft.com/office/powerpoint/2010/main" val="1662518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9E890-BEFF-274A-B825-5201836D9831}"/>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Aligning standards and the Five Safes</a:t>
            </a:r>
          </a:p>
        </p:txBody>
      </p:sp>
      <p:graphicFrame>
        <p:nvGraphicFramePr>
          <p:cNvPr id="4" name="Table 3">
            <a:extLst>
              <a:ext uri="{FF2B5EF4-FFF2-40B4-BE49-F238E27FC236}">
                <a16:creationId xmlns:a16="http://schemas.microsoft.com/office/drawing/2014/main" id="{8D06D5CA-2F68-504A-82B4-7A6AABEA0365}"/>
              </a:ext>
            </a:extLst>
          </p:cNvPr>
          <p:cNvGraphicFramePr>
            <a:graphicFrameLocks noGrp="1"/>
          </p:cNvGraphicFramePr>
          <p:nvPr>
            <p:extLst>
              <p:ext uri="{D42A27DB-BD31-4B8C-83A1-F6EECF244321}">
                <p14:modId xmlns:p14="http://schemas.microsoft.com/office/powerpoint/2010/main" val="1172782458"/>
              </p:ext>
            </p:extLst>
          </p:nvPr>
        </p:nvGraphicFramePr>
        <p:xfrm>
          <a:off x="643467" y="1964242"/>
          <a:ext cx="10905068" cy="3816172"/>
        </p:xfrm>
        <a:graphic>
          <a:graphicData uri="http://schemas.openxmlformats.org/drawingml/2006/table">
            <a:tbl>
              <a:tblPr firstRow="1" firstCol="1" bandRow="1">
                <a:tableStyleId>{5C22544A-7EE6-4342-B048-85BDC9FD1C3A}</a:tableStyleId>
              </a:tblPr>
              <a:tblGrid>
                <a:gridCol w="2220661">
                  <a:extLst>
                    <a:ext uri="{9D8B030D-6E8A-4147-A177-3AD203B41FA5}">
                      <a16:colId xmlns:a16="http://schemas.microsoft.com/office/drawing/2014/main" val="522774966"/>
                    </a:ext>
                  </a:extLst>
                </a:gridCol>
                <a:gridCol w="2144244">
                  <a:extLst>
                    <a:ext uri="{9D8B030D-6E8A-4147-A177-3AD203B41FA5}">
                      <a16:colId xmlns:a16="http://schemas.microsoft.com/office/drawing/2014/main" val="2918541148"/>
                    </a:ext>
                  </a:extLst>
                </a:gridCol>
                <a:gridCol w="6540163">
                  <a:extLst>
                    <a:ext uri="{9D8B030D-6E8A-4147-A177-3AD203B41FA5}">
                      <a16:colId xmlns:a16="http://schemas.microsoft.com/office/drawing/2014/main" val="3815723568"/>
                    </a:ext>
                  </a:extLst>
                </a:gridCol>
              </a:tblGrid>
              <a:tr h="757469">
                <a:tc>
                  <a:txBody>
                    <a:bodyPr/>
                    <a:lstStyle/>
                    <a:p>
                      <a:pPr>
                        <a:lnSpc>
                          <a:spcPct val="150000"/>
                        </a:lnSpc>
                      </a:pPr>
                      <a:r>
                        <a:rPr lang="en-GB" sz="1600">
                          <a:effectLst/>
                        </a:rPr>
                        <a:t>Five Safes dimension</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tc>
                <a:tc>
                  <a:txBody>
                    <a:bodyPr/>
                    <a:lstStyle/>
                    <a:p>
                      <a:pPr>
                        <a:lnSpc>
                          <a:spcPct val="150000"/>
                        </a:lnSpc>
                      </a:pPr>
                      <a:r>
                        <a:rPr lang="en-GB" sz="1600">
                          <a:effectLst/>
                        </a:rPr>
                        <a:t>Proposed identifier/PID</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tc>
                <a:tc>
                  <a:txBody>
                    <a:bodyPr/>
                    <a:lstStyle/>
                    <a:p>
                      <a:pPr>
                        <a:lnSpc>
                          <a:spcPct val="150000"/>
                        </a:lnSpc>
                      </a:pPr>
                      <a:r>
                        <a:rPr lang="en-GB" sz="1600" dirty="0">
                          <a:effectLst/>
                        </a:rPr>
                        <a:t>Relevant standards/frameworks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tc>
                <a:extLst>
                  <a:ext uri="{0D108BD9-81ED-4DB2-BD59-A6C34878D82A}">
                    <a16:rowId xmlns:a16="http://schemas.microsoft.com/office/drawing/2014/main" val="2597039527"/>
                  </a:ext>
                </a:extLst>
              </a:tr>
              <a:tr h="757469">
                <a:tc>
                  <a:txBody>
                    <a:bodyPr/>
                    <a:lstStyle/>
                    <a:p>
                      <a:pPr>
                        <a:lnSpc>
                          <a:spcPct val="150000"/>
                        </a:lnSpc>
                      </a:pPr>
                      <a:r>
                        <a:rPr lang="en-GB" sz="1600" dirty="0">
                          <a:solidFill>
                            <a:schemeClr val="tx1"/>
                          </a:solidFill>
                          <a:effectLst/>
                        </a:rPr>
                        <a:t>People</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highlight>
                            <a:srgbClr val="FFFF00"/>
                          </a:highlight>
                        </a:rPr>
                        <a:t>ORCID??</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AAF attributes, Data Use Ontology (DUO), </a:t>
                      </a:r>
                      <a:r>
                        <a:rPr lang="en-GB" sz="1600">
                          <a:solidFill>
                            <a:schemeClr val="tx1"/>
                          </a:solidFill>
                          <a:effectLst/>
                          <a:highlight>
                            <a:srgbClr val="FFFF00"/>
                          </a:highlight>
                        </a:rPr>
                        <a:t>Scholix/ResearchGraph??</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3601597502"/>
                  </a:ext>
                </a:extLst>
              </a:tr>
              <a:tr h="383539">
                <a:tc>
                  <a:txBody>
                    <a:bodyPr/>
                    <a:lstStyle/>
                    <a:p>
                      <a:pPr>
                        <a:lnSpc>
                          <a:spcPct val="150000"/>
                        </a:lnSpc>
                      </a:pPr>
                      <a:r>
                        <a:rPr lang="en-GB" sz="1600" dirty="0">
                          <a:solidFill>
                            <a:schemeClr val="tx1"/>
                          </a:solidFill>
                          <a:effectLst/>
                        </a:rPr>
                        <a:t>Projects</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RAID</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Data Use Ontology (DUO), Data Tags Suite (DATS)</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3919687960"/>
                  </a:ext>
                </a:extLst>
              </a:tr>
              <a:tr h="383539">
                <a:tc>
                  <a:txBody>
                    <a:bodyPr/>
                    <a:lstStyle/>
                    <a:p>
                      <a:pPr>
                        <a:lnSpc>
                          <a:spcPct val="150000"/>
                        </a:lnSpc>
                      </a:pPr>
                      <a:r>
                        <a:rPr lang="en-GB" sz="1600" dirty="0">
                          <a:solidFill>
                            <a:schemeClr val="tx1"/>
                          </a:solidFill>
                          <a:effectLst/>
                        </a:rPr>
                        <a:t>Data</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DOI</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highlight>
                            <a:srgbClr val="FFFF00"/>
                          </a:highlight>
                        </a:rPr>
                        <a:t>DataCite, DCAT, Scholix/ResearchGraph??, Others??</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3056939008"/>
                  </a:ext>
                </a:extLst>
              </a:tr>
              <a:tr h="383539">
                <a:tc>
                  <a:txBody>
                    <a:bodyPr/>
                    <a:lstStyle/>
                    <a:p>
                      <a:pPr>
                        <a:lnSpc>
                          <a:spcPct val="150000"/>
                        </a:lnSpc>
                      </a:pPr>
                      <a:r>
                        <a:rPr lang="en-GB" sz="1600" dirty="0">
                          <a:solidFill>
                            <a:schemeClr val="tx1"/>
                          </a:solidFill>
                          <a:effectLst/>
                        </a:rPr>
                        <a:t>Settings</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highlight>
                            <a:srgbClr val="FFFF00"/>
                          </a:highlight>
                        </a:rPr>
                        <a:t>(RAID??)</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Data Tags Suite (DATS)</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3036532093"/>
                  </a:ext>
                </a:extLst>
              </a:tr>
              <a:tr h="383539">
                <a:tc>
                  <a:txBody>
                    <a:bodyPr/>
                    <a:lstStyle/>
                    <a:p>
                      <a:pPr>
                        <a:lnSpc>
                          <a:spcPct val="150000"/>
                        </a:lnSpc>
                      </a:pPr>
                      <a:r>
                        <a:rPr lang="en-GB" sz="1600" dirty="0">
                          <a:solidFill>
                            <a:schemeClr val="tx1"/>
                          </a:solidFill>
                          <a:effectLst/>
                        </a:rPr>
                        <a:t>Outputs</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Handle, DOI</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Data Use Ontology (DUO)</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1834638206"/>
                  </a:ext>
                </a:extLst>
              </a:tr>
              <a:tr h="383539">
                <a:tc>
                  <a:txBody>
                    <a:bodyPr/>
                    <a:lstStyle/>
                    <a:p>
                      <a:pPr>
                        <a:lnSpc>
                          <a:spcPct val="150000"/>
                        </a:lnSpc>
                      </a:pPr>
                      <a:r>
                        <a:rPr lang="en-GB" sz="1600" dirty="0">
                          <a:solidFill>
                            <a:schemeClr val="tx1"/>
                          </a:solidFill>
                          <a:effectLst/>
                        </a:rPr>
                        <a:t>Organisation</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ROR</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rPr>
                        <a:t>Data Use Ontology (DUO)</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2991295465"/>
                  </a:ext>
                </a:extLst>
              </a:tr>
              <a:tr h="383539">
                <a:tc>
                  <a:txBody>
                    <a:bodyPr/>
                    <a:lstStyle/>
                    <a:p>
                      <a:pPr>
                        <a:lnSpc>
                          <a:spcPct val="150000"/>
                        </a:lnSpc>
                      </a:pPr>
                      <a:r>
                        <a:rPr lang="en-GB" sz="1600" dirty="0">
                          <a:solidFill>
                            <a:schemeClr val="tx1"/>
                          </a:solidFill>
                          <a:effectLst/>
                        </a:rPr>
                        <a:t>Group</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a:solidFill>
                            <a:schemeClr val="tx1"/>
                          </a:solidFill>
                          <a:effectLst/>
                          <a:highlight>
                            <a:srgbClr val="FFFF00"/>
                          </a:highlight>
                        </a:rPr>
                        <a:t>???</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tc>
                  <a:txBody>
                    <a:bodyPr/>
                    <a:lstStyle/>
                    <a:p>
                      <a:pPr>
                        <a:lnSpc>
                          <a:spcPct val="150000"/>
                        </a:lnSpc>
                      </a:pPr>
                      <a:r>
                        <a:rPr lang="en-GB" sz="1600" dirty="0" err="1">
                          <a:solidFill>
                            <a:schemeClr val="tx1"/>
                          </a:solidFill>
                          <a:effectLst/>
                          <a:highlight>
                            <a:srgbClr val="FFFF00"/>
                          </a:highlight>
                        </a:rPr>
                        <a:t>CILogon</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483" marR="93483" marT="0" marB="0">
                    <a:noFill/>
                  </a:tcPr>
                </a:tc>
                <a:extLst>
                  <a:ext uri="{0D108BD9-81ED-4DB2-BD59-A6C34878D82A}">
                    <a16:rowId xmlns:a16="http://schemas.microsoft.com/office/drawing/2014/main" val="354160778"/>
                  </a:ext>
                </a:extLst>
              </a:tr>
            </a:tbl>
          </a:graphicData>
        </a:graphic>
      </p:graphicFrame>
    </p:spTree>
    <p:extLst>
      <p:ext uri="{BB962C8B-B14F-4D97-AF65-F5344CB8AC3E}">
        <p14:creationId xmlns:p14="http://schemas.microsoft.com/office/powerpoint/2010/main" val="3693989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9E890-BEFF-274A-B825-5201836D9831}"/>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2200" kern="1200">
                <a:solidFill>
                  <a:schemeClr val="bg1"/>
                </a:solidFill>
                <a:latin typeface="+mj-lt"/>
                <a:ea typeface="+mj-ea"/>
                <a:cs typeface="+mj-cs"/>
              </a:rPr>
              <a:t>Aligning standards and the Five Safes</a:t>
            </a:r>
            <a:br>
              <a:rPr lang="en-US" sz="2200" kern="1200">
                <a:solidFill>
                  <a:schemeClr val="bg1"/>
                </a:solidFill>
                <a:latin typeface="+mj-lt"/>
                <a:ea typeface="+mj-ea"/>
                <a:cs typeface="+mj-cs"/>
              </a:rPr>
            </a:br>
            <a:r>
              <a:rPr lang="en-US" sz="2200" kern="1200">
                <a:solidFill>
                  <a:schemeClr val="bg1"/>
                </a:solidFill>
                <a:latin typeface="+mj-lt"/>
                <a:ea typeface="+mj-ea"/>
                <a:cs typeface="+mj-cs"/>
              </a:rPr>
              <a:t>(Alternative)</a:t>
            </a:r>
          </a:p>
        </p:txBody>
      </p:sp>
      <p:graphicFrame>
        <p:nvGraphicFramePr>
          <p:cNvPr id="4" name="Table 3">
            <a:extLst>
              <a:ext uri="{FF2B5EF4-FFF2-40B4-BE49-F238E27FC236}">
                <a16:creationId xmlns:a16="http://schemas.microsoft.com/office/drawing/2014/main" id="{8D06D5CA-2F68-504A-82B4-7A6AABEA0365}"/>
              </a:ext>
            </a:extLst>
          </p:cNvPr>
          <p:cNvGraphicFramePr>
            <a:graphicFrameLocks noGrp="1"/>
          </p:cNvGraphicFramePr>
          <p:nvPr>
            <p:extLst>
              <p:ext uri="{D42A27DB-BD31-4B8C-83A1-F6EECF244321}">
                <p14:modId xmlns:p14="http://schemas.microsoft.com/office/powerpoint/2010/main" val="1698886890"/>
              </p:ext>
            </p:extLst>
          </p:nvPr>
        </p:nvGraphicFramePr>
        <p:xfrm>
          <a:off x="643467" y="1871077"/>
          <a:ext cx="10905068" cy="4094288"/>
        </p:xfrm>
        <a:graphic>
          <a:graphicData uri="http://schemas.openxmlformats.org/drawingml/2006/table">
            <a:tbl>
              <a:tblPr firstRow="1" firstCol="1" bandRow="1">
                <a:noFill/>
                <a:tableStyleId>{5C22544A-7EE6-4342-B048-85BDC9FD1C3A}</a:tableStyleId>
              </a:tblPr>
              <a:tblGrid>
                <a:gridCol w="1387913">
                  <a:extLst>
                    <a:ext uri="{9D8B030D-6E8A-4147-A177-3AD203B41FA5}">
                      <a16:colId xmlns:a16="http://schemas.microsoft.com/office/drawing/2014/main" val="522774966"/>
                    </a:ext>
                  </a:extLst>
                </a:gridCol>
                <a:gridCol w="1511920">
                  <a:extLst>
                    <a:ext uri="{9D8B030D-6E8A-4147-A177-3AD203B41FA5}">
                      <a16:colId xmlns:a16="http://schemas.microsoft.com/office/drawing/2014/main" val="2918541148"/>
                    </a:ext>
                  </a:extLst>
                </a:gridCol>
                <a:gridCol w="3917635">
                  <a:extLst>
                    <a:ext uri="{9D8B030D-6E8A-4147-A177-3AD203B41FA5}">
                      <a16:colId xmlns:a16="http://schemas.microsoft.com/office/drawing/2014/main" val="3815723568"/>
                    </a:ext>
                  </a:extLst>
                </a:gridCol>
                <a:gridCol w="4087600">
                  <a:extLst>
                    <a:ext uri="{9D8B030D-6E8A-4147-A177-3AD203B41FA5}">
                      <a16:colId xmlns:a16="http://schemas.microsoft.com/office/drawing/2014/main" val="1290113215"/>
                    </a:ext>
                  </a:extLst>
                </a:gridCol>
              </a:tblGrid>
              <a:tr h="820567">
                <a:tc>
                  <a:txBody>
                    <a:bodyPr/>
                    <a:lstStyle/>
                    <a:p>
                      <a:pPr>
                        <a:lnSpc>
                          <a:spcPct val="150000"/>
                        </a:lnSpc>
                      </a:pPr>
                      <a:r>
                        <a:rPr lang="en-GB" sz="1800" b="0" cap="none" spc="0" dirty="0">
                          <a:solidFill>
                            <a:schemeClr val="bg1"/>
                          </a:solidFill>
                          <a:effectLst/>
                        </a:rPr>
                        <a:t>Five Safes dimension</a:t>
                      </a:r>
                      <a:endParaRPr lang="en-AU" sz="18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nchor="b">
                    <a:lnL w="12700" cmpd="sng">
                      <a:noFill/>
                    </a:lnL>
                    <a:lnR w="12700" cmpd="sng">
                      <a:noFill/>
                    </a:lnR>
                    <a:lnT w="9525" cap="flat" cmpd="sng" algn="ctr">
                      <a:noFill/>
                      <a:prstDash val="solid"/>
                    </a:lnT>
                    <a:lnB w="38100" cmpd="sng">
                      <a:noFill/>
                    </a:lnB>
                    <a:solidFill>
                      <a:schemeClr val="tx1">
                        <a:lumMod val="50000"/>
                        <a:lumOff val="50000"/>
                      </a:schemeClr>
                    </a:solidFill>
                  </a:tcPr>
                </a:tc>
                <a:tc>
                  <a:txBody>
                    <a:bodyPr/>
                    <a:lstStyle/>
                    <a:p>
                      <a:pPr>
                        <a:lnSpc>
                          <a:spcPct val="150000"/>
                        </a:lnSpc>
                      </a:pPr>
                      <a:r>
                        <a:rPr lang="en-GB" sz="1800" b="0" cap="none" spc="0" dirty="0">
                          <a:solidFill>
                            <a:schemeClr val="bg1"/>
                          </a:solidFill>
                          <a:effectLst/>
                        </a:rPr>
                        <a:t>Proposed identifier/PID</a:t>
                      </a:r>
                      <a:endParaRPr lang="en-AU" sz="18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nchor="b">
                    <a:lnL w="12700" cmpd="sng">
                      <a:noFill/>
                    </a:lnL>
                    <a:lnR w="12700" cmpd="sng">
                      <a:noFill/>
                    </a:lnR>
                    <a:lnT w="9525" cap="flat" cmpd="sng" algn="ctr">
                      <a:noFill/>
                      <a:prstDash val="solid"/>
                    </a:lnT>
                    <a:lnB w="38100" cmpd="sng">
                      <a:noFill/>
                    </a:lnB>
                    <a:solidFill>
                      <a:schemeClr val="tx1">
                        <a:lumMod val="50000"/>
                        <a:lumOff val="50000"/>
                      </a:schemeClr>
                    </a:solidFill>
                  </a:tcPr>
                </a:tc>
                <a:tc>
                  <a:txBody>
                    <a:bodyPr/>
                    <a:lstStyle/>
                    <a:p>
                      <a:pPr>
                        <a:lnSpc>
                          <a:spcPct val="150000"/>
                        </a:lnSpc>
                      </a:pPr>
                      <a:r>
                        <a:rPr lang="en-GB" sz="18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Custodian requirements specification</a:t>
                      </a:r>
                      <a:endParaRPr lang="en-AU" sz="18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nchor="b">
                    <a:lnL w="12700" cmpd="sng">
                      <a:noFill/>
                    </a:lnL>
                    <a:lnR w="12700" cmpd="sng">
                      <a:noFill/>
                    </a:lnR>
                    <a:lnT w="9525" cap="flat" cmpd="sng" algn="ctr">
                      <a:noFill/>
                      <a:prstDash val="solid"/>
                    </a:lnT>
                    <a:lnB w="38100" cmpd="sng">
                      <a:noFill/>
                    </a:lnB>
                    <a:solidFill>
                      <a:schemeClr val="tx1">
                        <a:lumMod val="50000"/>
                        <a:lumOff val="50000"/>
                      </a:schemeClr>
                    </a:solidFill>
                  </a:tcPr>
                </a:tc>
                <a:tc>
                  <a:txBody>
                    <a:bodyPr/>
                    <a:lstStyle/>
                    <a:p>
                      <a:pPr>
                        <a:lnSpc>
                          <a:spcPct val="150000"/>
                        </a:lnSpc>
                      </a:pPr>
                      <a:r>
                        <a:rPr lang="en-AU" sz="18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Information source for provision</a:t>
                      </a:r>
                    </a:p>
                  </a:txBody>
                  <a:tcPr marL="45708" marR="45708" marT="0" marB="91416" anchor="b">
                    <a:lnL w="12700" cmpd="sng">
                      <a:noFill/>
                    </a:lnL>
                    <a:lnR w="12700" cmpd="sng">
                      <a:noFill/>
                    </a:lnR>
                    <a:lnT w="9525" cap="flat" cmpd="sng" algn="ctr">
                      <a:noFill/>
                      <a:prstDash val="solid"/>
                    </a:lnT>
                    <a:lnB w="38100" cmpd="sng">
                      <a:noFill/>
                    </a:lnB>
                    <a:solidFill>
                      <a:schemeClr val="tx1">
                        <a:lumMod val="50000"/>
                        <a:lumOff val="50000"/>
                      </a:schemeClr>
                    </a:solidFill>
                  </a:tcPr>
                </a:tc>
                <a:extLst>
                  <a:ext uri="{0D108BD9-81ED-4DB2-BD59-A6C34878D82A}">
                    <a16:rowId xmlns:a16="http://schemas.microsoft.com/office/drawing/2014/main" val="2597039527"/>
                  </a:ext>
                </a:extLst>
              </a:tr>
              <a:tr h="454562">
                <a:tc>
                  <a:txBody>
                    <a:bodyPr/>
                    <a:lstStyle/>
                    <a:p>
                      <a:pPr>
                        <a:lnSpc>
                          <a:spcPct val="150000"/>
                        </a:lnSpc>
                      </a:pPr>
                      <a:r>
                        <a:rPr lang="en-GB" sz="1800" b="0" cap="none" spc="0">
                          <a:solidFill>
                            <a:schemeClr val="tx1"/>
                          </a:solidFill>
                          <a:effectLst/>
                        </a:rPr>
                        <a:t>People</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nSpc>
                          <a:spcPct val="150000"/>
                        </a:lnSpc>
                      </a:pPr>
                      <a:r>
                        <a:rPr lang="en-GB" sz="1400" cap="none" spc="0" dirty="0">
                          <a:solidFill>
                            <a:schemeClr val="tx1"/>
                          </a:solidFill>
                          <a:effectLst/>
                          <a:highlight>
                            <a:srgbClr val="FFFF00"/>
                          </a:highlight>
                        </a:rPr>
                        <a:t>ORCID??</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nSpc>
                          <a:spcPct val="150000"/>
                        </a:lnSpc>
                      </a:pPr>
                      <a:r>
                        <a:rPr lang="en-GB" sz="1400" cap="none" spc="0" dirty="0">
                          <a:solidFill>
                            <a:schemeClr val="tx1"/>
                          </a:solidFill>
                          <a:effectLst/>
                        </a:rPr>
                        <a:t>Data Use Ontology (DUO)</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nSpc>
                          <a:spcPct val="150000"/>
                        </a:lnSpc>
                      </a:pPr>
                      <a:r>
                        <a:rPr lang="en-GB" sz="1400" cap="none" spc="0" dirty="0">
                          <a:solidFill>
                            <a:schemeClr val="tx1"/>
                          </a:solidFill>
                          <a:effectLst/>
                        </a:rPr>
                        <a:t>AAF attributes, </a:t>
                      </a:r>
                      <a:r>
                        <a:rPr lang="en-GB" sz="1400" cap="none" spc="0" dirty="0" err="1">
                          <a:solidFill>
                            <a:schemeClr val="tx1"/>
                          </a:solidFill>
                          <a:effectLst/>
                          <a:highlight>
                            <a:srgbClr val="FFFF00"/>
                          </a:highlight>
                        </a:rPr>
                        <a:t>Scholix</a:t>
                      </a:r>
                      <a:r>
                        <a:rPr lang="en-GB" sz="1400" cap="none" spc="0" dirty="0">
                          <a:solidFill>
                            <a:schemeClr val="tx1"/>
                          </a:solidFill>
                          <a:effectLst/>
                          <a:highlight>
                            <a:srgbClr val="FFFF00"/>
                          </a:highlight>
                        </a:rPr>
                        <a:t>/</a:t>
                      </a:r>
                      <a:r>
                        <a:rPr lang="en-GB" sz="1400" cap="none" spc="0" dirty="0" err="1">
                          <a:solidFill>
                            <a:schemeClr val="tx1"/>
                          </a:solidFill>
                          <a:effectLst/>
                          <a:highlight>
                            <a:srgbClr val="FFFF00"/>
                          </a:highlight>
                        </a:rPr>
                        <a:t>ResearchGraph</a:t>
                      </a:r>
                      <a:r>
                        <a:rPr lang="en-GB" sz="1400" cap="none" spc="0" dirty="0">
                          <a:solidFill>
                            <a:schemeClr val="tx1"/>
                          </a:solidFill>
                          <a:effectLst/>
                          <a:highlight>
                            <a:srgbClr val="FFFF00"/>
                          </a:highlight>
                        </a:rPr>
                        <a:t>??</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38100" cmpd="sng">
                      <a:noFill/>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01597502"/>
                  </a:ext>
                </a:extLst>
              </a:tr>
              <a:tr h="454562">
                <a:tc>
                  <a:txBody>
                    <a:bodyPr/>
                    <a:lstStyle/>
                    <a:p>
                      <a:pPr>
                        <a:lnSpc>
                          <a:spcPct val="150000"/>
                        </a:lnSpc>
                      </a:pPr>
                      <a:r>
                        <a:rPr lang="en-GB" sz="1800" b="0" cap="none" spc="0">
                          <a:solidFill>
                            <a:schemeClr val="tx1"/>
                          </a:solidFill>
                          <a:effectLst/>
                        </a:rPr>
                        <a:t>Projects</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GB" sz="1400" cap="none" spc="0">
                          <a:solidFill>
                            <a:schemeClr val="tx1"/>
                          </a:solidFill>
                          <a:effectLst/>
                        </a:rPr>
                        <a:t>RAID</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GB" sz="1400" cap="none" spc="0" dirty="0">
                          <a:solidFill>
                            <a:schemeClr val="tx1"/>
                          </a:solidFill>
                          <a:effectLst/>
                        </a:rPr>
                        <a:t>Data Use Ontology (DUO), Data Tags Suite (DATS)</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(CADRE specification)</a:t>
                      </a:r>
                    </a:p>
                  </a:txBody>
                  <a:tcPr marL="45708" marR="45708" marT="0" marB="91416">
                    <a:lnL w="12700" cmpd="sng">
                      <a:noFill/>
                      <a:prstDash val="solid"/>
                    </a:lnL>
                    <a:lnR w="12700" cmpd="sng">
                      <a:noFill/>
                      <a:prstDash val="solid"/>
                    </a:lnR>
                    <a:lnT w="12700" cap="flat" cmpd="sng" algn="ctr">
                      <a:solidFill>
                        <a:schemeClr val="accent1"/>
                      </a:solidFill>
                      <a:prstDash val="solid"/>
                      <a:round/>
                      <a:headEnd type="none" w="med" len="med"/>
                      <a:tailEnd type="none" w="med" len="med"/>
                    </a:lnT>
                    <a:lnB w="12700" cmpd="sng">
                      <a:noFill/>
                      <a:prstDash val="solid"/>
                    </a:lnB>
                    <a:solidFill>
                      <a:schemeClr val="bg1">
                        <a:lumMod val="95000"/>
                      </a:schemeClr>
                    </a:solidFill>
                  </a:tcPr>
                </a:tc>
                <a:extLst>
                  <a:ext uri="{0D108BD9-81ED-4DB2-BD59-A6C34878D82A}">
                    <a16:rowId xmlns:a16="http://schemas.microsoft.com/office/drawing/2014/main" val="3919687960"/>
                  </a:ext>
                </a:extLst>
              </a:tr>
              <a:tr h="454562">
                <a:tc>
                  <a:txBody>
                    <a:bodyPr/>
                    <a:lstStyle/>
                    <a:p>
                      <a:pPr>
                        <a:lnSpc>
                          <a:spcPct val="150000"/>
                        </a:lnSpc>
                      </a:pPr>
                      <a:r>
                        <a:rPr lang="en-GB" sz="1800" b="0" cap="none" spc="0">
                          <a:solidFill>
                            <a:schemeClr val="tx1"/>
                          </a:solidFill>
                          <a:effectLst/>
                        </a:rPr>
                        <a:t>Data</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nSpc>
                          <a:spcPct val="150000"/>
                        </a:lnSpc>
                      </a:pPr>
                      <a:r>
                        <a:rPr lang="en-GB" sz="1400" cap="none" spc="0">
                          <a:solidFill>
                            <a:schemeClr val="tx1"/>
                          </a:solidFill>
                          <a:effectLst/>
                        </a:rPr>
                        <a:t>DOI</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nSpc>
                          <a:spcPct val="150000"/>
                        </a:lnSpc>
                      </a:pPr>
                      <a:r>
                        <a:rPr lang="en-AU" sz="1400"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400" cap="none" spc="0" dirty="0" err="1">
                          <a:solidFill>
                            <a:schemeClr val="tx1"/>
                          </a:solidFill>
                          <a:effectLst/>
                          <a:highlight>
                            <a:srgbClr val="FFFF00"/>
                          </a:highlight>
                        </a:rPr>
                        <a:t>DataCite</a:t>
                      </a:r>
                      <a:r>
                        <a:rPr lang="en-GB" sz="1400" cap="none" spc="0" dirty="0">
                          <a:solidFill>
                            <a:schemeClr val="tx1"/>
                          </a:solidFill>
                          <a:effectLst/>
                          <a:highlight>
                            <a:srgbClr val="FFFF00"/>
                          </a:highlight>
                        </a:rPr>
                        <a:t>, DCAT, </a:t>
                      </a:r>
                      <a:r>
                        <a:rPr lang="en-GB" sz="1400" cap="none" spc="0" dirty="0" err="1">
                          <a:solidFill>
                            <a:schemeClr val="tx1"/>
                          </a:solidFill>
                          <a:effectLst/>
                          <a:highlight>
                            <a:srgbClr val="FFFF00"/>
                          </a:highlight>
                        </a:rPr>
                        <a:t>Scholix</a:t>
                      </a:r>
                      <a:r>
                        <a:rPr lang="en-GB" sz="1400" cap="none" spc="0" dirty="0">
                          <a:solidFill>
                            <a:schemeClr val="tx1"/>
                          </a:solidFill>
                          <a:effectLst/>
                          <a:highlight>
                            <a:srgbClr val="FFFF00"/>
                          </a:highlight>
                        </a:rPr>
                        <a:t>/</a:t>
                      </a:r>
                      <a:r>
                        <a:rPr lang="en-GB" sz="1400" cap="none" spc="0" dirty="0" err="1">
                          <a:solidFill>
                            <a:schemeClr val="tx1"/>
                          </a:solidFill>
                          <a:effectLst/>
                          <a:highlight>
                            <a:srgbClr val="FFFF00"/>
                          </a:highlight>
                        </a:rPr>
                        <a:t>ResearchGraph</a:t>
                      </a:r>
                      <a:r>
                        <a:rPr lang="en-GB" sz="1400" cap="none" spc="0" dirty="0">
                          <a:solidFill>
                            <a:schemeClr val="tx1"/>
                          </a:solidFill>
                          <a:effectLst/>
                          <a:highlight>
                            <a:srgbClr val="FFFF00"/>
                          </a:highlight>
                        </a:rPr>
                        <a:t>??, Others??</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056939008"/>
                  </a:ext>
                </a:extLst>
              </a:tr>
              <a:tr h="454562">
                <a:tc>
                  <a:txBody>
                    <a:bodyPr/>
                    <a:lstStyle/>
                    <a:p>
                      <a:pPr>
                        <a:lnSpc>
                          <a:spcPct val="150000"/>
                        </a:lnSpc>
                      </a:pPr>
                      <a:r>
                        <a:rPr lang="en-GB" sz="1800" b="0" cap="none" spc="0">
                          <a:solidFill>
                            <a:schemeClr val="tx1"/>
                          </a:solidFill>
                          <a:effectLst/>
                        </a:rPr>
                        <a:t>Settings</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GB" sz="1400" cap="none" spc="0">
                          <a:solidFill>
                            <a:schemeClr val="tx1"/>
                          </a:solidFill>
                          <a:effectLst/>
                          <a:highlight>
                            <a:srgbClr val="FFFF00"/>
                          </a:highlight>
                        </a:rPr>
                        <a:t>(RAID??)</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GB" sz="1400" cap="none" spc="0" dirty="0">
                          <a:solidFill>
                            <a:schemeClr val="tx1"/>
                          </a:solidFill>
                          <a:effectLst/>
                        </a:rPr>
                        <a:t>Data Tags Suite (DATS)</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AU" sz="1400"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(CADRE specification?? Existing standard??)</a:t>
                      </a:r>
                    </a:p>
                  </a:txBody>
                  <a:tcPr marL="45708" marR="45708" marT="0" marB="91416">
                    <a:lnL w="12700" cmpd="sng">
                      <a:noFill/>
                      <a:prstDash val="solid"/>
                    </a:lnL>
                    <a:lnR w="12700" cmpd="sng">
                      <a:noFill/>
                      <a:prstDash val="solid"/>
                    </a:lnR>
                    <a:lnT w="12700" cap="flat" cmpd="sng" algn="ctr">
                      <a:solidFill>
                        <a:schemeClr val="accent1"/>
                      </a:solidFill>
                      <a:prstDash val="solid"/>
                      <a:round/>
                      <a:headEnd type="none" w="med" len="med"/>
                      <a:tailEnd type="none" w="med" len="med"/>
                    </a:lnT>
                    <a:lnB w="12700" cmpd="sng">
                      <a:noFill/>
                      <a:prstDash val="solid"/>
                    </a:lnB>
                    <a:solidFill>
                      <a:schemeClr val="bg1">
                        <a:lumMod val="95000"/>
                      </a:schemeClr>
                    </a:solidFill>
                  </a:tcPr>
                </a:tc>
                <a:extLst>
                  <a:ext uri="{0D108BD9-81ED-4DB2-BD59-A6C34878D82A}">
                    <a16:rowId xmlns:a16="http://schemas.microsoft.com/office/drawing/2014/main" val="3036532093"/>
                  </a:ext>
                </a:extLst>
              </a:tr>
              <a:tr h="454562">
                <a:tc>
                  <a:txBody>
                    <a:bodyPr/>
                    <a:lstStyle/>
                    <a:p>
                      <a:pPr>
                        <a:lnSpc>
                          <a:spcPct val="150000"/>
                        </a:lnSpc>
                      </a:pPr>
                      <a:r>
                        <a:rPr lang="en-GB" sz="1800" b="0" cap="none" spc="0">
                          <a:solidFill>
                            <a:schemeClr val="tx1"/>
                          </a:solidFill>
                          <a:effectLst/>
                        </a:rPr>
                        <a:t>Outputs</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nSpc>
                          <a:spcPct val="150000"/>
                        </a:lnSpc>
                      </a:pPr>
                      <a:r>
                        <a:rPr lang="en-GB" sz="1400" cap="none" spc="0">
                          <a:solidFill>
                            <a:schemeClr val="tx1"/>
                          </a:solidFill>
                          <a:effectLst/>
                        </a:rPr>
                        <a:t>Handle, DOI</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nSpc>
                          <a:spcPct val="150000"/>
                        </a:lnSpc>
                      </a:pPr>
                      <a:r>
                        <a:rPr lang="en-GB" sz="1400" cap="none" spc="0" dirty="0">
                          <a:solidFill>
                            <a:schemeClr val="tx1"/>
                          </a:solidFill>
                          <a:effectLst/>
                        </a:rPr>
                        <a:t>Data Use Ontology (DUO)</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400" cap="none" spc="0" dirty="0" err="1">
                          <a:solidFill>
                            <a:schemeClr val="tx1"/>
                          </a:solidFill>
                          <a:effectLst/>
                          <a:highlight>
                            <a:srgbClr val="FFFF00"/>
                          </a:highlight>
                        </a:rPr>
                        <a:t>DataCite</a:t>
                      </a:r>
                      <a:r>
                        <a:rPr lang="en-GB" sz="1400" cap="none" spc="0" dirty="0">
                          <a:solidFill>
                            <a:schemeClr val="tx1"/>
                          </a:solidFill>
                          <a:effectLst/>
                          <a:highlight>
                            <a:srgbClr val="FFFF00"/>
                          </a:highlight>
                        </a:rPr>
                        <a:t>, DCAT, </a:t>
                      </a:r>
                      <a:r>
                        <a:rPr lang="en-GB" sz="1400" cap="none" spc="0" dirty="0" err="1">
                          <a:solidFill>
                            <a:schemeClr val="tx1"/>
                          </a:solidFill>
                          <a:effectLst/>
                          <a:highlight>
                            <a:srgbClr val="FFFF00"/>
                          </a:highlight>
                        </a:rPr>
                        <a:t>Scholix</a:t>
                      </a:r>
                      <a:r>
                        <a:rPr lang="en-GB" sz="1400" cap="none" spc="0" dirty="0">
                          <a:solidFill>
                            <a:schemeClr val="tx1"/>
                          </a:solidFill>
                          <a:effectLst/>
                          <a:highlight>
                            <a:srgbClr val="FFFF00"/>
                          </a:highlight>
                        </a:rPr>
                        <a:t>/</a:t>
                      </a:r>
                      <a:r>
                        <a:rPr lang="en-GB" sz="1400" cap="none" spc="0" dirty="0" err="1">
                          <a:solidFill>
                            <a:schemeClr val="tx1"/>
                          </a:solidFill>
                          <a:effectLst/>
                          <a:highlight>
                            <a:srgbClr val="FFFF00"/>
                          </a:highlight>
                        </a:rPr>
                        <a:t>ResearchGraph</a:t>
                      </a:r>
                      <a:r>
                        <a:rPr lang="en-GB" sz="1400" cap="none" spc="0" dirty="0">
                          <a:solidFill>
                            <a:schemeClr val="tx1"/>
                          </a:solidFill>
                          <a:effectLst/>
                          <a:highlight>
                            <a:srgbClr val="FFFF00"/>
                          </a:highlight>
                        </a:rPr>
                        <a:t>??, Others??</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834638206"/>
                  </a:ext>
                </a:extLst>
              </a:tr>
              <a:tr h="454562">
                <a:tc>
                  <a:txBody>
                    <a:bodyPr/>
                    <a:lstStyle/>
                    <a:p>
                      <a:pPr>
                        <a:lnSpc>
                          <a:spcPct val="150000"/>
                        </a:lnSpc>
                      </a:pPr>
                      <a:r>
                        <a:rPr lang="en-GB" sz="1800" b="0" cap="none" spc="0">
                          <a:solidFill>
                            <a:schemeClr val="tx1"/>
                          </a:solidFill>
                          <a:effectLst/>
                        </a:rPr>
                        <a:t>Organisation</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GB" sz="1400" cap="none" spc="0">
                          <a:solidFill>
                            <a:schemeClr val="tx1"/>
                          </a:solidFill>
                          <a:effectLst/>
                        </a:rPr>
                        <a:t>ROR</a:t>
                      </a:r>
                      <a:endParaRPr lang="en-AU"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GB" sz="1400" cap="none" spc="0" dirty="0">
                          <a:solidFill>
                            <a:schemeClr val="tx1"/>
                          </a:solidFill>
                          <a:effectLst/>
                        </a:rPr>
                        <a:t>Data Use Ontology (DUO)</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nSpc>
                          <a:spcPct val="150000"/>
                        </a:lnSpc>
                      </a:pPr>
                      <a:r>
                        <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ROR specification (</a:t>
                      </a:r>
                      <a:r>
                        <a:rPr lang="en-AU" sz="1400" cap="none" spc="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who is ROR provider</a:t>
                      </a:r>
                      <a:r>
                        <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45708" marR="45708" marT="0" marB="91416">
                    <a:lnL w="12700" cmpd="sng">
                      <a:noFill/>
                      <a:prstDash val="solid"/>
                    </a:lnL>
                    <a:lnR w="12700" cmpd="sng">
                      <a:noFill/>
                      <a:prstDash val="solid"/>
                    </a:lnR>
                    <a:lnT w="12700" cap="flat" cmpd="sng" algn="ctr">
                      <a:solidFill>
                        <a:schemeClr val="accent1"/>
                      </a:solidFill>
                      <a:prstDash val="solid"/>
                      <a:round/>
                      <a:headEnd type="none" w="med" len="med"/>
                      <a:tailEnd type="none" w="med" len="med"/>
                    </a:lnT>
                    <a:lnB w="12700" cmpd="sng">
                      <a:noFill/>
                      <a:prstDash val="solid"/>
                    </a:lnB>
                    <a:solidFill>
                      <a:schemeClr val="bg1">
                        <a:lumMod val="95000"/>
                      </a:schemeClr>
                    </a:solidFill>
                  </a:tcPr>
                </a:tc>
                <a:extLst>
                  <a:ext uri="{0D108BD9-81ED-4DB2-BD59-A6C34878D82A}">
                    <a16:rowId xmlns:a16="http://schemas.microsoft.com/office/drawing/2014/main" val="2991295465"/>
                  </a:ext>
                </a:extLst>
              </a:tr>
              <a:tr h="454562">
                <a:tc>
                  <a:txBody>
                    <a:bodyPr/>
                    <a:lstStyle/>
                    <a:p>
                      <a:pPr>
                        <a:lnSpc>
                          <a:spcPct val="150000"/>
                        </a:lnSpc>
                      </a:pPr>
                      <a:r>
                        <a:rPr lang="en-GB" sz="1800" b="0" cap="none" spc="0">
                          <a:solidFill>
                            <a:schemeClr val="tx1"/>
                          </a:solidFill>
                          <a:effectLst/>
                        </a:rPr>
                        <a:t>Group</a:t>
                      </a:r>
                      <a:endParaRPr lang="en-AU" sz="18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50000"/>
                        </a:lnSpc>
                      </a:pPr>
                      <a:r>
                        <a:rPr lang="en-GB" sz="1400" cap="none" spc="0" dirty="0">
                          <a:solidFill>
                            <a:schemeClr val="tx1"/>
                          </a:solidFill>
                          <a:effectLst/>
                          <a:highlight>
                            <a:srgbClr val="FFFF00"/>
                          </a:highlight>
                        </a:rPr>
                        <a:t>???</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50000"/>
                        </a:lnSpc>
                      </a:pPr>
                      <a:r>
                        <a:rPr lang="en-GB" sz="1400" cap="none" spc="0" dirty="0">
                          <a:solidFill>
                            <a:schemeClr val="tx1"/>
                          </a:solidFill>
                          <a:effectLst/>
                          <a:highlight>
                            <a:srgbClr val="FFFF00"/>
                          </a:highlight>
                        </a:rPr>
                        <a:t>???</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50000"/>
                        </a:lnSpc>
                      </a:pPr>
                      <a:r>
                        <a:rPr lang="en-GB" sz="1400" cap="none" spc="0" dirty="0" err="1">
                          <a:solidFill>
                            <a:schemeClr val="tx1"/>
                          </a:solidFill>
                          <a:effectLst/>
                          <a:highlight>
                            <a:srgbClr val="FFFF00"/>
                          </a:highlight>
                        </a:rPr>
                        <a:t>CILogon</a:t>
                      </a:r>
                      <a:endParaRPr lang="en-AU" sz="14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08" marR="45708" marT="0" marB="91416">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4160778"/>
                  </a:ext>
                </a:extLst>
              </a:tr>
            </a:tbl>
          </a:graphicData>
        </a:graphic>
      </p:graphicFrame>
      <p:sp>
        <p:nvSpPr>
          <p:cNvPr id="12" name="TextBox 11">
            <a:extLst>
              <a:ext uri="{FF2B5EF4-FFF2-40B4-BE49-F238E27FC236}">
                <a16:creationId xmlns:a16="http://schemas.microsoft.com/office/drawing/2014/main" id="{6F25DEB3-FA2A-6449-A989-A3DA9C9EB0C7}"/>
              </a:ext>
            </a:extLst>
          </p:cNvPr>
          <p:cNvSpPr txBox="1"/>
          <p:nvPr/>
        </p:nvSpPr>
        <p:spPr>
          <a:xfrm>
            <a:off x="1741715" y="6078807"/>
            <a:ext cx="6096000" cy="646331"/>
          </a:xfrm>
          <a:prstGeom prst="rect">
            <a:avLst/>
          </a:prstGeom>
          <a:noFill/>
        </p:spPr>
        <p:txBody>
          <a:bodyPr wrap="square">
            <a:spAutoFit/>
          </a:bodyPr>
          <a:lstStyle/>
          <a:p>
            <a:r>
              <a:rPr lang="en-US" dirty="0"/>
              <a:t>Initial work on information model </a:t>
            </a:r>
            <a:r>
              <a:rPr lang="en-US" dirty="0">
                <a:hlinkClick r:id="rId2"/>
              </a:rPr>
              <a:t>https://cloudstor.aarnet.edu.au/plus/s/u6SdXBELo5s08Go</a:t>
            </a:r>
            <a:r>
              <a:rPr lang="en-US" dirty="0"/>
              <a:t> </a:t>
            </a:r>
          </a:p>
        </p:txBody>
      </p:sp>
    </p:spTree>
    <p:extLst>
      <p:ext uri="{BB962C8B-B14F-4D97-AF65-F5344CB8AC3E}">
        <p14:creationId xmlns:p14="http://schemas.microsoft.com/office/powerpoint/2010/main" val="2324915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EEE9D-4157-FA41-ABED-BEC4A4D9E96A}"/>
              </a:ext>
            </a:extLst>
          </p:cNvPr>
          <p:cNvSpPr>
            <a:spLocks noGrp="1"/>
          </p:cNvSpPr>
          <p:nvPr>
            <p:ph type="title"/>
          </p:nvPr>
        </p:nvSpPr>
        <p:spPr/>
        <p:txBody>
          <a:bodyPr>
            <a:normAutofit/>
          </a:bodyPr>
          <a:lstStyle/>
          <a:p>
            <a:r>
              <a:rPr lang="en-US" dirty="0"/>
              <a:t>Sample questions for custodians – defining data access conditions </a:t>
            </a:r>
            <a:r>
              <a:rPr lang="en-US" sz="3200" dirty="0"/>
              <a:t>(Source: DUO specification)</a:t>
            </a:r>
          </a:p>
        </p:txBody>
      </p:sp>
      <p:pic>
        <p:nvPicPr>
          <p:cNvPr id="5" name="Content Placeholder 4" descr="Table&#10;&#10;Description automatically generated">
            <a:extLst>
              <a:ext uri="{FF2B5EF4-FFF2-40B4-BE49-F238E27FC236}">
                <a16:creationId xmlns:a16="http://schemas.microsoft.com/office/drawing/2014/main" id="{CC3CBEB8-0A8A-C047-A5A2-A62B3C433166}"/>
              </a:ext>
            </a:extLst>
          </p:cNvPr>
          <p:cNvPicPr>
            <a:picLocks noGrp="1" noChangeAspect="1"/>
          </p:cNvPicPr>
          <p:nvPr>
            <p:ph idx="1"/>
          </p:nvPr>
        </p:nvPicPr>
        <p:blipFill>
          <a:blip r:embed="rId2"/>
          <a:stretch>
            <a:fillRect/>
          </a:stretch>
        </p:blipFill>
        <p:spPr>
          <a:xfrm>
            <a:off x="1005445" y="1962155"/>
            <a:ext cx="10181109" cy="4352925"/>
          </a:xfrm>
        </p:spPr>
      </p:pic>
      <p:sp>
        <p:nvSpPr>
          <p:cNvPr id="6" name="TextBox 5">
            <a:extLst>
              <a:ext uri="{FF2B5EF4-FFF2-40B4-BE49-F238E27FC236}">
                <a16:creationId xmlns:a16="http://schemas.microsoft.com/office/drawing/2014/main" id="{8CA11AC2-AD70-9C4A-B05D-06422F4FB14C}"/>
              </a:ext>
            </a:extLst>
          </p:cNvPr>
          <p:cNvSpPr txBox="1"/>
          <p:nvPr/>
        </p:nvSpPr>
        <p:spPr>
          <a:xfrm>
            <a:off x="3578258" y="6401881"/>
            <a:ext cx="5088381" cy="369332"/>
          </a:xfrm>
          <a:prstGeom prst="rect">
            <a:avLst/>
          </a:prstGeom>
          <a:noFill/>
        </p:spPr>
        <p:txBody>
          <a:bodyPr wrap="none" rtlCol="0">
            <a:spAutoFit/>
          </a:bodyPr>
          <a:lstStyle/>
          <a:p>
            <a:r>
              <a:rPr lang="en-US" dirty="0">
                <a:hlinkClick r:id="rId3"/>
              </a:rPr>
              <a:t>https://cloudstor.aarnet.edu.au/plus/f/5938010800</a:t>
            </a:r>
            <a:r>
              <a:rPr lang="en-US" dirty="0"/>
              <a:t> </a:t>
            </a:r>
          </a:p>
        </p:txBody>
      </p:sp>
    </p:spTree>
    <p:extLst>
      <p:ext uri="{BB962C8B-B14F-4D97-AF65-F5344CB8AC3E}">
        <p14:creationId xmlns:p14="http://schemas.microsoft.com/office/powerpoint/2010/main" val="890720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328E-6035-3941-8900-60A0B2E20F5C}"/>
              </a:ext>
            </a:extLst>
          </p:cNvPr>
          <p:cNvSpPr>
            <a:spLocks noGrp="1"/>
          </p:cNvSpPr>
          <p:nvPr>
            <p:ph type="title"/>
          </p:nvPr>
        </p:nvSpPr>
        <p:spPr/>
        <p:txBody>
          <a:bodyPr/>
          <a:lstStyle/>
          <a:p>
            <a:r>
              <a:rPr lang="en-US" dirty="0"/>
              <a:t>Sample questions for users - meeting conditions</a:t>
            </a:r>
          </a:p>
        </p:txBody>
      </p:sp>
      <p:pic>
        <p:nvPicPr>
          <p:cNvPr id="5" name="Content Placeholder 4" descr="Table&#10;&#10;Description automatically generated">
            <a:extLst>
              <a:ext uri="{FF2B5EF4-FFF2-40B4-BE49-F238E27FC236}">
                <a16:creationId xmlns:a16="http://schemas.microsoft.com/office/drawing/2014/main" id="{265527E8-F4E3-D843-B170-25D10AD1F7C4}"/>
              </a:ext>
            </a:extLst>
          </p:cNvPr>
          <p:cNvPicPr>
            <a:picLocks noGrp="1" noChangeAspect="1"/>
          </p:cNvPicPr>
          <p:nvPr>
            <p:ph idx="1"/>
          </p:nvPr>
        </p:nvPicPr>
        <p:blipFill>
          <a:blip r:embed="rId2"/>
          <a:stretch>
            <a:fillRect/>
          </a:stretch>
        </p:blipFill>
        <p:spPr>
          <a:xfrm>
            <a:off x="1754191" y="1690687"/>
            <a:ext cx="8018463" cy="5000989"/>
          </a:xfrm>
          <a:ln w="12700">
            <a:solidFill>
              <a:schemeClr val="tx1"/>
            </a:solidFill>
            <a:prstDash val="solid"/>
          </a:ln>
        </p:spPr>
      </p:pic>
    </p:spTree>
    <p:extLst>
      <p:ext uri="{BB962C8B-B14F-4D97-AF65-F5344CB8AC3E}">
        <p14:creationId xmlns:p14="http://schemas.microsoft.com/office/powerpoint/2010/main" val="3510934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90B55-33A8-EC40-80D6-0313A6159958}"/>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kern="1200">
                <a:solidFill>
                  <a:schemeClr val="bg1"/>
                </a:solidFill>
                <a:latin typeface="+mj-lt"/>
                <a:ea typeface="+mj-ea"/>
                <a:cs typeface="+mj-cs"/>
              </a:rPr>
              <a:t>Matching Restrictions and Requests (DUO)</a:t>
            </a:r>
          </a:p>
        </p:txBody>
      </p:sp>
      <p:pic>
        <p:nvPicPr>
          <p:cNvPr id="15362" name="Picture 2" descr="alt tag">
            <a:extLst>
              <a:ext uri="{FF2B5EF4-FFF2-40B4-BE49-F238E27FC236}">
                <a16:creationId xmlns:a16="http://schemas.microsoft.com/office/drawing/2014/main" id="{EF2426DB-EDC4-0A46-B603-83B86393B10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29050" y="270228"/>
            <a:ext cx="7722870" cy="635206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062A1EC-2523-C442-B7ED-054B9596F1F8}"/>
              </a:ext>
            </a:extLst>
          </p:cNvPr>
          <p:cNvSpPr txBox="1"/>
          <p:nvPr/>
        </p:nvSpPr>
        <p:spPr>
          <a:xfrm>
            <a:off x="5887774" y="6383125"/>
            <a:ext cx="6100762" cy="307777"/>
          </a:xfrm>
          <a:prstGeom prst="rect">
            <a:avLst/>
          </a:prstGeom>
          <a:noFill/>
        </p:spPr>
        <p:txBody>
          <a:bodyPr wrap="square">
            <a:spAutoFit/>
          </a:bodyPr>
          <a:lstStyle/>
          <a:p>
            <a:r>
              <a:rPr lang="en-US" sz="1400" dirty="0">
                <a:hlinkClick r:id="rId3"/>
              </a:rPr>
              <a:t>https://github.com/EBISPOT/DUO/raw/master/doc/figs/DUO_matching.png</a:t>
            </a:r>
            <a:r>
              <a:rPr lang="en-US" sz="1400" dirty="0"/>
              <a:t> </a:t>
            </a:r>
          </a:p>
        </p:txBody>
      </p:sp>
    </p:spTree>
    <p:extLst>
      <p:ext uri="{BB962C8B-B14F-4D97-AF65-F5344CB8AC3E}">
        <p14:creationId xmlns:p14="http://schemas.microsoft.com/office/powerpoint/2010/main" val="3637712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50A5F26-EB30-794D-AA8B-11768EAF701A}"/>
              </a:ext>
            </a:extLst>
          </p:cNvPr>
          <p:cNvSpPr>
            <a:spLocks noGrp="1"/>
          </p:cNvSpPr>
          <p:nvPr>
            <p:ph type="title"/>
          </p:nvPr>
        </p:nvSpPr>
        <p:spPr>
          <a:xfrm>
            <a:off x="966952" y="1204108"/>
            <a:ext cx="2669406" cy="1781175"/>
          </a:xfrm>
        </p:spPr>
        <p:txBody>
          <a:bodyPr>
            <a:normAutofit/>
          </a:bodyPr>
          <a:lstStyle/>
          <a:p>
            <a:r>
              <a:rPr lang="en-US" sz="3200">
                <a:solidFill>
                  <a:srgbClr val="FFFFFF"/>
                </a:solidFill>
              </a:rPr>
              <a:t>CADRE ER diagram</a:t>
            </a:r>
            <a:br>
              <a:rPr lang="en-US" sz="3200">
                <a:solidFill>
                  <a:srgbClr val="FFFFFF"/>
                </a:solidFill>
              </a:rPr>
            </a:br>
            <a:endParaRPr lang="en-US" sz="3200">
              <a:solidFill>
                <a:srgbClr val="FFFFFF"/>
              </a:solidFill>
            </a:endParaRPr>
          </a:p>
        </p:txBody>
      </p:sp>
      <p:sp>
        <p:nvSpPr>
          <p:cNvPr id="17" name="Content Placeholder 8">
            <a:extLst>
              <a:ext uri="{FF2B5EF4-FFF2-40B4-BE49-F238E27FC236}">
                <a16:creationId xmlns:a16="http://schemas.microsoft.com/office/drawing/2014/main" id="{01F664B1-99CF-437F-9F11-CDC1687A5D84}"/>
              </a:ext>
            </a:extLst>
          </p:cNvPr>
          <p:cNvSpPr>
            <a:spLocks noGrp="1"/>
          </p:cNvSpPr>
          <p:nvPr>
            <p:ph idx="1"/>
          </p:nvPr>
        </p:nvSpPr>
        <p:spPr>
          <a:xfrm>
            <a:off x="966951" y="3355130"/>
            <a:ext cx="2669407" cy="2427333"/>
          </a:xfrm>
        </p:spPr>
        <p:txBody>
          <a:bodyPr>
            <a:normAutofit/>
          </a:bodyPr>
          <a:lstStyle/>
          <a:p>
            <a:endParaRPr lang="en-US" sz="1600"/>
          </a:p>
        </p:txBody>
      </p:sp>
      <p:pic>
        <p:nvPicPr>
          <p:cNvPr id="5" name="Content Placeholder 4" descr="Diagram&#10;&#10;Description automatically generated">
            <a:extLst>
              <a:ext uri="{FF2B5EF4-FFF2-40B4-BE49-F238E27FC236}">
                <a16:creationId xmlns:a16="http://schemas.microsoft.com/office/drawing/2014/main" id="{38BC8474-6175-6741-8952-BCBC2BF87CEF}"/>
              </a:ext>
            </a:extLst>
          </p:cNvPr>
          <p:cNvPicPr>
            <a:picLocks noChangeAspect="1"/>
          </p:cNvPicPr>
          <p:nvPr/>
        </p:nvPicPr>
        <p:blipFill>
          <a:blip r:embed="rId2"/>
          <a:stretch>
            <a:fillRect/>
          </a:stretch>
        </p:blipFill>
        <p:spPr>
          <a:xfrm>
            <a:off x="4059932" y="235741"/>
            <a:ext cx="7721723" cy="5965033"/>
          </a:xfrm>
          <a:prstGeom prst="rect">
            <a:avLst/>
          </a:prstGeom>
        </p:spPr>
      </p:pic>
      <p:sp>
        <p:nvSpPr>
          <p:cNvPr id="6" name="TextBox 5">
            <a:extLst>
              <a:ext uri="{FF2B5EF4-FFF2-40B4-BE49-F238E27FC236}">
                <a16:creationId xmlns:a16="http://schemas.microsoft.com/office/drawing/2014/main" id="{79147411-6891-B24A-B4D0-35F18E8B16FA}"/>
              </a:ext>
            </a:extLst>
          </p:cNvPr>
          <p:cNvSpPr txBox="1"/>
          <p:nvPr/>
        </p:nvSpPr>
        <p:spPr>
          <a:xfrm>
            <a:off x="2528888" y="6329363"/>
            <a:ext cx="5088381" cy="369332"/>
          </a:xfrm>
          <a:prstGeom prst="rect">
            <a:avLst/>
          </a:prstGeom>
          <a:noFill/>
        </p:spPr>
        <p:txBody>
          <a:bodyPr wrap="none" rtlCol="0">
            <a:spAutoFit/>
          </a:bodyPr>
          <a:lstStyle/>
          <a:p>
            <a:r>
              <a:rPr lang="en-US" dirty="0">
                <a:hlinkClick r:id="rId3"/>
              </a:rPr>
              <a:t>https://cloudstor.aarnet.edu.au/plus/f/5984726369</a:t>
            </a:r>
            <a:r>
              <a:rPr lang="en-US" dirty="0"/>
              <a:t> </a:t>
            </a:r>
          </a:p>
        </p:txBody>
      </p:sp>
    </p:spTree>
    <p:extLst>
      <p:ext uri="{BB962C8B-B14F-4D97-AF65-F5344CB8AC3E}">
        <p14:creationId xmlns:p14="http://schemas.microsoft.com/office/powerpoint/2010/main" val="203896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37F12-B6B8-B746-A79A-EE2CEE16C089}"/>
              </a:ext>
            </a:extLst>
          </p:cNvPr>
          <p:cNvSpPr>
            <a:spLocks noGrp="1"/>
          </p:cNvSpPr>
          <p:nvPr>
            <p:ph type="title"/>
          </p:nvPr>
        </p:nvSpPr>
        <p:spPr/>
        <p:txBody>
          <a:bodyPr/>
          <a:lstStyle/>
          <a:p>
            <a:r>
              <a:rPr lang="en-US" dirty="0"/>
              <a:t>Joint and severable</a:t>
            </a:r>
          </a:p>
        </p:txBody>
      </p:sp>
      <p:sp>
        <p:nvSpPr>
          <p:cNvPr id="3" name="Content Placeholder 2">
            <a:extLst>
              <a:ext uri="{FF2B5EF4-FFF2-40B4-BE49-F238E27FC236}">
                <a16:creationId xmlns:a16="http://schemas.microsoft.com/office/drawing/2014/main" id="{DFE36AD6-2B3D-DC4C-B40E-ADFD6D82780D}"/>
              </a:ext>
            </a:extLst>
          </p:cNvPr>
          <p:cNvSpPr>
            <a:spLocks noGrp="1"/>
          </p:cNvSpPr>
          <p:nvPr>
            <p:ph idx="1"/>
          </p:nvPr>
        </p:nvSpPr>
        <p:spPr/>
        <p:txBody>
          <a:bodyPr/>
          <a:lstStyle/>
          <a:p>
            <a:r>
              <a:rPr lang="en-US" dirty="0"/>
              <a:t>Dimensions are designed so that each can be evaluated independently of the others, as far possible.</a:t>
            </a:r>
          </a:p>
          <a:p>
            <a:r>
              <a:rPr lang="en-US" dirty="0"/>
              <a:t>All five dimensions need to be considered jointly to evaluate whether a data access system can provide an ‘acceptable’ solution.</a:t>
            </a:r>
          </a:p>
          <a:p>
            <a:endParaRPr lang="en-US" dirty="0"/>
          </a:p>
          <a:p>
            <a:endParaRPr lang="en-US" dirty="0"/>
          </a:p>
        </p:txBody>
      </p:sp>
    </p:spTree>
    <p:extLst>
      <p:ext uri="{BB962C8B-B14F-4D97-AF65-F5344CB8AC3E}">
        <p14:creationId xmlns:p14="http://schemas.microsoft.com/office/powerpoint/2010/main" val="28632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6C64-0C4C-CF44-8448-0D10D04E3A59}"/>
              </a:ext>
            </a:extLst>
          </p:cNvPr>
          <p:cNvSpPr>
            <a:spLocks noGrp="1"/>
          </p:cNvSpPr>
          <p:nvPr>
            <p:ph type="title"/>
          </p:nvPr>
        </p:nvSpPr>
        <p:spPr/>
        <p:txBody>
          <a:bodyPr/>
          <a:lstStyle/>
          <a:p>
            <a:r>
              <a:rPr lang="en-US" dirty="0"/>
              <a:t>Safe projects</a:t>
            </a:r>
          </a:p>
        </p:txBody>
      </p:sp>
      <p:sp>
        <p:nvSpPr>
          <p:cNvPr id="3" name="Content Placeholder 2">
            <a:extLst>
              <a:ext uri="{FF2B5EF4-FFF2-40B4-BE49-F238E27FC236}">
                <a16:creationId xmlns:a16="http://schemas.microsoft.com/office/drawing/2014/main" id="{982D3666-C771-8747-9070-9E2053F33075}"/>
              </a:ext>
            </a:extLst>
          </p:cNvPr>
          <p:cNvSpPr>
            <a:spLocks noGrp="1"/>
          </p:cNvSpPr>
          <p:nvPr>
            <p:ph idx="1"/>
          </p:nvPr>
        </p:nvSpPr>
        <p:spPr/>
        <p:txBody>
          <a:bodyPr>
            <a:normAutofit fontScale="92500" lnSpcReduction="20000"/>
          </a:bodyPr>
          <a:lstStyle/>
          <a:p>
            <a:r>
              <a:rPr lang="en-US" dirty="0"/>
              <a:t>Intended use</a:t>
            </a:r>
          </a:p>
          <a:p>
            <a:pPr lvl="1"/>
            <a:r>
              <a:rPr lang="en-US" dirty="0"/>
              <a:t>Fitness for purpose, public benefit, academic contribution, commercial benefit</a:t>
            </a:r>
          </a:p>
          <a:p>
            <a:r>
              <a:rPr lang="en-US" dirty="0"/>
              <a:t>Context</a:t>
            </a:r>
          </a:p>
          <a:p>
            <a:r>
              <a:rPr lang="en-US" dirty="0"/>
              <a:t>Ethics</a:t>
            </a:r>
          </a:p>
          <a:p>
            <a:pPr lvl="1"/>
            <a:r>
              <a:rPr lang="en-US" dirty="0"/>
              <a:t>Ethics approval, privacy impact assessment, code of conduct</a:t>
            </a:r>
          </a:p>
          <a:p>
            <a:r>
              <a:rPr lang="en-US" dirty="0"/>
              <a:t>Risks</a:t>
            </a:r>
          </a:p>
          <a:p>
            <a:pPr lvl="1"/>
            <a:r>
              <a:rPr lang="en-US" dirty="0"/>
              <a:t>Confidentiality, reputation, commercial</a:t>
            </a:r>
          </a:p>
          <a:p>
            <a:r>
              <a:rPr lang="en-US" dirty="0"/>
              <a:t>End users</a:t>
            </a:r>
          </a:p>
          <a:p>
            <a:pPr lvl="1"/>
            <a:r>
              <a:rPr lang="en-US" dirty="0"/>
              <a:t>Sponsors, research users, funders</a:t>
            </a:r>
          </a:p>
          <a:p>
            <a:pPr lvl="1"/>
            <a:endParaRPr lang="en-US" dirty="0"/>
          </a:p>
          <a:p>
            <a:r>
              <a:rPr lang="en-US" dirty="0"/>
              <a:t>What about research </a:t>
            </a:r>
            <a:r>
              <a:rPr lang="en-US" b="1" dirty="0"/>
              <a:t>programs</a:t>
            </a:r>
            <a:r>
              <a:rPr lang="en-US" dirty="0"/>
              <a:t>?</a:t>
            </a:r>
          </a:p>
          <a:p>
            <a:pPr lvl="1"/>
            <a:r>
              <a:rPr lang="en-US" dirty="0"/>
              <a:t>Grouping</a:t>
            </a:r>
          </a:p>
        </p:txBody>
      </p:sp>
    </p:spTree>
    <p:extLst>
      <p:ext uri="{BB962C8B-B14F-4D97-AF65-F5344CB8AC3E}">
        <p14:creationId xmlns:p14="http://schemas.microsoft.com/office/powerpoint/2010/main" val="2487711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FA1FD-24B9-1346-BFB7-A3F0138AF435}"/>
              </a:ext>
            </a:extLst>
          </p:cNvPr>
          <p:cNvSpPr>
            <a:spLocks noGrp="1"/>
          </p:cNvSpPr>
          <p:nvPr>
            <p:ph type="title"/>
          </p:nvPr>
        </p:nvSpPr>
        <p:spPr/>
        <p:txBody>
          <a:bodyPr/>
          <a:lstStyle/>
          <a:p>
            <a:r>
              <a:rPr lang="en-US" dirty="0"/>
              <a:t>Safe people</a:t>
            </a:r>
          </a:p>
        </p:txBody>
      </p:sp>
      <p:sp>
        <p:nvSpPr>
          <p:cNvPr id="3" name="Content Placeholder 2">
            <a:extLst>
              <a:ext uri="{FF2B5EF4-FFF2-40B4-BE49-F238E27FC236}">
                <a16:creationId xmlns:a16="http://schemas.microsoft.com/office/drawing/2014/main" id="{5C9BCDDC-D1EF-9249-9909-40745399B1CC}"/>
              </a:ext>
            </a:extLst>
          </p:cNvPr>
          <p:cNvSpPr>
            <a:spLocks noGrp="1"/>
          </p:cNvSpPr>
          <p:nvPr>
            <p:ph sz="half" idx="1"/>
          </p:nvPr>
        </p:nvSpPr>
        <p:spPr/>
        <p:txBody>
          <a:bodyPr>
            <a:normAutofit lnSpcReduction="10000"/>
          </a:bodyPr>
          <a:lstStyle/>
          <a:p>
            <a:pPr marL="0" indent="0">
              <a:buNone/>
            </a:pPr>
            <a:r>
              <a:rPr lang="en-US" dirty="0"/>
              <a:t>Desai, Ritchie and </a:t>
            </a:r>
            <a:r>
              <a:rPr lang="en-US" dirty="0" err="1"/>
              <a:t>Welpton</a:t>
            </a:r>
            <a:r>
              <a:rPr lang="en-US" dirty="0"/>
              <a:t> (2016):</a:t>
            </a:r>
          </a:p>
          <a:p>
            <a:r>
              <a:rPr lang="en-US" dirty="0"/>
              <a:t>Do the users have the necessary technical skills?</a:t>
            </a:r>
          </a:p>
          <a:p>
            <a:r>
              <a:rPr lang="en-US" dirty="0"/>
              <a:t>Do the users need training in handling confidential data?</a:t>
            </a:r>
          </a:p>
          <a:p>
            <a:r>
              <a:rPr lang="en-US" dirty="0"/>
              <a:t>Are users likely to follow procedures?</a:t>
            </a:r>
          </a:p>
          <a:p>
            <a:pPr marL="0" indent="0">
              <a:buNone/>
            </a:pPr>
            <a:endParaRPr lang="en-US" dirty="0"/>
          </a:p>
        </p:txBody>
      </p:sp>
      <p:sp>
        <p:nvSpPr>
          <p:cNvPr id="4" name="Content Placeholder 3">
            <a:extLst>
              <a:ext uri="{FF2B5EF4-FFF2-40B4-BE49-F238E27FC236}">
                <a16:creationId xmlns:a16="http://schemas.microsoft.com/office/drawing/2014/main" id="{F0BE4C2D-BF20-2B42-BD60-DC7219A18DCC}"/>
              </a:ext>
            </a:extLst>
          </p:cNvPr>
          <p:cNvSpPr>
            <a:spLocks noGrp="1"/>
          </p:cNvSpPr>
          <p:nvPr>
            <p:ph sz="half" idx="2"/>
          </p:nvPr>
        </p:nvSpPr>
        <p:spPr/>
        <p:txBody>
          <a:bodyPr>
            <a:normAutofit lnSpcReduction="10000"/>
          </a:bodyPr>
          <a:lstStyle/>
          <a:p>
            <a:pPr marL="0" indent="0">
              <a:buNone/>
            </a:pPr>
            <a:r>
              <a:rPr lang="en-US" dirty="0"/>
              <a:t>CWG additions:</a:t>
            </a:r>
          </a:p>
          <a:p>
            <a:r>
              <a:rPr lang="en-US" dirty="0"/>
              <a:t>Past track record</a:t>
            </a:r>
          </a:p>
          <a:p>
            <a:r>
              <a:rPr lang="en-US" dirty="0"/>
              <a:t>Institutional affiliation</a:t>
            </a:r>
          </a:p>
          <a:p>
            <a:pPr lvl="1"/>
            <a:r>
              <a:rPr lang="en-US" dirty="0"/>
              <a:t>Institutional rules</a:t>
            </a:r>
          </a:p>
          <a:p>
            <a:pPr lvl="1"/>
            <a:r>
              <a:rPr lang="en-US" dirty="0"/>
              <a:t>Institutional support</a:t>
            </a:r>
          </a:p>
          <a:p>
            <a:pPr lvl="1"/>
            <a:r>
              <a:rPr lang="en-US" dirty="0"/>
              <a:t>Institutional legitimacy</a:t>
            </a:r>
          </a:p>
          <a:p>
            <a:pPr lvl="1"/>
            <a:r>
              <a:rPr lang="en-US" dirty="0"/>
              <a:t>Considered further under “</a:t>
            </a:r>
            <a:r>
              <a:rPr lang="en-US" dirty="0" err="1"/>
              <a:t>Organisations</a:t>
            </a:r>
            <a:r>
              <a:rPr lang="en-US" dirty="0"/>
              <a:t>”</a:t>
            </a:r>
          </a:p>
          <a:p>
            <a:pPr lvl="1"/>
            <a:endParaRPr lang="en-US" dirty="0"/>
          </a:p>
          <a:p>
            <a:r>
              <a:rPr lang="en-US" dirty="0"/>
              <a:t>Examples: GA4GH and ICPSR “Researcher Passports”</a:t>
            </a:r>
          </a:p>
          <a:p>
            <a:endParaRPr lang="en-US" dirty="0"/>
          </a:p>
        </p:txBody>
      </p:sp>
    </p:spTree>
    <p:extLst>
      <p:ext uri="{BB962C8B-B14F-4D97-AF65-F5344CB8AC3E}">
        <p14:creationId xmlns:p14="http://schemas.microsoft.com/office/powerpoint/2010/main" val="11839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EED49-E91D-D649-BCEB-3AC4F1DE61AA}"/>
              </a:ext>
            </a:extLst>
          </p:cNvPr>
          <p:cNvSpPr>
            <a:spLocks noGrp="1"/>
          </p:cNvSpPr>
          <p:nvPr>
            <p:ph type="title"/>
          </p:nvPr>
        </p:nvSpPr>
        <p:spPr/>
        <p:txBody>
          <a:bodyPr/>
          <a:lstStyle/>
          <a:p>
            <a:r>
              <a:rPr lang="en-US"/>
              <a:t>Safe data</a:t>
            </a:r>
            <a:endParaRPr lang="en-US" dirty="0"/>
          </a:p>
        </p:txBody>
      </p:sp>
      <p:sp>
        <p:nvSpPr>
          <p:cNvPr id="5" name="Content Placeholder 4">
            <a:extLst>
              <a:ext uri="{FF2B5EF4-FFF2-40B4-BE49-F238E27FC236}">
                <a16:creationId xmlns:a16="http://schemas.microsoft.com/office/drawing/2014/main" id="{244000ED-8AB3-114F-96CC-B2E8FD94F0E5}"/>
              </a:ext>
            </a:extLst>
          </p:cNvPr>
          <p:cNvSpPr>
            <a:spLocks noGrp="1"/>
          </p:cNvSpPr>
          <p:nvPr>
            <p:ph idx="1"/>
          </p:nvPr>
        </p:nvSpPr>
        <p:spPr/>
        <p:txBody>
          <a:bodyPr>
            <a:normAutofit fontScale="92500" lnSpcReduction="10000"/>
          </a:bodyPr>
          <a:lstStyle/>
          <a:p>
            <a:r>
              <a:rPr lang="en-US" dirty="0"/>
              <a:t>Confidentiality and privacy: risk of identification of participants</a:t>
            </a:r>
          </a:p>
          <a:p>
            <a:r>
              <a:rPr lang="en-US" dirty="0"/>
              <a:t>Sensitivity and security: sensitivity of the data itself (e.g. national security)</a:t>
            </a:r>
          </a:p>
          <a:p>
            <a:r>
              <a:rPr lang="en-US" dirty="0"/>
              <a:t>Utility: the released data is faithful in critical ways to the original data (analytically valid data)</a:t>
            </a:r>
          </a:p>
          <a:p>
            <a:r>
              <a:rPr lang="en-US" dirty="0"/>
              <a:t>Useability: </a:t>
            </a:r>
            <a:r>
              <a:rPr lang="en-GB" dirty="0"/>
              <a:t>Contextual information (often metadata or </a:t>
            </a:r>
            <a:r>
              <a:rPr lang="en-GB" dirty="0" err="1"/>
              <a:t>paradata</a:t>
            </a:r>
            <a:r>
              <a:rPr lang="en-GB" dirty="0"/>
              <a:t>) is provided that could better support use </a:t>
            </a:r>
            <a:endParaRPr lang="en-US" dirty="0"/>
          </a:p>
          <a:p>
            <a:r>
              <a:rPr lang="en-US" dirty="0"/>
              <a:t>Data integrity: does treatment of the data undermine it’s useability</a:t>
            </a:r>
          </a:p>
          <a:p>
            <a:r>
              <a:rPr lang="en-US" dirty="0"/>
              <a:t>Access conditions: constraints placed on access to data as a condition of use</a:t>
            </a:r>
          </a:p>
          <a:p>
            <a:r>
              <a:rPr lang="en-US" dirty="0"/>
              <a:t>Challenge of different data types (e.g. SOCEY qualitative data assessment)</a:t>
            </a:r>
          </a:p>
        </p:txBody>
      </p:sp>
    </p:spTree>
    <p:extLst>
      <p:ext uri="{BB962C8B-B14F-4D97-AF65-F5344CB8AC3E}">
        <p14:creationId xmlns:p14="http://schemas.microsoft.com/office/powerpoint/2010/main" val="156717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2AD7-7B29-0244-B699-0F749641EFF1}"/>
              </a:ext>
            </a:extLst>
          </p:cNvPr>
          <p:cNvSpPr>
            <a:spLocks noGrp="1"/>
          </p:cNvSpPr>
          <p:nvPr>
            <p:ph type="title"/>
          </p:nvPr>
        </p:nvSpPr>
        <p:spPr/>
        <p:txBody>
          <a:bodyPr/>
          <a:lstStyle/>
          <a:p>
            <a:r>
              <a:rPr lang="en-US" dirty="0"/>
              <a:t>Access conditions (data licenses?)</a:t>
            </a:r>
          </a:p>
        </p:txBody>
      </p:sp>
      <p:sp>
        <p:nvSpPr>
          <p:cNvPr id="3" name="Content Placeholder 2">
            <a:extLst>
              <a:ext uri="{FF2B5EF4-FFF2-40B4-BE49-F238E27FC236}">
                <a16:creationId xmlns:a16="http://schemas.microsoft.com/office/drawing/2014/main" id="{B4F78020-9E04-DA46-ACF5-55E4D8280CBE}"/>
              </a:ext>
            </a:extLst>
          </p:cNvPr>
          <p:cNvSpPr>
            <a:spLocks noGrp="1"/>
          </p:cNvSpPr>
          <p:nvPr>
            <p:ph idx="1"/>
          </p:nvPr>
        </p:nvSpPr>
        <p:spPr/>
        <p:txBody>
          <a:bodyPr>
            <a:normAutofit lnSpcReduction="10000"/>
          </a:bodyPr>
          <a:lstStyle/>
          <a:p>
            <a:r>
              <a:rPr lang="en-US" dirty="0"/>
              <a:t>User characteristics e.g., access for staff but not students</a:t>
            </a:r>
          </a:p>
          <a:p>
            <a:endParaRPr lang="en-US" dirty="0"/>
          </a:p>
          <a:p>
            <a:r>
              <a:rPr lang="en-US" dirty="0"/>
              <a:t>Limits on purposes e.g., no use for commercial purposes</a:t>
            </a:r>
          </a:p>
          <a:p>
            <a:endParaRPr lang="en-US" dirty="0"/>
          </a:p>
          <a:p>
            <a:r>
              <a:rPr lang="en-US" dirty="0"/>
              <a:t>Time-limited access to data or work environment (as resources)</a:t>
            </a:r>
          </a:p>
          <a:p>
            <a:endParaRPr lang="en-US" dirty="0"/>
          </a:p>
          <a:p>
            <a:r>
              <a:rPr lang="en-US" dirty="0"/>
              <a:t>Notification on and review of outputs from analysis of the data</a:t>
            </a:r>
          </a:p>
          <a:p>
            <a:endParaRPr lang="en-US" dirty="0"/>
          </a:p>
          <a:p>
            <a:r>
              <a:rPr lang="en-US" dirty="0"/>
              <a:t>Licenses and other documentation required</a:t>
            </a:r>
          </a:p>
          <a:p>
            <a:endParaRPr lang="en-US" dirty="0"/>
          </a:p>
          <a:p>
            <a:endParaRPr lang="en-US" dirty="0"/>
          </a:p>
        </p:txBody>
      </p:sp>
    </p:spTree>
    <p:extLst>
      <p:ext uri="{BB962C8B-B14F-4D97-AF65-F5344CB8AC3E}">
        <p14:creationId xmlns:p14="http://schemas.microsoft.com/office/powerpoint/2010/main" val="129431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8083A-8E12-2D42-A432-90C9646105D0}"/>
              </a:ext>
            </a:extLst>
          </p:cNvPr>
          <p:cNvSpPr>
            <a:spLocks noGrp="1"/>
          </p:cNvSpPr>
          <p:nvPr>
            <p:ph type="title"/>
          </p:nvPr>
        </p:nvSpPr>
        <p:spPr/>
        <p:txBody>
          <a:bodyPr/>
          <a:lstStyle/>
          <a:p>
            <a:r>
              <a:rPr lang="en-US" dirty="0"/>
              <a:t>Safe settings</a:t>
            </a:r>
          </a:p>
        </p:txBody>
      </p:sp>
      <p:sp>
        <p:nvSpPr>
          <p:cNvPr id="3" name="Content Placeholder 2">
            <a:extLst>
              <a:ext uri="{FF2B5EF4-FFF2-40B4-BE49-F238E27FC236}">
                <a16:creationId xmlns:a16="http://schemas.microsoft.com/office/drawing/2014/main" id="{4A9EF294-9C11-BD4A-A194-A488EAE6AA8B}"/>
              </a:ext>
            </a:extLst>
          </p:cNvPr>
          <p:cNvSpPr>
            <a:spLocks noGrp="1"/>
          </p:cNvSpPr>
          <p:nvPr>
            <p:ph idx="1"/>
          </p:nvPr>
        </p:nvSpPr>
        <p:spPr/>
        <p:txBody>
          <a:bodyPr/>
          <a:lstStyle/>
          <a:p>
            <a:r>
              <a:rPr lang="en-US" dirty="0"/>
              <a:t>“</a:t>
            </a:r>
            <a:r>
              <a:rPr lang="en-GB" dirty="0"/>
              <a:t>whether all parties have taken reasonable steps to ensure data will be used in an appropriately safe and secure environment, i.e. one that minimises unauthorised use, access or loss of data</a:t>
            </a:r>
            <a:r>
              <a:rPr lang="en-AU" dirty="0"/>
              <a:t>”</a:t>
            </a:r>
          </a:p>
          <a:p>
            <a:r>
              <a:rPr lang="en-AU" dirty="0"/>
              <a:t>Physical environment</a:t>
            </a:r>
          </a:p>
          <a:p>
            <a:r>
              <a:rPr lang="en-AU" dirty="0"/>
              <a:t>IT environment</a:t>
            </a:r>
          </a:p>
          <a:p>
            <a:r>
              <a:rPr lang="en-AU" dirty="0"/>
              <a:t>(Training in use of settings)</a:t>
            </a:r>
            <a:endParaRPr lang="en-US" dirty="0"/>
          </a:p>
        </p:txBody>
      </p:sp>
    </p:spTree>
    <p:extLst>
      <p:ext uri="{BB962C8B-B14F-4D97-AF65-F5344CB8AC3E}">
        <p14:creationId xmlns:p14="http://schemas.microsoft.com/office/powerpoint/2010/main" val="67447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EB3164-0AA0-374A-B555-F35DAC8A70E5}"/>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DATS Descriptors for Access</a:t>
            </a:r>
          </a:p>
        </p:txBody>
      </p:sp>
      <p:graphicFrame>
        <p:nvGraphicFramePr>
          <p:cNvPr id="4" name="Table 3">
            <a:extLst>
              <a:ext uri="{FF2B5EF4-FFF2-40B4-BE49-F238E27FC236}">
                <a16:creationId xmlns:a16="http://schemas.microsoft.com/office/drawing/2014/main" id="{15C3EAFD-7B85-C547-BEA4-B409D7547EBB}"/>
              </a:ext>
            </a:extLst>
          </p:cNvPr>
          <p:cNvGraphicFramePr>
            <a:graphicFrameLocks noGrp="1"/>
          </p:cNvGraphicFramePr>
          <p:nvPr>
            <p:extLst>
              <p:ext uri="{D42A27DB-BD31-4B8C-83A1-F6EECF244321}">
                <p14:modId xmlns:p14="http://schemas.microsoft.com/office/powerpoint/2010/main" val="4016107007"/>
              </p:ext>
            </p:extLst>
          </p:nvPr>
        </p:nvGraphicFramePr>
        <p:xfrm>
          <a:off x="803272" y="1675227"/>
          <a:ext cx="10585456" cy="4562953"/>
        </p:xfrm>
        <a:graphic>
          <a:graphicData uri="http://schemas.openxmlformats.org/drawingml/2006/table">
            <a:tbl>
              <a:tblPr firstRow="1" firstCol="1" bandRow="1">
                <a:noFill/>
                <a:tableStyleId>{5C22544A-7EE6-4342-B048-85BDC9FD1C3A}</a:tableStyleId>
              </a:tblPr>
              <a:tblGrid>
                <a:gridCol w="2782891">
                  <a:extLst>
                    <a:ext uri="{9D8B030D-6E8A-4147-A177-3AD203B41FA5}">
                      <a16:colId xmlns:a16="http://schemas.microsoft.com/office/drawing/2014/main" val="1060648986"/>
                    </a:ext>
                  </a:extLst>
                </a:gridCol>
                <a:gridCol w="7802565">
                  <a:extLst>
                    <a:ext uri="{9D8B030D-6E8A-4147-A177-3AD203B41FA5}">
                      <a16:colId xmlns:a16="http://schemas.microsoft.com/office/drawing/2014/main" val="1846407618"/>
                    </a:ext>
                  </a:extLst>
                </a:gridCol>
              </a:tblGrid>
              <a:tr h="533422">
                <a:tc>
                  <a:txBody>
                    <a:bodyPr/>
                    <a:lstStyle/>
                    <a:p>
                      <a:r>
                        <a:rPr lang="en-GB" sz="2000" b="1" cap="none" spc="0">
                          <a:solidFill>
                            <a:schemeClr val="tx1"/>
                          </a:solidFill>
                          <a:effectLst/>
                        </a:rPr>
                        <a:t>Access method</a:t>
                      </a:r>
                      <a:endParaRPr lang="en-AU" sz="2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nchor="b">
                    <a:lnL w="12700" cmpd="sng">
                      <a:noFill/>
                    </a:lnL>
                    <a:lnR w="12700" cmpd="sng">
                      <a:noFill/>
                    </a:lnR>
                    <a:lnT w="9525" cap="flat" cmpd="sng" algn="ctr">
                      <a:noFill/>
                      <a:prstDash val="solid"/>
                    </a:lnT>
                    <a:lnB w="38100" cmpd="sng">
                      <a:noFill/>
                    </a:lnB>
                    <a:noFill/>
                  </a:tcPr>
                </a:tc>
                <a:tc>
                  <a:txBody>
                    <a:bodyPr/>
                    <a:lstStyle/>
                    <a:p>
                      <a:r>
                        <a:rPr lang="en-GB" sz="2000" b="1" cap="none" spc="0">
                          <a:solidFill>
                            <a:schemeClr val="tx1"/>
                          </a:solidFill>
                          <a:effectLst/>
                        </a:rPr>
                        <a:t>Description</a:t>
                      </a:r>
                      <a:endParaRPr lang="en-AU" sz="2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2503552296"/>
                  </a:ext>
                </a:extLst>
              </a:tr>
              <a:tr h="458818">
                <a:tc>
                  <a:txBody>
                    <a:bodyPr/>
                    <a:lstStyle/>
                    <a:p>
                      <a:r>
                        <a:rPr lang="en-GB" sz="1800" b="1" cap="none" spc="0" dirty="0">
                          <a:solidFill>
                            <a:schemeClr val="tx1"/>
                          </a:solidFill>
                          <a:effectLst/>
                        </a:rPr>
                        <a:t>Download</a:t>
                      </a:r>
                      <a:endParaRPr lang="en-AU" sz="18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9525" cap="flat" cmpd="sng" algn="ctr">
                      <a:solidFill>
                        <a:schemeClr val="tx1"/>
                      </a:solidFill>
                      <a:prstDash val="solid"/>
                    </a:lnL>
                    <a:lnR w="12700" cmpd="sng">
                      <a:noFill/>
                      <a:prstDash val="solid"/>
                    </a:lnR>
                    <a:lnT w="38100" cmpd="sng">
                      <a:noFill/>
                    </a:lnT>
                    <a:lnB w="9525" cap="flat" cmpd="sng" algn="ctr">
                      <a:noFill/>
                      <a:prstDash val="solid"/>
                    </a:lnB>
                    <a:noFill/>
                  </a:tcPr>
                </a:tc>
                <a:tc>
                  <a:txBody>
                    <a:bodyPr/>
                    <a:lstStyle/>
                    <a:p>
                      <a:r>
                        <a:rPr lang="en-GB" sz="1800" cap="none" spc="0" dirty="0">
                          <a:solidFill>
                            <a:schemeClr val="tx1"/>
                          </a:solidFill>
                          <a:effectLst/>
                        </a:rPr>
                        <a:t>The data are available for download. A license may be required</a:t>
                      </a:r>
                      <a:endParaRPr lang="en-AU"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12700" cmpd="sng">
                      <a:noFill/>
                      <a:prstDash val="solid"/>
                    </a:lnL>
                    <a:lnR w="12700" cmpd="sng">
                      <a:noFill/>
                      <a:prstDash val="solid"/>
                    </a:lnR>
                    <a:lnT w="38100" cmpd="sng">
                      <a:noFill/>
                    </a:lnT>
                    <a:lnB w="9525" cap="flat" cmpd="sng" algn="ctr">
                      <a:noFill/>
                      <a:prstDash val="solid"/>
                    </a:lnB>
                    <a:noFill/>
                  </a:tcPr>
                </a:tc>
                <a:extLst>
                  <a:ext uri="{0D108BD9-81ED-4DB2-BD59-A6C34878D82A}">
                    <a16:rowId xmlns:a16="http://schemas.microsoft.com/office/drawing/2014/main" val="2753909158"/>
                  </a:ext>
                </a:extLst>
              </a:tr>
              <a:tr h="682631">
                <a:tc>
                  <a:txBody>
                    <a:bodyPr/>
                    <a:lstStyle/>
                    <a:p>
                      <a:r>
                        <a:rPr lang="en-GB" sz="1800" b="1" cap="none" spc="0" dirty="0">
                          <a:solidFill>
                            <a:schemeClr val="tx1"/>
                          </a:solidFill>
                          <a:effectLst/>
                        </a:rPr>
                        <a:t>API</a:t>
                      </a:r>
                      <a:endParaRPr lang="en-AU" sz="18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r>
                        <a:rPr lang="en-GB" sz="1800" cap="none" spc="0">
                          <a:solidFill>
                            <a:schemeClr val="tx1"/>
                          </a:solidFill>
                          <a:effectLst/>
                        </a:rPr>
                        <a:t>Interaction with the data may be automated via defined communication protocols, i.e., APIs</a:t>
                      </a:r>
                      <a:endParaRPr lang="en-AU" sz="1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693892084"/>
                  </a:ext>
                </a:extLst>
              </a:tr>
              <a:tr h="906444">
                <a:tc>
                  <a:txBody>
                    <a:bodyPr/>
                    <a:lstStyle/>
                    <a:p>
                      <a:r>
                        <a:rPr lang="en-GB" sz="1800" b="1" cap="none" spc="0">
                          <a:solidFill>
                            <a:schemeClr val="tx1"/>
                          </a:solidFill>
                          <a:effectLst/>
                        </a:rPr>
                        <a:t>Remote access</a:t>
                      </a:r>
                      <a:endParaRPr lang="en-AU"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r>
                        <a:rPr lang="en-GB" sz="1800" cap="none" spc="0" dirty="0">
                          <a:solidFill>
                            <a:schemeClr val="tx1"/>
                          </a:solidFill>
                          <a:effectLst/>
                        </a:rPr>
                        <a:t>Users may access the data in a secure remote environment (“virtual data enclave”). Individual-level data may not be downloaded, only approved results</a:t>
                      </a:r>
                      <a:endParaRPr lang="en-AU"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1657811893"/>
                  </a:ext>
                </a:extLst>
              </a:tr>
              <a:tr h="906444">
                <a:tc>
                  <a:txBody>
                    <a:bodyPr/>
                    <a:lstStyle/>
                    <a:p>
                      <a:r>
                        <a:rPr lang="en-GB" sz="1800" b="1" cap="none" spc="0">
                          <a:solidFill>
                            <a:schemeClr val="tx1"/>
                          </a:solidFill>
                          <a:effectLst/>
                        </a:rPr>
                        <a:t>Remote service</a:t>
                      </a:r>
                      <a:endParaRPr lang="en-AU"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r>
                        <a:rPr lang="en-GB" sz="1800" cap="none" spc="0" dirty="0">
                          <a:solidFill>
                            <a:schemeClr val="tx1"/>
                          </a:solidFill>
                          <a:effectLst/>
                        </a:rPr>
                        <a:t>A user may submit program code or the script for a software package to be executed in a secure data </a:t>
                      </a:r>
                      <a:r>
                        <a:rPr lang="en-GB" sz="1800" cap="none" spc="0" dirty="0" err="1">
                          <a:solidFill>
                            <a:schemeClr val="tx1"/>
                          </a:solidFill>
                          <a:effectLst/>
                        </a:rPr>
                        <a:t>center</a:t>
                      </a:r>
                      <a:r>
                        <a:rPr lang="en-GB" sz="1800" cap="none" spc="0" dirty="0">
                          <a:solidFill>
                            <a:schemeClr val="tx1"/>
                          </a:solidFill>
                          <a:effectLst/>
                        </a:rPr>
                        <a:t>. The remote site returns outputs. It may perform a review before releasing the results</a:t>
                      </a:r>
                      <a:endParaRPr lang="en-AU"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407190263"/>
                  </a:ext>
                </a:extLst>
              </a:tr>
              <a:tr h="906444">
                <a:tc>
                  <a:txBody>
                    <a:bodyPr/>
                    <a:lstStyle/>
                    <a:p>
                      <a:r>
                        <a:rPr lang="en-GB" sz="1800" b="1" cap="none" spc="0">
                          <a:solidFill>
                            <a:schemeClr val="tx1"/>
                          </a:solidFill>
                          <a:effectLst/>
                        </a:rPr>
                        <a:t>Enclave</a:t>
                      </a:r>
                      <a:endParaRPr lang="en-AU"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9525"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GB" sz="1800" cap="none" spc="0" dirty="0">
                          <a:solidFill>
                            <a:schemeClr val="tx1"/>
                          </a:solidFill>
                          <a:effectLst/>
                        </a:rPr>
                        <a:t>Access is provided to approved users within a secure facility without remote access. Results may remain at the enclave or be released after review</a:t>
                      </a:r>
                      <a:endParaRPr lang="en-AU"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335" marR="83930" marT="22381" marB="16786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025212118"/>
                  </a:ext>
                </a:extLst>
              </a:tr>
            </a:tbl>
          </a:graphicData>
        </a:graphic>
      </p:graphicFrame>
    </p:spTree>
    <p:extLst>
      <p:ext uri="{BB962C8B-B14F-4D97-AF65-F5344CB8AC3E}">
        <p14:creationId xmlns:p14="http://schemas.microsoft.com/office/powerpoint/2010/main" val="2072810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TotalTime>
  <Words>2111</Words>
  <Application>Microsoft Macintosh PowerPoint</Application>
  <PresentationFormat>Widescreen</PresentationFormat>
  <Paragraphs>397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Symbol</vt:lpstr>
      <vt:lpstr>Office Theme</vt:lpstr>
      <vt:lpstr>Conceptual framework</vt:lpstr>
      <vt:lpstr>Five Safes</vt:lpstr>
      <vt:lpstr>Joint and severable</vt:lpstr>
      <vt:lpstr>Safe projects</vt:lpstr>
      <vt:lpstr>Safe people</vt:lpstr>
      <vt:lpstr>Safe data</vt:lpstr>
      <vt:lpstr>Access conditions (data licenses?)</vt:lpstr>
      <vt:lpstr>Safe settings</vt:lpstr>
      <vt:lpstr>DATS Descriptors for Access</vt:lpstr>
      <vt:lpstr>Safe outputs</vt:lpstr>
      <vt:lpstr>Safe data, settings and outputs</vt:lpstr>
      <vt:lpstr>Extensions</vt:lpstr>
      <vt:lpstr>Interactions</vt:lpstr>
      <vt:lpstr>Alignments</vt:lpstr>
      <vt:lpstr>Operationalisation</vt:lpstr>
      <vt:lpstr>Data Use Ontology</vt:lpstr>
      <vt:lpstr>DUO and the Five Safes</vt:lpstr>
      <vt:lpstr>Data Tags Suite (Alter et al., 2020)</vt:lpstr>
      <vt:lpstr>Data Authorisation</vt:lpstr>
      <vt:lpstr>Data Authentication</vt:lpstr>
      <vt:lpstr>Data Access</vt:lpstr>
      <vt:lpstr>Applying the 3 As to ADA</vt:lpstr>
      <vt:lpstr>Combining DUO and DATS – Ten To Men</vt:lpstr>
      <vt:lpstr>Aligning standards and the Five Safes</vt:lpstr>
      <vt:lpstr>Aligning standards and the Five Safes (Alternative)</vt:lpstr>
      <vt:lpstr>Sample questions for custodians – defining data access conditions (Source: DUO specification)</vt:lpstr>
      <vt:lpstr>Sample questions for users - meeting conditions</vt:lpstr>
      <vt:lpstr>Matching Restrictions and Requests (DUO)</vt:lpstr>
      <vt:lpstr>CADRE ER diagram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framework</dc:title>
  <dc:creator>Steven McEachern</dc:creator>
  <cp:lastModifiedBy>Steven McEachern</cp:lastModifiedBy>
  <cp:revision>16</cp:revision>
  <dcterms:created xsi:type="dcterms:W3CDTF">2021-11-03T22:56:52Z</dcterms:created>
  <dcterms:modified xsi:type="dcterms:W3CDTF">2021-11-04T23:17:34Z</dcterms:modified>
</cp:coreProperties>
</file>