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441" r:id="rId3"/>
    <p:sldId id="431" r:id="rId4"/>
    <p:sldId id="281" r:id="rId5"/>
    <p:sldId id="435" r:id="rId6"/>
    <p:sldId id="262" r:id="rId7"/>
    <p:sldId id="259" r:id="rId8"/>
    <p:sldId id="261" r:id="rId9"/>
    <p:sldId id="438" r:id="rId10"/>
  </p:sldIdLst>
  <p:sldSz cx="12192000" cy="6858000"/>
  <p:notesSz cx="6858000" cy="9144000"/>
  <p:defaultTextStyle>
    <a:defPPr>
      <a:defRPr lang="en-U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2CA4F2-7166-3646-B53F-B62C7DB8E425}" type="doc">
      <dgm:prSet loTypeId="urn:microsoft.com/office/officeart/2005/8/layout/hProcess4" loCatId="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DF1EE1-2B58-554D-8547-6B1475FACB6B}">
      <dgm:prSet phldrT="[Text]"/>
      <dgm:spPr/>
      <dgm:t>
        <a:bodyPr/>
        <a:lstStyle/>
        <a:p>
          <a:r>
            <a:rPr lang="en-US" dirty="0"/>
            <a:t>OMOP CDM</a:t>
          </a:r>
        </a:p>
      </dgm:t>
    </dgm:pt>
    <dgm:pt modelId="{8452A269-3C6F-F44E-B28F-26B794A3FD22}" type="parTrans" cxnId="{B05629E1-FC05-3A42-AA07-964C506105C6}">
      <dgm:prSet/>
      <dgm:spPr/>
      <dgm:t>
        <a:bodyPr/>
        <a:lstStyle/>
        <a:p>
          <a:endParaRPr lang="en-US"/>
        </a:p>
      </dgm:t>
    </dgm:pt>
    <dgm:pt modelId="{F6D44BDE-79A7-EF4D-A9B4-ADFD9FA618C1}" type="sibTrans" cxnId="{B05629E1-FC05-3A42-AA07-964C506105C6}">
      <dgm:prSet/>
      <dgm:spPr/>
      <dgm:t>
        <a:bodyPr/>
        <a:lstStyle/>
        <a:p>
          <a:endParaRPr lang="en-US"/>
        </a:p>
      </dgm:t>
    </dgm:pt>
    <dgm:pt modelId="{85BE1D17-51B0-8948-8FBA-79409D4877D5}">
      <dgm:prSet phldrT="[Text]"/>
      <dgm:spPr/>
      <dgm:t>
        <a:bodyPr/>
        <a:lstStyle/>
        <a:p>
          <a:r>
            <a:rPr lang="en-US" dirty="0"/>
            <a:t>Biomedical Observational Study Cookbook</a:t>
          </a:r>
        </a:p>
      </dgm:t>
    </dgm:pt>
    <dgm:pt modelId="{DB95DDC9-1ABA-C84A-A954-BE87E0C262C6}" type="parTrans" cxnId="{945D77E5-21EF-CC43-8631-92A29328D5BA}">
      <dgm:prSet/>
      <dgm:spPr/>
      <dgm:t>
        <a:bodyPr/>
        <a:lstStyle/>
        <a:p>
          <a:endParaRPr lang="en-US"/>
        </a:p>
      </dgm:t>
    </dgm:pt>
    <dgm:pt modelId="{59178061-CFE5-4346-921C-1AC28D3ABBAE}" type="sibTrans" cxnId="{945D77E5-21EF-CC43-8631-92A29328D5BA}">
      <dgm:prSet/>
      <dgm:spPr/>
      <dgm:t>
        <a:bodyPr/>
        <a:lstStyle/>
        <a:p>
          <a:endParaRPr lang="en-US"/>
        </a:p>
      </dgm:t>
    </dgm:pt>
    <dgm:pt modelId="{EEDD782F-0BC4-C74B-8760-E727D9654F4F}">
      <dgm:prSet phldrT="[Text]" custT="1"/>
      <dgm:spPr/>
      <dgm:t>
        <a:bodyPr/>
        <a:lstStyle/>
        <a:p>
          <a:pPr>
            <a:lnSpc>
              <a:spcPct val="85000"/>
            </a:lnSpc>
          </a:pPr>
          <a:r>
            <a:rPr lang="en-US" sz="1500" dirty="0"/>
            <a:t>Studies are conducted on top of observations leveraging a design  template from schema.org</a:t>
          </a:r>
        </a:p>
      </dgm:t>
    </dgm:pt>
    <dgm:pt modelId="{1B0B783A-2F35-F248-A790-C35C93221FB3}" type="parTrans" cxnId="{943BC42C-A826-EE41-9954-AB702830C4E3}">
      <dgm:prSet/>
      <dgm:spPr/>
      <dgm:t>
        <a:bodyPr/>
        <a:lstStyle/>
        <a:p>
          <a:endParaRPr lang="en-US"/>
        </a:p>
      </dgm:t>
    </dgm:pt>
    <dgm:pt modelId="{482AEBF4-52C5-3B44-8552-08EB7A8DD9BA}" type="sibTrans" cxnId="{943BC42C-A826-EE41-9954-AB702830C4E3}">
      <dgm:prSet/>
      <dgm:spPr/>
      <dgm:t>
        <a:bodyPr/>
        <a:lstStyle/>
        <a:p>
          <a:endParaRPr lang="en-US"/>
        </a:p>
      </dgm:t>
    </dgm:pt>
    <dgm:pt modelId="{C44C3780-1182-4C41-B5D7-AD801ADD17EE}">
      <dgm:prSet phldrT="[Text]"/>
      <dgm:spPr/>
      <dgm:t>
        <a:bodyPr/>
        <a:lstStyle/>
        <a:p>
          <a:r>
            <a:rPr lang="en-US" dirty="0"/>
            <a:t>Research Results by Study Factors</a:t>
          </a:r>
        </a:p>
      </dgm:t>
    </dgm:pt>
    <dgm:pt modelId="{B6D9BAA1-F2CB-C447-8FD7-18A40DE06915}" type="parTrans" cxnId="{6EEF0571-0B55-724F-844E-DC91B78FABCC}">
      <dgm:prSet/>
      <dgm:spPr/>
      <dgm:t>
        <a:bodyPr/>
        <a:lstStyle/>
        <a:p>
          <a:endParaRPr lang="en-US"/>
        </a:p>
      </dgm:t>
    </dgm:pt>
    <dgm:pt modelId="{BB7EF369-FE62-794E-9DE7-08E865C01A53}" type="sibTrans" cxnId="{6EEF0571-0B55-724F-844E-DC91B78FABCC}">
      <dgm:prSet/>
      <dgm:spPr/>
      <dgm:t>
        <a:bodyPr/>
        <a:lstStyle/>
        <a:p>
          <a:endParaRPr lang="en-US"/>
        </a:p>
      </dgm:t>
    </dgm:pt>
    <dgm:pt modelId="{E39B1A80-F40E-754D-B43C-18C1AF21DC2D}">
      <dgm:prSet phldrT="[Text]" custT="1"/>
      <dgm:spPr/>
      <dgm:t>
        <a:bodyPr/>
        <a:lstStyle/>
        <a:p>
          <a:r>
            <a:rPr lang="en-US" sz="1500" dirty="0"/>
            <a:t>Multidimensional data with aggregate measures</a:t>
          </a:r>
        </a:p>
      </dgm:t>
    </dgm:pt>
    <dgm:pt modelId="{C1532472-3226-3141-81BD-247EDC874DD1}" type="parTrans" cxnId="{1957E22D-7C60-8147-A784-69A1230853FB}">
      <dgm:prSet/>
      <dgm:spPr/>
      <dgm:t>
        <a:bodyPr/>
        <a:lstStyle/>
        <a:p>
          <a:endParaRPr lang="en-US"/>
        </a:p>
      </dgm:t>
    </dgm:pt>
    <dgm:pt modelId="{03E7E1C2-F868-FA4C-B288-9B1933B8BB47}" type="sibTrans" cxnId="{1957E22D-7C60-8147-A784-69A1230853FB}">
      <dgm:prSet/>
      <dgm:spPr/>
      <dgm:t>
        <a:bodyPr/>
        <a:lstStyle/>
        <a:p>
          <a:endParaRPr lang="en-US"/>
        </a:p>
      </dgm:t>
    </dgm:pt>
    <dgm:pt modelId="{6EF732D0-738D-8C49-A3C3-28DA076D3926}">
      <dgm:prSet phldrT="[Text]" custT="1"/>
      <dgm:spPr/>
      <dgm:t>
        <a:bodyPr/>
        <a:lstStyle/>
        <a:p>
          <a:pPr>
            <a:lnSpc>
              <a:spcPct val="82000"/>
            </a:lnSpc>
          </a:pPr>
          <a:r>
            <a:rPr lang="en-US" sz="1500" dirty="0"/>
            <a:t>Integrates with location level exposure data</a:t>
          </a:r>
        </a:p>
      </dgm:t>
    </dgm:pt>
    <dgm:pt modelId="{6876EC96-F8CE-EE4E-BF2D-B3E07BC22882}" type="parTrans" cxnId="{6BE6B503-788E-6E40-9649-17116F7894AC}">
      <dgm:prSet/>
      <dgm:spPr/>
      <dgm:t>
        <a:bodyPr/>
        <a:lstStyle/>
        <a:p>
          <a:endParaRPr lang="en-US"/>
        </a:p>
      </dgm:t>
    </dgm:pt>
    <dgm:pt modelId="{AE83C0BB-B1B1-034C-B28F-44676DC3AC8F}" type="sibTrans" cxnId="{6BE6B503-788E-6E40-9649-17116F7894AC}">
      <dgm:prSet/>
      <dgm:spPr/>
      <dgm:t>
        <a:bodyPr/>
        <a:lstStyle/>
        <a:p>
          <a:endParaRPr lang="en-US"/>
        </a:p>
      </dgm:t>
    </dgm:pt>
    <dgm:pt modelId="{9ED60495-4DA0-AD45-9235-40840D322CE1}">
      <dgm:prSet phldrT="[Text]" custT="1"/>
      <dgm:spPr/>
      <dgm:t>
        <a:bodyPr/>
        <a:lstStyle/>
        <a:p>
          <a:pPr>
            <a:lnSpc>
              <a:spcPct val="85000"/>
            </a:lnSpc>
          </a:pPr>
          <a:r>
            <a:rPr lang="en-US" sz="1500" dirty="0"/>
            <a:t>The template includes OHDSI extensions for cohort definitions, analysis approach and federated research</a:t>
          </a:r>
        </a:p>
      </dgm:t>
    </dgm:pt>
    <dgm:pt modelId="{A8CA6CDA-D018-7A41-A2B0-68395B882034}" type="parTrans" cxnId="{EE3EF4D5-1ADF-7B4C-A0E9-7A103EBCA7EA}">
      <dgm:prSet/>
      <dgm:spPr/>
      <dgm:t>
        <a:bodyPr/>
        <a:lstStyle/>
        <a:p>
          <a:endParaRPr lang="en-US"/>
        </a:p>
      </dgm:t>
    </dgm:pt>
    <dgm:pt modelId="{C46B4E33-F74B-F443-97DD-199B94EF7242}" type="sibTrans" cxnId="{EE3EF4D5-1ADF-7B4C-A0E9-7A103EBCA7EA}">
      <dgm:prSet/>
      <dgm:spPr/>
      <dgm:t>
        <a:bodyPr/>
        <a:lstStyle/>
        <a:p>
          <a:endParaRPr lang="en-US"/>
        </a:p>
      </dgm:t>
    </dgm:pt>
    <dgm:pt modelId="{425B11BA-D407-D440-B48B-7D12222C934E}">
      <dgm:prSet phldrT="[Text]" custT="1"/>
      <dgm:spPr/>
      <dgm:t>
        <a:bodyPr/>
        <a:lstStyle/>
        <a:p>
          <a:r>
            <a:rPr lang="en-US" sz="1500" dirty="0"/>
            <a:t>Along with study factors, dimensions may include geoms and time periods</a:t>
          </a:r>
        </a:p>
      </dgm:t>
    </dgm:pt>
    <dgm:pt modelId="{DB65C64E-0364-DD4E-B11C-38AC074D55D1}" type="parTrans" cxnId="{5D3E50A6-0C7D-CA4C-84AE-BB61D1CDAB9A}">
      <dgm:prSet/>
      <dgm:spPr/>
      <dgm:t>
        <a:bodyPr/>
        <a:lstStyle/>
        <a:p>
          <a:endParaRPr lang="en-US"/>
        </a:p>
      </dgm:t>
    </dgm:pt>
    <dgm:pt modelId="{833F4423-E97B-4B4D-BA2A-62B7392CEAFE}" type="sibTrans" cxnId="{5D3E50A6-0C7D-CA4C-84AE-BB61D1CDAB9A}">
      <dgm:prSet/>
      <dgm:spPr/>
      <dgm:t>
        <a:bodyPr/>
        <a:lstStyle/>
        <a:p>
          <a:endParaRPr lang="en-US"/>
        </a:p>
      </dgm:t>
    </dgm:pt>
    <dgm:pt modelId="{523EAAFB-7F76-AE4C-93C4-8E3B49E65045}">
      <dgm:prSet phldrT="[Text]" custT="1"/>
      <dgm:spPr/>
      <dgm:t>
        <a:bodyPr/>
        <a:lstStyle/>
        <a:p>
          <a:r>
            <a:rPr lang="en-US" sz="1500" dirty="0"/>
            <a:t>The same aggregate measure may have several statistics</a:t>
          </a:r>
        </a:p>
      </dgm:t>
    </dgm:pt>
    <dgm:pt modelId="{65A2435D-8B2B-364F-9699-EDBE88601824}" type="parTrans" cxnId="{471F081D-6927-084C-96FA-9F3CB651F0F3}">
      <dgm:prSet/>
      <dgm:spPr/>
      <dgm:t>
        <a:bodyPr/>
        <a:lstStyle/>
        <a:p>
          <a:endParaRPr lang="en-US"/>
        </a:p>
      </dgm:t>
    </dgm:pt>
    <dgm:pt modelId="{C3314414-F72E-CF44-A59A-3C8AAE648B2E}" type="sibTrans" cxnId="{471F081D-6927-084C-96FA-9F3CB651F0F3}">
      <dgm:prSet/>
      <dgm:spPr/>
      <dgm:t>
        <a:bodyPr/>
        <a:lstStyle/>
        <a:p>
          <a:endParaRPr lang="en-US"/>
        </a:p>
      </dgm:t>
    </dgm:pt>
    <dgm:pt modelId="{55611525-CC59-7F48-98D5-E547C2B1C4D8}">
      <dgm:prSet phldrT="[Text]" custT="1"/>
      <dgm:spPr/>
      <dgm:t>
        <a:bodyPr/>
        <a:lstStyle/>
        <a:p>
          <a:pPr>
            <a:lnSpc>
              <a:spcPct val="82000"/>
            </a:lnSpc>
          </a:pPr>
          <a:r>
            <a:rPr lang="en-US" sz="1500" dirty="0"/>
            <a:t>Exposures are sampled and may include both the exposure dose and the absorbed dose</a:t>
          </a:r>
        </a:p>
      </dgm:t>
    </dgm:pt>
    <dgm:pt modelId="{4388E699-BA77-B647-B7A8-A76DD0C87900}" type="parTrans" cxnId="{A57E460E-3B64-834C-B065-213551C29584}">
      <dgm:prSet/>
      <dgm:spPr/>
      <dgm:t>
        <a:bodyPr/>
        <a:lstStyle/>
        <a:p>
          <a:endParaRPr lang="en-US"/>
        </a:p>
      </dgm:t>
    </dgm:pt>
    <dgm:pt modelId="{3EC2A8DC-CD1A-7C47-A06C-F3256D5EAC83}" type="sibTrans" cxnId="{A57E460E-3B64-834C-B065-213551C29584}">
      <dgm:prSet/>
      <dgm:spPr/>
      <dgm:t>
        <a:bodyPr/>
        <a:lstStyle/>
        <a:p>
          <a:endParaRPr lang="en-US"/>
        </a:p>
      </dgm:t>
    </dgm:pt>
    <dgm:pt modelId="{90FBEED5-4C53-C44A-9D7A-EEF354431A4C}">
      <dgm:prSet phldrT="[Text]" custT="1"/>
      <dgm:spPr/>
      <dgm:t>
        <a:bodyPr/>
        <a:lstStyle/>
        <a:p>
          <a:pPr>
            <a:lnSpc>
              <a:spcPct val="82000"/>
            </a:lnSpc>
          </a:pPr>
          <a:r>
            <a:rPr lang="en-US" sz="1500" dirty="0"/>
            <a:t>Observations come from labs registries, questionnaires, clinics, hospitals,  story tellers, supply chains, ports of entry and/or pharmacies</a:t>
          </a:r>
        </a:p>
      </dgm:t>
    </dgm:pt>
    <dgm:pt modelId="{816CD95F-E840-4A41-BEC7-F59A380AF23F}" type="parTrans" cxnId="{652940E8-C2AD-BC48-B1FD-9A6EE04F115F}">
      <dgm:prSet/>
      <dgm:spPr/>
      <dgm:t>
        <a:bodyPr/>
        <a:lstStyle/>
        <a:p>
          <a:endParaRPr lang="en-US"/>
        </a:p>
      </dgm:t>
    </dgm:pt>
    <dgm:pt modelId="{D5E5C68D-FDE7-5243-898A-26631CCF129A}" type="sibTrans" cxnId="{652940E8-C2AD-BC48-B1FD-9A6EE04F115F}">
      <dgm:prSet/>
      <dgm:spPr/>
      <dgm:t>
        <a:bodyPr/>
        <a:lstStyle/>
        <a:p>
          <a:endParaRPr lang="en-US"/>
        </a:p>
      </dgm:t>
    </dgm:pt>
    <dgm:pt modelId="{99342FD9-C2FA-B74F-A310-DABB235F73C0}">
      <dgm:prSet phldrT="[Text]" custT="1"/>
      <dgm:spPr/>
      <dgm:t>
        <a:bodyPr/>
        <a:lstStyle/>
        <a:p>
          <a:pPr>
            <a:lnSpc>
              <a:spcPct val="85000"/>
            </a:lnSpc>
          </a:pPr>
          <a:r>
            <a:rPr lang="en-US" sz="1500" dirty="0"/>
            <a:t>The federated research extension enumerates multiple partner databases</a:t>
          </a:r>
        </a:p>
      </dgm:t>
    </dgm:pt>
    <dgm:pt modelId="{00667C08-A226-7B4E-A4B3-6D87421ECEAD}" type="parTrans" cxnId="{984F676B-FD3B-D54D-82DF-766AA9C09767}">
      <dgm:prSet/>
      <dgm:spPr/>
      <dgm:t>
        <a:bodyPr/>
        <a:lstStyle/>
        <a:p>
          <a:endParaRPr lang="en-US"/>
        </a:p>
      </dgm:t>
    </dgm:pt>
    <dgm:pt modelId="{F1018C8E-09B2-C34C-A928-587D454730AB}" type="sibTrans" cxnId="{984F676B-FD3B-D54D-82DF-766AA9C09767}">
      <dgm:prSet/>
      <dgm:spPr/>
      <dgm:t>
        <a:bodyPr/>
        <a:lstStyle/>
        <a:p>
          <a:endParaRPr lang="en-US"/>
        </a:p>
      </dgm:t>
    </dgm:pt>
    <dgm:pt modelId="{55668F99-3F3F-1542-B724-C89940D21CC6}">
      <dgm:prSet phldrT="[Text]" custT="1"/>
      <dgm:spPr/>
      <dgm:t>
        <a:bodyPr/>
        <a:lstStyle/>
        <a:p>
          <a:r>
            <a:rPr lang="en-US" sz="1500" dirty="0"/>
            <a:t>Each measure comes with an attribute describing its provenance</a:t>
          </a:r>
        </a:p>
      </dgm:t>
    </dgm:pt>
    <dgm:pt modelId="{35284E3C-6F5C-674E-85CF-8E9BC0C50469}" type="parTrans" cxnId="{8A13D049-10BE-FD46-BBA3-304ABAE99BA1}">
      <dgm:prSet/>
      <dgm:spPr/>
      <dgm:t>
        <a:bodyPr/>
        <a:lstStyle/>
        <a:p>
          <a:endParaRPr lang="en-US"/>
        </a:p>
      </dgm:t>
    </dgm:pt>
    <dgm:pt modelId="{29EFADE5-549F-374A-A89B-C189B5A1DD5A}" type="sibTrans" cxnId="{8A13D049-10BE-FD46-BBA3-304ABAE99BA1}">
      <dgm:prSet/>
      <dgm:spPr/>
      <dgm:t>
        <a:bodyPr/>
        <a:lstStyle/>
        <a:p>
          <a:endParaRPr lang="en-US"/>
        </a:p>
      </dgm:t>
    </dgm:pt>
    <dgm:pt modelId="{2DAE1063-77F6-DF45-908F-4B12B1C8CB53}" type="pres">
      <dgm:prSet presAssocID="{732CA4F2-7166-3646-B53F-B62C7DB8E425}" presName="Name0" presStyleCnt="0">
        <dgm:presLayoutVars>
          <dgm:dir/>
          <dgm:animLvl val="lvl"/>
          <dgm:resizeHandles val="exact"/>
        </dgm:presLayoutVars>
      </dgm:prSet>
      <dgm:spPr/>
    </dgm:pt>
    <dgm:pt modelId="{7CB9DF50-8E05-FD42-9A9A-AA3AD6706E59}" type="pres">
      <dgm:prSet presAssocID="{732CA4F2-7166-3646-B53F-B62C7DB8E425}" presName="tSp" presStyleCnt="0"/>
      <dgm:spPr/>
    </dgm:pt>
    <dgm:pt modelId="{4BF3BC97-EE35-5D45-BF6A-E6585C5B48A3}" type="pres">
      <dgm:prSet presAssocID="{732CA4F2-7166-3646-B53F-B62C7DB8E425}" presName="bSp" presStyleCnt="0"/>
      <dgm:spPr/>
    </dgm:pt>
    <dgm:pt modelId="{8686EBAB-5800-2047-A8B8-4BEF97C4023D}" type="pres">
      <dgm:prSet presAssocID="{732CA4F2-7166-3646-B53F-B62C7DB8E425}" presName="process" presStyleCnt="0"/>
      <dgm:spPr/>
    </dgm:pt>
    <dgm:pt modelId="{F05DEADD-74D2-1C46-9A29-97E4DBE4ECFB}" type="pres">
      <dgm:prSet presAssocID="{A9DF1EE1-2B58-554D-8547-6B1475FACB6B}" presName="composite1" presStyleCnt="0"/>
      <dgm:spPr/>
    </dgm:pt>
    <dgm:pt modelId="{0CD46C48-6CFD-794A-9261-4B81E2EC0730}" type="pres">
      <dgm:prSet presAssocID="{A9DF1EE1-2B58-554D-8547-6B1475FACB6B}" presName="dummyNode1" presStyleLbl="node1" presStyleIdx="0" presStyleCnt="3"/>
      <dgm:spPr/>
    </dgm:pt>
    <dgm:pt modelId="{98DCBDAE-1F62-804F-B2CD-19011A5B94F4}" type="pres">
      <dgm:prSet presAssocID="{A9DF1EE1-2B58-554D-8547-6B1475FACB6B}" presName="childNode1" presStyleLbl="bgAcc1" presStyleIdx="0" presStyleCnt="3">
        <dgm:presLayoutVars>
          <dgm:bulletEnabled val="1"/>
        </dgm:presLayoutVars>
      </dgm:prSet>
      <dgm:spPr/>
    </dgm:pt>
    <dgm:pt modelId="{9F70ECB3-ED39-F84D-BBCC-903BBCAD74D4}" type="pres">
      <dgm:prSet presAssocID="{A9DF1EE1-2B58-554D-8547-6B1475FACB6B}" presName="childNode1tx" presStyleLbl="bgAcc1" presStyleIdx="0" presStyleCnt="3">
        <dgm:presLayoutVars>
          <dgm:bulletEnabled val="1"/>
        </dgm:presLayoutVars>
      </dgm:prSet>
      <dgm:spPr/>
    </dgm:pt>
    <dgm:pt modelId="{2179C463-6CDB-FA4D-A396-151AB79CAC48}" type="pres">
      <dgm:prSet presAssocID="{A9DF1EE1-2B58-554D-8547-6B1475FACB6B}" presName="parentNode1" presStyleLbl="node1" presStyleIdx="0" presStyleCnt="3" custScaleY="80152" custLinFactNeighborY="3398">
        <dgm:presLayoutVars>
          <dgm:chMax val="1"/>
          <dgm:bulletEnabled val="1"/>
        </dgm:presLayoutVars>
      </dgm:prSet>
      <dgm:spPr/>
    </dgm:pt>
    <dgm:pt modelId="{431D8245-DD00-DF4D-93A1-D8C51660CED4}" type="pres">
      <dgm:prSet presAssocID="{A9DF1EE1-2B58-554D-8547-6B1475FACB6B}" presName="connSite1" presStyleCnt="0"/>
      <dgm:spPr/>
    </dgm:pt>
    <dgm:pt modelId="{C483A3EA-D025-B94F-A687-1B2575B93FE5}" type="pres">
      <dgm:prSet presAssocID="{F6D44BDE-79A7-EF4D-A9B4-ADFD9FA618C1}" presName="Name9" presStyleLbl="sibTrans2D1" presStyleIdx="0" presStyleCnt="2"/>
      <dgm:spPr/>
    </dgm:pt>
    <dgm:pt modelId="{4315BDE1-7964-2D44-A5F6-E08AC62D2359}" type="pres">
      <dgm:prSet presAssocID="{85BE1D17-51B0-8948-8FBA-79409D4877D5}" presName="composite2" presStyleCnt="0"/>
      <dgm:spPr/>
    </dgm:pt>
    <dgm:pt modelId="{7863A491-6D45-9B42-8574-087BBA5B9A2C}" type="pres">
      <dgm:prSet presAssocID="{85BE1D17-51B0-8948-8FBA-79409D4877D5}" presName="dummyNode2" presStyleLbl="node1" presStyleIdx="0" presStyleCnt="3"/>
      <dgm:spPr/>
    </dgm:pt>
    <dgm:pt modelId="{85EA4798-8B57-A84C-82CD-0EBBDB43F848}" type="pres">
      <dgm:prSet presAssocID="{85BE1D17-51B0-8948-8FBA-79409D4877D5}" presName="childNode2" presStyleLbl="bgAcc1" presStyleIdx="1" presStyleCnt="3" custScaleX="109159">
        <dgm:presLayoutVars>
          <dgm:bulletEnabled val="1"/>
        </dgm:presLayoutVars>
      </dgm:prSet>
      <dgm:spPr/>
    </dgm:pt>
    <dgm:pt modelId="{2982C1F1-E17F-634E-8C1C-0BAE30265914}" type="pres">
      <dgm:prSet presAssocID="{85BE1D17-51B0-8948-8FBA-79409D4877D5}" presName="childNode2tx" presStyleLbl="bgAcc1" presStyleIdx="1" presStyleCnt="3">
        <dgm:presLayoutVars>
          <dgm:bulletEnabled val="1"/>
        </dgm:presLayoutVars>
      </dgm:prSet>
      <dgm:spPr/>
    </dgm:pt>
    <dgm:pt modelId="{06D05309-62B9-4D49-AF8E-206B9491F663}" type="pres">
      <dgm:prSet presAssocID="{85BE1D17-51B0-8948-8FBA-79409D4877D5}" presName="parentNode2" presStyleLbl="node1" presStyleIdx="1" presStyleCnt="3" custLinFactNeighborY="4491">
        <dgm:presLayoutVars>
          <dgm:chMax val="0"/>
          <dgm:bulletEnabled val="1"/>
        </dgm:presLayoutVars>
      </dgm:prSet>
      <dgm:spPr/>
    </dgm:pt>
    <dgm:pt modelId="{161CB0EE-D3BA-0740-B088-4D2714A4C6AD}" type="pres">
      <dgm:prSet presAssocID="{85BE1D17-51B0-8948-8FBA-79409D4877D5}" presName="connSite2" presStyleCnt="0"/>
      <dgm:spPr/>
    </dgm:pt>
    <dgm:pt modelId="{262E99E2-7F03-474D-AB78-1348DF5D7FF6}" type="pres">
      <dgm:prSet presAssocID="{59178061-CFE5-4346-921C-1AC28D3ABBAE}" presName="Name18" presStyleLbl="sibTrans2D1" presStyleIdx="1" presStyleCnt="2"/>
      <dgm:spPr/>
    </dgm:pt>
    <dgm:pt modelId="{55032F01-97D2-F64A-AED8-330275BA2950}" type="pres">
      <dgm:prSet presAssocID="{C44C3780-1182-4C41-B5D7-AD801ADD17EE}" presName="composite1" presStyleCnt="0"/>
      <dgm:spPr/>
    </dgm:pt>
    <dgm:pt modelId="{A4A12908-5CDE-0F4C-968E-DB2D1D0D7666}" type="pres">
      <dgm:prSet presAssocID="{C44C3780-1182-4C41-B5D7-AD801ADD17EE}" presName="dummyNode1" presStyleLbl="node1" presStyleIdx="1" presStyleCnt="3"/>
      <dgm:spPr/>
    </dgm:pt>
    <dgm:pt modelId="{BC75C11E-1E62-0C40-8CA4-E632536FDC11}" type="pres">
      <dgm:prSet presAssocID="{C44C3780-1182-4C41-B5D7-AD801ADD17EE}" presName="childNode1" presStyleLbl="bgAcc1" presStyleIdx="2" presStyleCnt="3">
        <dgm:presLayoutVars>
          <dgm:bulletEnabled val="1"/>
        </dgm:presLayoutVars>
      </dgm:prSet>
      <dgm:spPr/>
    </dgm:pt>
    <dgm:pt modelId="{621FB9EF-8F2B-D64D-9D11-1B196B52345D}" type="pres">
      <dgm:prSet presAssocID="{C44C3780-1182-4C41-B5D7-AD801ADD17EE}" presName="childNode1tx" presStyleLbl="bgAcc1" presStyleIdx="2" presStyleCnt="3">
        <dgm:presLayoutVars>
          <dgm:bulletEnabled val="1"/>
        </dgm:presLayoutVars>
      </dgm:prSet>
      <dgm:spPr/>
    </dgm:pt>
    <dgm:pt modelId="{1EF9260B-40AD-0649-BA0F-DF62F06E156B}" type="pres">
      <dgm:prSet presAssocID="{C44C3780-1182-4C41-B5D7-AD801ADD17EE}" presName="parentNode1" presStyleLbl="node1" presStyleIdx="2" presStyleCnt="3" custScaleY="83442" custLinFactNeighborX="-4165" custLinFactNeighborY="5988">
        <dgm:presLayoutVars>
          <dgm:chMax val="1"/>
          <dgm:bulletEnabled val="1"/>
        </dgm:presLayoutVars>
      </dgm:prSet>
      <dgm:spPr/>
    </dgm:pt>
    <dgm:pt modelId="{DB0F16FF-DA6B-E643-9A3E-E84C33DBE05B}" type="pres">
      <dgm:prSet presAssocID="{C44C3780-1182-4C41-B5D7-AD801ADD17EE}" presName="connSite1" presStyleCnt="0"/>
      <dgm:spPr/>
    </dgm:pt>
  </dgm:ptLst>
  <dgm:cxnLst>
    <dgm:cxn modelId="{6BE6B503-788E-6E40-9649-17116F7894AC}" srcId="{A9DF1EE1-2B58-554D-8547-6B1475FACB6B}" destId="{6EF732D0-738D-8C49-A3C3-28DA076D3926}" srcOrd="0" destOrd="0" parTransId="{6876EC96-F8CE-EE4E-BF2D-B3E07BC22882}" sibTransId="{AE83C0BB-B1B1-034C-B28F-44676DC3AC8F}"/>
    <dgm:cxn modelId="{8ABD4D06-D3C3-AF49-AD36-BC1354AEE278}" type="presOf" srcId="{9ED60495-4DA0-AD45-9235-40840D322CE1}" destId="{2982C1F1-E17F-634E-8C1C-0BAE30265914}" srcOrd="1" destOrd="1" presId="urn:microsoft.com/office/officeart/2005/8/layout/hProcess4"/>
    <dgm:cxn modelId="{4EDC170E-C4C0-6C45-A1C8-F80367E48D50}" type="presOf" srcId="{425B11BA-D407-D440-B48B-7D12222C934E}" destId="{BC75C11E-1E62-0C40-8CA4-E632536FDC11}" srcOrd="0" destOrd="1" presId="urn:microsoft.com/office/officeart/2005/8/layout/hProcess4"/>
    <dgm:cxn modelId="{A57E460E-3B64-834C-B065-213551C29584}" srcId="{A9DF1EE1-2B58-554D-8547-6B1475FACB6B}" destId="{55611525-CC59-7F48-98D5-E547C2B1C4D8}" srcOrd="1" destOrd="0" parTransId="{4388E699-BA77-B647-B7A8-A76DD0C87900}" sibTransId="{3EC2A8DC-CD1A-7C47-A06C-F3256D5EAC83}"/>
    <dgm:cxn modelId="{EA6AB210-EB64-A248-BC30-2D9ED11BC775}" type="presOf" srcId="{A9DF1EE1-2B58-554D-8547-6B1475FACB6B}" destId="{2179C463-6CDB-FA4D-A396-151AB79CAC48}" srcOrd="0" destOrd="0" presId="urn:microsoft.com/office/officeart/2005/8/layout/hProcess4"/>
    <dgm:cxn modelId="{471F081D-6927-084C-96FA-9F3CB651F0F3}" srcId="{C44C3780-1182-4C41-B5D7-AD801ADD17EE}" destId="{523EAAFB-7F76-AE4C-93C4-8E3B49E65045}" srcOrd="2" destOrd="0" parTransId="{65A2435D-8B2B-364F-9699-EDBE88601824}" sibTransId="{C3314414-F72E-CF44-A59A-3C8AAE648B2E}"/>
    <dgm:cxn modelId="{943BC42C-A826-EE41-9954-AB702830C4E3}" srcId="{85BE1D17-51B0-8948-8FBA-79409D4877D5}" destId="{EEDD782F-0BC4-C74B-8760-E727D9654F4F}" srcOrd="0" destOrd="0" parTransId="{1B0B783A-2F35-F248-A790-C35C93221FB3}" sibTransId="{482AEBF4-52C5-3B44-8552-08EB7A8DD9BA}"/>
    <dgm:cxn modelId="{1957E22D-7C60-8147-A784-69A1230853FB}" srcId="{C44C3780-1182-4C41-B5D7-AD801ADD17EE}" destId="{E39B1A80-F40E-754D-B43C-18C1AF21DC2D}" srcOrd="0" destOrd="0" parTransId="{C1532472-3226-3141-81BD-247EDC874DD1}" sibTransId="{03E7E1C2-F868-FA4C-B288-9B1933B8BB47}"/>
    <dgm:cxn modelId="{ADD07E46-9497-4E42-9407-2CA86352D4AC}" type="presOf" srcId="{523EAAFB-7F76-AE4C-93C4-8E3B49E65045}" destId="{621FB9EF-8F2B-D64D-9D11-1B196B52345D}" srcOrd="1" destOrd="2" presId="urn:microsoft.com/office/officeart/2005/8/layout/hProcess4"/>
    <dgm:cxn modelId="{8A13D049-10BE-FD46-BBA3-304ABAE99BA1}" srcId="{C44C3780-1182-4C41-B5D7-AD801ADD17EE}" destId="{55668F99-3F3F-1542-B724-C89940D21CC6}" srcOrd="3" destOrd="0" parTransId="{35284E3C-6F5C-674E-85CF-8E9BC0C50469}" sibTransId="{29EFADE5-549F-374A-A89B-C189B5A1DD5A}"/>
    <dgm:cxn modelId="{2E244F4D-CEF5-5F4F-BC11-F6D8238F1562}" type="presOf" srcId="{C44C3780-1182-4C41-B5D7-AD801ADD17EE}" destId="{1EF9260B-40AD-0649-BA0F-DF62F06E156B}" srcOrd="0" destOrd="0" presId="urn:microsoft.com/office/officeart/2005/8/layout/hProcess4"/>
    <dgm:cxn modelId="{4136A14F-ED4B-ED49-821B-80B05206BAC1}" type="presOf" srcId="{425B11BA-D407-D440-B48B-7D12222C934E}" destId="{621FB9EF-8F2B-D64D-9D11-1B196B52345D}" srcOrd="1" destOrd="1" presId="urn:microsoft.com/office/officeart/2005/8/layout/hProcess4"/>
    <dgm:cxn modelId="{2CC58F51-6626-A543-9611-45A3293684F9}" type="presOf" srcId="{55611525-CC59-7F48-98D5-E547C2B1C4D8}" destId="{9F70ECB3-ED39-F84D-BBCC-903BBCAD74D4}" srcOrd="1" destOrd="1" presId="urn:microsoft.com/office/officeart/2005/8/layout/hProcess4"/>
    <dgm:cxn modelId="{F17E0556-8142-0D4D-A449-A5BBD6B8D9AB}" type="presOf" srcId="{55611525-CC59-7F48-98D5-E547C2B1C4D8}" destId="{98DCBDAE-1F62-804F-B2CD-19011A5B94F4}" srcOrd="0" destOrd="1" presId="urn:microsoft.com/office/officeart/2005/8/layout/hProcess4"/>
    <dgm:cxn modelId="{B1DB8359-3F6B-EB46-B88C-C4BA16D5CC19}" type="presOf" srcId="{732CA4F2-7166-3646-B53F-B62C7DB8E425}" destId="{2DAE1063-77F6-DF45-908F-4B12B1C8CB53}" srcOrd="0" destOrd="0" presId="urn:microsoft.com/office/officeart/2005/8/layout/hProcess4"/>
    <dgm:cxn modelId="{8C06B359-A09E-A342-8FDA-6759023B781B}" type="presOf" srcId="{55668F99-3F3F-1542-B724-C89940D21CC6}" destId="{BC75C11E-1E62-0C40-8CA4-E632536FDC11}" srcOrd="0" destOrd="3" presId="urn:microsoft.com/office/officeart/2005/8/layout/hProcess4"/>
    <dgm:cxn modelId="{E95EE05D-AB79-2046-8819-85A2615DDCB4}" type="presOf" srcId="{E39B1A80-F40E-754D-B43C-18C1AF21DC2D}" destId="{621FB9EF-8F2B-D64D-9D11-1B196B52345D}" srcOrd="1" destOrd="0" presId="urn:microsoft.com/office/officeart/2005/8/layout/hProcess4"/>
    <dgm:cxn modelId="{162A5268-0DFD-B547-9988-E15E438EB55F}" type="presOf" srcId="{EEDD782F-0BC4-C74B-8760-E727D9654F4F}" destId="{85EA4798-8B57-A84C-82CD-0EBBDB43F848}" srcOrd="0" destOrd="0" presId="urn:microsoft.com/office/officeart/2005/8/layout/hProcess4"/>
    <dgm:cxn modelId="{984F676B-FD3B-D54D-82DF-766AA9C09767}" srcId="{85BE1D17-51B0-8948-8FBA-79409D4877D5}" destId="{99342FD9-C2FA-B74F-A310-DABB235F73C0}" srcOrd="2" destOrd="0" parTransId="{00667C08-A226-7B4E-A4B3-6D87421ECEAD}" sibTransId="{F1018C8E-09B2-C34C-A928-587D454730AB}"/>
    <dgm:cxn modelId="{6EEF0571-0B55-724F-844E-DC91B78FABCC}" srcId="{732CA4F2-7166-3646-B53F-B62C7DB8E425}" destId="{C44C3780-1182-4C41-B5D7-AD801ADD17EE}" srcOrd="2" destOrd="0" parTransId="{B6D9BAA1-F2CB-C447-8FD7-18A40DE06915}" sibTransId="{BB7EF369-FE62-794E-9DE7-08E865C01A53}"/>
    <dgm:cxn modelId="{FB9DAB74-5999-A743-8350-25883BA436B8}" type="presOf" srcId="{F6D44BDE-79A7-EF4D-A9B4-ADFD9FA618C1}" destId="{C483A3EA-D025-B94F-A687-1B2575B93FE5}" srcOrd="0" destOrd="0" presId="urn:microsoft.com/office/officeart/2005/8/layout/hProcess4"/>
    <dgm:cxn modelId="{E35EFF79-30B7-444F-95DD-A78CA0029311}" type="presOf" srcId="{55668F99-3F3F-1542-B724-C89940D21CC6}" destId="{621FB9EF-8F2B-D64D-9D11-1B196B52345D}" srcOrd="1" destOrd="3" presId="urn:microsoft.com/office/officeart/2005/8/layout/hProcess4"/>
    <dgm:cxn modelId="{63285081-AB8E-2F41-916B-21D5E0489DC3}" type="presOf" srcId="{E39B1A80-F40E-754D-B43C-18C1AF21DC2D}" destId="{BC75C11E-1E62-0C40-8CA4-E632536FDC11}" srcOrd="0" destOrd="0" presId="urn:microsoft.com/office/officeart/2005/8/layout/hProcess4"/>
    <dgm:cxn modelId="{7FC5E984-ED82-AA40-AE06-6A209A9125B0}" type="presOf" srcId="{59178061-CFE5-4346-921C-1AC28D3ABBAE}" destId="{262E99E2-7F03-474D-AB78-1348DF5D7FF6}" srcOrd="0" destOrd="0" presId="urn:microsoft.com/office/officeart/2005/8/layout/hProcess4"/>
    <dgm:cxn modelId="{A188AA88-B99A-1C4A-8A8D-ED25990592DF}" type="presOf" srcId="{90FBEED5-4C53-C44A-9D7A-EEF354431A4C}" destId="{9F70ECB3-ED39-F84D-BBCC-903BBCAD74D4}" srcOrd="1" destOrd="2" presId="urn:microsoft.com/office/officeart/2005/8/layout/hProcess4"/>
    <dgm:cxn modelId="{5D3E50A6-0C7D-CA4C-84AE-BB61D1CDAB9A}" srcId="{C44C3780-1182-4C41-B5D7-AD801ADD17EE}" destId="{425B11BA-D407-D440-B48B-7D12222C934E}" srcOrd="1" destOrd="0" parTransId="{DB65C64E-0364-DD4E-B11C-38AC074D55D1}" sibTransId="{833F4423-E97B-4B4D-BA2A-62B7392CEAFE}"/>
    <dgm:cxn modelId="{2F3A58B3-9C08-5A40-9F92-C625650B229C}" type="presOf" srcId="{90FBEED5-4C53-C44A-9D7A-EEF354431A4C}" destId="{98DCBDAE-1F62-804F-B2CD-19011A5B94F4}" srcOrd="0" destOrd="2" presId="urn:microsoft.com/office/officeart/2005/8/layout/hProcess4"/>
    <dgm:cxn modelId="{3358C7C3-2826-8C46-9875-CCAAAF796641}" type="presOf" srcId="{EEDD782F-0BC4-C74B-8760-E727D9654F4F}" destId="{2982C1F1-E17F-634E-8C1C-0BAE30265914}" srcOrd="1" destOrd="0" presId="urn:microsoft.com/office/officeart/2005/8/layout/hProcess4"/>
    <dgm:cxn modelId="{CFC2FBCC-48B0-6B41-9975-4E464593EBD3}" type="presOf" srcId="{6EF732D0-738D-8C49-A3C3-28DA076D3926}" destId="{9F70ECB3-ED39-F84D-BBCC-903BBCAD74D4}" srcOrd="1" destOrd="0" presId="urn:microsoft.com/office/officeart/2005/8/layout/hProcess4"/>
    <dgm:cxn modelId="{EE3EF4D5-1ADF-7B4C-A0E9-7A103EBCA7EA}" srcId="{85BE1D17-51B0-8948-8FBA-79409D4877D5}" destId="{9ED60495-4DA0-AD45-9235-40840D322CE1}" srcOrd="1" destOrd="0" parTransId="{A8CA6CDA-D018-7A41-A2B0-68395B882034}" sibTransId="{C46B4E33-F74B-F443-97DD-199B94EF7242}"/>
    <dgm:cxn modelId="{931518D6-BC16-9645-8F01-4BB4449EFE15}" type="presOf" srcId="{523EAAFB-7F76-AE4C-93C4-8E3B49E65045}" destId="{BC75C11E-1E62-0C40-8CA4-E632536FDC11}" srcOrd="0" destOrd="2" presId="urn:microsoft.com/office/officeart/2005/8/layout/hProcess4"/>
    <dgm:cxn modelId="{B05629E1-FC05-3A42-AA07-964C506105C6}" srcId="{732CA4F2-7166-3646-B53F-B62C7DB8E425}" destId="{A9DF1EE1-2B58-554D-8547-6B1475FACB6B}" srcOrd="0" destOrd="0" parTransId="{8452A269-3C6F-F44E-B28F-26B794A3FD22}" sibTransId="{F6D44BDE-79A7-EF4D-A9B4-ADFD9FA618C1}"/>
    <dgm:cxn modelId="{945D77E5-21EF-CC43-8631-92A29328D5BA}" srcId="{732CA4F2-7166-3646-B53F-B62C7DB8E425}" destId="{85BE1D17-51B0-8948-8FBA-79409D4877D5}" srcOrd="1" destOrd="0" parTransId="{DB95DDC9-1ABA-C84A-A954-BE87E0C262C6}" sibTransId="{59178061-CFE5-4346-921C-1AC28D3ABBAE}"/>
    <dgm:cxn modelId="{652940E8-C2AD-BC48-B1FD-9A6EE04F115F}" srcId="{A9DF1EE1-2B58-554D-8547-6B1475FACB6B}" destId="{90FBEED5-4C53-C44A-9D7A-EEF354431A4C}" srcOrd="2" destOrd="0" parTransId="{816CD95F-E840-4A41-BEC7-F59A380AF23F}" sibTransId="{D5E5C68D-FDE7-5243-898A-26631CCF129A}"/>
    <dgm:cxn modelId="{527DF5E8-D340-3243-9D73-6779A5285C99}" type="presOf" srcId="{99342FD9-C2FA-B74F-A310-DABB235F73C0}" destId="{2982C1F1-E17F-634E-8C1C-0BAE30265914}" srcOrd="1" destOrd="2" presId="urn:microsoft.com/office/officeart/2005/8/layout/hProcess4"/>
    <dgm:cxn modelId="{572220E9-1086-9C43-B018-F083C6FEB878}" type="presOf" srcId="{9ED60495-4DA0-AD45-9235-40840D322CE1}" destId="{85EA4798-8B57-A84C-82CD-0EBBDB43F848}" srcOrd="0" destOrd="1" presId="urn:microsoft.com/office/officeart/2005/8/layout/hProcess4"/>
    <dgm:cxn modelId="{99681DF2-0AD7-FB40-9F17-3BECE15AB0F3}" type="presOf" srcId="{85BE1D17-51B0-8948-8FBA-79409D4877D5}" destId="{06D05309-62B9-4D49-AF8E-206B9491F663}" srcOrd="0" destOrd="0" presId="urn:microsoft.com/office/officeart/2005/8/layout/hProcess4"/>
    <dgm:cxn modelId="{AFC152F5-C723-D141-B970-4DAD1740CE89}" type="presOf" srcId="{99342FD9-C2FA-B74F-A310-DABB235F73C0}" destId="{85EA4798-8B57-A84C-82CD-0EBBDB43F848}" srcOrd="0" destOrd="2" presId="urn:microsoft.com/office/officeart/2005/8/layout/hProcess4"/>
    <dgm:cxn modelId="{764660F5-D15C-6E4F-A0C0-31D1BC0613E5}" type="presOf" srcId="{6EF732D0-738D-8C49-A3C3-28DA076D3926}" destId="{98DCBDAE-1F62-804F-B2CD-19011A5B94F4}" srcOrd="0" destOrd="0" presId="urn:microsoft.com/office/officeart/2005/8/layout/hProcess4"/>
    <dgm:cxn modelId="{2F833905-0C16-1A46-8616-549886A76DD6}" type="presParOf" srcId="{2DAE1063-77F6-DF45-908F-4B12B1C8CB53}" destId="{7CB9DF50-8E05-FD42-9A9A-AA3AD6706E59}" srcOrd="0" destOrd="0" presId="urn:microsoft.com/office/officeart/2005/8/layout/hProcess4"/>
    <dgm:cxn modelId="{C6B4564E-A442-0448-BB84-5BC2674A8CB7}" type="presParOf" srcId="{2DAE1063-77F6-DF45-908F-4B12B1C8CB53}" destId="{4BF3BC97-EE35-5D45-BF6A-E6585C5B48A3}" srcOrd="1" destOrd="0" presId="urn:microsoft.com/office/officeart/2005/8/layout/hProcess4"/>
    <dgm:cxn modelId="{6BEE3BB8-E4A0-D64F-9A71-A5C52FF977EB}" type="presParOf" srcId="{2DAE1063-77F6-DF45-908F-4B12B1C8CB53}" destId="{8686EBAB-5800-2047-A8B8-4BEF97C4023D}" srcOrd="2" destOrd="0" presId="urn:microsoft.com/office/officeart/2005/8/layout/hProcess4"/>
    <dgm:cxn modelId="{2B979152-DAC9-6643-B607-0A3AE36B6D68}" type="presParOf" srcId="{8686EBAB-5800-2047-A8B8-4BEF97C4023D}" destId="{F05DEADD-74D2-1C46-9A29-97E4DBE4ECFB}" srcOrd="0" destOrd="0" presId="urn:microsoft.com/office/officeart/2005/8/layout/hProcess4"/>
    <dgm:cxn modelId="{C2C90AB8-21BB-914D-B37E-4C37CA69532F}" type="presParOf" srcId="{F05DEADD-74D2-1C46-9A29-97E4DBE4ECFB}" destId="{0CD46C48-6CFD-794A-9261-4B81E2EC0730}" srcOrd="0" destOrd="0" presId="urn:microsoft.com/office/officeart/2005/8/layout/hProcess4"/>
    <dgm:cxn modelId="{CBF6DB64-69CA-5647-87E6-5AD2C98C0079}" type="presParOf" srcId="{F05DEADD-74D2-1C46-9A29-97E4DBE4ECFB}" destId="{98DCBDAE-1F62-804F-B2CD-19011A5B94F4}" srcOrd="1" destOrd="0" presId="urn:microsoft.com/office/officeart/2005/8/layout/hProcess4"/>
    <dgm:cxn modelId="{6E13D45B-54D9-D941-820E-ED39EE0220E0}" type="presParOf" srcId="{F05DEADD-74D2-1C46-9A29-97E4DBE4ECFB}" destId="{9F70ECB3-ED39-F84D-BBCC-903BBCAD74D4}" srcOrd="2" destOrd="0" presId="urn:microsoft.com/office/officeart/2005/8/layout/hProcess4"/>
    <dgm:cxn modelId="{25E2B409-286E-0C4B-8EED-B73C5B8C6523}" type="presParOf" srcId="{F05DEADD-74D2-1C46-9A29-97E4DBE4ECFB}" destId="{2179C463-6CDB-FA4D-A396-151AB79CAC48}" srcOrd="3" destOrd="0" presId="urn:microsoft.com/office/officeart/2005/8/layout/hProcess4"/>
    <dgm:cxn modelId="{891FBD19-6416-B74B-9467-E8834F45C84F}" type="presParOf" srcId="{F05DEADD-74D2-1C46-9A29-97E4DBE4ECFB}" destId="{431D8245-DD00-DF4D-93A1-D8C51660CED4}" srcOrd="4" destOrd="0" presId="urn:microsoft.com/office/officeart/2005/8/layout/hProcess4"/>
    <dgm:cxn modelId="{45880DF9-DD96-0A43-9861-FBC0BB824F91}" type="presParOf" srcId="{8686EBAB-5800-2047-A8B8-4BEF97C4023D}" destId="{C483A3EA-D025-B94F-A687-1B2575B93FE5}" srcOrd="1" destOrd="0" presId="urn:microsoft.com/office/officeart/2005/8/layout/hProcess4"/>
    <dgm:cxn modelId="{1692CEC9-0482-AB4C-91A7-CF959D682A32}" type="presParOf" srcId="{8686EBAB-5800-2047-A8B8-4BEF97C4023D}" destId="{4315BDE1-7964-2D44-A5F6-E08AC62D2359}" srcOrd="2" destOrd="0" presId="urn:microsoft.com/office/officeart/2005/8/layout/hProcess4"/>
    <dgm:cxn modelId="{0D3A80E8-73FD-EF47-9A65-F2EECAC4C5B3}" type="presParOf" srcId="{4315BDE1-7964-2D44-A5F6-E08AC62D2359}" destId="{7863A491-6D45-9B42-8574-087BBA5B9A2C}" srcOrd="0" destOrd="0" presId="urn:microsoft.com/office/officeart/2005/8/layout/hProcess4"/>
    <dgm:cxn modelId="{CC2294A0-40C7-9640-B5D6-1AD650DE9DBB}" type="presParOf" srcId="{4315BDE1-7964-2D44-A5F6-E08AC62D2359}" destId="{85EA4798-8B57-A84C-82CD-0EBBDB43F848}" srcOrd="1" destOrd="0" presId="urn:microsoft.com/office/officeart/2005/8/layout/hProcess4"/>
    <dgm:cxn modelId="{000823E4-EB5B-5B45-BE5C-94B84C1A4E09}" type="presParOf" srcId="{4315BDE1-7964-2D44-A5F6-E08AC62D2359}" destId="{2982C1F1-E17F-634E-8C1C-0BAE30265914}" srcOrd="2" destOrd="0" presId="urn:microsoft.com/office/officeart/2005/8/layout/hProcess4"/>
    <dgm:cxn modelId="{13571E88-4333-BC46-91C1-5F20B9616990}" type="presParOf" srcId="{4315BDE1-7964-2D44-A5F6-E08AC62D2359}" destId="{06D05309-62B9-4D49-AF8E-206B9491F663}" srcOrd="3" destOrd="0" presId="urn:microsoft.com/office/officeart/2005/8/layout/hProcess4"/>
    <dgm:cxn modelId="{4CDB4F2B-DB67-064E-804A-415F3481EC5D}" type="presParOf" srcId="{4315BDE1-7964-2D44-A5F6-E08AC62D2359}" destId="{161CB0EE-D3BA-0740-B088-4D2714A4C6AD}" srcOrd="4" destOrd="0" presId="urn:microsoft.com/office/officeart/2005/8/layout/hProcess4"/>
    <dgm:cxn modelId="{2F3934D7-35F2-F548-97F3-07A958C7C9B9}" type="presParOf" srcId="{8686EBAB-5800-2047-A8B8-4BEF97C4023D}" destId="{262E99E2-7F03-474D-AB78-1348DF5D7FF6}" srcOrd="3" destOrd="0" presId="urn:microsoft.com/office/officeart/2005/8/layout/hProcess4"/>
    <dgm:cxn modelId="{009532BF-C0D6-164E-BC40-233AEDC256B4}" type="presParOf" srcId="{8686EBAB-5800-2047-A8B8-4BEF97C4023D}" destId="{55032F01-97D2-F64A-AED8-330275BA2950}" srcOrd="4" destOrd="0" presId="urn:microsoft.com/office/officeart/2005/8/layout/hProcess4"/>
    <dgm:cxn modelId="{2405A470-AE56-054C-8070-6EC55D5305B5}" type="presParOf" srcId="{55032F01-97D2-F64A-AED8-330275BA2950}" destId="{A4A12908-5CDE-0F4C-968E-DB2D1D0D7666}" srcOrd="0" destOrd="0" presId="urn:microsoft.com/office/officeart/2005/8/layout/hProcess4"/>
    <dgm:cxn modelId="{0FD0FEE8-74EB-CC44-A3F6-E05D7D44EB41}" type="presParOf" srcId="{55032F01-97D2-F64A-AED8-330275BA2950}" destId="{BC75C11E-1E62-0C40-8CA4-E632536FDC11}" srcOrd="1" destOrd="0" presId="urn:microsoft.com/office/officeart/2005/8/layout/hProcess4"/>
    <dgm:cxn modelId="{D954FA32-B97C-8043-95D5-C73B5D23EF19}" type="presParOf" srcId="{55032F01-97D2-F64A-AED8-330275BA2950}" destId="{621FB9EF-8F2B-D64D-9D11-1B196B52345D}" srcOrd="2" destOrd="0" presId="urn:microsoft.com/office/officeart/2005/8/layout/hProcess4"/>
    <dgm:cxn modelId="{068450FB-CAAB-E84E-8FD2-7F3689C35DC2}" type="presParOf" srcId="{55032F01-97D2-F64A-AED8-330275BA2950}" destId="{1EF9260B-40AD-0649-BA0F-DF62F06E156B}" srcOrd="3" destOrd="0" presId="urn:microsoft.com/office/officeart/2005/8/layout/hProcess4"/>
    <dgm:cxn modelId="{064532C0-9E90-8A48-89C9-416CFD7B4398}" type="presParOf" srcId="{55032F01-97D2-F64A-AED8-330275BA2950}" destId="{DB0F16FF-DA6B-E643-9A3E-E84C33DBE05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CBDAE-1F62-804F-B2CD-19011A5B94F4}">
      <dsp:nvSpPr>
        <dsp:cNvPr id="0" name=""/>
        <dsp:cNvSpPr/>
      </dsp:nvSpPr>
      <dsp:spPr>
        <a:xfrm>
          <a:off x="6330" y="1833782"/>
          <a:ext cx="3259960" cy="2688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8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Integrates with location level exposure data</a:t>
          </a:r>
        </a:p>
        <a:p>
          <a:pPr marL="114300" lvl="1" indent="-114300" algn="l" defTabSz="666750">
            <a:lnSpc>
              <a:spcPct val="8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Exposures are sampled and may include both the exposure dose and the absorbed dose</a:t>
          </a:r>
        </a:p>
        <a:p>
          <a:pPr marL="114300" lvl="1" indent="-114300" algn="l" defTabSz="666750">
            <a:lnSpc>
              <a:spcPct val="82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Observations come from labs registries, questionnaires, clinics, hospitals,  story tellers, supply chains, ports of entry and/or pharmacies</a:t>
          </a:r>
        </a:p>
      </dsp:txBody>
      <dsp:txXfrm>
        <a:off x="68206" y="1895658"/>
        <a:ext cx="3136208" cy="1988865"/>
      </dsp:txXfrm>
    </dsp:sp>
    <dsp:sp modelId="{C483A3EA-D025-B94F-A687-1B2575B93FE5}">
      <dsp:nvSpPr>
        <dsp:cNvPr id="0" name=""/>
        <dsp:cNvSpPr/>
      </dsp:nvSpPr>
      <dsp:spPr>
        <a:xfrm>
          <a:off x="1853714" y="2328446"/>
          <a:ext cx="3737382" cy="3737382"/>
        </a:xfrm>
        <a:prstGeom prst="leftCircularArrow">
          <a:avLst>
            <a:gd name="adj1" fmla="val 2928"/>
            <a:gd name="adj2" fmla="val 358351"/>
            <a:gd name="adj3" fmla="val 2218806"/>
            <a:gd name="adj4" fmla="val 9109434"/>
            <a:gd name="adj5" fmla="val 3415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179C463-6CDB-FA4D-A396-151AB79CAC48}">
      <dsp:nvSpPr>
        <dsp:cNvPr id="0" name=""/>
        <dsp:cNvSpPr/>
      </dsp:nvSpPr>
      <dsp:spPr>
        <a:xfrm>
          <a:off x="730766" y="4099913"/>
          <a:ext cx="2897742" cy="92362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OMOP CDM</a:t>
          </a:r>
        </a:p>
      </dsp:txBody>
      <dsp:txXfrm>
        <a:off x="757818" y="4126965"/>
        <a:ext cx="2843638" cy="869516"/>
      </dsp:txXfrm>
    </dsp:sp>
    <dsp:sp modelId="{85EA4798-8B57-A84C-82CD-0EBBDB43F848}">
      <dsp:nvSpPr>
        <dsp:cNvPr id="0" name=""/>
        <dsp:cNvSpPr/>
      </dsp:nvSpPr>
      <dsp:spPr>
        <a:xfrm>
          <a:off x="4149521" y="1833782"/>
          <a:ext cx="3558540" cy="2688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85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Studies are conducted on top of observations leveraging a design  template from schema.org</a:t>
          </a:r>
        </a:p>
        <a:p>
          <a:pPr marL="114300" lvl="1" indent="-114300" algn="l" defTabSz="666750">
            <a:lnSpc>
              <a:spcPct val="85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template includes OHDSI extensions for cohort definitions, analysis approach and federated research</a:t>
          </a:r>
        </a:p>
        <a:p>
          <a:pPr marL="114300" lvl="1" indent="-114300" algn="l" defTabSz="666750">
            <a:lnSpc>
              <a:spcPct val="85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federated research extension enumerates multiple partner databases</a:t>
          </a:r>
        </a:p>
      </dsp:txBody>
      <dsp:txXfrm>
        <a:off x="4211397" y="2471826"/>
        <a:ext cx="3434788" cy="1988865"/>
      </dsp:txXfrm>
    </dsp:sp>
    <dsp:sp modelId="{262E99E2-7F03-474D-AB78-1348DF5D7FF6}">
      <dsp:nvSpPr>
        <dsp:cNvPr id="0" name=""/>
        <dsp:cNvSpPr/>
      </dsp:nvSpPr>
      <dsp:spPr>
        <a:xfrm>
          <a:off x="6123864" y="217119"/>
          <a:ext cx="3981654" cy="3981654"/>
        </a:xfrm>
        <a:prstGeom prst="circularArrow">
          <a:avLst>
            <a:gd name="adj1" fmla="val 2748"/>
            <a:gd name="adj2" fmla="val 334955"/>
            <a:gd name="adj3" fmla="val 19434894"/>
            <a:gd name="adj4" fmla="val 12520871"/>
            <a:gd name="adj5" fmla="val 320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6D05309-62B9-4D49-AF8E-206B9491F663}">
      <dsp:nvSpPr>
        <dsp:cNvPr id="0" name=""/>
        <dsp:cNvSpPr/>
      </dsp:nvSpPr>
      <dsp:spPr>
        <a:xfrm>
          <a:off x="5023246" y="1309365"/>
          <a:ext cx="2897742" cy="11523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Biomedical Observational Study Cookbook</a:t>
          </a:r>
        </a:p>
      </dsp:txBody>
      <dsp:txXfrm>
        <a:off x="5056997" y="1343116"/>
        <a:ext cx="2830240" cy="1084834"/>
      </dsp:txXfrm>
    </dsp:sp>
    <dsp:sp modelId="{BC75C11E-1E62-0C40-8CA4-E632536FDC11}">
      <dsp:nvSpPr>
        <dsp:cNvPr id="0" name=""/>
        <dsp:cNvSpPr/>
      </dsp:nvSpPr>
      <dsp:spPr>
        <a:xfrm>
          <a:off x="8442001" y="1833782"/>
          <a:ext cx="3259960" cy="26887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Multidimensional data with aggregate measures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Along with study factors, dimensions may include geoms and time periods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The same aggregate measure may have several statistics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Each measure comes with an attribute describing its provenance</a:t>
          </a:r>
        </a:p>
      </dsp:txBody>
      <dsp:txXfrm>
        <a:off x="8503877" y="1895658"/>
        <a:ext cx="3136208" cy="1988865"/>
      </dsp:txXfrm>
    </dsp:sp>
    <dsp:sp modelId="{1EF9260B-40AD-0649-BA0F-DF62F06E156B}">
      <dsp:nvSpPr>
        <dsp:cNvPr id="0" name=""/>
        <dsp:cNvSpPr/>
      </dsp:nvSpPr>
      <dsp:spPr>
        <a:xfrm>
          <a:off x="9045746" y="4110803"/>
          <a:ext cx="2897742" cy="9615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Research Results by Study Factors</a:t>
          </a:r>
        </a:p>
      </dsp:txBody>
      <dsp:txXfrm>
        <a:off x="9073908" y="4138965"/>
        <a:ext cx="2841418" cy="905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A6244-FEFB-1B5F-325A-7B77A53999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5AC781-8558-3B09-0ACB-5EB0918E6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4CBB-EAF6-2B3E-7693-148150AAE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3F5A8F-12B0-A3CF-459F-D404BF446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3590E-7A49-5FEB-28E9-6CF0AC19F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8425901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24072-CCB7-DD33-D9A8-5A48252E8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583E0B-5B3C-94D4-F002-942B26E78B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1D62F-D62C-38D8-BB8A-93430C970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A605B-3A61-04E7-9D3D-0878F6451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0535B-5B61-7CFC-6287-6AD82E4C7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692328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F7BABF-5016-5DA3-E63A-FF08B70D9F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39FA80-39D1-8E67-823B-F9880B56D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1575D-53EC-E711-62E8-991B98C0A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4C0F49-AD73-E65C-0E5E-CE769208B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EF873F-DDA5-6D58-847F-183B00E1A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93475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B64A2-72D3-7FFA-3DE4-0C5F439E2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353C5-8707-B2D6-1C9E-F4A68DE59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9D5AC-CB76-2E8D-D964-2A7C255D9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49CAD-8031-74B9-9AE7-9771687EC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6F5452-1F01-5DE9-3166-82256FF2C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28871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8F58A-D7D6-C0F0-4274-F7F6FCB3D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D867A-17B2-FC42-CAF8-8E90BC6D31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FA1D6-67E5-050A-C89A-DB948B3D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EEFF4-C16C-7377-0692-7026829C9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318CA-8B1B-B8B6-9BD4-33FC5FBC3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99470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767C9-74FB-8947-229D-614B8203A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73521-D217-750D-F211-8C9887E37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270000-5402-4332-1762-25D175D65E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17B85-3985-6277-81FF-75A18B0E2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A0D51-9A9A-A2A1-5749-9A7FE939E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9A79CB-A8FA-1C2F-EBEC-42D9AD366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07179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F23F5-4044-0A93-33B5-5617A8E16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C4FC7-C036-336A-B32A-60DB777406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8EB494-FA18-0D9D-D5E7-557BBEAD4E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4D5D65-5A7F-B360-5E0B-592F559CC1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694BB4-6E20-AC29-3D88-BAA7923A72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1AE610-E00C-4BD0-90FB-85F32242B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0DDC61-2EDE-2E0B-2D93-877013DF9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4E79AE-867A-B9BF-BD9D-2D7BB9D9D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150177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A051C-4222-70D6-A2C8-F7F55FCCC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15A76F-9102-5A5F-4699-DBD2C7354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662C4-8B6C-20DF-4255-C29E09ACF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2075F3-D2E2-B2BB-5932-61DED1AD3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410931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1ED7E4-9A80-366C-1727-BA9954D2D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D7F63F-CAB9-7191-6279-B01F6E49C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7A8053-C716-CDC5-6313-3D092968E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648414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58611-C6C4-CA97-2960-A14857C32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38E6E-20A0-41B4-E36A-586883004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8566AD-4187-B984-DADE-FE537DF7B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DCAC3-0265-94C3-E300-14E7382F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29853-4ADD-AC8C-5B10-4FBAB5783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F3CC58-6D52-FC99-2BEE-79661BECA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90898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5F23A-0CD4-15FE-82E9-AE6CF485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A7A69B-A62E-456C-79CC-6209480888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1D5D83-5ADF-37A2-551C-8F82FDE0E7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DE9613-2787-62AB-4042-98BB7F6FB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A71A1A-EB06-C3AC-2605-211FEE17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B7DD6D-0BA2-649E-D5E8-47BB4CFC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1683670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3A4A7C-6430-1B4E-BD14-B76F951BC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1DED6F-22E5-B46E-4D7C-FB22C33467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B7747A-A158-88DF-5DC6-FB22F533D5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C80CD-385B-6E40-BC69-1C664C28D43B}" type="datetimeFigureOut">
              <a:rPr lang="en-UG" smtClean="0"/>
              <a:t>13/08/2022</a:t>
            </a:fld>
            <a:endParaRPr lang="en-U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E3ACD-77BB-BC3C-4E1F-619BDC36C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C5AF7-C0E2-4416-3428-5CD96323F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51639-59A8-A449-A774-5558DC9A2451}" type="slidenum">
              <a:rPr lang="en-UG" smtClean="0"/>
              <a:t>‹#›</a:t>
            </a:fld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3776048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nspiredata.network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385A4-6AC7-D31C-F4EF-00242F2D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00502"/>
            <a:ext cx="9144000" cy="1361396"/>
          </a:xfrm>
        </p:spPr>
        <p:txBody>
          <a:bodyPr>
            <a:normAutofit/>
          </a:bodyPr>
          <a:lstStyle/>
          <a:p>
            <a:r>
              <a:rPr lang="en-GB" sz="5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Network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AC2DB7-7050-2AA4-5C41-949CC5C16DF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9495799" y="215603"/>
            <a:ext cx="2410208" cy="1373447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3182227-EE1B-0BAB-4673-C428C2E734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270" y="6074436"/>
            <a:ext cx="2678460" cy="58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phrc">
            <a:extLst>
              <a:ext uri="{FF2B5EF4-FFF2-40B4-BE49-F238E27FC236}">
                <a16:creationId xmlns:a16="http://schemas.microsoft.com/office/drawing/2014/main" id="{1B0B945D-A0BA-C856-F5D9-54C1A4AEA9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120" y="227655"/>
            <a:ext cx="3810000" cy="113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aprin">
            <a:extLst>
              <a:ext uri="{FF2B5EF4-FFF2-40B4-BE49-F238E27FC236}">
                <a16:creationId xmlns:a16="http://schemas.microsoft.com/office/drawing/2014/main" id="{CE15B751-F69E-8620-CA0C-E841DC8034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6" y="4590643"/>
            <a:ext cx="1951771" cy="1333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odata">
            <a:extLst>
              <a:ext uri="{FF2B5EF4-FFF2-40B4-BE49-F238E27FC236}">
                <a16:creationId xmlns:a16="http://schemas.microsoft.com/office/drawing/2014/main" id="{96A6F484-1539-0F39-27B6-4E473DD0CE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6" y="5709935"/>
            <a:ext cx="2053684" cy="902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lpha">
            <a:extLst>
              <a:ext uri="{FF2B5EF4-FFF2-40B4-BE49-F238E27FC236}">
                <a16:creationId xmlns:a16="http://schemas.microsoft.com/office/drawing/2014/main" id="{994AA847-2794-BED2-D84F-46F338C8D2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9522" y="4857384"/>
            <a:ext cx="1951772" cy="80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sipe">
            <a:extLst>
              <a:ext uri="{FF2B5EF4-FFF2-40B4-BE49-F238E27FC236}">
                <a16:creationId xmlns:a16="http://schemas.microsoft.com/office/drawing/2014/main" id="{1D4C25D2-4067-4330-7834-D8EBD0B211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326" y="5878978"/>
            <a:ext cx="2445835" cy="73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Image result for wellcome trust logo">
            <a:extLst>
              <a:ext uri="{FF2B5EF4-FFF2-40B4-BE49-F238E27FC236}">
                <a16:creationId xmlns:a16="http://schemas.microsoft.com/office/drawing/2014/main" id="{2632900F-1D43-AA8D-62F2-1077DFA02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614" y="4715798"/>
            <a:ext cx="1951772" cy="108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ubtitle 5">
            <a:extLst>
              <a:ext uri="{FF2B5EF4-FFF2-40B4-BE49-F238E27FC236}">
                <a16:creationId xmlns:a16="http://schemas.microsoft.com/office/drawing/2014/main" id="{61567B4B-AF21-F5AE-5E2A-C8AF53793C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G"/>
          </a:p>
        </p:txBody>
      </p:sp>
    </p:spTree>
    <p:extLst>
      <p:ext uri="{BB962C8B-B14F-4D97-AF65-F5344CB8AC3E}">
        <p14:creationId xmlns:p14="http://schemas.microsoft.com/office/powerpoint/2010/main" val="283948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B80C7-19DF-B272-84A0-6657BF1DD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33171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The INSPIRE Data Hub is a </a:t>
            </a:r>
            <a:r>
              <a:rPr lang="en-GB" u="sng" dirty="0"/>
              <a:t>FAIR</a:t>
            </a:r>
            <a:r>
              <a:rPr lang="en-GB" dirty="0"/>
              <a:t> data resource containing longitudinal population health data from HDSSS in southern and eastern Africa</a:t>
            </a:r>
          </a:p>
          <a:p>
            <a:endParaRPr lang="en-GB" dirty="0"/>
          </a:p>
          <a:p>
            <a:r>
              <a:rPr lang="en-GB" dirty="0"/>
              <a:t>Demonstrates ability to combine population health data with data from other sources, notably routine healthcare data from clinics</a:t>
            </a:r>
          </a:p>
          <a:p>
            <a:endParaRPr lang="en-GB" dirty="0"/>
          </a:p>
          <a:p>
            <a:r>
              <a:rPr lang="en-GB" dirty="0"/>
              <a:t>It is designed to be both scalable and extensible, based on international standards, allowing for additional data in without requiring a new hub infrastructure </a:t>
            </a:r>
          </a:p>
          <a:p>
            <a:endParaRPr lang="en-GB" dirty="0"/>
          </a:p>
          <a:p>
            <a:r>
              <a:rPr lang="en-GB" dirty="0"/>
              <a:t>INSPIRE aims to benefit from WORLDFAIR, as part of a broader, global data-sharing infrastructure for health research</a:t>
            </a:r>
            <a:endParaRPr lang="en-UG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B382B43-3B3E-3B08-4FC3-C23CBDA69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244" y="0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background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5CD9C-B78C-9EC9-E865-E06693ECB2A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13905" y="111850"/>
            <a:ext cx="2254799" cy="136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23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AA96-4F63-4378-91E0-24BB554B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6815" y="189412"/>
            <a:ext cx="6865587" cy="1204867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B98E4-F9E9-4BF5-AA97-F0ACD1406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3063" y="2657020"/>
            <a:ext cx="10505872" cy="42009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objectives</a:t>
            </a:r>
            <a:endParaRPr lang="en-GB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1645" indent="-19191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Building the network – increase HDSS sites</a:t>
            </a:r>
          </a:p>
          <a:p>
            <a:pPr marL="721645" indent="-19191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long-term goal is to provide a robust pan-African platform for data integration</a:t>
            </a:r>
          </a:p>
          <a:p>
            <a:pPr marL="721645" indent="-191910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Promoting knowledge of FAIR  in Africa</a:t>
            </a:r>
          </a:p>
          <a:p>
            <a:pPr marL="721645" indent="-191910"/>
            <a:r>
              <a:rPr lang="en-GB" dirty="0"/>
              <a:t>The hub is designed to coordinate with other African initiatives such as the national network service providers (NRENs) and the African Open Science Platform (AOSP)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1645" indent="-191910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9FF7FC-C192-4DA1-AF44-BE7B561F6C5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80812" y="338"/>
            <a:ext cx="2254799" cy="136139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9E12C0E-5366-5CD4-08EC-EA4E5382DEA2}"/>
              </a:ext>
            </a:extLst>
          </p:cNvPr>
          <p:cNvSpPr txBox="1"/>
          <p:nvPr/>
        </p:nvSpPr>
        <p:spPr>
          <a:xfrm>
            <a:off x="843063" y="1394279"/>
            <a:ext cx="10319307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The Vision </a:t>
            </a:r>
            <a:r>
              <a:rPr lang="en-GB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is to build a network for users and producers of longitudinal, population-based health data. This network will include a data hub that will produce FAIR data that can be used by researchers and policy makers to answer important policy relevant questions.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386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4449" y="53054"/>
            <a:ext cx="3701551" cy="661035"/>
          </a:xfrm>
        </p:spPr>
        <p:txBody>
          <a:bodyPr>
            <a:noAutofit/>
          </a:bodyPr>
          <a:lstStyle/>
          <a:p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GOVERNANCE STRUCTURE</a:t>
            </a:r>
          </a:p>
        </p:txBody>
      </p:sp>
      <p:pic>
        <p:nvPicPr>
          <p:cNvPr id="4" name="Picture 3" descr="F:\DOCUMENTS\APHRC\INSPIRE-NEAHDSS\Logo\INSPIRE_edit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68" y="116871"/>
            <a:ext cx="1790700" cy="5334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5D147F67-904B-A43E-CD2D-8341A29DEF8A}"/>
              </a:ext>
            </a:extLst>
          </p:cNvPr>
          <p:cNvGrpSpPr/>
          <p:nvPr/>
        </p:nvGrpSpPr>
        <p:grpSpPr>
          <a:xfrm>
            <a:off x="1405054" y="751534"/>
            <a:ext cx="9653244" cy="5716174"/>
            <a:chOff x="2266532" y="1825625"/>
            <a:chExt cx="7379275" cy="4347534"/>
          </a:xfrm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27C336D2-2B4C-A348-DBF9-BBC7A34F8B05}"/>
                </a:ext>
              </a:extLst>
            </p:cNvPr>
            <p:cNvSpPr/>
            <p:nvPr/>
          </p:nvSpPr>
          <p:spPr>
            <a:xfrm>
              <a:off x="2266532" y="2877229"/>
              <a:ext cx="1331361" cy="655618"/>
            </a:xfrm>
            <a:custGeom>
              <a:avLst/>
              <a:gdLst>
                <a:gd name="connsiteX0" fmla="*/ 0 w 1331361"/>
                <a:gd name="connsiteY0" fmla="*/ 44148 h 441480"/>
                <a:gd name="connsiteX1" fmla="*/ 44148 w 1331361"/>
                <a:gd name="connsiteY1" fmla="*/ 0 h 441480"/>
                <a:gd name="connsiteX2" fmla="*/ 1287213 w 1331361"/>
                <a:gd name="connsiteY2" fmla="*/ 0 h 441480"/>
                <a:gd name="connsiteX3" fmla="*/ 1331361 w 1331361"/>
                <a:gd name="connsiteY3" fmla="*/ 44148 h 441480"/>
                <a:gd name="connsiteX4" fmla="*/ 1331361 w 1331361"/>
                <a:gd name="connsiteY4" fmla="*/ 397332 h 441480"/>
                <a:gd name="connsiteX5" fmla="*/ 1287213 w 1331361"/>
                <a:gd name="connsiteY5" fmla="*/ 441480 h 441480"/>
                <a:gd name="connsiteX6" fmla="*/ 44148 w 1331361"/>
                <a:gd name="connsiteY6" fmla="*/ 441480 h 441480"/>
                <a:gd name="connsiteX7" fmla="*/ 0 w 1331361"/>
                <a:gd name="connsiteY7" fmla="*/ 397332 h 441480"/>
                <a:gd name="connsiteX8" fmla="*/ 0 w 1331361"/>
                <a:gd name="connsiteY8" fmla="*/ 44148 h 4414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31361" h="441480">
                  <a:moveTo>
                    <a:pt x="0" y="44148"/>
                  </a:moveTo>
                  <a:cubicBezTo>
                    <a:pt x="0" y="19766"/>
                    <a:pt x="19766" y="0"/>
                    <a:pt x="44148" y="0"/>
                  </a:cubicBezTo>
                  <a:lnTo>
                    <a:pt x="1287213" y="0"/>
                  </a:lnTo>
                  <a:cubicBezTo>
                    <a:pt x="1311595" y="0"/>
                    <a:pt x="1331361" y="19766"/>
                    <a:pt x="1331361" y="44148"/>
                  </a:cubicBezTo>
                  <a:lnTo>
                    <a:pt x="1331361" y="397332"/>
                  </a:lnTo>
                  <a:cubicBezTo>
                    <a:pt x="1331361" y="421714"/>
                    <a:pt x="1311595" y="441480"/>
                    <a:pt x="1287213" y="441480"/>
                  </a:cubicBezTo>
                  <a:lnTo>
                    <a:pt x="44148" y="441480"/>
                  </a:lnTo>
                  <a:cubicBezTo>
                    <a:pt x="19766" y="441480"/>
                    <a:pt x="0" y="421714"/>
                    <a:pt x="0" y="397332"/>
                  </a:cubicBezTo>
                  <a:lnTo>
                    <a:pt x="0" y="44148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1186" tIns="21186" rIns="21186" bIns="21186" numCol="1" spcCol="1270" anchor="ctr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Board of Management</a:t>
              </a: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BC95FCB3-C4C6-BB07-9410-37912AB938A7}"/>
                </a:ext>
              </a:extLst>
            </p:cNvPr>
            <p:cNvSpPr/>
            <p:nvPr/>
          </p:nvSpPr>
          <p:spPr>
            <a:xfrm>
              <a:off x="3597894" y="3299640"/>
              <a:ext cx="482255" cy="24936"/>
            </a:xfrm>
            <a:custGeom>
              <a:avLst/>
              <a:gdLst>
                <a:gd name="connsiteX0" fmla="*/ 0 w 482255"/>
                <a:gd name="connsiteY0" fmla="*/ 12468 h 24936"/>
                <a:gd name="connsiteX1" fmla="*/ 482255 w 482255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255" h="24936">
                  <a:moveTo>
                    <a:pt x="0" y="12468"/>
                  </a:moveTo>
                  <a:lnTo>
                    <a:pt x="482255" y="12468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1771" tIns="412" rIns="241772" bIns="41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B2D50F0-B734-6D08-CA18-7A1782B04077}"/>
                </a:ext>
              </a:extLst>
            </p:cNvPr>
            <p:cNvSpPr/>
            <p:nvPr/>
          </p:nvSpPr>
          <p:spPr>
            <a:xfrm>
              <a:off x="4080149" y="2188183"/>
              <a:ext cx="1090258" cy="2247851"/>
            </a:xfrm>
            <a:custGeom>
              <a:avLst/>
              <a:gdLst>
                <a:gd name="connsiteX0" fmla="*/ 0 w 1090258"/>
                <a:gd name="connsiteY0" fmla="*/ 109026 h 2247851"/>
                <a:gd name="connsiteX1" fmla="*/ 109026 w 1090258"/>
                <a:gd name="connsiteY1" fmla="*/ 0 h 2247851"/>
                <a:gd name="connsiteX2" fmla="*/ 981232 w 1090258"/>
                <a:gd name="connsiteY2" fmla="*/ 0 h 2247851"/>
                <a:gd name="connsiteX3" fmla="*/ 1090258 w 1090258"/>
                <a:gd name="connsiteY3" fmla="*/ 109026 h 2247851"/>
                <a:gd name="connsiteX4" fmla="*/ 1090258 w 1090258"/>
                <a:gd name="connsiteY4" fmla="*/ 2138825 h 2247851"/>
                <a:gd name="connsiteX5" fmla="*/ 981232 w 1090258"/>
                <a:gd name="connsiteY5" fmla="*/ 2247851 h 2247851"/>
                <a:gd name="connsiteX6" fmla="*/ 109026 w 1090258"/>
                <a:gd name="connsiteY6" fmla="*/ 2247851 h 2247851"/>
                <a:gd name="connsiteX7" fmla="*/ 0 w 1090258"/>
                <a:gd name="connsiteY7" fmla="*/ 2138825 h 2247851"/>
                <a:gd name="connsiteX8" fmla="*/ 0 w 1090258"/>
                <a:gd name="connsiteY8" fmla="*/ 109026 h 224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90258" h="2247851">
                  <a:moveTo>
                    <a:pt x="0" y="109026"/>
                  </a:moveTo>
                  <a:cubicBezTo>
                    <a:pt x="0" y="48813"/>
                    <a:pt x="48813" y="0"/>
                    <a:pt x="109026" y="0"/>
                  </a:cubicBezTo>
                  <a:lnTo>
                    <a:pt x="981232" y="0"/>
                  </a:lnTo>
                  <a:cubicBezTo>
                    <a:pt x="1041445" y="0"/>
                    <a:pt x="1090258" y="48813"/>
                    <a:pt x="1090258" y="109026"/>
                  </a:cubicBezTo>
                  <a:lnTo>
                    <a:pt x="1090258" y="2138825"/>
                  </a:lnTo>
                  <a:cubicBezTo>
                    <a:pt x="1090258" y="2199038"/>
                    <a:pt x="1041445" y="2247851"/>
                    <a:pt x="981232" y="2247851"/>
                  </a:cubicBezTo>
                  <a:lnTo>
                    <a:pt x="109026" y="2247851"/>
                  </a:lnTo>
                  <a:cubicBezTo>
                    <a:pt x="48813" y="2247851"/>
                    <a:pt x="0" y="2199038"/>
                    <a:pt x="0" y="2138825"/>
                  </a:cubicBezTo>
                  <a:lnTo>
                    <a:pt x="0" y="109026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9553" tIns="39553" rIns="39553" bIns="39553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Executive Directorate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- Executive Director of APHRC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- PI  from either ALPHA Network or SAPRIN or CODATA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016CB304-43FA-5247-A8BD-506932856C0B}"/>
                </a:ext>
              </a:extLst>
            </p:cNvPr>
            <p:cNvSpPr/>
            <p:nvPr/>
          </p:nvSpPr>
          <p:spPr>
            <a:xfrm rot="18175862">
              <a:off x="4959254" y="2911301"/>
              <a:ext cx="925359" cy="24936"/>
            </a:xfrm>
            <a:custGeom>
              <a:avLst/>
              <a:gdLst>
                <a:gd name="connsiteX0" fmla="*/ 0 w 925359"/>
                <a:gd name="connsiteY0" fmla="*/ 12468 h 24936"/>
                <a:gd name="connsiteX1" fmla="*/ 925359 w 925359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25359" h="24936">
                  <a:moveTo>
                    <a:pt x="0" y="12468"/>
                  </a:moveTo>
                  <a:lnTo>
                    <a:pt x="925359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2244" tIns="-10666" rIns="452247" bIns="-10666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6D4EF114-E821-560F-17CD-5DE937414436}"/>
                </a:ext>
              </a:extLst>
            </p:cNvPr>
            <p:cNvSpPr/>
            <p:nvPr/>
          </p:nvSpPr>
          <p:spPr>
            <a:xfrm>
              <a:off x="5673460" y="1891457"/>
              <a:ext cx="1017225" cy="1287946"/>
            </a:xfrm>
            <a:custGeom>
              <a:avLst/>
              <a:gdLst>
                <a:gd name="connsiteX0" fmla="*/ 0 w 911751"/>
                <a:gd name="connsiteY0" fmla="*/ 91175 h 1287946"/>
                <a:gd name="connsiteX1" fmla="*/ 91175 w 911751"/>
                <a:gd name="connsiteY1" fmla="*/ 0 h 1287946"/>
                <a:gd name="connsiteX2" fmla="*/ 820576 w 911751"/>
                <a:gd name="connsiteY2" fmla="*/ 0 h 1287946"/>
                <a:gd name="connsiteX3" fmla="*/ 911751 w 911751"/>
                <a:gd name="connsiteY3" fmla="*/ 91175 h 1287946"/>
                <a:gd name="connsiteX4" fmla="*/ 911751 w 911751"/>
                <a:gd name="connsiteY4" fmla="*/ 1196771 h 1287946"/>
                <a:gd name="connsiteX5" fmla="*/ 820576 w 911751"/>
                <a:gd name="connsiteY5" fmla="*/ 1287946 h 1287946"/>
                <a:gd name="connsiteX6" fmla="*/ 91175 w 911751"/>
                <a:gd name="connsiteY6" fmla="*/ 1287946 h 1287946"/>
                <a:gd name="connsiteX7" fmla="*/ 0 w 911751"/>
                <a:gd name="connsiteY7" fmla="*/ 1196771 h 1287946"/>
                <a:gd name="connsiteX8" fmla="*/ 0 w 911751"/>
                <a:gd name="connsiteY8" fmla="*/ 91175 h 1287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1751" h="1287946">
                  <a:moveTo>
                    <a:pt x="0" y="91175"/>
                  </a:moveTo>
                  <a:cubicBezTo>
                    <a:pt x="0" y="40820"/>
                    <a:pt x="40820" y="0"/>
                    <a:pt x="91175" y="0"/>
                  </a:cubicBezTo>
                  <a:lnTo>
                    <a:pt x="820576" y="0"/>
                  </a:lnTo>
                  <a:cubicBezTo>
                    <a:pt x="870931" y="0"/>
                    <a:pt x="911751" y="40820"/>
                    <a:pt x="911751" y="91175"/>
                  </a:cubicBezTo>
                  <a:lnTo>
                    <a:pt x="911751" y="1196771"/>
                  </a:lnTo>
                  <a:cubicBezTo>
                    <a:pt x="911751" y="1247126"/>
                    <a:pt x="870931" y="1287946"/>
                    <a:pt x="820576" y="1287946"/>
                  </a:cubicBezTo>
                  <a:lnTo>
                    <a:pt x="91175" y="1287946"/>
                  </a:lnTo>
                  <a:cubicBezTo>
                    <a:pt x="40820" y="1287946"/>
                    <a:pt x="0" y="1247126"/>
                    <a:pt x="0" y="1196771"/>
                  </a:cubicBezTo>
                  <a:lnTo>
                    <a:pt x="0" y="9117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689" tIns="33689" rIns="33689" bIns="33689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Partnership Forum</a:t>
              </a:r>
              <a:br>
                <a:rPr lang="en-US" sz="1400" b="1" kern="1200" dirty="0"/>
              </a:br>
              <a:r>
                <a:rPr lang="en-US" sz="1400" kern="1200" dirty="0"/>
                <a:t>- Liaisons (focal points) from the member LPSs</a:t>
              </a: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2FDC6494-01BD-C62E-1CE9-3396AC6FA61A}"/>
                </a:ext>
              </a:extLst>
            </p:cNvPr>
            <p:cNvSpPr/>
            <p:nvPr/>
          </p:nvSpPr>
          <p:spPr>
            <a:xfrm rot="3301062">
              <a:off x="4990956" y="3644233"/>
              <a:ext cx="841157" cy="24936"/>
            </a:xfrm>
            <a:custGeom>
              <a:avLst/>
              <a:gdLst>
                <a:gd name="connsiteX0" fmla="*/ 0 w 841157"/>
                <a:gd name="connsiteY0" fmla="*/ 12468 h 24936"/>
                <a:gd name="connsiteX1" fmla="*/ 841157 w 841157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41157" h="24936">
                  <a:moveTo>
                    <a:pt x="0" y="12468"/>
                  </a:moveTo>
                  <a:lnTo>
                    <a:pt x="841157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12249" tIns="-8562" rIns="412250" bIns="-856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812BA93-E9E5-138E-AB0C-BB2A4F22F58C}"/>
                </a:ext>
              </a:extLst>
            </p:cNvPr>
            <p:cNvSpPr/>
            <p:nvPr/>
          </p:nvSpPr>
          <p:spPr>
            <a:xfrm>
              <a:off x="5652662" y="3460493"/>
              <a:ext cx="916550" cy="1081601"/>
            </a:xfrm>
            <a:custGeom>
              <a:avLst/>
              <a:gdLst>
                <a:gd name="connsiteX0" fmla="*/ 0 w 916550"/>
                <a:gd name="connsiteY0" fmla="*/ 91655 h 1081601"/>
                <a:gd name="connsiteX1" fmla="*/ 91655 w 916550"/>
                <a:gd name="connsiteY1" fmla="*/ 0 h 1081601"/>
                <a:gd name="connsiteX2" fmla="*/ 824895 w 916550"/>
                <a:gd name="connsiteY2" fmla="*/ 0 h 1081601"/>
                <a:gd name="connsiteX3" fmla="*/ 916550 w 916550"/>
                <a:gd name="connsiteY3" fmla="*/ 91655 h 1081601"/>
                <a:gd name="connsiteX4" fmla="*/ 916550 w 916550"/>
                <a:gd name="connsiteY4" fmla="*/ 989946 h 1081601"/>
                <a:gd name="connsiteX5" fmla="*/ 824895 w 916550"/>
                <a:gd name="connsiteY5" fmla="*/ 1081601 h 1081601"/>
                <a:gd name="connsiteX6" fmla="*/ 91655 w 916550"/>
                <a:gd name="connsiteY6" fmla="*/ 1081601 h 1081601"/>
                <a:gd name="connsiteX7" fmla="*/ 0 w 916550"/>
                <a:gd name="connsiteY7" fmla="*/ 989946 h 1081601"/>
                <a:gd name="connsiteX8" fmla="*/ 0 w 916550"/>
                <a:gd name="connsiteY8" fmla="*/ 91655 h 108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16550" h="1081601">
                  <a:moveTo>
                    <a:pt x="0" y="91655"/>
                  </a:moveTo>
                  <a:cubicBezTo>
                    <a:pt x="0" y="41035"/>
                    <a:pt x="41035" y="0"/>
                    <a:pt x="91655" y="0"/>
                  </a:cubicBezTo>
                  <a:lnTo>
                    <a:pt x="824895" y="0"/>
                  </a:lnTo>
                  <a:cubicBezTo>
                    <a:pt x="875515" y="0"/>
                    <a:pt x="916550" y="41035"/>
                    <a:pt x="916550" y="91655"/>
                  </a:cubicBezTo>
                  <a:lnTo>
                    <a:pt x="916550" y="989946"/>
                  </a:lnTo>
                  <a:cubicBezTo>
                    <a:pt x="916550" y="1040566"/>
                    <a:pt x="875515" y="1081601"/>
                    <a:pt x="824895" y="1081601"/>
                  </a:cubicBezTo>
                  <a:lnTo>
                    <a:pt x="91655" y="1081601"/>
                  </a:lnTo>
                  <a:cubicBezTo>
                    <a:pt x="41035" y="1081601"/>
                    <a:pt x="0" y="1040566"/>
                    <a:pt x="0" y="989946"/>
                  </a:cubicBezTo>
                  <a:lnTo>
                    <a:pt x="0" y="9165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830" tIns="33830" rIns="33830" bIns="33830" numCol="1" spcCol="1270" anchor="ctr" anchorCtr="0">
              <a:noAutofit/>
            </a:bodyPr>
            <a:lstStyle/>
            <a:p>
              <a:pPr marL="0" lvl="0" indent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b="1" kern="1200" dirty="0"/>
                <a:t>Secretariat</a:t>
              </a:r>
              <a:br>
                <a:rPr lang="en-US" sz="1400" kern="1200" dirty="0"/>
              </a:br>
              <a:r>
                <a:rPr lang="en-US" sz="1400" kern="1200" dirty="0"/>
                <a:t>- Hosted at APHRC and led by a Program Manager</a:t>
              </a: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0ABCA54C-51E9-8F0E-B77A-2A8BCB02299A}"/>
                </a:ext>
              </a:extLst>
            </p:cNvPr>
            <p:cNvSpPr/>
            <p:nvPr/>
          </p:nvSpPr>
          <p:spPr>
            <a:xfrm rot="17141978">
              <a:off x="5935453" y="3152369"/>
              <a:ext cx="1737741" cy="24936"/>
            </a:xfrm>
            <a:custGeom>
              <a:avLst/>
              <a:gdLst>
                <a:gd name="connsiteX0" fmla="*/ 0 w 1737741"/>
                <a:gd name="connsiteY0" fmla="*/ 12468 h 24936"/>
                <a:gd name="connsiteX1" fmla="*/ 1737741 w 1737741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737741" h="24936">
                  <a:moveTo>
                    <a:pt x="0" y="12468"/>
                  </a:moveTo>
                  <a:lnTo>
                    <a:pt x="1737741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126" tIns="-30975" rIns="838127" bIns="-30977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9D57B3D8-52C5-46C4-5C55-D48442E299E3}"/>
                </a:ext>
              </a:extLst>
            </p:cNvPr>
            <p:cNvSpPr/>
            <p:nvPr/>
          </p:nvSpPr>
          <p:spPr>
            <a:xfrm>
              <a:off x="7039435" y="1825625"/>
              <a:ext cx="2606372" cy="1005514"/>
            </a:xfrm>
            <a:custGeom>
              <a:avLst/>
              <a:gdLst>
                <a:gd name="connsiteX0" fmla="*/ 0 w 2606372"/>
                <a:gd name="connsiteY0" fmla="*/ 100551 h 1005514"/>
                <a:gd name="connsiteX1" fmla="*/ 100551 w 2606372"/>
                <a:gd name="connsiteY1" fmla="*/ 0 h 1005514"/>
                <a:gd name="connsiteX2" fmla="*/ 2505821 w 2606372"/>
                <a:gd name="connsiteY2" fmla="*/ 0 h 1005514"/>
                <a:gd name="connsiteX3" fmla="*/ 2606372 w 2606372"/>
                <a:gd name="connsiteY3" fmla="*/ 100551 h 1005514"/>
                <a:gd name="connsiteX4" fmla="*/ 2606372 w 2606372"/>
                <a:gd name="connsiteY4" fmla="*/ 904963 h 1005514"/>
                <a:gd name="connsiteX5" fmla="*/ 2505821 w 2606372"/>
                <a:gd name="connsiteY5" fmla="*/ 1005514 h 1005514"/>
                <a:gd name="connsiteX6" fmla="*/ 100551 w 2606372"/>
                <a:gd name="connsiteY6" fmla="*/ 1005514 h 1005514"/>
                <a:gd name="connsiteX7" fmla="*/ 0 w 2606372"/>
                <a:gd name="connsiteY7" fmla="*/ 904963 h 1005514"/>
                <a:gd name="connsiteX8" fmla="*/ 0 w 2606372"/>
                <a:gd name="connsiteY8" fmla="*/ 100551 h 1005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6372" h="1005514">
                  <a:moveTo>
                    <a:pt x="0" y="100551"/>
                  </a:moveTo>
                  <a:cubicBezTo>
                    <a:pt x="0" y="45018"/>
                    <a:pt x="45018" y="0"/>
                    <a:pt x="100551" y="0"/>
                  </a:cubicBezTo>
                  <a:lnTo>
                    <a:pt x="2505821" y="0"/>
                  </a:lnTo>
                  <a:cubicBezTo>
                    <a:pt x="2561354" y="0"/>
                    <a:pt x="2606372" y="45018"/>
                    <a:pt x="2606372" y="100551"/>
                  </a:cubicBezTo>
                  <a:lnTo>
                    <a:pt x="2606372" y="904963"/>
                  </a:lnTo>
                  <a:cubicBezTo>
                    <a:pt x="2606372" y="960496"/>
                    <a:pt x="2561354" y="1005514"/>
                    <a:pt x="2505821" y="1005514"/>
                  </a:cubicBezTo>
                  <a:lnTo>
                    <a:pt x="100551" y="1005514"/>
                  </a:lnTo>
                  <a:cubicBezTo>
                    <a:pt x="45018" y="1005514"/>
                    <a:pt x="0" y="960496"/>
                    <a:pt x="0" y="904963"/>
                  </a:cubicBezTo>
                  <a:lnTo>
                    <a:pt x="0" y="100551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5800" tIns="35800" rIns="35800" bIns="35800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/>
                <a:t>Management work stream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Lead: KIRAGGA</a:t>
              </a:r>
              <a:endParaRPr lang="en-US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Fundraise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Convene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Connect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Guide</a:t>
              </a: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D1F4572D-335A-E635-A83A-F45619A30FDA}"/>
                </a:ext>
              </a:extLst>
            </p:cNvPr>
            <p:cNvSpPr/>
            <p:nvPr/>
          </p:nvSpPr>
          <p:spPr>
            <a:xfrm rot="18194907">
              <a:off x="6370543" y="3621023"/>
              <a:ext cx="879593" cy="24936"/>
            </a:xfrm>
            <a:custGeom>
              <a:avLst/>
              <a:gdLst>
                <a:gd name="connsiteX0" fmla="*/ 0 w 879593"/>
                <a:gd name="connsiteY0" fmla="*/ 12468 h 24936"/>
                <a:gd name="connsiteX1" fmla="*/ 879593 w 879593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79593" h="24936">
                  <a:moveTo>
                    <a:pt x="0" y="12468"/>
                  </a:moveTo>
                  <a:lnTo>
                    <a:pt x="879593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30507" tIns="-9522" rIns="430506" bIns="-9522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B2BEA057-71E5-74A1-1CEC-1782F541BAB1}"/>
                </a:ext>
              </a:extLst>
            </p:cNvPr>
            <p:cNvSpPr/>
            <p:nvPr/>
          </p:nvSpPr>
          <p:spPr>
            <a:xfrm>
              <a:off x="7040267" y="2942078"/>
              <a:ext cx="2594339" cy="776919"/>
            </a:xfrm>
            <a:custGeom>
              <a:avLst/>
              <a:gdLst>
                <a:gd name="connsiteX0" fmla="*/ 0 w 2873999"/>
                <a:gd name="connsiteY0" fmla="*/ 77692 h 776919"/>
                <a:gd name="connsiteX1" fmla="*/ 77692 w 2873999"/>
                <a:gd name="connsiteY1" fmla="*/ 0 h 776919"/>
                <a:gd name="connsiteX2" fmla="*/ 2796307 w 2873999"/>
                <a:gd name="connsiteY2" fmla="*/ 0 h 776919"/>
                <a:gd name="connsiteX3" fmla="*/ 2873999 w 2873999"/>
                <a:gd name="connsiteY3" fmla="*/ 77692 h 776919"/>
                <a:gd name="connsiteX4" fmla="*/ 2873999 w 2873999"/>
                <a:gd name="connsiteY4" fmla="*/ 699227 h 776919"/>
                <a:gd name="connsiteX5" fmla="*/ 2796307 w 2873999"/>
                <a:gd name="connsiteY5" fmla="*/ 776919 h 776919"/>
                <a:gd name="connsiteX6" fmla="*/ 77692 w 2873999"/>
                <a:gd name="connsiteY6" fmla="*/ 776919 h 776919"/>
                <a:gd name="connsiteX7" fmla="*/ 0 w 2873999"/>
                <a:gd name="connsiteY7" fmla="*/ 699227 h 776919"/>
                <a:gd name="connsiteX8" fmla="*/ 0 w 2873999"/>
                <a:gd name="connsiteY8" fmla="*/ 77692 h 776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73999" h="776919">
                  <a:moveTo>
                    <a:pt x="0" y="77692"/>
                  </a:moveTo>
                  <a:cubicBezTo>
                    <a:pt x="0" y="34784"/>
                    <a:pt x="34784" y="0"/>
                    <a:pt x="77692" y="0"/>
                  </a:cubicBezTo>
                  <a:lnTo>
                    <a:pt x="2796307" y="0"/>
                  </a:lnTo>
                  <a:cubicBezTo>
                    <a:pt x="2839215" y="0"/>
                    <a:pt x="2873999" y="34784"/>
                    <a:pt x="2873999" y="77692"/>
                  </a:cubicBezTo>
                  <a:lnTo>
                    <a:pt x="2873999" y="699227"/>
                  </a:lnTo>
                  <a:cubicBezTo>
                    <a:pt x="2873999" y="742135"/>
                    <a:pt x="2839215" y="776919"/>
                    <a:pt x="2796307" y="776919"/>
                  </a:cubicBezTo>
                  <a:lnTo>
                    <a:pt x="77692" y="776919"/>
                  </a:lnTo>
                  <a:cubicBezTo>
                    <a:pt x="34784" y="776919"/>
                    <a:pt x="0" y="742135"/>
                    <a:pt x="0" y="699227"/>
                  </a:cubicBezTo>
                  <a:lnTo>
                    <a:pt x="0" y="7769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05" tIns="29105" rIns="29105" bIns="29105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/>
                <a:t>Knowledge Translation work stream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Lead: TAYLOR</a:t>
              </a:r>
              <a:endParaRPr lang="en-US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Policy engagement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Dissemination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Catalyze</a:t>
              </a: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02763B49-27CA-E5A4-B88B-DC3B7E35B51E}"/>
                </a:ext>
              </a:extLst>
            </p:cNvPr>
            <p:cNvSpPr/>
            <p:nvPr/>
          </p:nvSpPr>
          <p:spPr>
            <a:xfrm rot="936941">
              <a:off x="6559971" y="4056220"/>
              <a:ext cx="500737" cy="24936"/>
            </a:xfrm>
            <a:custGeom>
              <a:avLst/>
              <a:gdLst>
                <a:gd name="connsiteX0" fmla="*/ 0 w 500737"/>
                <a:gd name="connsiteY0" fmla="*/ 12468 h 24936"/>
                <a:gd name="connsiteX1" fmla="*/ 500737 w 500737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0737" h="24936">
                  <a:moveTo>
                    <a:pt x="0" y="12468"/>
                  </a:moveTo>
                  <a:lnTo>
                    <a:pt x="500737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0549" tIns="-50" rIns="250551" bIns="-5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114EF735-3E08-E281-1BFC-12DDC9D6710F}"/>
                </a:ext>
              </a:extLst>
            </p:cNvPr>
            <p:cNvSpPr/>
            <p:nvPr/>
          </p:nvSpPr>
          <p:spPr>
            <a:xfrm>
              <a:off x="7051468" y="3792706"/>
              <a:ext cx="2594339" cy="686755"/>
            </a:xfrm>
            <a:custGeom>
              <a:avLst/>
              <a:gdLst>
                <a:gd name="connsiteX0" fmla="*/ 0 w 1525734"/>
                <a:gd name="connsiteY0" fmla="*/ 68676 h 686755"/>
                <a:gd name="connsiteX1" fmla="*/ 68676 w 1525734"/>
                <a:gd name="connsiteY1" fmla="*/ 0 h 686755"/>
                <a:gd name="connsiteX2" fmla="*/ 1457059 w 1525734"/>
                <a:gd name="connsiteY2" fmla="*/ 0 h 686755"/>
                <a:gd name="connsiteX3" fmla="*/ 1525735 w 1525734"/>
                <a:gd name="connsiteY3" fmla="*/ 68676 h 686755"/>
                <a:gd name="connsiteX4" fmla="*/ 1525734 w 1525734"/>
                <a:gd name="connsiteY4" fmla="*/ 618080 h 686755"/>
                <a:gd name="connsiteX5" fmla="*/ 1457058 w 1525734"/>
                <a:gd name="connsiteY5" fmla="*/ 686756 h 686755"/>
                <a:gd name="connsiteX6" fmla="*/ 68676 w 1525734"/>
                <a:gd name="connsiteY6" fmla="*/ 686755 h 686755"/>
                <a:gd name="connsiteX7" fmla="*/ 0 w 1525734"/>
                <a:gd name="connsiteY7" fmla="*/ 618079 h 686755"/>
                <a:gd name="connsiteX8" fmla="*/ 0 w 1525734"/>
                <a:gd name="connsiteY8" fmla="*/ 68676 h 686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25734" h="686755">
                  <a:moveTo>
                    <a:pt x="0" y="68676"/>
                  </a:moveTo>
                  <a:cubicBezTo>
                    <a:pt x="0" y="30747"/>
                    <a:pt x="30747" y="0"/>
                    <a:pt x="68676" y="0"/>
                  </a:cubicBezTo>
                  <a:lnTo>
                    <a:pt x="1457059" y="0"/>
                  </a:lnTo>
                  <a:cubicBezTo>
                    <a:pt x="1494988" y="0"/>
                    <a:pt x="1525735" y="30747"/>
                    <a:pt x="1525735" y="68676"/>
                  </a:cubicBezTo>
                  <a:cubicBezTo>
                    <a:pt x="1525735" y="251811"/>
                    <a:pt x="1525734" y="434945"/>
                    <a:pt x="1525734" y="618080"/>
                  </a:cubicBezTo>
                  <a:cubicBezTo>
                    <a:pt x="1525734" y="656009"/>
                    <a:pt x="1494987" y="686756"/>
                    <a:pt x="1457058" y="686756"/>
                  </a:cubicBezTo>
                  <a:lnTo>
                    <a:pt x="68676" y="686755"/>
                  </a:lnTo>
                  <a:cubicBezTo>
                    <a:pt x="30747" y="686755"/>
                    <a:pt x="0" y="656008"/>
                    <a:pt x="0" y="618079"/>
                  </a:cubicBezTo>
                  <a:lnTo>
                    <a:pt x="0" y="68676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464" tIns="26464" rIns="26464" bIns="2646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/>
                <a:t>Capacity Strengthening work stream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Lead: TODD</a:t>
              </a:r>
              <a:endParaRPr lang="en-US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Teaching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Academic</a:t>
              </a: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E8E49DCE-5B38-CD22-3B92-DB00C9AE2166}"/>
                </a:ext>
              </a:extLst>
            </p:cNvPr>
            <p:cNvSpPr/>
            <p:nvPr/>
          </p:nvSpPr>
          <p:spPr>
            <a:xfrm rot="3774729">
              <a:off x="6280804" y="4460276"/>
              <a:ext cx="1059072" cy="24936"/>
            </a:xfrm>
            <a:custGeom>
              <a:avLst/>
              <a:gdLst>
                <a:gd name="connsiteX0" fmla="*/ 0 w 1059072"/>
                <a:gd name="connsiteY0" fmla="*/ 12468 h 24936"/>
                <a:gd name="connsiteX1" fmla="*/ 1059072 w 1059072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59072" h="24936">
                  <a:moveTo>
                    <a:pt x="0" y="12468"/>
                  </a:moveTo>
                  <a:lnTo>
                    <a:pt x="1059072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15759" tIns="-14008" rIns="515759" bIns="-1401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EB7FD4F-013A-576C-991F-DC53C2E68043}"/>
                </a:ext>
              </a:extLst>
            </p:cNvPr>
            <p:cNvSpPr/>
            <p:nvPr/>
          </p:nvSpPr>
          <p:spPr>
            <a:xfrm>
              <a:off x="7051468" y="4569884"/>
              <a:ext cx="2594339" cy="748622"/>
            </a:xfrm>
            <a:custGeom>
              <a:avLst/>
              <a:gdLst>
                <a:gd name="connsiteX0" fmla="*/ 0 w 1591743"/>
                <a:gd name="connsiteY0" fmla="*/ 74862 h 748622"/>
                <a:gd name="connsiteX1" fmla="*/ 74862 w 1591743"/>
                <a:gd name="connsiteY1" fmla="*/ 0 h 748622"/>
                <a:gd name="connsiteX2" fmla="*/ 1516881 w 1591743"/>
                <a:gd name="connsiteY2" fmla="*/ 0 h 748622"/>
                <a:gd name="connsiteX3" fmla="*/ 1591743 w 1591743"/>
                <a:gd name="connsiteY3" fmla="*/ 74862 h 748622"/>
                <a:gd name="connsiteX4" fmla="*/ 1591743 w 1591743"/>
                <a:gd name="connsiteY4" fmla="*/ 673760 h 748622"/>
                <a:gd name="connsiteX5" fmla="*/ 1516881 w 1591743"/>
                <a:gd name="connsiteY5" fmla="*/ 748622 h 748622"/>
                <a:gd name="connsiteX6" fmla="*/ 74862 w 1591743"/>
                <a:gd name="connsiteY6" fmla="*/ 748622 h 748622"/>
                <a:gd name="connsiteX7" fmla="*/ 0 w 1591743"/>
                <a:gd name="connsiteY7" fmla="*/ 673760 h 748622"/>
                <a:gd name="connsiteX8" fmla="*/ 0 w 1591743"/>
                <a:gd name="connsiteY8" fmla="*/ 74862 h 7486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91743" h="748622">
                  <a:moveTo>
                    <a:pt x="0" y="74862"/>
                  </a:moveTo>
                  <a:cubicBezTo>
                    <a:pt x="0" y="33517"/>
                    <a:pt x="33517" y="0"/>
                    <a:pt x="74862" y="0"/>
                  </a:cubicBezTo>
                  <a:lnTo>
                    <a:pt x="1516881" y="0"/>
                  </a:lnTo>
                  <a:cubicBezTo>
                    <a:pt x="1558226" y="0"/>
                    <a:pt x="1591743" y="33517"/>
                    <a:pt x="1591743" y="74862"/>
                  </a:cubicBezTo>
                  <a:lnTo>
                    <a:pt x="1591743" y="673760"/>
                  </a:lnTo>
                  <a:cubicBezTo>
                    <a:pt x="1591743" y="715105"/>
                    <a:pt x="1558226" y="748622"/>
                    <a:pt x="1516881" y="748622"/>
                  </a:cubicBezTo>
                  <a:lnTo>
                    <a:pt x="74862" y="748622"/>
                  </a:lnTo>
                  <a:cubicBezTo>
                    <a:pt x="33517" y="748622"/>
                    <a:pt x="0" y="715105"/>
                    <a:pt x="0" y="673760"/>
                  </a:cubicBezTo>
                  <a:lnTo>
                    <a:pt x="0" y="74862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276" tIns="28276" rIns="28276" bIns="28276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/>
                <a:t>Data Mesh work stream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Lead: GREENFIELD</a:t>
              </a:r>
              <a:endParaRPr lang="en-US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Anonymization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Storage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Sharing</a:t>
              </a: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01BB4-C8DE-E95D-13FB-815F4CCD9494}"/>
                </a:ext>
              </a:extLst>
            </p:cNvPr>
            <p:cNvSpPr/>
            <p:nvPr/>
          </p:nvSpPr>
          <p:spPr>
            <a:xfrm rot="4495176">
              <a:off x="5883547" y="4883701"/>
              <a:ext cx="1853585" cy="24936"/>
            </a:xfrm>
            <a:custGeom>
              <a:avLst/>
              <a:gdLst>
                <a:gd name="connsiteX0" fmla="*/ 0 w 1853585"/>
                <a:gd name="connsiteY0" fmla="*/ 12468 h 24936"/>
                <a:gd name="connsiteX1" fmla="*/ 1853585 w 1853585"/>
                <a:gd name="connsiteY1" fmla="*/ 12468 h 24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53585" h="24936">
                  <a:moveTo>
                    <a:pt x="0" y="12468"/>
                  </a:moveTo>
                  <a:lnTo>
                    <a:pt x="1853585" y="12468"/>
                  </a:lnTo>
                </a:path>
              </a:pathLst>
            </a:custGeom>
            <a:noFill/>
            <a:ln w="25400"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93153" tIns="-33872" rIns="893152" bIns="-33872" numCol="1" spcCol="1270" anchor="ctr" anchorCtr="0">
              <a:noAutofit/>
            </a:bodyPr>
            <a:lstStyle/>
            <a:p>
              <a:pPr marL="0" lvl="0" indent="0" algn="ctr" defTabSz="266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A191E9C0-E401-DC97-20DB-1D6D1A18E9CE}"/>
                </a:ext>
              </a:extLst>
            </p:cNvPr>
            <p:cNvSpPr/>
            <p:nvPr/>
          </p:nvSpPr>
          <p:spPr>
            <a:xfrm>
              <a:off x="7051467" y="5408930"/>
              <a:ext cx="2594338" cy="764229"/>
            </a:xfrm>
            <a:custGeom>
              <a:avLst/>
              <a:gdLst>
                <a:gd name="connsiteX0" fmla="*/ 0 w 1581917"/>
                <a:gd name="connsiteY0" fmla="*/ 76423 h 764229"/>
                <a:gd name="connsiteX1" fmla="*/ 76423 w 1581917"/>
                <a:gd name="connsiteY1" fmla="*/ 0 h 764229"/>
                <a:gd name="connsiteX2" fmla="*/ 1505494 w 1581917"/>
                <a:gd name="connsiteY2" fmla="*/ 0 h 764229"/>
                <a:gd name="connsiteX3" fmla="*/ 1581917 w 1581917"/>
                <a:gd name="connsiteY3" fmla="*/ 76423 h 764229"/>
                <a:gd name="connsiteX4" fmla="*/ 1581917 w 1581917"/>
                <a:gd name="connsiteY4" fmla="*/ 687806 h 764229"/>
                <a:gd name="connsiteX5" fmla="*/ 1505494 w 1581917"/>
                <a:gd name="connsiteY5" fmla="*/ 764229 h 764229"/>
                <a:gd name="connsiteX6" fmla="*/ 76423 w 1581917"/>
                <a:gd name="connsiteY6" fmla="*/ 764229 h 764229"/>
                <a:gd name="connsiteX7" fmla="*/ 0 w 1581917"/>
                <a:gd name="connsiteY7" fmla="*/ 687806 h 764229"/>
                <a:gd name="connsiteX8" fmla="*/ 0 w 1581917"/>
                <a:gd name="connsiteY8" fmla="*/ 76423 h 764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81917" h="764229">
                  <a:moveTo>
                    <a:pt x="0" y="76423"/>
                  </a:moveTo>
                  <a:cubicBezTo>
                    <a:pt x="0" y="34216"/>
                    <a:pt x="34216" y="0"/>
                    <a:pt x="76423" y="0"/>
                  </a:cubicBezTo>
                  <a:lnTo>
                    <a:pt x="1505494" y="0"/>
                  </a:lnTo>
                  <a:cubicBezTo>
                    <a:pt x="1547701" y="0"/>
                    <a:pt x="1581917" y="34216"/>
                    <a:pt x="1581917" y="76423"/>
                  </a:cubicBezTo>
                  <a:lnTo>
                    <a:pt x="1581917" y="687806"/>
                  </a:lnTo>
                  <a:cubicBezTo>
                    <a:pt x="1581917" y="730013"/>
                    <a:pt x="1547701" y="764229"/>
                    <a:pt x="1505494" y="764229"/>
                  </a:cubicBezTo>
                  <a:lnTo>
                    <a:pt x="76423" y="764229"/>
                  </a:lnTo>
                  <a:cubicBezTo>
                    <a:pt x="34216" y="764229"/>
                    <a:pt x="0" y="730013"/>
                    <a:pt x="0" y="687806"/>
                  </a:cubicBezTo>
                  <a:lnTo>
                    <a:pt x="0" y="76423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8734" tIns="28734" rIns="28734" bIns="28734" numCol="1" spcCol="1270" anchor="ctr" anchorCtr="0">
              <a:noAutofit/>
            </a:bodyPr>
            <a:lstStyle/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kern="1200" dirty="0"/>
                <a:t>Data Analytics work stream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b="1" dirty="0">
                  <a:solidFill>
                    <a:schemeClr val="accent1">
                      <a:lumMod val="75000"/>
                    </a:schemeClr>
                  </a:solidFill>
                </a:rPr>
                <a:t>Lead: MUYINGO</a:t>
              </a:r>
              <a:endParaRPr lang="en-US" sz="1400" b="1" kern="1200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Standardization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Harmonization</a:t>
              </a:r>
            </a:p>
            <a:p>
              <a:pPr marL="0" lvl="0" indent="0" algn="ctr" defTabSz="444500">
                <a:lnSpc>
                  <a:spcPct val="90000"/>
                </a:lnSpc>
                <a:spcBef>
                  <a:spcPct val="0"/>
                </a:spcBef>
                <a:buNone/>
              </a:pPr>
              <a:r>
                <a:rPr lang="en-US" sz="1400" kern="1200" dirty="0"/>
                <a:t>- Catalyze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94838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B3854-E63C-F1A4-FEFB-CDF92F040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4902" y="353974"/>
            <a:ext cx="10515600" cy="1325563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network and OHDSI/OMOP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A2B5D-2BB2-CC8A-BC5F-6B5D406F5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15546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OMOP CDM Use cases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IDSR data into OMOP (disease surveillance)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DHIS-2 data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National COVID-19 data in 4 African countries (funded by IDRC Canada)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COVID-19 excess mortality into OMOP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Longitudinal HIV data (Alpha network) into OMOP</a:t>
            </a:r>
          </a:p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Completion of basic modules to introduce OMOP databases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Advanced modules are being developed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Hosting the training material on the website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www.InspireData.network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D30954-B941-CBB4-5931-90BECCDA668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963" y="184977"/>
            <a:ext cx="1536474" cy="99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390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99F5FF-7233-768B-324D-966FF3D73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8818" y="96253"/>
            <a:ext cx="8676699" cy="669440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32990" y="5308609"/>
            <a:ext cx="341512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G" sz="3200" b="1" u="sng" dirty="0">
                <a:solidFill>
                  <a:schemeClr val="dk1"/>
                </a:solidFill>
                <a:latin typeface="+mj-lt"/>
                <a:ea typeface="+mj-ea"/>
                <a:cs typeface="+mj-cs"/>
              </a:rPr>
              <a:t>Data </a:t>
            </a:r>
            <a:r>
              <a:rPr lang="en-US" sz="3200" b="1" u="sng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Mesh</a:t>
            </a:r>
            <a:r>
              <a:rPr lang="en-US" sz="3200" b="1" u="sng" dirty="0">
                <a:solidFill>
                  <a:schemeClr val="dk1"/>
                </a:solidFill>
                <a:latin typeface="+mj-lt"/>
                <a:ea typeface="+mj-ea"/>
                <a:cs typeface="+mj-cs"/>
              </a:rPr>
              <a:t>/Web</a:t>
            </a:r>
            <a:endParaRPr lang="en-UG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A333B0-99F5-F4AF-8259-39DEA600344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69962" y="0"/>
            <a:ext cx="1903804" cy="131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4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18C82D4-D8DE-AB5C-A352-FD69484B176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1488" y="-34506"/>
          <a:ext cx="12070511" cy="6356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Oval Callout 1">
            <a:extLst>
              <a:ext uri="{FF2B5EF4-FFF2-40B4-BE49-F238E27FC236}">
                <a16:creationId xmlns:a16="http://schemas.microsoft.com/office/drawing/2014/main" id="{72BA02B1-77AF-70DE-53E6-3C5050CF07A4}"/>
              </a:ext>
            </a:extLst>
          </p:cNvPr>
          <p:cNvSpPr/>
          <p:nvPr/>
        </p:nvSpPr>
        <p:spPr>
          <a:xfrm>
            <a:off x="10067876" y="131705"/>
            <a:ext cx="2002636" cy="1331577"/>
          </a:xfrm>
          <a:prstGeom prst="wedgeEllipseCallout">
            <a:avLst>
              <a:gd name="adj1" fmla="val -35415"/>
              <a:gd name="adj2" fmla="val 80771"/>
            </a:avLst>
          </a:prstGeo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Fit for UN SDG indicator reporting and MoH dashboards </a:t>
            </a:r>
          </a:p>
        </p:txBody>
      </p:sp>
      <p:sp>
        <p:nvSpPr>
          <p:cNvPr id="3" name="Oval Callout 2">
            <a:extLst>
              <a:ext uri="{FF2B5EF4-FFF2-40B4-BE49-F238E27FC236}">
                <a16:creationId xmlns:a16="http://schemas.microsoft.com/office/drawing/2014/main" id="{C0F84E5C-A391-F0FF-2684-E97DE2569F8C}"/>
              </a:ext>
            </a:extLst>
          </p:cNvPr>
          <p:cNvSpPr/>
          <p:nvPr/>
        </p:nvSpPr>
        <p:spPr>
          <a:xfrm>
            <a:off x="243067" y="5241007"/>
            <a:ext cx="1857690" cy="677108"/>
          </a:xfrm>
          <a:prstGeom prst="wedgeEllipseCallout">
            <a:avLst>
              <a:gd name="adj1" fmla="val 30594"/>
              <a:gd name="adj2" fmla="val -120651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Fit for sentinel surveillance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A2FE4D-1EF1-634D-47FC-208691CEEB41}"/>
              </a:ext>
            </a:extLst>
          </p:cNvPr>
          <p:cNvSpPr/>
          <p:nvPr/>
        </p:nvSpPr>
        <p:spPr>
          <a:xfrm>
            <a:off x="483076" y="5974694"/>
            <a:ext cx="10515600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Data partners</a:t>
            </a:r>
            <a:r>
              <a:rPr lang="en-US" sz="19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1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may have their own </a:t>
            </a:r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OMOP CDM instances </a:t>
            </a:r>
            <a:r>
              <a:rPr lang="en-US" sz="1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through which they either contribute to a </a:t>
            </a:r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central repository</a:t>
            </a:r>
            <a:r>
              <a:rPr lang="en-US" sz="19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, </a:t>
            </a:r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share individual datasets ad hoc</a:t>
            </a:r>
            <a:r>
              <a:rPr lang="en-US" sz="1900" b="1" i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, </a:t>
            </a:r>
            <a:r>
              <a:rPr lang="en-US" sz="1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and/or provide </a:t>
            </a:r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aggregates</a:t>
            </a:r>
            <a:r>
              <a:rPr lang="en-US" sz="1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to a </a:t>
            </a:r>
            <a:r>
              <a:rPr lang="en-US" sz="19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research data cube</a:t>
            </a:r>
            <a:endParaRPr lang="en-US" sz="1900" b="1" i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Oval Callout 5">
            <a:extLst>
              <a:ext uri="{FF2B5EF4-FFF2-40B4-BE49-F238E27FC236}">
                <a16:creationId xmlns:a16="http://schemas.microsoft.com/office/drawing/2014/main" id="{E06C822E-D02A-1912-3F40-D04379D166A9}"/>
              </a:ext>
            </a:extLst>
          </p:cNvPr>
          <p:cNvSpPr/>
          <p:nvPr/>
        </p:nvSpPr>
        <p:spPr>
          <a:xfrm>
            <a:off x="5755215" y="4760881"/>
            <a:ext cx="2889891" cy="1139319"/>
          </a:xfrm>
          <a:prstGeom prst="wedgeEllipseCallout">
            <a:avLst>
              <a:gd name="adj1" fmla="val -18076"/>
              <a:gd name="adj2" fmla="val -82658"/>
            </a:avLst>
          </a:prstGeo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Study descriptions and data access instructions appear in Google Dataset Search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F88E09CA-33D4-96AF-9FFC-FB27BDA76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61170"/>
            <a:ext cx="2743200" cy="365125"/>
          </a:xfrm>
        </p:spPr>
        <p:txBody>
          <a:bodyPr/>
          <a:lstStyle/>
          <a:p>
            <a:fld id="{C61D7CC2-64C8-7949-B62B-A3643031AF9F}" type="slidenum">
              <a:rPr lang="en-US" smtClean="0"/>
              <a:t>7</a:t>
            </a:fld>
            <a:endParaRPr lang="en-US"/>
          </a:p>
        </p:txBody>
      </p:sp>
      <p:sp>
        <p:nvSpPr>
          <p:cNvPr id="15" name="Oval Callout 14">
            <a:extLst>
              <a:ext uri="{FF2B5EF4-FFF2-40B4-BE49-F238E27FC236}">
                <a16:creationId xmlns:a16="http://schemas.microsoft.com/office/drawing/2014/main" id="{5608844D-162A-82D3-1C61-9CCA7F3DC364}"/>
              </a:ext>
            </a:extLst>
          </p:cNvPr>
          <p:cNvSpPr/>
          <p:nvPr/>
        </p:nvSpPr>
        <p:spPr>
          <a:xfrm>
            <a:off x="516276" y="793236"/>
            <a:ext cx="3933649" cy="888523"/>
          </a:xfrm>
          <a:prstGeom prst="wedgeEllipseCallout">
            <a:avLst>
              <a:gd name="adj1" fmla="val -22377"/>
              <a:gd name="adj2" fmla="val 69687"/>
            </a:avLst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FAIRification across one or multiple data sources as needed occurs by way of OMOP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BEC099B-AEE2-8028-7F5E-80ACE1DC819C}"/>
              </a:ext>
            </a:extLst>
          </p:cNvPr>
          <p:cNvSpPr txBox="1"/>
          <p:nvPr/>
        </p:nvSpPr>
        <p:spPr>
          <a:xfrm>
            <a:off x="3099179" y="5405587"/>
            <a:ext cx="14481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i="1" dirty="0"/>
              <a:t>OHDSI Services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1E4C94-D612-C162-4859-1E4FAA5EC47F}"/>
              </a:ext>
            </a:extLst>
          </p:cNvPr>
          <p:cNvSpPr txBox="1">
            <a:spLocks/>
          </p:cNvSpPr>
          <p:nvPr/>
        </p:nvSpPr>
        <p:spPr>
          <a:xfrm>
            <a:off x="743164" y="-32949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FAIR INSPIRE data</a:t>
            </a:r>
          </a:p>
        </p:txBody>
      </p:sp>
    </p:spTree>
    <p:extLst>
      <p:ext uri="{BB962C8B-B14F-4D97-AF65-F5344CB8AC3E}">
        <p14:creationId xmlns:p14="http://schemas.microsoft.com/office/powerpoint/2010/main" val="2116485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F984D-47DD-4031-E3CE-48AB4A2C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Some data sharing user stories that come to mind…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F2FBF-188D-91F9-DA04-184D4ECEC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770731"/>
            <a:ext cx="9919416" cy="5585619"/>
          </a:xfrm>
        </p:spPr>
        <p:txBody>
          <a:bodyPr anchor="ctr">
            <a:normAutofit/>
          </a:bodyPr>
          <a:lstStyle/>
          <a:p>
            <a:r>
              <a:rPr lang="en-US" dirty="0"/>
              <a:t>The platform used simply as a FAIRification service by an individual research center</a:t>
            </a:r>
          </a:p>
          <a:p>
            <a:endParaRPr lang="en-US" dirty="0"/>
          </a:p>
          <a:p>
            <a:r>
              <a:rPr lang="en-US" dirty="0"/>
              <a:t>Research centers can use the platform to conduct a single study across geopolitical boundaries</a:t>
            </a:r>
          </a:p>
          <a:p>
            <a:endParaRPr lang="en-US" dirty="0"/>
          </a:p>
          <a:p>
            <a:r>
              <a:rPr lang="en-US" dirty="0"/>
              <a:t>Research centers share person-level data in a secure data enclave or a more open data repository </a:t>
            </a:r>
          </a:p>
          <a:p>
            <a:endParaRPr lang="en-US" dirty="0"/>
          </a:p>
          <a:p>
            <a:r>
              <a:rPr lang="en-US" dirty="0"/>
              <a:t>Research data centers can to share study aggregates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B2BD1-289C-CEA6-0B94-5EB122AC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C61D7CC2-64C8-7949-B62B-A3643031AF9F}" type="slidenum">
              <a:rPr lang="en-US" smtClean="0"/>
              <a:pPr>
                <a:spcAft>
                  <a:spcPts val="600"/>
                </a:spcAft>
              </a:pPr>
              <a:t>8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4A2B61-F6B9-E327-82B4-C896CC08A05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26760" y="78059"/>
            <a:ext cx="1646284" cy="959004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FF9F62E-19EA-EB01-DB01-AD01DBAA8260}"/>
              </a:ext>
            </a:extLst>
          </p:cNvPr>
          <p:cNvSpPr txBox="1">
            <a:spLocks/>
          </p:cNvSpPr>
          <p:nvPr/>
        </p:nvSpPr>
        <p:spPr>
          <a:xfrm>
            <a:off x="2115025" y="-844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INSPIRE data sharing models</a:t>
            </a:r>
          </a:p>
        </p:txBody>
      </p:sp>
    </p:spTree>
    <p:extLst>
      <p:ext uri="{BB962C8B-B14F-4D97-AF65-F5344CB8AC3E}">
        <p14:creationId xmlns:p14="http://schemas.microsoft.com/office/powerpoint/2010/main" val="918493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36DBFD4-1640-B68B-09F5-A141F991DDC6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58873" y="340"/>
            <a:ext cx="1536474" cy="99212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B3DF151-ED5E-CF71-6698-3FE6CED0677A}"/>
              </a:ext>
            </a:extLst>
          </p:cNvPr>
          <p:cNvSpPr txBox="1">
            <a:spLocks/>
          </p:cNvSpPr>
          <p:nvPr/>
        </p:nvSpPr>
        <p:spPr>
          <a:xfrm>
            <a:off x="2421673" y="329679"/>
            <a:ext cx="5685264" cy="76314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4261954-7C4A-CDA4-05BA-2816CFCBF8DE}"/>
              </a:ext>
            </a:extLst>
          </p:cNvPr>
          <p:cNvSpPr txBox="1">
            <a:spLocks/>
          </p:cNvSpPr>
          <p:nvPr/>
        </p:nvSpPr>
        <p:spPr>
          <a:xfrm>
            <a:off x="559956" y="1092821"/>
            <a:ext cx="11316629" cy="54355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APHRC</a:t>
            </a:r>
          </a:p>
          <a:p>
            <a:pPr lvl="1"/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Damazo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Kandegye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Sylvia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Muyingo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Marylene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Wamukoya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LSHTM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Jim Todd, Tathagata Bhattacharjee</a:t>
            </a:r>
            <a:r>
              <a:rPr lang="en-GB" b="1" dirty="0"/>
              <a:t>,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Keith Tomlin</a:t>
            </a:r>
          </a:p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MUBAS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Amelia Taylor,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Tuntufye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Mwayongo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SAPRIN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Linda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Maoyi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CODATA</a:t>
            </a:r>
          </a:p>
          <a:p>
            <a:pPr lvl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Jay Greenfield, Simon Hodson,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Arofan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Gregory</a:t>
            </a:r>
          </a:p>
          <a:p>
            <a:pPr lvl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994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692</Words>
  <Application>Microsoft Macintosh PowerPoint</Application>
  <PresentationFormat>Widescreen</PresentationFormat>
  <Paragraphs>103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INSPIRE Network</vt:lpstr>
      <vt:lpstr>INSPIRE background</vt:lpstr>
      <vt:lpstr>Introduction</vt:lpstr>
      <vt:lpstr>GOVERNANCE STRUCTURE</vt:lpstr>
      <vt:lpstr>INSPIRE network and OHDSI/OMOP</vt:lpstr>
      <vt:lpstr>PowerPoint Presentation</vt:lpstr>
      <vt:lpstr>PowerPoint Presentation</vt:lpstr>
      <vt:lpstr>Some data sharing user stories that come to mind…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INSPIRE Network</dc:title>
  <dc:creator>Agnes Kiragga</dc:creator>
  <cp:lastModifiedBy>Agnes Kiragga</cp:lastModifiedBy>
  <cp:revision>16</cp:revision>
  <dcterms:created xsi:type="dcterms:W3CDTF">2022-07-28T01:22:30Z</dcterms:created>
  <dcterms:modified xsi:type="dcterms:W3CDTF">2022-08-13T06:03:54Z</dcterms:modified>
</cp:coreProperties>
</file>