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6" r:id="rId2"/>
    <p:sldId id="1312" r:id="rId3"/>
    <p:sldId id="560" r:id="rId4"/>
    <p:sldId id="571" r:id="rId5"/>
    <p:sldId id="1336" r:id="rId6"/>
    <p:sldId id="1335" r:id="rId7"/>
    <p:sldId id="1333" r:id="rId8"/>
    <p:sldId id="1339" r:id="rId9"/>
    <p:sldId id="1340" r:id="rId10"/>
    <p:sldId id="318" r:id="rId11"/>
    <p:sldId id="552" r:id="rId12"/>
    <p:sldId id="1269" r:id="rId13"/>
  </p:sldIdLst>
  <p:sldSz cx="9144000" cy="5143500" type="screen16x9"/>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813"/>
    <a:srgbClr val="07080A"/>
    <a:srgbClr val="2B4053"/>
    <a:srgbClr val="2E455A"/>
    <a:srgbClr val="2A2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5"/>
  </p:normalViewPr>
  <p:slideViewPr>
    <p:cSldViewPr snapToGrid="0" snapToObjects="1">
      <p:cViewPr varScale="1">
        <p:scale>
          <a:sx n="164" d="100"/>
          <a:sy n="164" d="100"/>
        </p:scale>
        <p:origin x="352"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78314-2683-3D44-949D-D7D60426DA3A}" type="datetimeFigureOut">
              <a:rPr lang="en-GB" smtClean="0"/>
              <a:pPr/>
              <a:t>28/08/2022</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0B866-9E57-BF44-945A-C0F6117C580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E80B866-9E57-BF44-945A-C0F6117C580C}"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E80B866-9E57-BF44-945A-C0F6117C580C}"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E80B866-9E57-BF44-945A-C0F6117C580C}" type="slidenum">
              <a:rPr lang="fr-FR" smtClean="0"/>
              <a:pPr/>
              <a:t>11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E80B866-9E57-BF44-945A-C0F6117C580C}"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fr-F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r-FR"/>
          </a:p>
        </p:txBody>
      </p:sp>
      <p:sp>
        <p:nvSpPr>
          <p:cNvPr id="4" name="Date Placeholder 3"/>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fr-F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fr-F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fr-F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fr-FR"/>
          </a:p>
        </p:txBody>
      </p:sp>
      <p:sp>
        <p:nvSpPr>
          <p:cNvPr id="3" name="Date Placeholder 2"/>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fr-F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fr-F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23AC59B-79BD-994B-9880-CB19644CA3F9}" type="datetimeFigureOut">
              <a:rPr lang="en-GB" smtClean="0"/>
              <a:pPr/>
              <a:t>28/08/2022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B98A56-7008-9545-ACAA-CEFD8499B5D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3AC59B-79BD-994B-9880-CB19644CA3F9}" type="datetimeFigureOut">
              <a:rPr lang="en-GB" smtClean="0"/>
              <a:pPr/>
              <a:t>28/08/2022</a:t>
            </a:fld>
            <a:endParaRPr lang="fr-F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B98A56-7008-9545-ACAA-CEFD8499B5D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arxiv.org/abs/2012.02325" TargetMode="External"/><Relationship Id="rId13" Type="http://schemas.openxmlformats.org/officeDocument/2006/relationships/image" Target="../media/image7.jpeg"/><Relationship Id="rId3" Type="http://schemas.openxmlformats.org/officeDocument/2006/relationships/hyperlink" Target="https://ddi-alliance.atlassian.net/wiki/spaces/DDI4/pages/433553433/2018+Interoperability+of+Metadata+Standards+in+Cross-Domain+Science+Health+and+Social+Science+Applications" TargetMode="External"/><Relationship Id="rId7" Type="http://schemas.openxmlformats.org/officeDocument/2006/relationships/hyperlink" Target="https://ddi-alliance.atlassian.net/wiki/spaces/DDI4/pages/2832367617/2022+Interoperability+for+Cross-Domain+Research+Machine-Actionability+Scalability" TargetMode="External"/><Relationship Id="rId12"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di-alliance.atlassian.net/wiki/spaces/DDI4/pages/2681667690/2021+Interoperability+for+Cross-Domain+Research+FAIR+Vocabularies" TargetMode="External"/><Relationship Id="rId11" Type="http://schemas.openxmlformats.org/officeDocument/2006/relationships/image" Target="../media/image1.png"/><Relationship Id="rId5" Type="http://schemas.openxmlformats.org/officeDocument/2006/relationships/hyperlink" Target="https://ddi-alliance.atlassian.net/wiki/spaces/DDI4/pages/2677112836/2021+Interoperability+for+Cross-Domain+Research+Use+Cases+for+Metadata+Standards" TargetMode="External"/><Relationship Id="rId10" Type="http://schemas.openxmlformats.org/officeDocument/2006/relationships/image" Target="../media/image2.png"/><Relationship Id="rId4" Type="http://schemas.openxmlformats.org/officeDocument/2006/relationships/hyperlink" Target="https://ddi-alliance.atlassian.net/wiki/spaces/DDI4/pages/684195863/2019+Workshop+on+Interoperability+of+Metadata+Standards+in+Cross-Domain+Science+Health+and+Social+Science+Applications+II" TargetMode="External"/><Relationship Id="rId9" Type="http://schemas.openxmlformats.org/officeDocument/2006/relationships/hyperlink" Target="http://bit.ly/IUSSP-CODATA-FAIR-Vocabs" TargetMode="External"/><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bit.ly/DDI-CDI-webinar-series" TargetMode="External"/><Relationship Id="rId5" Type="http://schemas.openxmlformats.org/officeDocument/2006/relationships/hyperlink" Target="https://doi.org/10.5281/zenodo.4707263"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s://bit.ly/cross-domain-IF-webina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81;p189"/>
          <p:cNvSpPr/>
          <p:nvPr/>
        </p:nvSpPr>
        <p:spPr>
          <a:xfrm>
            <a:off x="100" y="0"/>
            <a:ext cx="9144000" cy="1260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Google Shape;2482;p189"/>
          <p:cNvPicPr preferRelativeResize="0">
            <a:picLocks noChangeAspect="1"/>
          </p:cNvPicPr>
          <p:nvPr/>
        </p:nvPicPr>
        <p:blipFill rotWithShape="1">
          <a:blip r:embed="rId2">
            <a:alphaModFix/>
          </a:blip>
          <a:srcRect/>
          <a:stretch/>
        </p:blipFill>
        <p:spPr>
          <a:xfrm>
            <a:off x="6092021" y="192288"/>
            <a:ext cx="3051978" cy="846029"/>
          </a:xfrm>
          <a:prstGeom prst="rect">
            <a:avLst/>
          </a:prstGeom>
          <a:noFill/>
          <a:ln>
            <a:noFill/>
          </a:ln>
        </p:spPr>
      </p:pic>
      <p:pic>
        <p:nvPicPr>
          <p:cNvPr id="6" name="Picture 5" descr="CDT_logo-sub_white@3x.png"/>
          <p:cNvPicPr>
            <a:picLocks noChangeAspect="1"/>
          </p:cNvPicPr>
          <p:nvPr/>
        </p:nvPicPr>
        <p:blipFill>
          <a:blip r:embed="rId3"/>
          <a:stretch>
            <a:fillRect/>
          </a:stretch>
        </p:blipFill>
        <p:spPr>
          <a:xfrm>
            <a:off x="71628" y="94059"/>
            <a:ext cx="2452747" cy="1080000"/>
          </a:xfrm>
          <a:prstGeom prst="rect">
            <a:avLst/>
          </a:prstGeom>
        </p:spPr>
      </p:pic>
      <p:sp>
        <p:nvSpPr>
          <p:cNvPr id="7" name="Title 1"/>
          <p:cNvSpPr>
            <a:spLocks noGrp="1"/>
          </p:cNvSpPr>
          <p:nvPr>
            <p:ph type="ctrTitle"/>
          </p:nvPr>
        </p:nvSpPr>
        <p:spPr>
          <a:xfrm>
            <a:off x="685800" y="1703284"/>
            <a:ext cx="7772400" cy="1470025"/>
          </a:xfrm>
        </p:spPr>
        <p:txBody>
          <a:bodyPr>
            <a:noAutofit/>
          </a:bodyPr>
          <a:lstStyle/>
          <a:p>
            <a:r>
              <a:rPr lang="en-US" sz="2400" dirty="0"/>
              <a:t>Making Data Work for Global Grand Challenges:</a:t>
            </a:r>
            <a:br>
              <a:rPr lang="en-US" sz="2400" dirty="0"/>
            </a:br>
            <a:r>
              <a:rPr lang="en-US" sz="2400" dirty="0"/>
              <a:t>DDI-CODATA Collaboration, DDI-CDI, CDIF and </a:t>
            </a:r>
            <a:r>
              <a:rPr lang="en-US" sz="2400" dirty="0" err="1"/>
              <a:t>WorldFAIR</a:t>
            </a:r>
            <a:endParaRPr lang="en-US" sz="2400" dirty="0"/>
          </a:p>
        </p:txBody>
      </p:sp>
      <p:sp>
        <p:nvSpPr>
          <p:cNvPr id="13" name="Google Shape;2481;p189"/>
          <p:cNvSpPr/>
          <p:nvPr/>
        </p:nvSpPr>
        <p:spPr>
          <a:xfrm>
            <a:off x="-102" y="4073121"/>
            <a:ext cx="9144000" cy="1080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TextBox 15"/>
          <p:cNvSpPr txBox="1"/>
          <p:nvPr/>
        </p:nvSpPr>
        <p:spPr>
          <a:xfrm>
            <a:off x="-102" y="4202998"/>
            <a:ext cx="2524477" cy="769441"/>
          </a:xfrm>
          <a:prstGeom prst="rect">
            <a:avLst/>
          </a:prstGeom>
          <a:noFill/>
        </p:spPr>
        <p:txBody>
          <a:bodyPr wrap="square" rtlCol="0">
            <a:spAutoFit/>
          </a:bodyPr>
          <a:lstStyle/>
          <a:p>
            <a:r>
              <a:rPr lang="fr-FR" sz="1100" b="1" dirty="0">
                <a:solidFill>
                  <a:schemeClr val="bg1"/>
                </a:solidFill>
              </a:rPr>
              <a:t>Simon Hodson</a:t>
            </a:r>
          </a:p>
          <a:p>
            <a:r>
              <a:rPr lang="fr-FR" sz="1100" b="1" dirty="0" err="1">
                <a:solidFill>
                  <a:schemeClr val="bg1"/>
                </a:solidFill>
              </a:rPr>
              <a:t>Executive</a:t>
            </a:r>
            <a:r>
              <a:rPr lang="fr-FR" sz="1100" b="1" dirty="0">
                <a:solidFill>
                  <a:schemeClr val="bg1"/>
                </a:solidFill>
              </a:rPr>
              <a:t> </a:t>
            </a:r>
            <a:r>
              <a:rPr lang="fr-FR" sz="1100" b="1" dirty="0" err="1">
                <a:solidFill>
                  <a:schemeClr val="bg1"/>
                </a:solidFill>
              </a:rPr>
              <a:t>Director</a:t>
            </a:r>
            <a:endParaRPr lang="fr-FR" sz="1100" b="1" dirty="0">
              <a:solidFill>
                <a:schemeClr val="bg1"/>
              </a:solidFill>
            </a:endParaRPr>
          </a:p>
          <a:p>
            <a:r>
              <a:rPr lang="fr-FR" sz="1100" b="1" dirty="0">
                <a:solidFill>
                  <a:schemeClr val="bg1"/>
                </a:solidFill>
              </a:rPr>
              <a:t>CODATA</a:t>
            </a:r>
          </a:p>
          <a:p>
            <a:r>
              <a:rPr lang="fr-FR" sz="1100" b="1" dirty="0" err="1">
                <a:solidFill>
                  <a:schemeClr val="bg1"/>
                </a:solidFill>
              </a:rPr>
              <a:t>www.codata.org</a:t>
            </a:r>
            <a:endParaRPr lang="fr-FR" sz="1100" b="1" dirty="0">
              <a:solidFill>
                <a:schemeClr val="bg1"/>
              </a:solidFill>
            </a:endParaRPr>
          </a:p>
        </p:txBody>
      </p:sp>
      <p:pic>
        <p:nvPicPr>
          <p:cNvPr id="17" name="Picture 16" descr="cc-by.png"/>
          <p:cNvPicPr>
            <a:picLocks noChangeAspect="1"/>
          </p:cNvPicPr>
          <p:nvPr/>
        </p:nvPicPr>
        <p:blipFill>
          <a:blip r:embed="rId4"/>
          <a:stretch>
            <a:fillRect/>
          </a:stretch>
        </p:blipFill>
        <p:spPr>
          <a:xfrm>
            <a:off x="3712628" y="4295576"/>
            <a:ext cx="1852085" cy="648000"/>
          </a:xfrm>
          <a:prstGeom prst="rect">
            <a:avLst/>
          </a:prstGeom>
        </p:spPr>
      </p:pic>
      <p:sp>
        <p:nvSpPr>
          <p:cNvPr id="18" name="TextBox 17"/>
          <p:cNvSpPr txBox="1"/>
          <p:nvPr/>
        </p:nvSpPr>
        <p:spPr>
          <a:xfrm>
            <a:off x="5763360" y="4286494"/>
            <a:ext cx="3380640" cy="600164"/>
          </a:xfrm>
          <a:prstGeom prst="rect">
            <a:avLst/>
          </a:prstGeom>
          <a:noFill/>
        </p:spPr>
        <p:txBody>
          <a:bodyPr wrap="square" rtlCol="0">
            <a:spAutoFit/>
          </a:bodyPr>
          <a:lstStyle/>
          <a:p>
            <a:pPr algn="r"/>
            <a:r>
              <a:rPr lang="en-US" sz="1100" b="1" dirty="0">
                <a:solidFill>
                  <a:schemeClr val="bg1"/>
                </a:solidFill>
              </a:rPr>
              <a:t>Interoperability for Cross-Domain Research</a:t>
            </a:r>
          </a:p>
          <a:p>
            <a:pPr algn="r"/>
            <a:r>
              <a:rPr lang="en-US" sz="1100" b="1" dirty="0">
                <a:solidFill>
                  <a:schemeClr val="bg1"/>
                </a:solidFill>
              </a:rPr>
              <a:t>Schloss </a:t>
            </a:r>
            <a:r>
              <a:rPr lang="en-US" sz="1100" b="1" dirty="0" err="1">
                <a:solidFill>
                  <a:schemeClr val="bg1"/>
                </a:solidFill>
              </a:rPr>
              <a:t>Dagstuhl</a:t>
            </a:r>
            <a:endParaRPr lang="en-US" sz="1100" b="1" dirty="0">
              <a:solidFill>
                <a:schemeClr val="bg1"/>
              </a:solidFill>
            </a:endParaRPr>
          </a:p>
          <a:p>
            <a:pPr algn="r"/>
            <a:r>
              <a:rPr lang="fr-FR" sz="1100" b="1" dirty="0">
                <a:solidFill>
                  <a:schemeClr val="bg1"/>
                </a:solidFill>
              </a:rPr>
              <a:t>29 August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81;p189"/>
          <p:cNvSpPr/>
          <p:nvPr/>
        </p:nvSpPr>
        <p:spPr>
          <a:xfrm>
            <a:off x="100" y="0"/>
            <a:ext cx="9144000" cy="1260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Google Shape;2482;p189"/>
          <p:cNvPicPr preferRelativeResize="0">
            <a:picLocks noChangeAspect="1"/>
          </p:cNvPicPr>
          <p:nvPr/>
        </p:nvPicPr>
        <p:blipFill rotWithShape="1">
          <a:blip r:embed="rId2">
            <a:alphaModFix/>
          </a:blip>
          <a:srcRect/>
          <a:stretch/>
        </p:blipFill>
        <p:spPr>
          <a:xfrm>
            <a:off x="6092021" y="192288"/>
            <a:ext cx="3051978" cy="846029"/>
          </a:xfrm>
          <a:prstGeom prst="rect">
            <a:avLst/>
          </a:prstGeom>
          <a:noFill/>
          <a:ln>
            <a:noFill/>
          </a:ln>
        </p:spPr>
      </p:pic>
      <p:pic>
        <p:nvPicPr>
          <p:cNvPr id="6" name="Picture 5" descr="CDT_logo-sub_white@3x.png"/>
          <p:cNvPicPr>
            <a:picLocks noChangeAspect="1"/>
          </p:cNvPicPr>
          <p:nvPr/>
        </p:nvPicPr>
        <p:blipFill>
          <a:blip r:embed="rId3"/>
          <a:stretch>
            <a:fillRect/>
          </a:stretch>
        </p:blipFill>
        <p:spPr>
          <a:xfrm>
            <a:off x="71628" y="94059"/>
            <a:ext cx="2452747" cy="1080000"/>
          </a:xfrm>
          <a:prstGeom prst="rect">
            <a:avLst/>
          </a:prstGeom>
        </p:spPr>
      </p:pic>
      <p:sp>
        <p:nvSpPr>
          <p:cNvPr id="7" name="Title 1"/>
          <p:cNvSpPr>
            <a:spLocks noGrp="1"/>
          </p:cNvSpPr>
          <p:nvPr>
            <p:ph type="ctrTitle"/>
          </p:nvPr>
        </p:nvSpPr>
        <p:spPr>
          <a:xfrm>
            <a:off x="685800" y="1270339"/>
            <a:ext cx="7772400" cy="2356688"/>
          </a:xfrm>
        </p:spPr>
        <p:txBody>
          <a:bodyPr anchor="ctr">
            <a:noAutofit/>
          </a:bodyPr>
          <a:lstStyle/>
          <a:p>
            <a:r>
              <a:rPr lang="en-US" sz="3200" b="1" dirty="0"/>
              <a:t>Thank you for your attention</a:t>
            </a:r>
            <a:br>
              <a:rPr lang="en-US" sz="3200" b="1" dirty="0"/>
            </a:br>
            <a:br>
              <a:rPr lang="en-US" sz="3200" b="1" dirty="0"/>
            </a:br>
            <a:r>
              <a:rPr lang="en-US" sz="1600" b="1" dirty="0"/>
              <a:t>Simon Hodson, CODATA</a:t>
            </a:r>
            <a:br>
              <a:rPr lang="en-US" sz="1600" b="1" dirty="0"/>
            </a:br>
            <a:r>
              <a:rPr lang="en-US" sz="1600" b="1" dirty="0" err="1"/>
              <a:t>www.codata.org</a:t>
            </a:r>
            <a:br>
              <a:rPr lang="en-US" sz="1600" b="1" dirty="0"/>
            </a:br>
            <a:r>
              <a:rPr lang="en-US" sz="1600" b="1" dirty="0" err="1"/>
              <a:t>simon@codata.org</a:t>
            </a:r>
            <a:br>
              <a:rPr lang="en-US" sz="1600" b="1" dirty="0"/>
            </a:br>
            <a:r>
              <a:rPr lang="en-US" sz="1600" b="1" dirty="0"/>
              <a:t>@simonhodson99 ; @</a:t>
            </a:r>
            <a:r>
              <a:rPr lang="en-US" sz="1600" b="1" dirty="0" err="1"/>
              <a:t>CODATAnews</a:t>
            </a:r>
            <a:endParaRPr lang="en-US" sz="3200" dirty="0"/>
          </a:p>
        </p:txBody>
      </p:sp>
      <p:sp>
        <p:nvSpPr>
          <p:cNvPr id="13" name="Google Shape;2481;p189"/>
          <p:cNvSpPr/>
          <p:nvPr/>
        </p:nvSpPr>
        <p:spPr>
          <a:xfrm>
            <a:off x="-102" y="4073121"/>
            <a:ext cx="9144000" cy="1080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Picture 16" descr="cc-by.png"/>
          <p:cNvPicPr>
            <a:picLocks noChangeAspect="1"/>
          </p:cNvPicPr>
          <p:nvPr/>
        </p:nvPicPr>
        <p:blipFill>
          <a:blip r:embed="rId4"/>
          <a:stretch>
            <a:fillRect/>
          </a:stretch>
        </p:blipFill>
        <p:spPr>
          <a:xfrm>
            <a:off x="3712628" y="4295576"/>
            <a:ext cx="1852085" cy="64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80" y="0"/>
            <a:ext cx="9101018" cy="461665"/>
          </a:xfrm>
          <a:prstGeom prst="rect">
            <a:avLst/>
          </a:prstGeom>
          <a:noFill/>
        </p:spPr>
        <p:txBody>
          <a:bodyPr wrap="square" rtlCol="0">
            <a:spAutoFit/>
          </a:bodyPr>
          <a:lstStyle/>
          <a:p>
            <a:pPr lvl="0" algn="ctr"/>
            <a:r>
              <a:rPr lang="en-US" sz="2400" b="1" dirty="0">
                <a:solidFill>
                  <a:srgbClr val="0D0D0D"/>
                </a:solidFill>
              </a:rPr>
              <a:t>Making Data Work: </a:t>
            </a:r>
            <a:r>
              <a:rPr lang="en-US" sz="2400" b="1" dirty="0" err="1">
                <a:solidFill>
                  <a:srgbClr val="0D0D0D"/>
                </a:solidFill>
              </a:rPr>
              <a:t>programme</a:t>
            </a:r>
            <a:r>
              <a:rPr lang="en-US" sz="2400" b="1" dirty="0">
                <a:solidFill>
                  <a:srgbClr val="0D0D0D"/>
                </a:solidFill>
              </a:rPr>
              <a:t> design</a:t>
            </a:r>
            <a:endParaRPr lang="en-US" sz="2400" b="1" kern="0" dirty="0">
              <a:solidFill>
                <a:srgbClr val="0D0D0D"/>
              </a:solidFill>
            </a:endParaRPr>
          </a:p>
        </p:txBody>
      </p:sp>
      <p:sp>
        <p:nvSpPr>
          <p:cNvPr id="8" name="TextBox 7"/>
          <p:cNvSpPr txBox="1"/>
          <p:nvPr/>
        </p:nvSpPr>
        <p:spPr>
          <a:xfrm>
            <a:off x="4493326" y="1194808"/>
            <a:ext cx="4650674" cy="2262158"/>
          </a:xfrm>
          <a:prstGeom prst="rect">
            <a:avLst/>
          </a:prstGeom>
          <a:noFill/>
        </p:spPr>
        <p:txBody>
          <a:bodyPr wrap="square" rtlCol="0">
            <a:spAutoFit/>
          </a:bodyPr>
          <a:lstStyle/>
          <a:p>
            <a:pPr marL="182563" indent="-182563">
              <a:spcAft>
                <a:spcPts val="600"/>
              </a:spcAft>
              <a:buFont typeface="Wingdings" charset="2"/>
              <a:buChar char="§"/>
            </a:pPr>
            <a:r>
              <a:rPr lang="en-US" sz="1400" dirty="0" err="1">
                <a:solidFill>
                  <a:schemeClr val="tx1">
                    <a:lumMod val="75000"/>
                    <a:lumOff val="25000"/>
                  </a:schemeClr>
                </a:solidFill>
              </a:rPr>
              <a:t>Programme</a:t>
            </a:r>
            <a:r>
              <a:rPr lang="en-US" sz="1400" dirty="0">
                <a:solidFill>
                  <a:schemeClr val="tx1">
                    <a:lumMod val="75000"/>
                    <a:lumOff val="25000"/>
                  </a:schemeClr>
                </a:solidFill>
              </a:rPr>
              <a:t> design comprises three broad work areas.</a:t>
            </a:r>
          </a:p>
          <a:p>
            <a:pPr marL="800100" lvl="1" indent="-342900">
              <a:spcAft>
                <a:spcPts val="600"/>
              </a:spcAft>
              <a:buFont typeface="+mj-lt"/>
              <a:buAutoNum type="arabicPeriod"/>
            </a:pPr>
            <a:r>
              <a:rPr lang="en-US" sz="1400" dirty="0">
                <a:solidFill>
                  <a:schemeClr val="tx1">
                    <a:lumMod val="75000"/>
                    <a:lumOff val="25000"/>
                  </a:schemeClr>
                </a:solidFill>
              </a:rPr>
              <a:t>Consensus and technical solutions for data interoperability (terminologies, </a:t>
            </a:r>
            <a:r>
              <a:rPr lang="en-US" sz="1400" dirty="0" err="1">
                <a:solidFill>
                  <a:schemeClr val="tx1">
                    <a:lumMod val="75000"/>
                    <a:lumOff val="25000"/>
                  </a:schemeClr>
                </a:solidFill>
              </a:rPr>
              <a:t>ontologies</a:t>
            </a:r>
            <a:r>
              <a:rPr lang="en-US" sz="1400" dirty="0">
                <a:solidFill>
                  <a:schemeClr val="tx1">
                    <a:lumMod val="75000"/>
                    <a:lumOff val="25000"/>
                  </a:schemeClr>
                </a:solidFill>
              </a:rPr>
              <a:t>, metadata, machine learning);</a:t>
            </a:r>
          </a:p>
          <a:p>
            <a:pPr marL="800100" lvl="1" indent="-342900">
              <a:spcAft>
                <a:spcPts val="600"/>
              </a:spcAft>
              <a:buFont typeface="+mj-lt"/>
              <a:buAutoNum type="arabicPeriod"/>
            </a:pPr>
            <a:r>
              <a:rPr lang="en-US" sz="1400" dirty="0" err="1">
                <a:solidFill>
                  <a:schemeClr val="tx1">
                    <a:lumMod val="75000"/>
                    <a:lumOff val="25000"/>
                  </a:schemeClr>
                </a:solidFill>
              </a:rPr>
              <a:t>Mobilising</a:t>
            </a:r>
            <a:r>
              <a:rPr lang="en-US" sz="1400" dirty="0">
                <a:solidFill>
                  <a:schemeClr val="tx1">
                    <a:lumMod val="75000"/>
                    <a:lumOff val="25000"/>
                  </a:schemeClr>
                </a:solidFill>
              </a:rPr>
              <a:t> domains and breaking down silos (working with Unions, Associations and other domain </a:t>
            </a:r>
            <a:r>
              <a:rPr lang="en-US" sz="1400" dirty="0" err="1">
                <a:solidFill>
                  <a:schemeClr val="tx1">
                    <a:lumMod val="75000"/>
                    <a:lumOff val="25000"/>
                  </a:schemeClr>
                </a:solidFill>
              </a:rPr>
              <a:t>organisations</a:t>
            </a:r>
            <a:r>
              <a:rPr lang="en-US" sz="1400" dirty="0">
                <a:solidFill>
                  <a:schemeClr val="tx1">
                    <a:lumMod val="75000"/>
                    <a:lumOff val="25000"/>
                  </a:schemeClr>
                </a:solidFill>
              </a:rPr>
              <a:t>);</a:t>
            </a:r>
          </a:p>
          <a:p>
            <a:pPr marL="800100" lvl="1" indent="-342900">
              <a:spcAft>
                <a:spcPts val="600"/>
              </a:spcAft>
              <a:buFont typeface="+mj-lt"/>
              <a:buAutoNum type="arabicPeriod"/>
            </a:pPr>
            <a:r>
              <a:rPr lang="en-US" sz="1400" dirty="0">
                <a:solidFill>
                  <a:schemeClr val="tx1">
                    <a:lumMod val="75000"/>
                    <a:lumOff val="25000"/>
                  </a:schemeClr>
                </a:solidFill>
              </a:rPr>
              <a:t>Advancing solutions through cross-domain case studies.</a:t>
            </a:r>
          </a:p>
        </p:txBody>
      </p:sp>
      <p:sp>
        <p:nvSpPr>
          <p:cNvPr id="17" name="Google Shape;2481;p189"/>
          <p:cNvSpPr/>
          <p:nvPr/>
        </p:nvSpPr>
        <p:spPr>
          <a:xfrm>
            <a:off x="-102" y="4367637"/>
            <a:ext cx="9144000" cy="792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Picture 17" descr="CDT_logo-sub_white@3x.png"/>
          <p:cNvPicPr>
            <a:picLocks noChangeAspect="1"/>
          </p:cNvPicPr>
          <p:nvPr/>
        </p:nvPicPr>
        <p:blipFill>
          <a:blip r:embed="rId3"/>
          <a:stretch>
            <a:fillRect/>
          </a:stretch>
        </p:blipFill>
        <p:spPr>
          <a:xfrm>
            <a:off x="42880" y="4405833"/>
            <a:ext cx="1635165" cy="720000"/>
          </a:xfrm>
          <a:prstGeom prst="rect">
            <a:avLst/>
          </a:prstGeom>
        </p:spPr>
      </p:pic>
      <p:pic>
        <p:nvPicPr>
          <p:cNvPr id="9" name="Google Shape;2482;p189"/>
          <p:cNvPicPr preferRelativeResize="0">
            <a:picLocks noChangeAspect="1"/>
          </p:cNvPicPr>
          <p:nvPr/>
        </p:nvPicPr>
        <p:blipFill rotWithShape="1">
          <a:blip r:embed="rId4">
            <a:alphaModFix/>
          </a:blip>
          <a:srcRect/>
          <a:stretch/>
        </p:blipFill>
        <p:spPr>
          <a:xfrm>
            <a:off x="6806293" y="4444029"/>
            <a:ext cx="2337605" cy="648000"/>
          </a:xfrm>
          <a:prstGeom prst="rect">
            <a:avLst/>
          </a:prstGeom>
          <a:noFill/>
          <a:ln>
            <a:noFill/>
          </a:ln>
        </p:spPr>
      </p:pic>
      <p:sp>
        <p:nvSpPr>
          <p:cNvPr id="10" name="Rounded Rectangle 9"/>
          <p:cNvSpPr/>
          <p:nvPr/>
        </p:nvSpPr>
        <p:spPr>
          <a:xfrm>
            <a:off x="1291702" y="1066039"/>
            <a:ext cx="1939624" cy="896983"/>
          </a:xfrm>
          <a:prstGeom prst="roundRect">
            <a:avLst/>
          </a:prstGeom>
          <a:noFill/>
          <a:ln w="254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extBox 10"/>
          <p:cNvSpPr txBox="1"/>
          <p:nvPr/>
        </p:nvSpPr>
        <p:spPr>
          <a:xfrm>
            <a:off x="1282081" y="1088977"/>
            <a:ext cx="1939624" cy="830997"/>
          </a:xfrm>
          <a:prstGeom prst="rect">
            <a:avLst/>
          </a:prstGeom>
          <a:noFill/>
        </p:spPr>
        <p:txBody>
          <a:bodyPr wrap="square" rtlCol="0">
            <a:spAutoFit/>
          </a:bodyPr>
          <a:lstStyle/>
          <a:p>
            <a:pPr algn="ctr"/>
            <a:r>
              <a:rPr lang="fr-FR" sz="1200" b="1" dirty="0"/>
              <a:t>1: </a:t>
            </a:r>
            <a:r>
              <a:rPr lang="fr-FR" sz="1200" b="1" dirty="0" err="1"/>
              <a:t>Making</a:t>
            </a:r>
            <a:r>
              <a:rPr lang="fr-FR" sz="1200" b="1" dirty="0"/>
              <a:t> Data </a:t>
            </a:r>
            <a:r>
              <a:rPr lang="fr-FR" sz="1200" b="1" dirty="0" err="1"/>
              <a:t>Work</a:t>
            </a:r>
            <a:endParaRPr lang="fr-FR" sz="1200" b="1" dirty="0"/>
          </a:p>
          <a:p>
            <a:pPr algn="ctr"/>
            <a:r>
              <a:rPr lang="fr-FR" sz="1200" dirty="0"/>
              <a:t>Programme of </a:t>
            </a:r>
            <a:r>
              <a:rPr lang="fr-FR" sz="1200" dirty="0" err="1"/>
              <a:t>technical</a:t>
            </a:r>
            <a:r>
              <a:rPr lang="fr-FR" sz="1200" dirty="0"/>
              <a:t> and consensus building </a:t>
            </a:r>
            <a:r>
              <a:rPr lang="fr-FR" sz="1200" dirty="0" err="1"/>
              <a:t>activities</a:t>
            </a:r>
            <a:r>
              <a:rPr lang="fr-FR" sz="1200" dirty="0"/>
              <a:t> for </a:t>
            </a:r>
            <a:r>
              <a:rPr lang="fr-FR" sz="1200" dirty="0" err="1"/>
              <a:t>interoperability</a:t>
            </a:r>
            <a:endParaRPr lang="fr-FR" sz="1200" dirty="0"/>
          </a:p>
        </p:txBody>
      </p:sp>
      <p:cxnSp>
        <p:nvCxnSpPr>
          <p:cNvPr id="12" name="Straight Arrow Connector 11"/>
          <p:cNvCxnSpPr>
            <a:stCxn id="10" idx="2"/>
            <a:endCxn id="14" idx="0"/>
          </p:cNvCxnSpPr>
          <p:nvPr/>
        </p:nvCxnSpPr>
        <p:spPr>
          <a:xfrm rot="5400000">
            <a:off x="1167230" y="1952800"/>
            <a:ext cx="1084063" cy="1104507"/>
          </a:xfrm>
          <a:prstGeom prst="straightConnector1">
            <a:avLst/>
          </a:prstGeom>
          <a:ln w="38100" cap="flat" cmpd="sng" algn="ctr">
            <a:solidFill>
              <a:schemeClr val="tx1"/>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2"/>
          </p:cNvCxnSpPr>
          <p:nvPr/>
        </p:nvCxnSpPr>
        <p:spPr>
          <a:xfrm rot="16200000" flipH="1">
            <a:off x="2300604" y="1923931"/>
            <a:ext cx="1084063" cy="1162243"/>
          </a:xfrm>
          <a:prstGeom prst="straightConnector1">
            <a:avLst/>
          </a:prstGeom>
          <a:ln w="38100" cap="flat" cmpd="sng" algn="ctr">
            <a:solidFill>
              <a:schemeClr val="tx1"/>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187195" y="3047085"/>
            <a:ext cx="1939624" cy="896983"/>
          </a:xfrm>
          <a:prstGeom prst="roundRect">
            <a:avLst/>
          </a:prstGeom>
          <a:noFill/>
          <a:ln w="254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extBox 14"/>
          <p:cNvSpPr txBox="1"/>
          <p:nvPr/>
        </p:nvSpPr>
        <p:spPr>
          <a:xfrm>
            <a:off x="177574" y="3070023"/>
            <a:ext cx="1939624" cy="461665"/>
          </a:xfrm>
          <a:prstGeom prst="rect">
            <a:avLst/>
          </a:prstGeom>
          <a:noFill/>
        </p:spPr>
        <p:txBody>
          <a:bodyPr wrap="square" rtlCol="0">
            <a:spAutoFit/>
          </a:bodyPr>
          <a:lstStyle/>
          <a:p>
            <a:pPr algn="ctr"/>
            <a:r>
              <a:rPr lang="fr-FR" sz="1200" b="1" dirty="0"/>
              <a:t>2: </a:t>
            </a:r>
            <a:r>
              <a:rPr lang="fr-FR" sz="1200" b="1" dirty="0" err="1"/>
              <a:t>Mobilising</a:t>
            </a:r>
            <a:r>
              <a:rPr lang="fr-FR" sz="1200" b="1" dirty="0"/>
              <a:t> </a:t>
            </a:r>
            <a:r>
              <a:rPr lang="fr-FR" sz="1200" b="1" dirty="0" err="1"/>
              <a:t>Domains</a:t>
            </a:r>
            <a:r>
              <a:rPr lang="fr-FR" sz="1200" b="1" dirty="0"/>
              <a:t> and </a:t>
            </a:r>
            <a:r>
              <a:rPr lang="fr-FR" sz="1200" b="1" dirty="0" err="1"/>
              <a:t>Breaking</a:t>
            </a:r>
            <a:r>
              <a:rPr lang="fr-FR" sz="1200" b="1" dirty="0"/>
              <a:t> Down Silos</a:t>
            </a:r>
          </a:p>
        </p:txBody>
      </p:sp>
      <p:sp>
        <p:nvSpPr>
          <p:cNvPr id="19" name="Rounded Rectangle 18"/>
          <p:cNvSpPr/>
          <p:nvPr/>
        </p:nvSpPr>
        <p:spPr>
          <a:xfrm>
            <a:off x="2427453" y="3070022"/>
            <a:ext cx="1939624" cy="896983"/>
          </a:xfrm>
          <a:prstGeom prst="roundRect">
            <a:avLst/>
          </a:prstGeom>
          <a:noFill/>
          <a:ln w="254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Box 19"/>
          <p:cNvSpPr txBox="1"/>
          <p:nvPr/>
        </p:nvSpPr>
        <p:spPr>
          <a:xfrm>
            <a:off x="2417832" y="3092960"/>
            <a:ext cx="1939624" cy="646331"/>
          </a:xfrm>
          <a:prstGeom prst="rect">
            <a:avLst/>
          </a:prstGeom>
          <a:noFill/>
        </p:spPr>
        <p:txBody>
          <a:bodyPr wrap="square" rtlCol="0">
            <a:spAutoFit/>
          </a:bodyPr>
          <a:lstStyle/>
          <a:p>
            <a:pPr algn="ctr"/>
            <a:r>
              <a:rPr lang="fr-FR" sz="1200" b="1" dirty="0"/>
              <a:t>3: </a:t>
            </a:r>
            <a:r>
              <a:rPr lang="fr-FR" sz="1200" b="1" dirty="0" err="1"/>
              <a:t>Advancing</a:t>
            </a:r>
            <a:r>
              <a:rPr lang="fr-FR" sz="1200" b="1" dirty="0"/>
              <a:t> </a:t>
            </a:r>
            <a:r>
              <a:rPr lang="fr-FR" sz="1200" b="1" dirty="0" err="1"/>
              <a:t>Interoperability</a:t>
            </a:r>
            <a:r>
              <a:rPr lang="fr-FR" sz="1200" b="1" dirty="0"/>
              <a:t> </a:t>
            </a:r>
            <a:r>
              <a:rPr lang="fr-FR" sz="1200" b="1" dirty="0" err="1"/>
              <a:t>through</a:t>
            </a:r>
            <a:r>
              <a:rPr lang="fr-FR" sz="1200" b="1" dirty="0"/>
              <a:t> Cross Domain Case </a:t>
            </a:r>
            <a:r>
              <a:rPr lang="fr-FR" sz="1200" b="1" dirty="0" err="1"/>
              <a:t>Studies</a:t>
            </a:r>
            <a:endParaRPr lang="fr-FR" sz="1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80" y="0"/>
            <a:ext cx="9101018" cy="461665"/>
          </a:xfrm>
          <a:prstGeom prst="rect">
            <a:avLst/>
          </a:prstGeom>
          <a:noFill/>
        </p:spPr>
        <p:txBody>
          <a:bodyPr wrap="square" rtlCol="0">
            <a:spAutoFit/>
          </a:bodyPr>
          <a:lstStyle/>
          <a:p>
            <a:pPr lvl="0" algn="ctr"/>
            <a:r>
              <a:rPr lang="en-US" sz="2400" b="1" dirty="0">
                <a:solidFill>
                  <a:srgbClr val="0D0D0D"/>
                </a:solidFill>
              </a:rPr>
              <a:t>Making Data Work for Cross Domain Grand Challenges</a:t>
            </a:r>
            <a:endParaRPr lang="en-US" sz="2400" b="1" kern="0" dirty="0">
              <a:solidFill>
                <a:srgbClr val="0D0D0D"/>
              </a:solidFill>
            </a:endParaRPr>
          </a:p>
        </p:txBody>
      </p:sp>
      <p:sp>
        <p:nvSpPr>
          <p:cNvPr id="8" name="TextBox 7"/>
          <p:cNvSpPr txBox="1"/>
          <p:nvPr/>
        </p:nvSpPr>
        <p:spPr>
          <a:xfrm>
            <a:off x="4493326" y="1167132"/>
            <a:ext cx="4650674" cy="2923877"/>
          </a:xfrm>
          <a:prstGeom prst="rect">
            <a:avLst/>
          </a:prstGeom>
          <a:noFill/>
        </p:spPr>
        <p:txBody>
          <a:bodyPr wrap="square" rtlCol="0">
            <a:spAutoFit/>
          </a:bodyPr>
          <a:lstStyle/>
          <a:p>
            <a:pPr marL="182563" indent="-182563">
              <a:spcAft>
                <a:spcPts val="600"/>
              </a:spcAft>
              <a:buFont typeface="Wingdings" charset="2"/>
              <a:buChar char="§"/>
            </a:pPr>
            <a:r>
              <a:rPr lang="en-US" sz="1400" dirty="0">
                <a:solidFill>
                  <a:schemeClr val="tx1">
                    <a:lumMod val="75000"/>
                    <a:lumOff val="25000"/>
                  </a:schemeClr>
                </a:solidFill>
              </a:rPr>
              <a:t>Current Technical Work and Collaborations </a:t>
            </a:r>
            <a:r>
              <a:rPr lang="en-US" sz="1400" dirty="0" err="1">
                <a:solidFill>
                  <a:schemeClr val="tx1">
                    <a:lumMod val="75000"/>
                    <a:lumOff val="25000"/>
                  </a:schemeClr>
                </a:solidFill>
              </a:rPr>
              <a:t>focussing</a:t>
            </a:r>
            <a:r>
              <a:rPr lang="en-US" sz="1400" dirty="0">
                <a:solidFill>
                  <a:schemeClr val="tx1">
                    <a:lumMod val="75000"/>
                    <a:lumOff val="25000"/>
                  </a:schemeClr>
                </a:solidFill>
              </a:rPr>
              <a:t> on three areas</a:t>
            </a:r>
          </a:p>
          <a:p>
            <a:pPr marL="800100" lvl="1" indent="-342900">
              <a:spcAft>
                <a:spcPts val="600"/>
              </a:spcAft>
              <a:buFont typeface="+mj-lt"/>
              <a:buAutoNum type="arabicPeriod"/>
            </a:pPr>
            <a:r>
              <a:rPr lang="en-US" sz="1400" dirty="0">
                <a:solidFill>
                  <a:schemeClr val="tx1">
                    <a:lumMod val="75000"/>
                    <a:lumOff val="25000"/>
                  </a:schemeClr>
                </a:solidFill>
              </a:rPr>
              <a:t>FAIR Vocabularies</a:t>
            </a:r>
          </a:p>
          <a:p>
            <a:pPr marL="800100" lvl="1" indent="-342900">
              <a:spcAft>
                <a:spcPts val="600"/>
              </a:spcAft>
              <a:buFont typeface="+mj-lt"/>
              <a:buAutoNum type="arabicPeriod"/>
            </a:pPr>
            <a:r>
              <a:rPr lang="en-US" sz="1400" dirty="0">
                <a:solidFill>
                  <a:schemeClr val="tx1">
                    <a:lumMod val="75000"/>
                    <a:lumOff val="25000"/>
                  </a:schemeClr>
                </a:solidFill>
              </a:rPr>
              <a:t>FDOs and FIPs</a:t>
            </a:r>
          </a:p>
          <a:p>
            <a:pPr marL="800100" lvl="1" indent="-342900">
              <a:spcAft>
                <a:spcPts val="600"/>
              </a:spcAft>
              <a:buFont typeface="+mj-lt"/>
              <a:buAutoNum type="arabicPeriod"/>
            </a:pPr>
            <a:r>
              <a:rPr lang="en-US" sz="1400" dirty="0">
                <a:solidFill>
                  <a:schemeClr val="tx1">
                    <a:lumMod val="75000"/>
                    <a:lumOff val="25000"/>
                  </a:schemeClr>
                </a:solidFill>
              </a:rPr>
              <a:t>DDI-Cross Domain Integration</a:t>
            </a:r>
          </a:p>
          <a:p>
            <a:pPr marL="176213" indent="-176213">
              <a:spcAft>
                <a:spcPts val="600"/>
              </a:spcAft>
              <a:buFont typeface="Wingdings" charset="2"/>
              <a:buChar char="§"/>
            </a:pPr>
            <a:r>
              <a:rPr lang="en-US" sz="1400" b="1" dirty="0">
                <a:solidFill>
                  <a:schemeClr val="tx1">
                    <a:lumMod val="75000"/>
                    <a:lumOff val="25000"/>
                  </a:schemeClr>
                </a:solidFill>
              </a:rPr>
              <a:t>Applying these to cross-domain case studies: </a:t>
            </a:r>
            <a:r>
              <a:rPr lang="en-US" sz="1400" dirty="0">
                <a:solidFill>
                  <a:schemeClr val="tx1">
                    <a:lumMod val="75000"/>
                    <a:lumOff val="25000"/>
                  </a:schemeClr>
                </a:solidFill>
              </a:rPr>
              <a:t>including resilient and healthy cities, infectious diseases, policy monitoring (SDGs, Sendai </a:t>
            </a:r>
            <a:r>
              <a:rPr lang="en-US" sz="1400" dirty="0" err="1">
                <a:solidFill>
                  <a:schemeClr val="tx1">
                    <a:lumMod val="75000"/>
                    <a:lumOff val="25000"/>
                  </a:schemeClr>
                </a:solidFill>
              </a:rPr>
              <a:t>etc</a:t>
            </a:r>
            <a:r>
              <a:rPr lang="en-US" sz="1400" dirty="0">
                <a:solidFill>
                  <a:schemeClr val="tx1">
                    <a:lumMod val="75000"/>
                    <a:lumOff val="25000"/>
                  </a:schemeClr>
                </a:solidFill>
              </a:rPr>
              <a:t>).</a:t>
            </a:r>
          </a:p>
          <a:p>
            <a:pPr marL="176213" indent="-176213">
              <a:spcAft>
                <a:spcPts val="600"/>
              </a:spcAft>
              <a:buFont typeface="Wingdings" charset="2"/>
              <a:buChar char="§"/>
            </a:pPr>
            <a:r>
              <a:rPr lang="en-US" sz="1400" dirty="0">
                <a:solidFill>
                  <a:schemeClr val="tx1">
                    <a:lumMod val="75000"/>
                    <a:lumOff val="25000"/>
                  </a:schemeClr>
                </a:solidFill>
              </a:rPr>
              <a:t>Funding proposal underway to considerably expand these cases studies.</a:t>
            </a:r>
          </a:p>
          <a:p>
            <a:pPr marL="342900" indent="-342900">
              <a:spcAft>
                <a:spcPts val="600"/>
              </a:spcAft>
              <a:buFont typeface="Arial"/>
              <a:buChar char="•"/>
            </a:pPr>
            <a:endParaRPr lang="en-US" sz="1400" dirty="0">
              <a:solidFill>
                <a:schemeClr val="tx1">
                  <a:lumMod val="75000"/>
                  <a:lumOff val="25000"/>
                </a:schemeClr>
              </a:solidFill>
            </a:endParaRPr>
          </a:p>
        </p:txBody>
      </p:sp>
      <p:sp>
        <p:nvSpPr>
          <p:cNvPr id="17" name="Google Shape;2481;p189"/>
          <p:cNvSpPr/>
          <p:nvPr/>
        </p:nvSpPr>
        <p:spPr>
          <a:xfrm>
            <a:off x="-102" y="4367637"/>
            <a:ext cx="9144000" cy="792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Picture 17" descr="CDT_logo-sub_white@3x.png"/>
          <p:cNvPicPr>
            <a:picLocks noChangeAspect="1"/>
          </p:cNvPicPr>
          <p:nvPr/>
        </p:nvPicPr>
        <p:blipFill>
          <a:blip r:embed="rId3"/>
          <a:stretch>
            <a:fillRect/>
          </a:stretch>
        </p:blipFill>
        <p:spPr>
          <a:xfrm>
            <a:off x="42880" y="4405833"/>
            <a:ext cx="1635165" cy="720000"/>
          </a:xfrm>
          <a:prstGeom prst="rect">
            <a:avLst/>
          </a:prstGeom>
        </p:spPr>
      </p:pic>
      <p:pic>
        <p:nvPicPr>
          <p:cNvPr id="9" name="Google Shape;2482;p189"/>
          <p:cNvPicPr preferRelativeResize="0">
            <a:picLocks noChangeAspect="1"/>
          </p:cNvPicPr>
          <p:nvPr/>
        </p:nvPicPr>
        <p:blipFill rotWithShape="1">
          <a:blip r:embed="rId4">
            <a:alphaModFix/>
          </a:blip>
          <a:srcRect/>
          <a:stretch/>
        </p:blipFill>
        <p:spPr>
          <a:xfrm>
            <a:off x="6806293" y="4444029"/>
            <a:ext cx="2337605" cy="648000"/>
          </a:xfrm>
          <a:prstGeom prst="rect">
            <a:avLst/>
          </a:prstGeom>
          <a:noFill/>
          <a:ln>
            <a:noFill/>
          </a:ln>
        </p:spPr>
      </p:pic>
      <p:sp>
        <p:nvSpPr>
          <p:cNvPr id="10" name="Rounded Rectangle 9"/>
          <p:cNvSpPr/>
          <p:nvPr/>
        </p:nvSpPr>
        <p:spPr>
          <a:xfrm>
            <a:off x="196817" y="1043101"/>
            <a:ext cx="1939624" cy="896983"/>
          </a:xfrm>
          <a:prstGeom prst="roundRect">
            <a:avLst/>
          </a:prstGeom>
          <a:noFill/>
          <a:ln w="254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extBox 10"/>
          <p:cNvSpPr txBox="1"/>
          <p:nvPr/>
        </p:nvSpPr>
        <p:spPr>
          <a:xfrm>
            <a:off x="187196" y="1066039"/>
            <a:ext cx="1939624" cy="646331"/>
          </a:xfrm>
          <a:prstGeom prst="rect">
            <a:avLst/>
          </a:prstGeom>
          <a:noFill/>
        </p:spPr>
        <p:txBody>
          <a:bodyPr wrap="square" rtlCol="0">
            <a:spAutoFit/>
          </a:bodyPr>
          <a:lstStyle/>
          <a:p>
            <a:pPr algn="ctr"/>
            <a:r>
              <a:rPr lang="fr-FR" sz="1200" b="1" dirty="0"/>
              <a:t>1: FAIR </a:t>
            </a:r>
            <a:r>
              <a:rPr lang="fr-FR" sz="1200" b="1" dirty="0" err="1"/>
              <a:t>Vocabularies</a:t>
            </a:r>
            <a:endParaRPr lang="fr-FR" sz="1200" b="1" dirty="0"/>
          </a:p>
          <a:p>
            <a:pPr algn="ctr"/>
            <a:r>
              <a:rPr lang="fr-FR" sz="1200" dirty="0" err="1"/>
              <a:t>Promote</a:t>
            </a:r>
            <a:r>
              <a:rPr lang="fr-FR" sz="1200" dirty="0"/>
              <a:t> use of </a:t>
            </a:r>
            <a:r>
              <a:rPr lang="fr-FR" sz="1200" dirty="0" err="1"/>
              <a:t>community</a:t>
            </a:r>
            <a:r>
              <a:rPr lang="fr-FR" sz="1200" dirty="0"/>
              <a:t> </a:t>
            </a:r>
            <a:r>
              <a:rPr lang="fr-FR" sz="1200" dirty="0" err="1"/>
              <a:t>vocabularies</a:t>
            </a:r>
            <a:r>
              <a:rPr lang="fr-FR" sz="1200" dirty="0"/>
              <a:t>, terminologies</a:t>
            </a:r>
          </a:p>
        </p:txBody>
      </p:sp>
      <p:sp>
        <p:nvSpPr>
          <p:cNvPr id="14" name="Rounded Rectangle 13"/>
          <p:cNvSpPr/>
          <p:nvPr/>
        </p:nvSpPr>
        <p:spPr>
          <a:xfrm>
            <a:off x="187195" y="3047085"/>
            <a:ext cx="1939624" cy="896983"/>
          </a:xfrm>
          <a:prstGeom prst="roundRect">
            <a:avLst/>
          </a:prstGeom>
          <a:noFill/>
          <a:ln w="254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extBox 14"/>
          <p:cNvSpPr txBox="1"/>
          <p:nvPr/>
        </p:nvSpPr>
        <p:spPr>
          <a:xfrm>
            <a:off x="177574" y="3070023"/>
            <a:ext cx="1939624" cy="646331"/>
          </a:xfrm>
          <a:prstGeom prst="rect">
            <a:avLst/>
          </a:prstGeom>
          <a:noFill/>
        </p:spPr>
        <p:txBody>
          <a:bodyPr wrap="square" rtlCol="0">
            <a:spAutoFit/>
          </a:bodyPr>
          <a:lstStyle/>
          <a:p>
            <a:pPr algn="ctr"/>
            <a:r>
              <a:rPr lang="fr-FR" sz="1200" b="1" dirty="0"/>
              <a:t>2: </a:t>
            </a:r>
            <a:r>
              <a:rPr lang="fr-FR" sz="1200" b="1" dirty="0" err="1"/>
              <a:t>FDOs</a:t>
            </a:r>
            <a:r>
              <a:rPr lang="fr-FR" sz="1200" b="1" dirty="0"/>
              <a:t> and </a:t>
            </a:r>
            <a:r>
              <a:rPr lang="fr-FR" sz="1200" b="1" dirty="0" err="1"/>
              <a:t>FIPs</a:t>
            </a:r>
            <a:r>
              <a:rPr lang="fr-FR" sz="1200" b="1" dirty="0"/>
              <a:t> </a:t>
            </a:r>
            <a:r>
              <a:rPr lang="fr-FR" sz="1200" dirty="0" err="1"/>
              <a:t>Particularly</a:t>
            </a:r>
            <a:r>
              <a:rPr lang="fr-FR" sz="1200" dirty="0"/>
              <a:t> important for </a:t>
            </a:r>
            <a:r>
              <a:rPr lang="fr-FR" sz="1200" dirty="0" err="1"/>
              <a:t>processing</a:t>
            </a:r>
            <a:r>
              <a:rPr lang="fr-FR" sz="1200" dirty="0"/>
              <a:t> </a:t>
            </a:r>
          </a:p>
        </p:txBody>
      </p:sp>
      <p:sp>
        <p:nvSpPr>
          <p:cNvPr id="19" name="Rounded Rectangle 18"/>
          <p:cNvSpPr/>
          <p:nvPr/>
        </p:nvSpPr>
        <p:spPr>
          <a:xfrm>
            <a:off x="2553702" y="2127163"/>
            <a:ext cx="1939624" cy="896983"/>
          </a:xfrm>
          <a:prstGeom prst="roundRect">
            <a:avLst/>
          </a:prstGeom>
          <a:noFill/>
          <a:ln w="254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Box 19"/>
          <p:cNvSpPr txBox="1"/>
          <p:nvPr/>
        </p:nvSpPr>
        <p:spPr>
          <a:xfrm>
            <a:off x="2544081" y="2150101"/>
            <a:ext cx="1939624" cy="830997"/>
          </a:xfrm>
          <a:prstGeom prst="rect">
            <a:avLst/>
          </a:prstGeom>
          <a:noFill/>
        </p:spPr>
        <p:txBody>
          <a:bodyPr wrap="square" rtlCol="0">
            <a:spAutoFit/>
          </a:bodyPr>
          <a:lstStyle/>
          <a:p>
            <a:pPr algn="ctr"/>
            <a:r>
              <a:rPr lang="fr-FR" sz="1200" b="1" dirty="0"/>
              <a:t>3: </a:t>
            </a:r>
            <a:r>
              <a:rPr lang="fr-FR" sz="1200" b="1" dirty="0" err="1"/>
              <a:t>Further</a:t>
            </a:r>
            <a:r>
              <a:rPr lang="fr-FR" sz="1200" b="1" dirty="0"/>
              <a:t> </a:t>
            </a:r>
            <a:r>
              <a:rPr lang="fr-FR" sz="1200" b="1" dirty="0" err="1"/>
              <a:t>Develop</a:t>
            </a:r>
            <a:r>
              <a:rPr lang="fr-FR" sz="1200" b="1" dirty="0"/>
              <a:t> DDI-CDI</a:t>
            </a:r>
            <a:endParaRPr lang="fr-FR" sz="1200" dirty="0"/>
          </a:p>
          <a:p>
            <a:pPr algn="ctr"/>
            <a:r>
              <a:rPr lang="fr-FR" sz="1200" dirty="0"/>
              <a:t>Cross Domain </a:t>
            </a:r>
            <a:r>
              <a:rPr lang="fr-FR" sz="1200" dirty="0" err="1"/>
              <a:t>Integration</a:t>
            </a:r>
            <a:r>
              <a:rPr lang="fr-FR" sz="1200" dirty="0"/>
              <a:t> </a:t>
            </a:r>
            <a:r>
              <a:rPr lang="fr-FR" sz="1200" dirty="0" err="1"/>
              <a:t>specification</a:t>
            </a:r>
            <a:r>
              <a:rPr lang="fr-FR" sz="1200" dirty="0"/>
              <a:t> to </a:t>
            </a:r>
            <a:r>
              <a:rPr lang="fr-FR" sz="1200" dirty="0" err="1"/>
              <a:t>assist</a:t>
            </a:r>
            <a:r>
              <a:rPr lang="fr-FR" sz="1200" dirty="0"/>
              <a:t> machine </a:t>
            </a:r>
            <a:r>
              <a:rPr lang="fr-FR" sz="1200" dirty="0" err="1"/>
              <a:t>processing</a:t>
            </a:r>
            <a:r>
              <a:rPr lang="fr-FR" sz="1200" dirty="0"/>
              <a:t>.</a:t>
            </a:r>
          </a:p>
        </p:txBody>
      </p:sp>
      <p:cxnSp>
        <p:nvCxnSpPr>
          <p:cNvPr id="22" name="Straight Arrow Connector 21"/>
          <p:cNvCxnSpPr/>
          <p:nvPr/>
        </p:nvCxnSpPr>
        <p:spPr>
          <a:xfrm rot="10800000" flipV="1">
            <a:off x="1251492" y="2581876"/>
            <a:ext cx="1274400" cy="354951"/>
          </a:xfrm>
          <a:prstGeom prst="straightConnector1">
            <a:avLst/>
          </a:prstGeom>
          <a:ln w="38100" cap="flat" cmpd="sng" algn="ctr">
            <a:solidFill>
              <a:schemeClr val="tx1"/>
            </a:solidFill>
            <a:prstDash val="solid"/>
            <a:round/>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H="1">
            <a:off x="614975" y="2482113"/>
            <a:ext cx="1084062" cy="3"/>
          </a:xfrm>
          <a:prstGeom prst="straightConnector1">
            <a:avLst/>
          </a:prstGeom>
          <a:ln w="38100" cap="flat" cmpd="sng" algn="ctr">
            <a:solidFill>
              <a:schemeClr val="tx1"/>
            </a:solidFill>
            <a:prstDash val="solid"/>
            <a:round/>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260761" y="1997383"/>
            <a:ext cx="1264780" cy="412723"/>
          </a:xfrm>
          <a:prstGeom prst="straightConnector1">
            <a:avLst/>
          </a:prstGeom>
          <a:ln w="38100" cap="flat" cmpd="sng" algn="ctr">
            <a:solidFill>
              <a:schemeClr val="tx1"/>
            </a:solidFill>
            <a:prstDash val="solid"/>
            <a:round/>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81;p189"/>
          <p:cNvSpPr/>
          <p:nvPr/>
        </p:nvSpPr>
        <p:spPr>
          <a:xfrm>
            <a:off x="-102" y="4367637"/>
            <a:ext cx="9144000" cy="792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Google Shape;2482;p189"/>
          <p:cNvPicPr preferRelativeResize="0">
            <a:picLocks noChangeAspect="1"/>
          </p:cNvPicPr>
          <p:nvPr/>
        </p:nvPicPr>
        <p:blipFill rotWithShape="1">
          <a:blip r:embed="rId2">
            <a:alphaModFix/>
          </a:blip>
          <a:srcRect/>
          <a:stretch/>
        </p:blipFill>
        <p:spPr>
          <a:xfrm>
            <a:off x="6806293" y="4444029"/>
            <a:ext cx="2337605" cy="648000"/>
          </a:xfrm>
          <a:prstGeom prst="rect">
            <a:avLst/>
          </a:prstGeom>
          <a:noFill/>
          <a:ln>
            <a:noFill/>
          </a:ln>
        </p:spPr>
      </p:pic>
      <p:pic>
        <p:nvPicPr>
          <p:cNvPr id="6" name="Picture 5" descr="CDT_logo-sub_white@3x.png"/>
          <p:cNvPicPr>
            <a:picLocks noChangeAspect="1"/>
          </p:cNvPicPr>
          <p:nvPr/>
        </p:nvPicPr>
        <p:blipFill>
          <a:blip r:embed="rId3"/>
          <a:stretch>
            <a:fillRect/>
          </a:stretch>
        </p:blipFill>
        <p:spPr>
          <a:xfrm>
            <a:off x="42880" y="4405833"/>
            <a:ext cx="1635165" cy="720000"/>
          </a:xfrm>
          <a:prstGeom prst="rect">
            <a:avLst/>
          </a:prstGeom>
        </p:spPr>
      </p:pic>
      <p:sp>
        <p:nvSpPr>
          <p:cNvPr id="7" name="TextBox 6"/>
          <p:cNvSpPr txBox="1"/>
          <p:nvPr/>
        </p:nvSpPr>
        <p:spPr>
          <a:xfrm>
            <a:off x="326473" y="675713"/>
            <a:ext cx="6164135" cy="3477875"/>
          </a:xfrm>
          <a:prstGeom prst="rect">
            <a:avLst/>
          </a:prstGeom>
          <a:noFill/>
        </p:spPr>
        <p:txBody>
          <a:bodyPr wrap="square" rtlCol="0">
            <a:spAutoFit/>
          </a:bodyPr>
          <a:lstStyle/>
          <a:p>
            <a:pPr marL="182563" indent="-182563">
              <a:spcAft>
                <a:spcPts val="600"/>
              </a:spcAft>
              <a:buFont typeface="Wingdings" charset="2"/>
              <a:buChar char="§"/>
            </a:pPr>
            <a:r>
              <a:rPr lang="en-US" sz="1300" b="1" dirty="0">
                <a:solidFill>
                  <a:schemeClr val="tx1">
                    <a:lumMod val="75000"/>
                    <a:lumOff val="25000"/>
                  </a:schemeClr>
                </a:solidFill>
              </a:rPr>
              <a:t>ISC Action Plan entrusts CODATA with an initiative ‘Making Data Work for Cross-Domain Grand Challenges’: establish a global (decadal) </a:t>
            </a:r>
            <a:r>
              <a:rPr lang="en-US" sz="1300" b="1" dirty="0" err="1">
                <a:solidFill>
                  <a:schemeClr val="tx1">
                    <a:lumMod val="75000"/>
                    <a:lumOff val="25000"/>
                  </a:schemeClr>
                </a:solidFill>
              </a:rPr>
              <a:t>programme</a:t>
            </a:r>
            <a:r>
              <a:rPr lang="en-US" sz="1300" b="1" dirty="0">
                <a:solidFill>
                  <a:schemeClr val="tx1">
                    <a:lumMod val="75000"/>
                    <a:lumOff val="25000"/>
                  </a:schemeClr>
                </a:solidFill>
              </a:rPr>
              <a:t> to address these issues.</a:t>
            </a:r>
          </a:p>
          <a:p>
            <a:pPr marL="182563" indent="-182563">
              <a:spcAft>
                <a:spcPts val="600"/>
              </a:spcAft>
              <a:buFont typeface="Wingdings" charset="2"/>
              <a:buChar char="§"/>
            </a:pPr>
            <a:r>
              <a:rPr lang="en-US" sz="1300" dirty="0">
                <a:solidFill>
                  <a:schemeClr val="tx1">
                    <a:lumMod val="75000"/>
                    <a:lumOff val="25000"/>
                  </a:schemeClr>
                </a:solidFill>
              </a:rPr>
              <a:t>The major, pressing global scientific and human issues of the 21st century can </a:t>
            </a:r>
            <a:r>
              <a:rPr lang="en-US" sz="1300" b="1" dirty="0">
                <a:solidFill>
                  <a:schemeClr val="tx1">
                    <a:lumMod val="75000"/>
                    <a:lumOff val="25000"/>
                  </a:schemeClr>
                </a:solidFill>
              </a:rPr>
              <a:t>ONLY</a:t>
            </a:r>
            <a:r>
              <a:rPr lang="en-US" sz="1300" dirty="0">
                <a:solidFill>
                  <a:schemeClr val="tx1">
                    <a:lumMod val="75000"/>
                    <a:lumOff val="25000"/>
                  </a:schemeClr>
                </a:solidFill>
              </a:rPr>
              <a:t> be addressed through </a:t>
            </a:r>
            <a:r>
              <a:rPr lang="en-US" sz="1300" b="1" dirty="0">
                <a:solidFill>
                  <a:schemeClr val="tx1">
                    <a:lumMod val="75000"/>
                    <a:lumOff val="25000"/>
                  </a:schemeClr>
                </a:solidFill>
              </a:rPr>
              <a:t>research that works across disciplines to understand complex systems</a:t>
            </a:r>
            <a:r>
              <a:rPr lang="en-US" sz="1300" dirty="0">
                <a:solidFill>
                  <a:schemeClr val="tx1">
                    <a:lumMod val="75000"/>
                    <a:lumOff val="25000"/>
                  </a:schemeClr>
                </a:solidFill>
              </a:rPr>
              <a:t>, and which uses </a:t>
            </a:r>
            <a:r>
              <a:rPr lang="en-US" sz="1300" b="1" dirty="0">
                <a:solidFill>
                  <a:schemeClr val="tx1">
                    <a:lumMod val="75000"/>
                    <a:lumOff val="25000"/>
                  </a:schemeClr>
                </a:solidFill>
              </a:rPr>
              <a:t>interdisciplinary and</a:t>
            </a:r>
            <a:r>
              <a:rPr lang="en-US" sz="1300" dirty="0">
                <a:solidFill>
                  <a:schemeClr val="tx1">
                    <a:lumMod val="75000"/>
                    <a:lumOff val="25000"/>
                  </a:schemeClr>
                </a:solidFill>
              </a:rPr>
              <a:t> </a:t>
            </a:r>
            <a:r>
              <a:rPr lang="en-US" sz="1300" b="1" dirty="0">
                <a:solidFill>
                  <a:schemeClr val="tx1">
                    <a:lumMod val="75000"/>
                    <a:lumOff val="25000"/>
                  </a:schemeClr>
                </a:solidFill>
              </a:rPr>
              <a:t>transdisciplinary</a:t>
            </a:r>
            <a:r>
              <a:rPr lang="en-US" sz="1300" dirty="0">
                <a:solidFill>
                  <a:schemeClr val="tx1">
                    <a:lumMod val="75000"/>
                    <a:lumOff val="25000"/>
                  </a:schemeClr>
                </a:solidFill>
              </a:rPr>
              <a:t> approaches to turn data into knowledge and then into action.</a:t>
            </a:r>
          </a:p>
          <a:p>
            <a:pPr marL="182563" indent="-182563">
              <a:spcAft>
                <a:spcPts val="600"/>
              </a:spcAft>
              <a:buFont typeface="Wingdings" charset="2"/>
              <a:buChar char="§"/>
            </a:pPr>
            <a:r>
              <a:rPr lang="en-US" sz="1300" b="1" dirty="0">
                <a:solidFill>
                  <a:schemeClr val="tx1">
                    <a:lumMod val="75000"/>
                    <a:lumOff val="25000"/>
                  </a:schemeClr>
                </a:solidFill>
              </a:rPr>
              <a:t>Preparatory Phase: </a:t>
            </a:r>
            <a:r>
              <a:rPr lang="en-US" sz="1300" dirty="0">
                <a:solidFill>
                  <a:schemeClr val="tx1">
                    <a:lumMod val="75000"/>
                    <a:lumOff val="25000"/>
                  </a:schemeClr>
                </a:solidFill>
              </a:rPr>
              <a:t>exploring technical issues and case studies through </a:t>
            </a:r>
            <a:r>
              <a:rPr lang="en-US" sz="1300" dirty="0" err="1">
                <a:solidFill>
                  <a:schemeClr val="tx1">
                    <a:lumMod val="75000"/>
                    <a:lumOff val="25000"/>
                  </a:schemeClr>
                </a:solidFill>
              </a:rPr>
              <a:t>Dagstuhl</a:t>
            </a:r>
            <a:r>
              <a:rPr lang="en-US" sz="1300" dirty="0">
                <a:solidFill>
                  <a:schemeClr val="tx1">
                    <a:lumMod val="75000"/>
                    <a:lumOff val="25000"/>
                  </a:schemeClr>
                </a:solidFill>
              </a:rPr>
              <a:t> workshops, TGs and WGs, funded projects </a:t>
            </a:r>
            <a:r>
              <a:rPr lang="en-US" sz="1300" dirty="0" err="1">
                <a:solidFill>
                  <a:schemeClr val="tx1">
                    <a:lumMod val="75000"/>
                    <a:lumOff val="25000"/>
                  </a:schemeClr>
                </a:solidFill>
              </a:rPr>
              <a:t>etc</a:t>
            </a:r>
            <a:r>
              <a:rPr lang="en-US" sz="1300" dirty="0">
                <a:solidFill>
                  <a:schemeClr val="tx1">
                    <a:lumMod val="75000"/>
                    <a:lumOff val="25000"/>
                  </a:schemeClr>
                </a:solidFill>
              </a:rPr>
              <a:t>, to understand the challenges and prepare the </a:t>
            </a:r>
            <a:r>
              <a:rPr lang="en-US" sz="1300" dirty="0" err="1">
                <a:solidFill>
                  <a:schemeClr val="tx1">
                    <a:lumMod val="75000"/>
                    <a:lumOff val="25000"/>
                  </a:schemeClr>
                </a:solidFill>
              </a:rPr>
              <a:t>programme</a:t>
            </a:r>
            <a:r>
              <a:rPr lang="en-US" sz="1300" dirty="0">
                <a:solidFill>
                  <a:schemeClr val="tx1">
                    <a:lumMod val="75000"/>
                    <a:lumOff val="25000"/>
                  </a:schemeClr>
                </a:solidFill>
              </a:rPr>
              <a:t>.</a:t>
            </a:r>
          </a:p>
          <a:p>
            <a:pPr marL="182563" indent="-182563">
              <a:spcAft>
                <a:spcPts val="600"/>
              </a:spcAft>
              <a:buFont typeface="Wingdings" charset="2"/>
              <a:buChar char="§"/>
            </a:pPr>
            <a:r>
              <a:rPr lang="en-US" sz="1300" b="1" dirty="0">
                <a:solidFill>
                  <a:schemeClr val="tx1">
                    <a:lumMod val="75000"/>
                    <a:lumOff val="25000"/>
                  </a:schemeClr>
                </a:solidFill>
              </a:rPr>
              <a:t>Core Interoperability Framework: </a:t>
            </a:r>
            <a:r>
              <a:rPr lang="en-US" sz="1300" dirty="0">
                <a:solidFill>
                  <a:schemeClr val="tx1">
                    <a:lumMod val="75000"/>
                    <a:lumOff val="25000"/>
                  </a:schemeClr>
                </a:solidFill>
              </a:rPr>
              <a:t>units, vocabularies, data structure, data description…</a:t>
            </a:r>
          </a:p>
          <a:p>
            <a:pPr marL="182563" indent="-182563">
              <a:spcAft>
                <a:spcPts val="600"/>
              </a:spcAft>
              <a:buFont typeface="Wingdings" charset="2"/>
              <a:buChar char="§"/>
            </a:pPr>
            <a:r>
              <a:rPr lang="en-US" sz="1300" b="1" dirty="0">
                <a:solidFill>
                  <a:schemeClr val="tx1">
                    <a:lumMod val="75000"/>
                    <a:lumOff val="25000"/>
                  </a:schemeClr>
                </a:solidFill>
              </a:rPr>
              <a:t>Case Studies: </a:t>
            </a:r>
            <a:r>
              <a:rPr lang="en-US" sz="1300" dirty="0">
                <a:solidFill>
                  <a:schemeClr val="tx1">
                    <a:lumMod val="75000"/>
                    <a:lumOff val="25000"/>
                  </a:schemeClr>
                </a:solidFill>
              </a:rPr>
              <a:t>in a range of domain and cross-domain research areas.</a:t>
            </a:r>
          </a:p>
          <a:p>
            <a:pPr marL="182563" indent="-182563">
              <a:spcAft>
                <a:spcPts val="600"/>
              </a:spcAft>
              <a:buFont typeface="Wingdings" charset="2"/>
              <a:buChar char="§"/>
            </a:pPr>
            <a:r>
              <a:rPr lang="en-US" sz="1300" b="1" dirty="0" err="1">
                <a:solidFill>
                  <a:schemeClr val="tx1">
                    <a:lumMod val="75000"/>
                    <a:lumOff val="25000"/>
                  </a:schemeClr>
                </a:solidFill>
              </a:rPr>
              <a:t>WorldFAIR</a:t>
            </a:r>
            <a:r>
              <a:rPr lang="en-US" sz="1300" b="1" dirty="0">
                <a:solidFill>
                  <a:schemeClr val="tx1">
                    <a:lumMod val="75000"/>
                    <a:lumOff val="25000"/>
                  </a:schemeClr>
                </a:solidFill>
              </a:rPr>
              <a:t> Project: </a:t>
            </a:r>
            <a:r>
              <a:rPr lang="en-US" sz="1300" dirty="0">
                <a:solidFill>
                  <a:schemeClr val="tx1">
                    <a:lumMod val="75000"/>
                    <a:lumOff val="25000"/>
                  </a:schemeClr>
                </a:solidFill>
              </a:rPr>
              <a:t>takes this approach forward in the context of an EU-funded project.</a:t>
            </a:r>
            <a:endParaRPr lang="en-US" sz="1300" b="1" dirty="0">
              <a:solidFill>
                <a:schemeClr val="tx1">
                  <a:lumMod val="75000"/>
                  <a:lumOff val="25000"/>
                </a:schemeClr>
              </a:solidFill>
            </a:endParaRPr>
          </a:p>
        </p:txBody>
      </p:sp>
      <p:sp>
        <p:nvSpPr>
          <p:cNvPr id="11" name="TextBox 10"/>
          <p:cNvSpPr txBox="1"/>
          <p:nvPr/>
        </p:nvSpPr>
        <p:spPr>
          <a:xfrm>
            <a:off x="0" y="0"/>
            <a:ext cx="9144000" cy="461665"/>
          </a:xfrm>
          <a:prstGeom prst="rect">
            <a:avLst/>
          </a:prstGeom>
          <a:noFill/>
        </p:spPr>
        <p:txBody>
          <a:bodyPr wrap="square" rtlCol="0">
            <a:spAutoFit/>
          </a:bodyPr>
          <a:lstStyle/>
          <a:p>
            <a:pPr lvl="0" algn="ctr"/>
            <a:r>
              <a:rPr lang="en-GB" sz="2400" b="1" dirty="0">
                <a:solidFill>
                  <a:srgbClr val="0D0D0D"/>
                </a:solidFill>
              </a:rPr>
              <a:t>Making Data Work for Cross-Domain Grand Challenges</a:t>
            </a:r>
            <a:endParaRPr lang="en-US" sz="2400" b="1" kern="0" dirty="0">
              <a:solidFill>
                <a:srgbClr val="0D0D0D"/>
              </a:solidFill>
            </a:endParaRPr>
          </a:p>
        </p:txBody>
      </p:sp>
      <p:pic>
        <p:nvPicPr>
          <p:cNvPr id="13" name="Picture 12" descr="sdgs.png"/>
          <p:cNvPicPr>
            <a:picLocks noChangeAspect="1"/>
          </p:cNvPicPr>
          <p:nvPr/>
        </p:nvPicPr>
        <p:blipFill>
          <a:blip r:embed="rId4"/>
          <a:stretch>
            <a:fillRect/>
          </a:stretch>
        </p:blipFill>
        <p:spPr>
          <a:xfrm>
            <a:off x="7344787" y="538057"/>
            <a:ext cx="1799111" cy="1047982"/>
          </a:xfrm>
          <a:prstGeom prst="rect">
            <a:avLst/>
          </a:prstGeom>
        </p:spPr>
      </p:pic>
      <p:pic>
        <p:nvPicPr>
          <p:cNvPr id="15" name="Picture 14">
            <a:extLst>
              <a:ext uri="{FF2B5EF4-FFF2-40B4-BE49-F238E27FC236}">
                <a16:creationId xmlns:a16="http://schemas.microsoft.com/office/drawing/2014/main" id="{7656570A-B394-E84E-A628-533B08847F1E}"/>
              </a:ext>
            </a:extLst>
          </p:cNvPr>
          <p:cNvPicPr>
            <a:picLocks noChangeAspect="1"/>
          </p:cNvPicPr>
          <p:nvPr/>
        </p:nvPicPr>
        <p:blipFill>
          <a:blip r:embed="rId5"/>
          <a:stretch>
            <a:fillRect/>
          </a:stretch>
        </p:blipFill>
        <p:spPr>
          <a:xfrm>
            <a:off x="7344787" y="1717145"/>
            <a:ext cx="1799111" cy="2544197"/>
          </a:xfrm>
          <a:prstGeom prst="rect">
            <a:avLst/>
          </a:prstGeom>
        </p:spPr>
      </p:pic>
    </p:spTree>
    <p:extLst>
      <p:ext uri="{BB962C8B-B14F-4D97-AF65-F5344CB8AC3E}">
        <p14:creationId xmlns:p14="http://schemas.microsoft.com/office/powerpoint/2010/main" val="4094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 y="-9621"/>
            <a:ext cx="9144000" cy="461665"/>
          </a:xfrm>
          <a:prstGeom prst="rect">
            <a:avLst/>
          </a:prstGeom>
          <a:noFill/>
        </p:spPr>
        <p:txBody>
          <a:bodyPr wrap="square" rtlCol="0">
            <a:spAutoFit/>
          </a:bodyPr>
          <a:lstStyle/>
          <a:p>
            <a:pPr lvl="0" algn="ctr"/>
            <a:r>
              <a:rPr lang="en-GB" sz="2400" b="1" dirty="0">
                <a:solidFill>
                  <a:srgbClr val="0D0D0D"/>
                </a:solidFill>
              </a:rPr>
              <a:t>Preparatory Activities</a:t>
            </a:r>
            <a:endParaRPr lang="en-US" sz="2400" b="1" kern="0" dirty="0">
              <a:solidFill>
                <a:srgbClr val="0D0D0D"/>
              </a:solidFill>
            </a:endParaRPr>
          </a:p>
        </p:txBody>
      </p:sp>
      <p:sp>
        <p:nvSpPr>
          <p:cNvPr id="8" name="TextBox 7"/>
          <p:cNvSpPr txBox="1"/>
          <p:nvPr/>
        </p:nvSpPr>
        <p:spPr>
          <a:xfrm>
            <a:off x="23638" y="490528"/>
            <a:ext cx="5946168" cy="4262705"/>
          </a:xfrm>
          <a:prstGeom prst="rect">
            <a:avLst/>
          </a:prstGeom>
          <a:noFill/>
        </p:spPr>
        <p:txBody>
          <a:bodyPr wrap="square" rtlCol="0">
            <a:spAutoFit/>
          </a:bodyPr>
          <a:lstStyle/>
          <a:p>
            <a:pPr marL="342900" indent="-342900">
              <a:spcAft>
                <a:spcPts val="600"/>
              </a:spcAft>
              <a:buFont typeface="+mj-lt"/>
              <a:buAutoNum type="arabicPeriod"/>
            </a:pPr>
            <a:r>
              <a:rPr lang="en-US" sz="1200" b="1" dirty="0">
                <a:solidFill>
                  <a:schemeClr val="tx1">
                    <a:lumMod val="75000"/>
                    <a:lumOff val="25000"/>
                  </a:schemeClr>
                </a:solidFill>
              </a:rPr>
              <a:t>Series of exploratory workshops</a:t>
            </a:r>
          </a:p>
          <a:p>
            <a:pPr marL="800100" lvl="1" indent="-342900">
              <a:spcAft>
                <a:spcPts val="600"/>
              </a:spcAft>
              <a:buFont typeface="Arial"/>
              <a:buChar char="•"/>
            </a:pPr>
            <a:r>
              <a:rPr lang="en-US" sz="1200" dirty="0">
                <a:solidFill>
                  <a:schemeClr val="tx1">
                    <a:lumMod val="75000"/>
                    <a:lumOff val="25000"/>
                  </a:schemeClr>
                </a:solidFill>
              </a:rPr>
              <a:t>Two workshops in 2017, in Paris (ISC-CODATA) and London (Royal Society) launched the activity.</a:t>
            </a:r>
          </a:p>
          <a:p>
            <a:pPr marL="800100" lvl="1" indent="-342900">
              <a:spcAft>
                <a:spcPts val="600"/>
              </a:spcAft>
              <a:buFont typeface="Arial"/>
              <a:buChar char="•"/>
            </a:pPr>
            <a:r>
              <a:rPr lang="en-US" sz="1200" dirty="0">
                <a:solidFill>
                  <a:schemeClr val="tx1">
                    <a:lumMod val="75000"/>
                    <a:lumOff val="25000"/>
                  </a:schemeClr>
                </a:solidFill>
              </a:rPr>
              <a:t>Series of </a:t>
            </a:r>
            <a:r>
              <a:rPr lang="en-US" sz="1200" dirty="0" err="1">
                <a:solidFill>
                  <a:schemeClr val="tx1">
                    <a:lumMod val="75000"/>
                    <a:lumOff val="25000"/>
                  </a:schemeClr>
                </a:solidFill>
              </a:rPr>
              <a:t>Dagstuhl</a:t>
            </a:r>
            <a:r>
              <a:rPr lang="en-US" sz="1200" dirty="0">
                <a:solidFill>
                  <a:schemeClr val="tx1">
                    <a:lumMod val="75000"/>
                    <a:lumOff val="25000"/>
                  </a:schemeClr>
                </a:solidFill>
              </a:rPr>
              <a:t> Workshops: </a:t>
            </a:r>
            <a:r>
              <a:rPr lang="en-US" sz="1200" dirty="0">
                <a:solidFill>
                  <a:schemeClr val="tx1">
                    <a:lumMod val="75000"/>
                    <a:lumOff val="25000"/>
                  </a:schemeClr>
                </a:solidFill>
                <a:hlinkClick r:id="rId3"/>
              </a:rPr>
              <a:t>2018</a:t>
            </a:r>
            <a:r>
              <a:rPr lang="en-US" sz="1200" dirty="0">
                <a:solidFill>
                  <a:schemeClr val="tx1">
                    <a:lumMod val="75000"/>
                    <a:lumOff val="25000"/>
                  </a:schemeClr>
                </a:solidFill>
              </a:rPr>
              <a:t>, </a:t>
            </a:r>
            <a:r>
              <a:rPr lang="en-US" sz="1200" dirty="0">
                <a:solidFill>
                  <a:schemeClr val="tx1">
                    <a:lumMod val="75000"/>
                    <a:lumOff val="25000"/>
                  </a:schemeClr>
                </a:solidFill>
                <a:hlinkClick r:id="rId4"/>
              </a:rPr>
              <a:t>2019</a:t>
            </a:r>
            <a:r>
              <a:rPr lang="en-US" sz="1200" dirty="0">
                <a:solidFill>
                  <a:schemeClr val="tx1">
                    <a:lumMod val="75000"/>
                    <a:lumOff val="25000"/>
                  </a:schemeClr>
                </a:solidFill>
              </a:rPr>
              <a:t>, 2021 (</a:t>
            </a:r>
            <a:r>
              <a:rPr lang="en-US" sz="1200" dirty="0">
                <a:solidFill>
                  <a:schemeClr val="tx1">
                    <a:lumMod val="75000"/>
                    <a:lumOff val="25000"/>
                  </a:schemeClr>
                </a:solidFill>
                <a:hlinkClick r:id="rId5"/>
              </a:rPr>
              <a:t>cross-domain</a:t>
            </a:r>
            <a:r>
              <a:rPr lang="en-US" sz="1200" dirty="0">
                <a:solidFill>
                  <a:schemeClr val="tx1">
                    <a:lumMod val="75000"/>
                    <a:lumOff val="25000"/>
                  </a:schemeClr>
                </a:solidFill>
              </a:rPr>
              <a:t> and </a:t>
            </a:r>
            <a:r>
              <a:rPr lang="en-US" sz="1200" dirty="0">
                <a:solidFill>
                  <a:schemeClr val="tx1">
                    <a:lumMod val="75000"/>
                    <a:lumOff val="25000"/>
                  </a:schemeClr>
                </a:solidFill>
                <a:hlinkClick r:id="rId6"/>
              </a:rPr>
              <a:t>vocabularies</a:t>
            </a:r>
            <a:r>
              <a:rPr lang="en-US" sz="1200" dirty="0">
                <a:solidFill>
                  <a:schemeClr val="tx1">
                    <a:lumMod val="75000"/>
                    <a:lumOff val="25000"/>
                  </a:schemeClr>
                </a:solidFill>
              </a:rPr>
              <a:t>) and </a:t>
            </a:r>
            <a:r>
              <a:rPr lang="en-US" sz="1200" dirty="0">
                <a:solidFill>
                  <a:schemeClr val="tx1">
                    <a:lumMod val="75000"/>
                    <a:lumOff val="25000"/>
                  </a:schemeClr>
                </a:solidFill>
                <a:hlinkClick r:id="rId7"/>
              </a:rPr>
              <a:t>2022</a:t>
            </a:r>
            <a:r>
              <a:rPr lang="en-US" sz="1200" dirty="0">
                <a:solidFill>
                  <a:schemeClr val="tx1">
                    <a:lumMod val="75000"/>
                    <a:lumOff val="25000"/>
                  </a:schemeClr>
                </a:solidFill>
              </a:rPr>
              <a:t>!</a:t>
            </a:r>
          </a:p>
          <a:p>
            <a:pPr marL="342900" indent="-342900">
              <a:spcAft>
                <a:spcPts val="600"/>
              </a:spcAft>
              <a:buFont typeface="+mj-lt"/>
              <a:buAutoNum type="arabicPeriod"/>
            </a:pPr>
            <a:r>
              <a:rPr lang="en-US" sz="1200" b="1" dirty="0">
                <a:solidFill>
                  <a:schemeClr val="tx1">
                    <a:lumMod val="75000"/>
                    <a:lumOff val="25000"/>
                  </a:schemeClr>
                </a:solidFill>
              </a:rPr>
              <a:t>Related outputs and activities</a:t>
            </a:r>
            <a:endParaRPr lang="en-US" sz="1200" dirty="0">
              <a:solidFill>
                <a:schemeClr val="tx1">
                  <a:lumMod val="75000"/>
                  <a:lumOff val="25000"/>
                </a:schemeClr>
              </a:solidFill>
            </a:endParaRPr>
          </a:p>
          <a:p>
            <a:pPr marL="800100" lvl="1" indent="-342900">
              <a:spcAft>
                <a:spcPts val="600"/>
              </a:spcAft>
              <a:buFont typeface="Arial"/>
              <a:buChar char="•"/>
            </a:pPr>
            <a:r>
              <a:rPr lang="en-US" sz="1200" dirty="0">
                <a:solidFill>
                  <a:schemeClr val="tx1">
                    <a:lumMod val="75000"/>
                    <a:lumOff val="25000"/>
                  </a:schemeClr>
                </a:solidFill>
              </a:rPr>
              <a:t>DDI Alliance work on DDI-CDI</a:t>
            </a:r>
          </a:p>
          <a:p>
            <a:pPr marL="800100" lvl="1" indent="-342900">
              <a:spcAft>
                <a:spcPts val="600"/>
              </a:spcAft>
              <a:buFont typeface="Arial"/>
              <a:buChar char="•"/>
            </a:pPr>
            <a:r>
              <a:rPr lang="en-US" sz="1200" dirty="0">
                <a:solidFill>
                  <a:schemeClr val="tx1">
                    <a:lumMod val="75000"/>
                    <a:lumOff val="25000"/>
                  </a:schemeClr>
                </a:solidFill>
              </a:rPr>
              <a:t>Cox et al. group (formed at </a:t>
            </a:r>
            <a:r>
              <a:rPr lang="en-US" sz="1200" dirty="0" err="1">
                <a:solidFill>
                  <a:schemeClr val="tx1">
                    <a:lumMod val="75000"/>
                    <a:lumOff val="25000"/>
                  </a:schemeClr>
                </a:solidFill>
              </a:rPr>
              <a:t>Dagstuhl</a:t>
            </a:r>
            <a:r>
              <a:rPr lang="en-US" sz="1200" dirty="0">
                <a:solidFill>
                  <a:schemeClr val="tx1">
                    <a:lumMod val="75000"/>
                    <a:lumOff val="25000"/>
                  </a:schemeClr>
                </a:solidFill>
              </a:rPr>
              <a:t>) produced ‘10 Simple Rule for Making a Vocabulary FAIR’ </a:t>
            </a:r>
            <a:r>
              <a:rPr lang="en-US" sz="1200" dirty="0">
                <a:solidFill>
                  <a:schemeClr val="tx1">
                    <a:lumMod val="75000"/>
                    <a:lumOff val="25000"/>
                  </a:schemeClr>
                </a:solidFill>
                <a:hlinkClick r:id="rId8"/>
              </a:rPr>
              <a:t>https://arxiv.org/abs/2012.02325</a:t>
            </a:r>
            <a:r>
              <a:rPr lang="en-US" sz="1200" dirty="0">
                <a:solidFill>
                  <a:schemeClr val="tx1">
                    <a:lumMod val="75000"/>
                    <a:lumOff val="25000"/>
                  </a:schemeClr>
                </a:solidFill>
              </a:rPr>
              <a:t> </a:t>
            </a:r>
          </a:p>
          <a:p>
            <a:pPr marL="800100" lvl="1" indent="-342900">
              <a:spcAft>
                <a:spcPts val="600"/>
              </a:spcAft>
              <a:buFont typeface="Arial"/>
              <a:buChar char="•"/>
            </a:pPr>
            <a:r>
              <a:rPr lang="en-US" sz="1200" dirty="0">
                <a:solidFill>
                  <a:schemeClr val="tx1">
                    <a:lumMod val="75000"/>
                    <a:lumOff val="25000"/>
                  </a:schemeClr>
                </a:solidFill>
              </a:rPr>
              <a:t>IUSSP-CODATA WG on FAIR Vocabularies in Population Science </a:t>
            </a:r>
            <a:r>
              <a:rPr lang="en-US" sz="1200" dirty="0">
                <a:solidFill>
                  <a:schemeClr val="tx1">
                    <a:lumMod val="75000"/>
                    <a:lumOff val="25000"/>
                  </a:schemeClr>
                </a:solidFill>
                <a:hlinkClick r:id="rId9"/>
              </a:rPr>
              <a:t>http://bit.ly/IUSSP-CODATA-FAIR-Vocabs</a:t>
            </a:r>
            <a:r>
              <a:rPr lang="en-US" sz="1200" dirty="0">
                <a:solidFill>
                  <a:schemeClr val="tx1">
                    <a:lumMod val="75000"/>
                    <a:lumOff val="25000"/>
                  </a:schemeClr>
                </a:solidFill>
              </a:rPr>
              <a:t> </a:t>
            </a:r>
          </a:p>
          <a:p>
            <a:pPr marL="800100" lvl="1" indent="-342900">
              <a:spcAft>
                <a:spcPts val="600"/>
              </a:spcAft>
              <a:buFont typeface="Arial"/>
              <a:buChar char="•"/>
            </a:pPr>
            <a:r>
              <a:rPr lang="en-US" sz="1200" dirty="0">
                <a:solidFill>
                  <a:schemeClr val="tx1">
                    <a:lumMod val="75000"/>
                    <a:lumOff val="25000"/>
                  </a:schemeClr>
                </a:solidFill>
              </a:rPr>
              <a:t>CODATA TG on DRUM (Digital Representation of Units of Measure)</a:t>
            </a:r>
          </a:p>
          <a:p>
            <a:pPr marL="342900" indent="-342900">
              <a:spcAft>
                <a:spcPts val="600"/>
              </a:spcAft>
              <a:buFont typeface="+mj-lt"/>
              <a:buAutoNum type="arabicPeriod"/>
            </a:pPr>
            <a:r>
              <a:rPr lang="en-US" sz="1200" b="1" dirty="0">
                <a:solidFill>
                  <a:schemeClr val="tx1">
                    <a:lumMod val="75000"/>
                    <a:lumOff val="25000"/>
                  </a:schemeClr>
                </a:solidFill>
              </a:rPr>
              <a:t>Continuing engagement with various case studies</a:t>
            </a:r>
          </a:p>
          <a:p>
            <a:pPr marL="800100" lvl="1" indent="-342900">
              <a:spcAft>
                <a:spcPts val="600"/>
              </a:spcAft>
              <a:buFont typeface="Arial"/>
              <a:buChar char="•"/>
            </a:pPr>
            <a:r>
              <a:rPr lang="en-GB" sz="1200" dirty="0">
                <a:solidFill>
                  <a:schemeClr val="tx1">
                    <a:lumMod val="75000"/>
                    <a:lumOff val="25000"/>
                  </a:schemeClr>
                </a:solidFill>
              </a:rPr>
              <a:t>Including infectious disease/epidemiology work on Ebola, COVID; urban health (including ISC UHWB Programme and </a:t>
            </a:r>
            <a:r>
              <a:rPr lang="en-GB" sz="1200" dirty="0" err="1">
                <a:solidFill>
                  <a:schemeClr val="tx1">
                    <a:lumMod val="75000"/>
                    <a:lumOff val="25000"/>
                  </a:schemeClr>
                </a:solidFill>
              </a:rPr>
              <a:t>Salurbal</a:t>
            </a:r>
            <a:r>
              <a:rPr lang="en-GB" sz="1200" dirty="0">
                <a:solidFill>
                  <a:schemeClr val="tx1">
                    <a:lumMod val="75000"/>
                    <a:lumOff val="25000"/>
                  </a:schemeClr>
                </a:solidFill>
              </a:rPr>
              <a:t>); DRR including ISC activities and CODATA TG; case studies from DDI-CDI report; and more.</a:t>
            </a:r>
          </a:p>
          <a:p>
            <a:pPr marL="182563" indent="-182563">
              <a:spcAft>
                <a:spcPts val="600"/>
              </a:spcAft>
              <a:buFont typeface="Wingdings" charset="2"/>
              <a:buChar char="§"/>
            </a:pPr>
            <a:endParaRPr lang="en-GB" sz="1200" dirty="0">
              <a:solidFill>
                <a:schemeClr val="tx1">
                  <a:lumMod val="75000"/>
                  <a:lumOff val="25000"/>
                </a:schemeClr>
              </a:solidFill>
            </a:endParaRPr>
          </a:p>
          <a:p>
            <a:pPr marL="182563" indent="-182563">
              <a:spcAft>
                <a:spcPts val="600"/>
              </a:spcAft>
            </a:pPr>
            <a:endParaRPr lang="en-GB" sz="1200" dirty="0">
              <a:solidFill>
                <a:schemeClr val="tx1">
                  <a:lumMod val="75000"/>
                  <a:lumOff val="25000"/>
                </a:schemeClr>
              </a:solidFill>
            </a:endParaRPr>
          </a:p>
        </p:txBody>
      </p:sp>
      <p:sp>
        <p:nvSpPr>
          <p:cNvPr id="17" name="Google Shape;2481;p189"/>
          <p:cNvSpPr/>
          <p:nvPr/>
        </p:nvSpPr>
        <p:spPr>
          <a:xfrm>
            <a:off x="-102" y="4367637"/>
            <a:ext cx="9144000" cy="792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Picture 17" descr="CDT_logo-sub_white@3x.png"/>
          <p:cNvPicPr>
            <a:picLocks noChangeAspect="1"/>
          </p:cNvPicPr>
          <p:nvPr/>
        </p:nvPicPr>
        <p:blipFill>
          <a:blip r:embed="rId10"/>
          <a:stretch>
            <a:fillRect/>
          </a:stretch>
        </p:blipFill>
        <p:spPr>
          <a:xfrm>
            <a:off x="42880" y="4405833"/>
            <a:ext cx="1635165" cy="720000"/>
          </a:xfrm>
          <a:prstGeom prst="rect">
            <a:avLst/>
          </a:prstGeom>
        </p:spPr>
      </p:pic>
      <p:pic>
        <p:nvPicPr>
          <p:cNvPr id="9" name="Google Shape;2482;p189"/>
          <p:cNvPicPr preferRelativeResize="0">
            <a:picLocks noChangeAspect="1"/>
          </p:cNvPicPr>
          <p:nvPr/>
        </p:nvPicPr>
        <p:blipFill rotWithShape="1">
          <a:blip r:embed="rId11">
            <a:alphaModFix/>
          </a:blip>
          <a:srcRect/>
          <a:stretch/>
        </p:blipFill>
        <p:spPr>
          <a:xfrm>
            <a:off x="6806293" y="4444029"/>
            <a:ext cx="2337605" cy="648000"/>
          </a:xfrm>
          <a:prstGeom prst="rect">
            <a:avLst/>
          </a:prstGeom>
          <a:noFill/>
          <a:ln>
            <a:noFill/>
          </a:ln>
        </p:spPr>
      </p:pic>
      <p:pic>
        <p:nvPicPr>
          <p:cNvPr id="10" name="Picture 9" descr="Union Standards Workshop.jpg"/>
          <p:cNvPicPr>
            <a:picLocks noChangeAspect="1"/>
          </p:cNvPicPr>
          <p:nvPr/>
        </p:nvPicPr>
        <p:blipFill>
          <a:blip r:embed="rId12"/>
          <a:stretch>
            <a:fillRect/>
          </a:stretch>
        </p:blipFill>
        <p:spPr>
          <a:xfrm>
            <a:off x="7375084" y="428973"/>
            <a:ext cx="1768814" cy="1521179"/>
          </a:xfrm>
          <a:prstGeom prst="rect">
            <a:avLst/>
          </a:prstGeom>
        </p:spPr>
      </p:pic>
      <p:pic>
        <p:nvPicPr>
          <p:cNvPr id="11" name="Picture 10" descr="Dagstuhl Group Photo.jpg"/>
          <p:cNvPicPr>
            <a:picLocks noChangeAspect="1"/>
          </p:cNvPicPr>
          <p:nvPr/>
        </p:nvPicPr>
        <p:blipFill>
          <a:blip r:embed="rId13"/>
          <a:stretch>
            <a:fillRect/>
          </a:stretch>
        </p:blipFill>
        <p:spPr>
          <a:xfrm>
            <a:off x="6387118" y="1496798"/>
            <a:ext cx="1773867" cy="1379765"/>
          </a:xfrm>
          <a:prstGeom prst="rect">
            <a:avLst/>
          </a:prstGeom>
        </p:spPr>
      </p:pic>
      <p:pic>
        <p:nvPicPr>
          <p:cNvPr id="13" name="Picture 4" descr="https://www.dagstuhl.de/Gruppenbilder/18403.01.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06293" y="2809166"/>
            <a:ext cx="2337707" cy="1558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880" y="0"/>
            <a:ext cx="9101018" cy="461665"/>
          </a:xfrm>
          <a:prstGeom prst="rect">
            <a:avLst/>
          </a:prstGeom>
          <a:noFill/>
        </p:spPr>
        <p:txBody>
          <a:bodyPr wrap="square" rtlCol="0">
            <a:spAutoFit/>
          </a:bodyPr>
          <a:lstStyle/>
          <a:p>
            <a:pPr lvl="0" algn="ctr"/>
            <a:r>
              <a:rPr lang="en-GB" sz="2400" b="1" dirty="0">
                <a:solidFill>
                  <a:srgbClr val="0D0D0D"/>
                </a:solidFill>
              </a:rPr>
              <a:t>The Role of DDI-CDI in EOSC: Possible Uses and Applications</a:t>
            </a:r>
            <a:endParaRPr lang="en-US" sz="2400" b="1" kern="0" dirty="0">
              <a:solidFill>
                <a:srgbClr val="0D0D0D"/>
              </a:solidFill>
            </a:endParaRPr>
          </a:p>
        </p:txBody>
      </p:sp>
      <p:sp>
        <p:nvSpPr>
          <p:cNvPr id="17" name="Google Shape;2481;p189"/>
          <p:cNvSpPr/>
          <p:nvPr/>
        </p:nvSpPr>
        <p:spPr>
          <a:xfrm>
            <a:off x="-102" y="4367637"/>
            <a:ext cx="9144000" cy="792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Picture 17" descr="CDT_logo-sub_white@3x.png"/>
          <p:cNvPicPr>
            <a:picLocks noChangeAspect="1"/>
          </p:cNvPicPr>
          <p:nvPr/>
        </p:nvPicPr>
        <p:blipFill>
          <a:blip r:embed="rId3"/>
          <a:stretch>
            <a:fillRect/>
          </a:stretch>
        </p:blipFill>
        <p:spPr>
          <a:xfrm>
            <a:off x="42880" y="4405833"/>
            <a:ext cx="1635165" cy="720000"/>
          </a:xfrm>
          <a:prstGeom prst="rect">
            <a:avLst/>
          </a:prstGeom>
        </p:spPr>
      </p:pic>
      <p:pic>
        <p:nvPicPr>
          <p:cNvPr id="9" name="Google Shape;2482;p189"/>
          <p:cNvPicPr preferRelativeResize="0">
            <a:picLocks noChangeAspect="1"/>
          </p:cNvPicPr>
          <p:nvPr/>
        </p:nvPicPr>
        <p:blipFill rotWithShape="1">
          <a:blip r:embed="rId4">
            <a:alphaModFix/>
          </a:blip>
          <a:srcRect/>
          <a:stretch/>
        </p:blipFill>
        <p:spPr>
          <a:xfrm>
            <a:off x="6806293" y="4444029"/>
            <a:ext cx="2337605" cy="648000"/>
          </a:xfrm>
          <a:prstGeom prst="rect">
            <a:avLst/>
          </a:prstGeom>
          <a:noFill/>
          <a:ln>
            <a:noFill/>
          </a:ln>
        </p:spPr>
      </p:pic>
      <p:sp>
        <p:nvSpPr>
          <p:cNvPr id="12" name="TextBox 11"/>
          <p:cNvSpPr txBox="1"/>
          <p:nvPr/>
        </p:nvSpPr>
        <p:spPr>
          <a:xfrm>
            <a:off x="4002531" y="598155"/>
            <a:ext cx="5141470" cy="4231928"/>
          </a:xfrm>
          <a:prstGeom prst="rect">
            <a:avLst/>
          </a:prstGeom>
          <a:noFill/>
        </p:spPr>
        <p:txBody>
          <a:bodyPr wrap="square" rtlCol="0">
            <a:spAutoFit/>
          </a:bodyPr>
          <a:lstStyle/>
          <a:p>
            <a:pPr marL="182563" indent="-182563">
              <a:spcAft>
                <a:spcPts val="600"/>
              </a:spcAft>
              <a:buFont typeface="Wingdings" charset="2"/>
              <a:buChar char="§"/>
            </a:pPr>
            <a:r>
              <a:rPr lang="en-US" sz="1300" dirty="0">
                <a:solidFill>
                  <a:schemeClr val="tx1">
                    <a:lumMod val="75000"/>
                    <a:lumOff val="25000"/>
                  </a:schemeClr>
                </a:solidFill>
              </a:rPr>
              <a:t>DDI-CDI (Cross Domain Integration) is designed to interface with other standards and to help interoperability and integration of data between different data types, standards, formats.</a:t>
            </a:r>
          </a:p>
          <a:p>
            <a:pPr marL="182563" indent="-182563">
              <a:spcAft>
                <a:spcPts val="600"/>
              </a:spcAft>
              <a:buFont typeface="Wingdings" charset="2"/>
              <a:buChar char="§"/>
            </a:pPr>
            <a:r>
              <a:rPr lang="en-US" sz="1300" dirty="0">
                <a:solidFill>
                  <a:schemeClr val="tx1">
                    <a:lumMod val="75000"/>
                    <a:lumOff val="25000"/>
                  </a:schemeClr>
                </a:solidFill>
              </a:rPr>
              <a:t>EOSC co-creation project to explore uses and applications and make recommendations for EOSC and the specification.</a:t>
            </a:r>
          </a:p>
          <a:p>
            <a:pPr marL="182563" indent="-182563">
              <a:spcAft>
                <a:spcPts val="600"/>
              </a:spcAft>
              <a:buFont typeface="Wingdings" charset="2"/>
              <a:buChar char="§"/>
            </a:pPr>
            <a:r>
              <a:rPr lang="en-US" sz="1300" b="1" dirty="0">
                <a:solidFill>
                  <a:schemeClr val="tx1">
                    <a:lumMod val="75000"/>
                    <a:lumOff val="25000"/>
                  </a:schemeClr>
                </a:solidFill>
              </a:rPr>
              <a:t>The Role of DDI-CDI in EOSC: Possible Uses and Applications, final report </a:t>
            </a:r>
            <a:r>
              <a:rPr lang="en-US" sz="1300" b="1" dirty="0">
                <a:solidFill>
                  <a:schemeClr val="tx1">
                    <a:lumMod val="75000"/>
                    <a:lumOff val="25000"/>
                  </a:schemeClr>
                </a:solidFill>
                <a:hlinkClick r:id="rId5"/>
              </a:rPr>
              <a:t>https://doi.org/10.5281/zenodo.4707263</a:t>
            </a:r>
            <a:r>
              <a:rPr lang="en-US" sz="1300" b="1" dirty="0">
                <a:solidFill>
                  <a:schemeClr val="tx1">
                    <a:lumMod val="75000"/>
                    <a:lumOff val="25000"/>
                  </a:schemeClr>
                </a:solidFill>
              </a:rPr>
              <a:t> </a:t>
            </a:r>
          </a:p>
          <a:p>
            <a:pPr marL="182563" indent="-182563">
              <a:spcAft>
                <a:spcPts val="600"/>
              </a:spcAft>
              <a:buFont typeface="Wingdings" charset="2"/>
              <a:buChar char="§"/>
            </a:pPr>
            <a:r>
              <a:rPr lang="en-US" sz="1300" dirty="0">
                <a:solidFill>
                  <a:schemeClr val="tx1">
                    <a:lumMod val="75000"/>
                    <a:lumOff val="25000"/>
                  </a:schemeClr>
                </a:solidFill>
              </a:rPr>
              <a:t>Report examines the challenge for EOSC: issues of scale and the challenge of cross-domain data reuse.</a:t>
            </a:r>
          </a:p>
          <a:p>
            <a:pPr marL="182563" indent="-182563">
              <a:spcAft>
                <a:spcPts val="600"/>
              </a:spcAft>
              <a:buFont typeface="Wingdings" charset="2"/>
              <a:buChar char="§"/>
            </a:pPr>
            <a:r>
              <a:rPr lang="en-US" sz="1300" dirty="0">
                <a:solidFill>
                  <a:schemeClr val="tx1">
                    <a:lumMod val="75000"/>
                    <a:lumOff val="25000"/>
                  </a:schemeClr>
                </a:solidFill>
              </a:rPr>
              <a:t>Presents examples of how DDI-CDI can be used in data integration and cross domain use cases; describes how DDI-CDI can interact with other standards, notably DCAT; describes how DDI-CDI fits into a FAIR Ecosystem of FAIR Digital Objects; describes how DDI-CDI can be implemented in the </a:t>
            </a:r>
            <a:r>
              <a:rPr lang="en-US" sz="1300" dirty="0" err="1">
                <a:solidFill>
                  <a:schemeClr val="tx1">
                    <a:lumMod val="75000"/>
                    <a:lumOff val="25000"/>
                  </a:schemeClr>
                </a:solidFill>
              </a:rPr>
              <a:t>Dataverse</a:t>
            </a:r>
            <a:r>
              <a:rPr lang="en-US" sz="1300" dirty="0">
                <a:solidFill>
                  <a:schemeClr val="tx1">
                    <a:lumMod val="75000"/>
                    <a:lumOff val="25000"/>
                  </a:schemeClr>
                </a:solidFill>
              </a:rPr>
              <a:t> platform.</a:t>
            </a:r>
          </a:p>
          <a:p>
            <a:pPr marL="182563" indent="-182563">
              <a:spcAft>
                <a:spcPts val="600"/>
              </a:spcAft>
              <a:buFont typeface="Wingdings" charset="2"/>
              <a:buChar char="§"/>
            </a:pPr>
            <a:r>
              <a:rPr lang="en-US" sz="1300" dirty="0">
                <a:solidFill>
                  <a:schemeClr val="tx1">
                    <a:lumMod val="75000"/>
                    <a:lumOff val="25000"/>
                  </a:schemeClr>
                </a:solidFill>
              </a:rPr>
              <a:t>Series of webinars to assist review of specification: </a:t>
            </a:r>
            <a:r>
              <a:rPr lang="en-US" sz="1300" dirty="0">
                <a:solidFill>
                  <a:schemeClr val="tx1">
                    <a:lumMod val="75000"/>
                    <a:lumOff val="25000"/>
                  </a:schemeClr>
                </a:solidFill>
                <a:hlinkClick r:id="rId6"/>
              </a:rPr>
              <a:t>http://bit.ly/DDI-CDI-webinar-series</a:t>
            </a:r>
            <a:r>
              <a:rPr lang="en-US" sz="1300" dirty="0">
                <a:solidFill>
                  <a:schemeClr val="tx1">
                    <a:lumMod val="75000"/>
                    <a:lumOff val="25000"/>
                  </a:schemeClr>
                </a:solidFill>
              </a:rPr>
              <a:t> </a:t>
            </a:r>
          </a:p>
          <a:p>
            <a:pPr marL="182563" indent="-182563">
              <a:spcAft>
                <a:spcPts val="600"/>
              </a:spcAft>
              <a:buFont typeface="Wingdings" charset="2"/>
              <a:buChar char="§"/>
            </a:pPr>
            <a:endParaRPr lang="en-GB" sz="1300" dirty="0">
              <a:solidFill>
                <a:schemeClr val="tx1">
                  <a:lumMod val="75000"/>
                  <a:lumOff val="25000"/>
                </a:schemeClr>
              </a:solidFill>
            </a:endParaRPr>
          </a:p>
          <a:p>
            <a:pPr marL="182563" indent="-182563">
              <a:spcAft>
                <a:spcPts val="600"/>
              </a:spcAft>
              <a:buFont typeface="Wingdings" charset="2"/>
              <a:buChar char="§"/>
            </a:pPr>
            <a:endParaRPr lang="en-US" sz="1300" dirty="0">
              <a:solidFill>
                <a:schemeClr val="tx1">
                  <a:lumMod val="75000"/>
                  <a:lumOff val="25000"/>
                </a:schemeClr>
              </a:solidFill>
            </a:endParaRPr>
          </a:p>
        </p:txBody>
      </p:sp>
      <p:pic>
        <p:nvPicPr>
          <p:cNvPr id="3" name="Picture 2">
            <a:extLst>
              <a:ext uri="{FF2B5EF4-FFF2-40B4-BE49-F238E27FC236}">
                <a16:creationId xmlns:a16="http://schemas.microsoft.com/office/drawing/2014/main" id="{236CD904-4D5B-0A44-85B9-154C069A571B}"/>
              </a:ext>
            </a:extLst>
          </p:cNvPr>
          <p:cNvPicPr>
            <a:picLocks noChangeAspect="1"/>
          </p:cNvPicPr>
          <p:nvPr/>
        </p:nvPicPr>
        <p:blipFill>
          <a:blip r:embed="rId7"/>
          <a:stretch>
            <a:fillRect/>
          </a:stretch>
        </p:blipFill>
        <p:spPr>
          <a:xfrm>
            <a:off x="314672" y="663436"/>
            <a:ext cx="3368517" cy="31770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Box 6"/>
          <p:cNvSpPr txBox="1"/>
          <p:nvPr/>
        </p:nvSpPr>
        <p:spPr>
          <a:xfrm>
            <a:off x="1" y="0"/>
            <a:ext cx="6327319"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2400">
                <a:solidFill>
                  <a:srgbClr val="0D0D0D"/>
                </a:solidFill>
              </a:defRPr>
            </a:lvl1pPr>
          </a:lstStyle>
          <a:p>
            <a:r>
              <a:rPr lang="en-GB" dirty="0" err="1"/>
              <a:t>WorldFAIR</a:t>
            </a:r>
            <a:r>
              <a:rPr lang="en-GB" dirty="0"/>
              <a:t>: Global cooperation on FAIR data</a:t>
            </a:r>
          </a:p>
          <a:p>
            <a:r>
              <a:rPr lang="en-GB" dirty="0"/>
              <a:t>policy and practice </a:t>
            </a:r>
            <a:endParaRPr dirty="0"/>
          </a:p>
        </p:txBody>
      </p:sp>
      <p:sp>
        <p:nvSpPr>
          <p:cNvPr id="150" name="IUSSP-CODATA Working Group on FAIR Vocabularies in Population Research…"/>
          <p:cNvSpPr txBox="1">
            <a:spLocks noGrp="1"/>
          </p:cNvSpPr>
          <p:nvPr>
            <p:ph type="subTitle" sz="half" idx="1"/>
          </p:nvPr>
        </p:nvSpPr>
        <p:spPr>
          <a:xfrm>
            <a:off x="804181" y="1063689"/>
            <a:ext cx="4718957" cy="3602555"/>
          </a:xfrm>
          <a:prstGeom prst="rect">
            <a:avLst/>
          </a:prstGeom>
        </p:spPr>
        <p:txBody>
          <a:bodyPr lIns="91424" tIns="91424" rIns="91424" bIns="91424">
            <a:noAutofit/>
          </a:bodyPr>
          <a:lstStyle/>
          <a:p>
            <a:pPr marL="180737" indent="-180737" algn="l" defTabSz="452627">
              <a:spcBef>
                <a:spcPts val="500"/>
              </a:spcBef>
              <a:buSzPct val="100000"/>
              <a:buFont typeface="Arial"/>
              <a:buChar char="▪"/>
              <a:defRPr sz="1386">
                <a:solidFill>
                  <a:srgbClr val="404040"/>
                </a:solidFill>
              </a:defRPr>
            </a:pPr>
            <a:r>
              <a:rPr lang="en-GB" sz="1400" dirty="0"/>
              <a:t>Two year project to advance implementation of the FAIR principles in a range of disciplines, or cross-disciplinary research areas.</a:t>
            </a:r>
          </a:p>
          <a:p>
            <a:pPr marL="180737" indent="-180737" algn="l" defTabSz="452627">
              <a:spcBef>
                <a:spcPts val="500"/>
              </a:spcBef>
              <a:buSzPct val="100000"/>
              <a:buFont typeface="Arial"/>
              <a:buChar char="▪"/>
              <a:defRPr sz="1386">
                <a:solidFill>
                  <a:srgbClr val="404040"/>
                </a:solidFill>
              </a:defRPr>
            </a:pPr>
            <a:r>
              <a:rPr lang="en-GB" sz="1400" dirty="0"/>
              <a:t>Funded by the European Union, </a:t>
            </a:r>
            <a:r>
              <a:rPr lang="en-US" sz="1400" dirty="0">
                <a:solidFill>
                  <a:schemeClr val="tx1">
                    <a:lumMod val="75000"/>
                    <a:lumOff val="25000"/>
                  </a:schemeClr>
                </a:solidFill>
              </a:rPr>
              <a:t>HORIZON-WIDERA-2021-ERA-0 — Project: 101058393 </a:t>
            </a:r>
          </a:p>
          <a:p>
            <a:pPr marL="180737" indent="-180737" algn="l" defTabSz="452627">
              <a:spcBef>
                <a:spcPts val="500"/>
              </a:spcBef>
              <a:buSzPct val="100000"/>
              <a:buFont typeface="Arial"/>
              <a:buChar char="▪"/>
              <a:defRPr sz="1386">
                <a:solidFill>
                  <a:srgbClr val="404040"/>
                </a:solidFill>
              </a:defRPr>
            </a:pPr>
            <a:r>
              <a:rPr lang="en-GB" sz="1400" dirty="0"/>
              <a:t>Two years from 1 June 2022.</a:t>
            </a:r>
          </a:p>
          <a:p>
            <a:pPr marL="180737" indent="-180737" algn="l" defTabSz="452627">
              <a:spcBef>
                <a:spcPts val="500"/>
              </a:spcBef>
              <a:buSzPct val="100000"/>
              <a:buFont typeface="Arial"/>
              <a:buChar char="▪"/>
              <a:defRPr sz="1386">
                <a:solidFill>
                  <a:srgbClr val="404040"/>
                </a:solidFill>
              </a:defRPr>
            </a:pPr>
            <a:r>
              <a:rPr lang="en-GB" sz="1400" dirty="0"/>
              <a:t>Nineteen partners.</a:t>
            </a:r>
          </a:p>
          <a:p>
            <a:pPr marL="180737" indent="-180737" algn="l" defTabSz="452627">
              <a:spcBef>
                <a:spcPts val="500"/>
              </a:spcBef>
              <a:buSzPct val="100000"/>
              <a:buFont typeface="Arial"/>
              <a:buChar char="▪"/>
              <a:defRPr sz="1386">
                <a:solidFill>
                  <a:srgbClr val="404040"/>
                </a:solidFill>
              </a:defRPr>
            </a:pPr>
            <a:r>
              <a:rPr lang="en-GB" sz="1400" dirty="0"/>
              <a:t>Institutions in France, Belgium, Cyprus, Denmark, Germany, Ireland, Norway; Australia, Brazil, Kenya, New Zealand, USA; UK.</a:t>
            </a:r>
          </a:p>
          <a:p>
            <a:pPr marL="180737" indent="-180737" algn="l" defTabSz="452627">
              <a:spcBef>
                <a:spcPts val="500"/>
              </a:spcBef>
              <a:buSzPct val="100000"/>
              <a:buFont typeface="Arial"/>
              <a:buChar char="▪"/>
              <a:defRPr sz="1386">
                <a:solidFill>
                  <a:srgbClr val="404040"/>
                </a:solidFill>
              </a:defRPr>
            </a:pPr>
            <a:r>
              <a:rPr lang="en-GB" sz="1400" dirty="0"/>
              <a:t>Important partnership between CODATA and Research Data Alliance.</a:t>
            </a:r>
          </a:p>
        </p:txBody>
      </p:sp>
      <p:pic>
        <p:nvPicPr>
          <p:cNvPr id="3" name="Picture 2">
            <a:extLst>
              <a:ext uri="{FF2B5EF4-FFF2-40B4-BE49-F238E27FC236}">
                <a16:creationId xmlns:a16="http://schemas.microsoft.com/office/drawing/2014/main" id="{81F7E5E0-4EFE-8048-BE2A-05C2B51AECB0}"/>
              </a:ext>
            </a:extLst>
          </p:cNvPr>
          <p:cNvPicPr>
            <a:picLocks noChangeAspect="1"/>
          </p:cNvPicPr>
          <p:nvPr/>
        </p:nvPicPr>
        <p:blipFill>
          <a:blip r:embed="rId2"/>
          <a:stretch>
            <a:fillRect/>
          </a:stretch>
        </p:blipFill>
        <p:spPr>
          <a:xfrm>
            <a:off x="6841671" y="0"/>
            <a:ext cx="2302328" cy="2248064"/>
          </a:xfrm>
          <a:prstGeom prst="rect">
            <a:avLst/>
          </a:prstGeom>
        </p:spPr>
      </p:pic>
      <p:pic>
        <p:nvPicPr>
          <p:cNvPr id="5" name="Picture 4" descr="Background pattern&#10;&#10;Description automatically generated">
            <a:extLst>
              <a:ext uri="{FF2B5EF4-FFF2-40B4-BE49-F238E27FC236}">
                <a16:creationId xmlns:a16="http://schemas.microsoft.com/office/drawing/2014/main" id="{E950F93B-3360-BDB6-1AA2-7962F28E0D97}"/>
              </a:ext>
            </a:extLst>
          </p:cNvPr>
          <p:cNvPicPr>
            <a:picLocks noChangeAspect="1"/>
          </p:cNvPicPr>
          <p:nvPr/>
        </p:nvPicPr>
        <p:blipFill>
          <a:blip r:embed="rId3"/>
          <a:stretch>
            <a:fillRect/>
          </a:stretch>
        </p:blipFill>
        <p:spPr>
          <a:xfrm>
            <a:off x="6840711" y="2460332"/>
            <a:ext cx="2298000" cy="1532000"/>
          </a:xfrm>
          <a:prstGeom prst="rect">
            <a:avLst/>
          </a:prstGeom>
        </p:spPr>
      </p:pic>
      <p:sp>
        <p:nvSpPr>
          <p:cNvPr id="6" name="Google Shape;2481;p189">
            <a:extLst>
              <a:ext uri="{FF2B5EF4-FFF2-40B4-BE49-F238E27FC236}">
                <a16:creationId xmlns:a16="http://schemas.microsoft.com/office/drawing/2014/main" id="{FB13A4CC-21EA-D191-40BC-AB4C6F04628E}"/>
              </a:ext>
            </a:extLst>
          </p:cNvPr>
          <p:cNvSpPr/>
          <p:nvPr/>
        </p:nvSpPr>
        <p:spPr>
          <a:xfrm>
            <a:off x="-102" y="4367637"/>
            <a:ext cx="9144000" cy="792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Google Shape;2482;p189">
            <a:extLst>
              <a:ext uri="{FF2B5EF4-FFF2-40B4-BE49-F238E27FC236}">
                <a16:creationId xmlns:a16="http://schemas.microsoft.com/office/drawing/2014/main" id="{33AC9B64-09FF-133B-9BC3-63AD3D2F8CDF}"/>
              </a:ext>
            </a:extLst>
          </p:cNvPr>
          <p:cNvPicPr preferRelativeResize="0">
            <a:picLocks noChangeAspect="1"/>
          </p:cNvPicPr>
          <p:nvPr/>
        </p:nvPicPr>
        <p:blipFill rotWithShape="1">
          <a:blip r:embed="rId4">
            <a:alphaModFix/>
          </a:blip>
          <a:srcRect/>
          <a:stretch/>
        </p:blipFill>
        <p:spPr>
          <a:xfrm>
            <a:off x="6806293" y="4444029"/>
            <a:ext cx="2337605" cy="648000"/>
          </a:xfrm>
          <a:prstGeom prst="rect">
            <a:avLst/>
          </a:prstGeom>
          <a:noFill/>
          <a:ln>
            <a:noFill/>
          </a:ln>
        </p:spPr>
      </p:pic>
      <p:pic>
        <p:nvPicPr>
          <p:cNvPr id="8" name="Picture 7" descr="CDT_logo-sub_white@3x.png">
            <a:extLst>
              <a:ext uri="{FF2B5EF4-FFF2-40B4-BE49-F238E27FC236}">
                <a16:creationId xmlns:a16="http://schemas.microsoft.com/office/drawing/2014/main" id="{90D77BCB-F84F-5ED8-E177-E7AC0742D8CE}"/>
              </a:ext>
            </a:extLst>
          </p:cNvPr>
          <p:cNvPicPr>
            <a:picLocks noChangeAspect="1"/>
          </p:cNvPicPr>
          <p:nvPr/>
        </p:nvPicPr>
        <p:blipFill>
          <a:blip r:embed="rId5"/>
          <a:stretch>
            <a:fillRect/>
          </a:stretch>
        </p:blipFill>
        <p:spPr>
          <a:xfrm>
            <a:off x="42880" y="4405833"/>
            <a:ext cx="1635165" cy="720000"/>
          </a:xfrm>
          <a:prstGeom prst="rect">
            <a:avLst/>
          </a:prstGeom>
        </p:spPr>
      </p:pic>
    </p:spTree>
    <p:extLst>
      <p:ext uri="{BB962C8B-B14F-4D97-AF65-F5344CB8AC3E}">
        <p14:creationId xmlns:p14="http://schemas.microsoft.com/office/powerpoint/2010/main" val="320811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81;p189"/>
          <p:cNvSpPr/>
          <p:nvPr/>
        </p:nvSpPr>
        <p:spPr>
          <a:xfrm>
            <a:off x="-102" y="4367637"/>
            <a:ext cx="9144000" cy="792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Google Shape;2482;p189"/>
          <p:cNvPicPr preferRelativeResize="0">
            <a:picLocks noChangeAspect="1"/>
          </p:cNvPicPr>
          <p:nvPr/>
        </p:nvPicPr>
        <p:blipFill rotWithShape="1">
          <a:blip r:embed="rId2">
            <a:alphaModFix/>
          </a:blip>
          <a:srcRect/>
          <a:stretch/>
        </p:blipFill>
        <p:spPr>
          <a:xfrm>
            <a:off x="6806293" y="4444029"/>
            <a:ext cx="2337605" cy="648000"/>
          </a:xfrm>
          <a:prstGeom prst="rect">
            <a:avLst/>
          </a:prstGeom>
          <a:noFill/>
          <a:ln>
            <a:noFill/>
          </a:ln>
        </p:spPr>
      </p:pic>
      <p:pic>
        <p:nvPicPr>
          <p:cNvPr id="6" name="Picture 5" descr="CDT_logo-sub_white@3x.png"/>
          <p:cNvPicPr>
            <a:picLocks noChangeAspect="1"/>
          </p:cNvPicPr>
          <p:nvPr/>
        </p:nvPicPr>
        <p:blipFill>
          <a:blip r:embed="rId3"/>
          <a:stretch>
            <a:fillRect/>
          </a:stretch>
        </p:blipFill>
        <p:spPr>
          <a:xfrm>
            <a:off x="42880" y="4405833"/>
            <a:ext cx="1635165" cy="720000"/>
          </a:xfrm>
          <a:prstGeom prst="rect">
            <a:avLst/>
          </a:prstGeom>
        </p:spPr>
      </p:pic>
      <p:sp>
        <p:nvSpPr>
          <p:cNvPr id="7" name="TextBox 6"/>
          <p:cNvSpPr txBox="1"/>
          <p:nvPr/>
        </p:nvSpPr>
        <p:spPr>
          <a:xfrm>
            <a:off x="-99" y="727731"/>
            <a:ext cx="5176256" cy="3416320"/>
          </a:xfrm>
          <a:prstGeom prst="rect">
            <a:avLst/>
          </a:prstGeom>
          <a:noFill/>
        </p:spPr>
        <p:txBody>
          <a:bodyPr wrap="square" rtlCol="0">
            <a:spAutoFit/>
          </a:bodyPr>
          <a:lstStyle/>
          <a:p>
            <a:pPr marL="182563" indent="-182563">
              <a:spcAft>
                <a:spcPts val="600"/>
              </a:spcAft>
              <a:buFont typeface="Wingdings" charset="2"/>
              <a:buChar char="§"/>
            </a:pPr>
            <a:r>
              <a:rPr lang="en-US" sz="1400" dirty="0">
                <a:solidFill>
                  <a:schemeClr val="tx1">
                    <a:lumMod val="75000"/>
                    <a:lumOff val="25000"/>
                  </a:schemeClr>
                </a:solidFill>
              </a:rPr>
              <a:t>Among the most important, but most challenging, recommendations of the </a:t>
            </a:r>
            <a:r>
              <a:rPr lang="en-US" sz="1400" b="1" dirty="0">
                <a:solidFill>
                  <a:schemeClr val="tx1">
                    <a:lumMod val="75000"/>
                    <a:lumOff val="25000"/>
                  </a:schemeClr>
                </a:solidFill>
              </a:rPr>
              <a:t>Turning FAIR into Reality</a:t>
            </a:r>
            <a:r>
              <a:rPr lang="en-US" sz="1400" dirty="0">
                <a:solidFill>
                  <a:schemeClr val="tx1">
                    <a:lumMod val="75000"/>
                    <a:lumOff val="25000"/>
                  </a:schemeClr>
                </a:solidFill>
              </a:rPr>
              <a:t> report, is R.4:</a:t>
            </a:r>
          </a:p>
          <a:p>
            <a:pPr marL="182563" indent="-182563">
              <a:spcAft>
                <a:spcPts val="600"/>
              </a:spcAft>
              <a:buFont typeface="Wingdings" charset="2"/>
              <a:buChar char="§"/>
            </a:pPr>
            <a:r>
              <a:rPr lang="en-US" sz="1400" dirty="0">
                <a:solidFill>
                  <a:schemeClr val="tx1">
                    <a:lumMod val="75000"/>
                    <a:lumOff val="25000"/>
                  </a:schemeClr>
                </a:solidFill>
              </a:rPr>
              <a:t>‘Develop </a:t>
            </a:r>
            <a:r>
              <a:rPr lang="en-US" sz="1400" b="1" dirty="0">
                <a:solidFill>
                  <a:schemeClr val="tx1">
                    <a:lumMod val="75000"/>
                    <a:lumOff val="25000"/>
                  </a:schemeClr>
                </a:solidFill>
              </a:rPr>
              <a:t>interoperability frameworks </a:t>
            </a:r>
            <a:r>
              <a:rPr lang="en-US" sz="1400" dirty="0">
                <a:solidFill>
                  <a:schemeClr val="tx1">
                    <a:lumMod val="75000"/>
                    <a:lumOff val="25000"/>
                  </a:schemeClr>
                </a:solidFill>
              </a:rPr>
              <a:t>for FAIR sharing within disciplines and for interdisciplinary research: Research communities need to be supported to develop interoperability frameworks that define their practices for data sharing, data formats, metadata standards, tools and infrastructure. To support interdisciplinary research, these interoperability frameworks should be articulated in common ways and adopt global standards where relevant.’</a:t>
            </a:r>
          </a:p>
          <a:p>
            <a:pPr marL="182563" indent="-182563">
              <a:spcAft>
                <a:spcPts val="600"/>
              </a:spcAft>
              <a:buFont typeface="Wingdings" charset="2"/>
              <a:buChar char="§"/>
            </a:pPr>
            <a:r>
              <a:rPr lang="en-US" sz="1400" dirty="0">
                <a:solidFill>
                  <a:schemeClr val="tx1">
                    <a:lumMod val="75000"/>
                    <a:lumOff val="25000"/>
                  </a:schemeClr>
                </a:solidFill>
              </a:rPr>
              <a:t>UNESCO Recommendation on Open Science and ISC Action Plan make similar recommendations.</a:t>
            </a:r>
          </a:p>
          <a:p>
            <a:pPr marL="182563" indent="-182563">
              <a:spcAft>
                <a:spcPts val="600"/>
              </a:spcAft>
              <a:buFont typeface="Wingdings" charset="2"/>
              <a:buChar char="§"/>
            </a:pPr>
            <a:r>
              <a:rPr lang="en-US" sz="1400" dirty="0">
                <a:solidFill>
                  <a:schemeClr val="tx1">
                    <a:lumMod val="75000"/>
                    <a:lumOff val="25000"/>
                  </a:schemeClr>
                </a:solidFill>
              </a:rPr>
              <a:t>CODATA-ISC Decadal </a:t>
            </a:r>
            <a:r>
              <a:rPr lang="en-US" sz="1400" dirty="0" err="1">
                <a:solidFill>
                  <a:schemeClr val="tx1">
                    <a:lumMod val="75000"/>
                    <a:lumOff val="25000"/>
                  </a:schemeClr>
                </a:solidFill>
              </a:rPr>
              <a:t>Programme</a:t>
            </a:r>
            <a:r>
              <a:rPr lang="en-US" sz="1400" dirty="0">
                <a:solidFill>
                  <a:schemeClr val="tx1">
                    <a:lumMod val="75000"/>
                    <a:lumOff val="25000"/>
                  </a:schemeClr>
                </a:solidFill>
              </a:rPr>
              <a:t> and </a:t>
            </a:r>
            <a:r>
              <a:rPr lang="en-US" sz="1400" dirty="0" err="1">
                <a:solidFill>
                  <a:schemeClr val="tx1">
                    <a:lumMod val="75000"/>
                    <a:lumOff val="25000"/>
                  </a:schemeClr>
                </a:solidFill>
              </a:rPr>
              <a:t>WorldFAIR</a:t>
            </a:r>
            <a:r>
              <a:rPr lang="en-US" sz="1400" dirty="0">
                <a:solidFill>
                  <a:schemeClr val="tx1">
                    <a:lumMod val="75000"/>
                    <a:lumOff val="25000"/>
                  </a:schemeClr>
                </a:solidFill>
              </a:rPr>
              <a:t> project.</a:t>
            </a:r>
          </a:p>
          <a:p>
            <a:pPr marL="182563" indent="-182563">
              <a:spcAft>
                <a:spcPts val="600"/>
              </a:spcAft>
              <a:buFont typeface="Wingdings" charset="2"/>
              <a:buChar char="§"/>
            </a:pPr>
            <a:endParaRPr lang="en-US" sz="1400" dirty="0">
              <a:solidFill>
                <a:schemeClr val="tx1">
                  <a:lumMod val="75000"/>
                  <a:lumOff val="25000"/>
                </a:schemeClr>
              </a:solidFill>
            </a:endParaRPr>
          </a:p>
        </p:txBody>
      </p:sp>
      <p:sp>
        <p:nvSpPr>
          <p:cNvPr id="11" name="TextBox 10"/>
          <p:cNvSpPr txBox="1"/>
          <p:nvPr/>
        </p:nvSpPr>
        <p:spPr>
          <a:xfrm>
            <a:off x="0" y="0"/>
            <a:ext cx="9144000" cy="461665"/>
          </a:xfrm>
          <a:prstGeom prst="rect">
            <a:avLst/>
          </a:prstGeom>
          <a:noFill/>
        </p:spPr>
        <p:txBody>
          <a:bodyPr wrap="square" rtlCol="0">
            <a:spAutoFit/>
          </a:bodyPr>
          <a:lstStyle/>
          <a:p>
            <a:pPr lvl="0" algn="ctr"/>
            <a:r>
              <a:rPr lang="en-GB" sz="2400" dirty="0" err="1">
                <a:solidFill>
                  <a:srgbClr val="0D0D0D"/>
                </a:solidFill>
              </a:rPr>
              <a:t>WorldFAIR</a:t>
            </a:r>
            <a:endParaRPr lang="en-US" sz="2400" kern="0" dirty="0">
              <a:solidFill>
                <a:srgbClr val="0D0D0D"/>
              </a:solidFill>
            </a:endParaRPr>
          </a:p>
        </p:txBody>
      </p:sp>
      <p:pic>
        <p:nvPicPr>
          <p:cNvPr id="9" name="Picture 8">
            <a:extLst>
              <a:ext uri="{FF2B5EF4-FFF2-40B4-BE49-F238E27FC236}">
                <a16:creationId xmlns:a16="http://schemas.microsoft.com/office/drawing/2014/main" id="{E52B534B-14BF-4682-7AB1-95D8A66549FF}"/>
              </a:ext>
            </a:extLst>
          </p:cNvPr>
          <p:cNvPicPr>
            <a:picLocks noChangeAspect="1"/>
          </p:cNvPicPr>
          <p:nvPr/>
        </p:nvPicPr>
        <p:blipFill>
          <a:blip r:embed="rId4"/>
          <a:stretch>
            <a:fillRect/>
          </a:stretch>
        </p:blipFill>
        <p:spPr>
          <a:xfrm>
            <a:off x="5176157" y="477736"/>
            <a:ext cx="3967842" cy="3874324"/>
          </a:xfrm>
          <a:prstGeom prst="rect">
            <a:avLst/>
          </a:prstGeom>
        </p:spPr>
      </p:pic>
    </p:spTree>
    <p:extLst>
      <p:ext uri="{BB962C8B-B14F-4D97-AF65-F5344CB8AC3E}">
        <p14:creationId xmlns:p14="http://schemas.microsoft.com/office/powerpoint/2010/main" val="350263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Box 6"/>
          <p:cNvSpPr txBox="1"/>
          <p:nvPr/>
        </p:nvSpPr>
        <p:spPr>
          <a:xfrm>
            <a:off x="1" y="0"/>
            <a:ext cx="3876345"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2400">
                <a:solidFill>
                  <a:srgbClr val="0D0D0D"/>
                </a:solidFill>
              </a:defRPr>
            </a:lvl1pPr>
          </a:lstStyle>
          <a:p>
            <a:r>
              <a:rPr lang="en-GB" dirty="0" err="1"/>
              <a:t>WorldFAIR</a:t>
            </a:r>
            <a:r>
              <a:rPr lang="en-GB" dirty="0"/>
              <a:t> Case Studies</a:t>
            </a:r>
            <a:endParaRPr dirty="0"/>
          </a:p>
        </p:txBody>
      </p:sp>
      <p:sp>
        <p:nvSpPr>
          <p:cNvPr id="150" name="IUSSP-CODATA Working Group on FAIR Vocabularies in Population Research…"/>
          <p:cNvSpPr txBox="1">
            <a:spLocks noGrp="1"/>
          </p:cNvSpPr>
          <p:nvPr>
            <p:ph type="subTitle" sz="half" idx="1"/>
          </p:nvPr>
        </p:nvSpPr>
        <p:spPr>
          <a:xfrm>
            <a:off x="1" y="614654"/>
            <a:ext cx="3876344" cy="3602555"/>
          </a:xfrm>
          <a:prstGeom prst="rect">
            <a:avLst/>
          </a:prstGeom>
        </p:spPr>
        <p:txBody>
          <a:bodyPr lIns="91424" tIns="91424" rIns="91424" bIns="91424">
            <a:noAutofit/>
          </a:bodyPr>
          <a:lstStyle/>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Chemistry</a:t>
            </a:r>
            <a:r>
              <a:rPr lang="en-GB" sz="1000" dirty="0">
                <a:solidFill>
                  <a:schemeClr val="tx1"/>
                </a:solidFill>
              </a:rPr>
              <a:t> - making IUPAC assets FAIR</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Nanomaterials</a:t>
            </a:r>
            <a:r>
              <a:rPr lang="en-GB" sz="1000" dirty="0">
                <a:solidFill>
                  <a:schemeClr val="tx1"/>
                </a:solidFill>
              </a:rPr>
              <a:t> - applying </a:t>
            </a:r>
            <a:r>
              <a:rPr lang="en-GB" sz="1000" dirty="0" err="1">
                <a:solidFill>
                  <a:schemeClr val="tx1"/>
                </a:solidFill>
              </a:rPr>
              <a:t>NanoInchi</a:t>
            </a:r>
            <a:r>
              <a:rPr lang="en-GB" sz="1000" dirty="0">
                <a:solidFill>
                  <a:schemeClr val="tx1"/>
                </a:solidFill>
              </a:rPr>
              <a:t> and FAIR recommendations in </a:t>
            </a:r>
            <a:r>
              <a:rPr lang="en-GB" sz="1000" dirty="0" err="1">
                <a:solidFill>
                  <a:schemeClr val="tx1"/>
                </a:solidFill>
              </a:rPr>
              <a:t>Nanosafety</a:t>
            </a:r>
            <a:r>
              <a:rPr lang="en-GB" sz="1000" dirty="0">
                <a:solidFill>
                  <a:schemeClr val="tx1"/>
                </a:solidFill>
              </a:rPr>
              <a:t>.</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Geochemistry</a:t>
            </a:r>
            <a:r>
              <a:rPr lang="en-GB" sz="1000" dirty="0">
                <a:solidFill>
                  <a:schemeClr val="tx1"/>
                </a:solidFill>
              </a:rPr>
              <a:t> - recommendations for FAIR in geochemistry, particularly vocabularies.</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Social Surveys Data </a:t>
            </a:r>
            <a:r>
              <a:rPr lang="en-GB" sz="1000" dirty="0">
                <a:solidFill>
                  <a:schemeClr val="tx1"/>
                </a:solidFill>
              </a:rPr>
              <a:t>– data harmonisation between ESS and </a:t>
            </a:r>
            <a:r>
              <a:rPr lang="en-GB" sz="1000" dirty="0" err="1">
                <a:solidFill>
                  <a:schemeClr val="tx1"/>
                </a:solidFill>
              </a:rPr>
              <a:t>AussiESS</a:t>
            </a:r>
            <a:r>
              <a:rPr lang="en-GB" sz="1000" dirty="0">
                <a:solidFill>
                  <a:schemeClr val="tx1"/>
                </a:solidFill>
              </a:rPr>
              <a:t>.</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Population Health </a:t>
            </a:r>
            <a:r>
              <a:rPr lang="en-GB" sz="1000" dirty="0">
                <a:solidFill>
                  <a:schemeClr val="tx1"/>
                </a:solidFill>
              </a:rPr>
              <a:t>- INSPIRE - Integration of population surveys with clinical and genomics data for COVID-19 research in eastern and southern Africa.</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Urban Health </a:t>
            </a:r>
            <a:r>
              <a:rPr lang="en-GB" sz="1000" dirty="0">
                <a:solidFill>
                  <a:schemeClr val="tx1"/>
                </a:solidFill>
              </a:rPr>
              <a:t>- terminologies and making urban health data FAIR</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Biodiversity</a:t>
            </a:r>
            <a:r>
              <a:rPr lang="en-GB" sz="1000" dirty="0">
                <a:solidFill>
                  <a:schemeClr val="tx1"/>
                </a:solidFill>
              </a:rPr>
              <a:t> – improving GBIF data model in collaboration with TDWG - GBIF (Global Biodiversity Information Facility)</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Agricultural Biodiversity </a:t>
            </a:r>
            <a:r>
              <a:rPr lang="en-GB" sz="1000" dirty="0">
                <a:solidFill>
                  <a:schemeClr val="tx1"/>
                </a:solidFill>
              </a:rPr>
              <a:t>- pollinator data (KALRO, </a:t>
            </a:r>
            <a:r>
              <a:rPr lang="en-GB" sz="1000" dirty="0" err="1">
                <a:solidFill>
                  <a:schemeClr val="tx1"/>
                </a:solidFill>
              </a:rPr>
              <a:t>Embrapa</a:t>
            </a:r>
            <a:r>
              <a:rPr lang="en-GB" sz="1000" dirty="0">
                <a:solidFill>
                  <a:schemeClr val="tx1"/>
                </a:solidFill>
              </a:rPr>
              <a:t>, </a:t>
            </a:r>
            <a:r>
              <a:rPr lang="en-GB" sz="1000" dirty="0" err="1">
                <a:solidFill>
                  <a:schemeClr val="tx1"/>
                </a:solidFill>
              </a:rPr>
              <a:t>Meise</a:t>
            </a:r>
            <a:r>
              <a:rPr lang="en-GB" sz="1000" dirty="0">
                <a:solidFill>
                  <a:schemeClr val="tx1"/>
                </a:solidFill>
              </a:rPr>
              <a:t>, </a:t>
            </a:r>
            <a:r>
              <a:rPr lang="en-GB" sz="1000" dirty="0" err="1">
                <a:solidFill>
                  <a:schemeClr val="tx1"/>
                </a:solidFill>
              </a:rPr>
              <a:t>HiveTracks</a:t>
            </a:r>
            <a:r>
              <a:rPr lang="en-GB" sz="1000" dirty="0">
                <a:solidFill>
                  <a:schemeClr val="tx1"/>
                </a:solidFill>
              </a:rPr>
              <a:t>)</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Ocean Science </a:t>
            </a:r>
            <a:r>
              <a:rPr lang="en-GB" sz="1000" dirty="0">
                <a:solidFill>
                  <a:schemeClr val="tx1"/>
                </a:solidFill>
              </a:rPr>
              <a:t>- Implementing FAIR in the ODIS (Ocean Data and Information System) for the UNESCO Oceans’ decade.</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Disaster Risk Reduction </a:t>
            </a:r>
            <a:r>
              <a:rPr lang="en-GB" sz="1000" dirty="0">
                <a:solidFill>
                  <a:schemeClr val="tx1"/>
                </a:solidFill>
              </a:rPr>
              <a:t>- recommendations on making DRR data and terminologies FAIR, case studies in Africa and Pacific Islands</a:t>
            </a:r>
          </a:p>
          <a:p>
            <a:pPr marL="180737" indent="-180737" algn="l" defTabSz="452627">
              <a:spcBef>
                <a:spcPts val="500"/>
              </a:spcBef>
              <a:buSzPct val="100000"/>
              <a:buFont typeface="Arial"/>
              <a:buChar char="▪"/>
              <a:defRPr sz="1386">
                <a:solidFill>
                  <a:srgbClr val="404040"/>
                </a:solidFill>
              </a:defRPr>
            </a:pPr>
            <a:r>
              <a:rPr lang="en-GB" sz="1000" b="1" dirty="0">
                <a:solidFill>
                  <a:schemeClr val="tx1"/>
                </a:solidFill>
              </a:rPr>
              <a:t>Cultural Heritage </a:t>
            </a:r>
            <a:r>
              <a:rPr lang="en-GB" sz="1000" dirty="0">
                <a:solidFill>
                  <a:schemeClr val="tx1"/>
                </a:solidFill>
              </a:rPr>
              <a:t>- recommendations on making cultural heritage data FAIR (particularly digital representation of heritage artefacts)</a:t>
            </a:r>
          </a:p>
        </p:txBody>
      </p:sp>
      <p:pic>
        <p:nvPicPr>
          <p:cNvPr id="3" name="Picture 2">
            <a:extLst>
              <a:ext uri="{FF2B5EF4-FFF2-40B4-BE49-F238E27FC236}">
                <a16:creationId xmlns:a16="http://schemas.microsoft.com/office/drawing/2014/main" id="{81F7E5E0-4EFE-8048-BE2A-05C2B51AECB0}"/>
              </a:ext>
            </a:extLst>
          </p:cNvPr>
          <p:cNvPicPr>
            <a:picLocks noChangeAspect="1"/>
          </p:cNvPicPr>
          <p:nvPr/>
        </p:nvPicPr>
        <p:blipFill>
          <a:blip r:embed="rId2"/>
          <a:stretch>
            <a:fillRect/>
          </a:stretch>
        </p:blipFill>
        <p:spPr>
          <a:xfrm>
            <a:off x="3876346" y="0"/>
            <a:ext cx="5267654" cy="5143500"/>
          </a:xfrm>
          <a:prstGeom prst="rect">
            <a:avLst/>
          </a:prstGeom>
        </p:spPr>
      </p:pic>
    </p:spTree>
    <p:extLst>
      <p:ext uri="{BB962C8B-B14F-4D97-AF65-F5344CB8AC3E}">
        <p14:creationId xmlns:p14="http://schemas.microsoft.com/office/powerpoint/2010/main" val="354396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81;p189"/>
          <p:cNvSpPr/>
          <p:nvPr/>
        </p:nvSpPr>
        <p:spPr>
          <a:xfrm>
            <a:off x="-102" y="4367637"/>
            <a:ext cx="9144000" cy="792000"/>
          </a:xfrm>
          <a:prstGeom prst="rect">
            <a:avLst/>
          </a:prstGeom>
          <a:solidFill>
            <a:schemeClr val="tx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Google Shape;2482;p189"/>
          <p:cNvPicPr preferRelativeResize="0">
            <a:picLocks noChangeAspect="1"/>
          </p:cNvPicPr>
          <p:nvPr/>
        </p:nvPicPr>
        <p:blipFill rotWithShape="1">
          <a:blip r:embed="rId2">
            <a:alphaModFix/>
          </a:blip>
          <a:srcRect/>
          <a:stretch/>
        </p:blipFill>
        <p:spPr>
          <a:xfrm>
            <a:off x="6806293" y="4444029"/>
            <a:ext cx="2337605" cy="648000"/>
          </a:xfrm>
          <a:prstGeom prst="rect">
            <a:avLst/>
          </a:prstGeom>
          <a:noFill/>
          <a:ln>
            <a:noFill/>
          </a:ln>
        </p:spPr>
      </p:pic>
      <p:pic>
        <p:nvPicPr>
          <p:cNvPr id="6" name="Picture 5" descr="CDT_logo-sub_white@3x.png"/>
          <p:cNvPicPr>
            <a:picLocks noChangeAspect="1"/>
          </p:cNvPicPr>
          <p:nvPr/>
        </p:nvPicPr>
        <p:blipFill>
          <a:blip r:embed="rId3"/>
          <a:stretch>
            <a:fillRect/>
          </a:stretch>
        </p:blipFill>
        <p:spPr>
          <a:xfrm>
            <a:off x="42880" y="4405833"/>
            <a:ext cx="1635165" cy="720000"/>
          </a:xfrm>
          <a:prstGeom prst="rect">
            <a:avLst/>
          </a:prstGeom>
        </p:spPr>
      </p:pic>
      <p:sp>
        <p:nvSpPr>
          <p:cNvPr id="7" name="TextBox 6"/>
          <p:cNvSpPr txBox="1"/>
          <p:nvPr/>
        </p:nvSpPr>
        <p:spPr>
          <a:xfrm>
            <a:off x="-99" y="580779"/>
            <a:ext cx="5176256" cy="3355149"/>
          </a:xfrm>
          <a:prstGeom prst="rect">
            <a:avLst/>
          </a:prstGeom>
          <a:noFill/>
        </p:spPr>
        <p:txBody>
          <a:bodyPr wrap="square" rtlCol="0">
            <a:spAutoFit/>
          </a:bodyPr>
          <a:lstStyle/>
          <a:p>
            <a:pPr marL="180737" indent="-180737" defTabSz="452627">
              <a:spcBef>
                <a:spcPts val="500"/>
              </a:spcBef>
              <a:buSzPct val="100000"/>
              <a:buFont typeface="Arial"/>
              <a:buChar char="▪"/>
              <a:defRPr sz="1386">
                <a:solidFill>
                  <a:srgbClr val="404040"/>
                </a:solidFill>
              </a:defRPr>
            </a:pPr>
            <a:r>
              <a:rPr lang="en-GB" sz="1300" dirty="0"/>
              <a:t>Each case study will explore aspects of FAIR implementation in their domain and cross-domain research area.</a:t>
            </a:r>
          </a:p>
          <a:p>
            <a:pPr marL="180737" indent="-180737" defTabSz="452627">
              <a:spcBef>
                <a:spcPts val="500"/>
              </a:spcBef>
              <a:buSzPct val="100000"/>
              <a:buFont typeface="Arial"/>
              <a:buChar char="▪"/>
              <a:defRPr sz="1386">
                <a:solidFill>
                  <a:srgbClr val="404040"/>
                </a:solidFill>
              </a:defRPr>
            </a:pPr>
            <a:r>
              <a:rPr lang="en-GB" sz="1300" b="1" dirty="0"/>
              <a:t>FAIR Implementation Profiles </a:t>
            </a:r>
            <a:r>
              <a:rPr lang="en-GB" sz="1300" dirty="0"/>
              <a:t>(how do you implement FAIR, what are the FAIR enabling resources that you use?)</a:t>
            </a:r>
          </a:p>
          <a:p>
            <a:pPr marL="180737" indent="-180737" defTabSz="452627">
              <a:spcBef>
                <a:spcPts val="500"/>
              </a:spcBef>
              <a:buSzPct val="100000"/>
              <a:buFont typeface="Arial"/>
              <a:buChar char="▪"/>
              <a:defRPr sz="1386">
                <a:solidFill>
                  <a:srgbClr val="404040"/>
                </a:solidFill>
              </a:defRPr>
            </a:pPr>
            <a:r>
              <a:rPr lang="en-GB" sz="1300" dirty="0"/>
              <a:t>Exploring features of a </a:t>
            </a:r>
            <a:r>
              <a:rPr lang="en-GB" sz="1300" b="1" dirty="0"/>
              <a:t>Cross-Domain Interoperability Framework</a:t>
            </a:r>
            <a:r>
              <a:rPr lang="en-GB" sz="1300" dirty="0"/>
              <a:t> with case studies from a range of research areas.</a:t>
            </a:r>
          </a:p>
          <a:p>
            <a:pPr marL="637937" lvl="1" indent="-180737" defTabSz="452627">
              <a:spcBef>
                <a:spcPts val="500"/>
              </a:spcBef>
              <a:buSzPct val="100000"/>
              <a:buFont typeface="Arial"/>
              <a:buChar char="▪"/>
              <a:defRPr sz="1386">
                <a:solidFill>
                  <a:srgbClr val="404040"/>
                </a:solidFill>
              </a:defRPr>
            </a:pPr>
            <a:r>
              <a:rPr lang="en-GB" sz="1300" dirty="0"/>
              <a:t>Units, vocabularies, data description, data structure, provenance…</a:t>
            </a:r>
          </a:p>
          <a:p>
            <a:pPr marL="180737" indent="-180737" defTabSz="452627">
              <a:spcBef>
                <a:spcPts val="500"/>
              </a:spcBef>
              <a:buSzPct val="100000"/>
              <a:buFont typeface="Arial"/>
              <a:buChar char="▪"/>
              <a:defRPr sz="1386">
                <a:solidFill>
                  <a:srgbClr val="404040"/>
                </a:solidFill>
              </a:defRPr>
            </a:pPr>
            <a:r>
              <a:rPr lang="en-GB" sz="1300" dirty="0"/>
              <a:t>Recommendations for </a:t>
            </a:r>
            <a:r>
              <a:rPr lang="en-GB" sz="1300" b="1" dirty="0"/>
              <a:t>domain sensitive FAIR assessment</a:t>
            </a:r>
            <a:r>
              <a:rPr lang="en-GB" sz="1300" dirty="0"/>
              <a:t>.</a:t>
            </a:r>
          </a:p>
          <a:p>
            <a:pPr marL="180737" indent="-180737" defTabSz="452627">
              <a:spcBef>
                <a:spcPts val="500"/>
              </a:spcBef>
              <a:buSzPct val="100000"/>
              <a:buFont typeface="Arial"/>
              <a:buChar char="▪"/>
              <a:defRPr sz="1386">
                <a:solidFill>
                  <a:srgbClr val="404040"/>
                </a:solidFill>
              </a:defRPr>
            </a:pPr>
            <a:r>
              <a:rPr lang="en-GB" sz="1300" b="1" dirty="0"/>
              <a:t>Practical Cross-Domain Data Sharing: Envisioning a Core Interoperability Framework: </a:t>
            </a:r>
            <a:r>
              <a:rPr lang="en-GB" sz="1386" dirty="0">
                <a:hlinkClick r:id="rId4"/>
              </a:rPr>
              <a:t>https://bit.ly/cross-domain-IF-webinar</a:t>
            </a:r>
            <a:endParaRPr lang="en-GB" sz="1386" dirty="0"/>
          </a:p>
          <a:p>
            <a:pPr marL="180737" indent="-180737" defTabSz="452627">
              <a:spcBef>
                <a:spcPts val="500"/>
              </a:spcBef>
              <a:buSzPct val="100000"/>
              <a:buFont typeface="Arial"/>
              <a:buChar char="▪"/>
              <a:defRPr sz="1386">
                <a:solidFill>
                  <a:srgbClr val="404040"/>
                </a:solidFill>
              </a:defRPr>
            </a:pPr>
            <a:r>
              <a:rPr lang="en-GB" sz="1300" b="1" dirty="0">
                <a:solidFill>
                  <a:srgbClr val="C00000"/>
                </a:solidFill>
              </a:rPr>
              <a:t>Explicitly aim to add additional Case Studies through further funding and collaboration.</a:t>
            </a:r>
          </a:p>
          <a:p>
            <a:pPr marL="180737" indent="-180737" defTabSz="452627">
              <a:spcBef>
                <a:spcPts val="500"/>
              </a:spcBef>
              <a:buSzPct val="100000"/>
              <a:buFont typeface="Arial"/>
              <a:buChar char="▪"/>
              <a:defRPr sz="1386">
                <a:solidFill>
                  <a:srgbClr val="404040"/>
                </a:solidFill>
              </a:defRPr>
            </a:pPr>
            <a:endParaRPr lang="en-GB" sz="1300" b="1" dirty="0"/>
          </a:p>
        </p:txBody>
      </p:sp>
      <p:sp>
        <p:nvSpPr>
          <p:cNvPr id="11" name="TextBox 10"/>
          <p:cNvSpPr txBox="1"/>
          <p:nvPr/>
        </p:nvSpPr>
        <p:spPr>
          <a:xfrm>
            <a:off x="0" y="0"/>
            <a:ext cx="9144000" cy="461665"/>
          </a:xfrm>
          <a:prstGeom prst="rect">
            <a:avLst/>
          </a:prstGeom>
          <a:noFill/>
        </p:spPr>
        <p:txBody>
          <a:bodyPr wrap="square" rtlCol="0">
            <a:spAutoFit/>
          </a:bodyPr>
          <a:lstStyle/>
          <a:p>
            <a:pPr lvl="0" algn="ctr"/>
            <a:r>
              <a:rPr lang="en-GB" sz="2400" dirty="0" err="1">
                <a:solidFill>
                  <a:srgbClr val="0D0D0D"/>
                </a:solidFill>
              </a:rPr>
              <a:t>WorldFAIR</a:t>
            </a:r>
            <a:r>
              <a:rPr lang="en-GB" sz="2400" dirty="0">
                <a:solidFill>
                  <a:srgbClr val="0D0D0D"/>
                </a:solidFill>
              </a:rPr>
              <a:t> Cross-Domain </a:t>
            </a:r>
            <a:r>
              <a:rPr lang="en-GB" sz="2400" dirty="0" err="1">
                <a:solidFill>
                  <a:srgbClr val="0D0D0D"/>
                </a:solidFill>
              </a:rPr>
              <a:t>Interoperablity</a:t>
            </a:r>
            <a:endParaRPr lang="en-US" sz="2400" kern="0" dirty="0">
              <a:solidFill>
                <a:srgbClr val="0D0D0D"/>
              </a:solidFill>
            </a:endParaRPr>
          </a:p>
        </p:txBody>
      </p:sp>
      <p:pic>
        <p:nvPicPr>
          <p:cNvPr id="9" name="Picture 8">
            <a:extLst>
              <a:ext uri="{FF2B5EF4-FFF2-40B4-BE49-F238E27FC236}">
                <a16:creationId xmlns:a16="http://schemas.microsoft.com/office/drawing/2014/main" id="{E52B534B-14BF-4682-7AB1-95D8A66549FF}"/>
              </a:ext>
            </a:extLst>
          </p:cNvPr>
          <p:cNvPicPr>
            <a:picLocks noChangeAspect="1"/>
          </p:cNvPicPr>
          <p:nvPr/>
        </p:nvPicPr>
        <p:blipFill>
          <a:blip r:embed="rId5"/>
          <a:stretch>
            <a:fillRect/>
          </a:stretch>
        </p:blipFill>
        <p:spPr>
          <a:xfrm>
            <a:off x="5176157" y="477736"/>
            <a:ext cx="3967842" cy="3874324"/>
          </a:xfrm>
          <a:prstGeom prst="rect">
            <a:avLst/>
          </a:prstGeom>
        </p:spPr>
      </p:pic>
    </p:spTree>
    <p:extLst>
      <p:ext uri="{BB962C8B-B14F-4D97-AF65-F5344CB8AC3E}">
        <p14:creationId xmlns:p14="http://schemas.microsoft.com/office/powerpoint/2010/main" val="271205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050" y="580779"/>
            <a:ext cx="5323113" cy="2500685"/>
          </a:xfrm>
          <a:prstGeom prst="rect">
            <a:avLst/>
          </a:prstGeom>
          <a:noFill/>
        </p:spPr>
        <p:txBody>
          <a:bodyPr wrap="square" rtlCol="0">
            <a:spAutoFit/>
          </a:bodyPr>
          <a:lstStyle/>
          <a:p>
            <a:pPr marL="180737" indent="-180737" defTabSz="452627">
              <a:spcBef>
                <a:spcPts val="500"/>
              </a:spcBef>
              <a:buSzPct val="100000"/>
              <a:buFont typeface="Arial"/>
              <a:buChar char="▪"/>
              <a:defRPr sz="1386">
                <a:solidFill>
                  <a:srgbClr val="404040"/>
                </a:solidFill>
              </a:defRPr>
            </a:pPr>
            <a:r>
              <a:rPr lang="en-GB" sz="1600" dirty="0"/>
              <a:t>A set of very rich case studies, some with sustained engagement and a mutual understanding of what we’re trying to do.</a:t>
            </a:r>
          </a:p>
          <a:p>
            <a:pPr marL="180737" indent="-180737" defTabSz="452627">
              <a:spcBef>
                <a:spcPts val="500"/>
              </a:spcBef>
              <a:buSzPct val="100000"/>
              <a:buFont typeface="Arial"/>
              <a:buChar char="▪"/>
              <a:defRPr sz="1386">
                <a:solidFill>
                  <a:srgbClr val="404040"/>
                </a:solidFill>
              </a:defRPr>
            </a:pPr>
            <a:r>
              <a:rPr lang="en-GB" sz="1600" dirty="0"/>
              <a:t>An increasingly mature idea of the functional components of interoperability and therefore what might compose a CDIF.</a:t>
            </a:r>
          </a:p>
          <a:p>
            <a:pPr marL="180737" indent="-180737" defTabSz="452627">
              <a:spcBef>
                <a:spcPts val="500"/>
              </a:spcBef>
              <a:buSzPct val="100000"/>
              <a:buFont typeface="Arial"/>
              <a:buChar char="▪"/>
              <a:defRPr sz="1386">
                <a:solidFill>
                  <a:srgbClr val="404040"/>
                </a:solidFill>
              </a:defRPr>
            </a:pPr>
            <a:r>
              <a:rPr lang="en-GB" sz="1600" dirty="0"/>
              <a:t>Good collaborations, building on a number of years and now enhanced by the </a:t>
            </a:r>
            <a:r>
              <a:rPr lang="en-GB" sz="1600" dirty="0" err="1"/>
              <a:t>WorldFAIR</a:t>
            </a:r>
            <a:r>
              <a:rPr lang="en-GB" sz="1600" dirty="0"/>
              <a:t> project.</a:t>
            </a:r>
          </a:p>
          <a:p>
            <a:pPr marL="180737" indent="-180737" defTabSz="452627">
              <a:spcBef>
                <a:spcPts val="500"/>
              </a:spcBef>
              <a:buSzPct val="100000"/>
              <a:buFont typeface="Arial"/>
              <a:buChar char="▪"/>
              <a:defRPr sz="1386">
                <a:solidFill>
                  <a:srgbClr val="404040"/>
                </a:solidFill>
              </a:defRPr>
            </a:pPr>
            <a:endParaRPr lang="en-GB" sz="1600" dirty="0"/>
          </a:p>
        </p:txBody>
      </p:sp>
      <p:sp>
        <p:nvSpPr>
          <p:cNvPr id="11" name="TextBox 10"/>
          <p:cNvSpPr txBox="1"/>
          <p:nvPr/>
        </p:nvSpPr>
        <p:spPr>
          <a:xfrm>
            <a:off x="0" y="0"/>
            <a:ext cx="6237412" cy="461665"/>
          </a:xfrm>
          <a:prstGeom prst="rect">
            <a:avLst/>
          </a:prstGeom>
          <a:noFill/>
        </p:spPr>
        <p:txBody>
          <a:bodyPr wrap="square" rtlCol="0">
            <a:spAutoFit/>
          </a:bodyPr>
          <a:lstStyle/>
          <a:p>
            <a:pPr lvl="0" algn="ctr"/>
            <a:r>
              <a:rPr lang="en-GB" sz="2400" dirty="0" err="1">
                <a:solidFill>
                  <a:srgbClr val="0D0D0D"/>
                </a:solidFill>
              </a:rPr>
              <a:t>Dagstuhl</a:t>
            </a:r>
            <a:r>
              <a:rPr lang="en-GB" sz="2400" dirty="0">
                <a:solidFill>
                  <a:srgbClr val="0D0D0D"/>
                </a:solidFill>
              </a:rPr>
              <a:t> 2022</a:t>
            </a:r>
            <a:endParaRPr lang="en-US" sz="2400" kern="0" dirty="0">
              <a:solidFill>
                <a:srgbClr val="0D0D0D"/>
              </a:solidFill>
            </a:endParaRPr>
          </a:p>
        </p:txBody>
      </p:sp>
      <p:pic>
        <p:nvPicPr>
          <p:cNvPr id="1026" name="Picture 2">
            <a:extLst>
              <a:ext uri="{FF2B5EF4-FFF2-40B4-BE49-F238E27FC236}">
                <a16:creationId xmlns:a16="http://schemas.microsoft.com/office/drawing/2014/main" id="{1BF545E9-EB0D-F9E5-5E4C-4D994874E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514" y="620"/>
            <a:ext cx="2906384" cy="5162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561EA7-692F-ECB4-33B3-B957C9A0E284}"/>
              </a:ext>
            </a:extLst>
          </p:cNvPr>
          <p:cNvSpPr txBox="1"/>
          <p:nvPr/>
        </p:nvSpPr>
        <p:spPr>
          <a:xfrm>
            <a:off x="4488215" y="4816929"/>
            <a:ext cx="1749197" cy="246221"/>
          </a:xfrm>
          <a:prstGeom prst="rect">
            <a:avLst/>
          </a:prstGeom>
          <a:noFill/>
        </p:spPr>
        <p:txBody>
          <a:bodyPr wrap="none" rtlCol="0">
            <a:spAutoFit/>
          </a:bodyPr>
          <a:lstStyle/>
          <a:p>
            <a:r>
              <a:rPr lang="en-US" sz="1000" dirty="0"/>
              <a:t>Image credit, Ari Asmi, twitter</a:t>
            </a:r>
          </a:p>
        </p:txBody>
      </p:sp>
    </p:spTree>
    <p:extLst>
      <p:ext uri="{BB962C8B-B14F-4D97-AF65-F5344CB8AC3E}">
        <p14:creationId xmlns:p14="http://schemas.microsoft.com/office/powerpoint/2010/main" val="1415700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25510</TotalTime>
  <Words>1262</Words>
  <Application>Microsoft Macintosh PowerPoint</Application>
  <PresentationFormat>On-screen Show (16:9)</PresentationFormat>
  <Paragraphs>97</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Making Data Work for Global Grand Challenges: DDI-CODATA Collaboration, DDI-CDI, CDIF and WorldFAIR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Simon Hodson, CODATA www.codata.org simon@codata.org @simonhodson99 ; @CODATAnews</vt:lpstr>
      <vt:lpstr>PowerPoint Presentation</vt:lpstr>
      <vt:lpstr>PowerPoint Presentation</vt:lpstr>
    </vt:vector>
  </TitlesOfParts>
  <Company>University of Hull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Hodson</dc:creator>
  <cp:lastModifiedBy>Simon Hodson</cp:lastModifiedBy>
  <cp:revision>913</cp:revision>
  <cp:lastPrinted>2022-07-13T13:16:56Z</cp:lastPrinted>
  <dcterms:created xsi:type="dcterms:W3CDTF">2021-01-28T10:23:29Z</dcterms:created>
  <dcterms:modified xsi:type="dcterms:W3CDTF">2022-08-29T06:00:12Z</dcterms:modified>
</cp:coreProperties>
</file>