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147309374" r:id="rId5"/>
    <p:sldId id="2147309441" r:id="rId6"/>
    <p:sldId id="2147309442" r:id="rId7"/>
    <p:sldId id="2147309443" r:id="rId8"/>
    <p:sldId id="2147309444" r:id="rId9"/>
    <p:sldId id="2147309445" r:id="rId10"/>
    <p:sldId id="2147309446" r:id="rId11"/>
    <p:sldId id="2147309447" r:id="rId12"/>
    <p:sldId id="2147309448" r:id="rId13"/>
    <p:sldId id="2147309449" r:id="rId14"/>
    <p:sldId id="2147309450" r:id="rId15"/>
    <p:sldId id="2147309451" r:id="rId16"/>
    <p:sldId id="2147309387" r:id="rId17"/>
  </p:sldIdLst>
  <p:sldSz cx="12192000" cy="6858000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614D387-D423-3E49-8724-5CDC5E7990CE}">
          <p14:sldIdLst>
            <p14:sldId id="2147309374"/>
            <p14:sldId id="2147309441"/>
            <p14:sldId id="2147309442"/>
            <p14:sldId id="2147309443"/>
            <p14:sldId id="2147309444"/>
            <p14:sldId id="2147309445"/>
            <p14:sldId id="2147309446"/>
            <p14:sldId id="2147309447"/>
            <p14:sldId id="2147309448"/>
            <p14:sldId id="2147309449"/>
            <p14:sldId id="2147309450"/>
            <p14:sldId id="2147309451"/>
            <p14:sldId id="21473093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orient="horz" pos="777" userDrawn="1">
          <p15:clr>
            <a:srgbClr val="A4A3A4"/>
          </p15:clr>
        </p15:guide>
        <p15:guide id="4" orient="horz" pos="2364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  <p15:guide id="6" pos="72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D4950A-70CB-A25B-7628-B5302B4841A2}" name="Weihs, Erich" initials="WE" userId="S::eweihs@deloitte.ch::a58fea82-8704-4628-b1b0-d2fd2c026fdb" providerId="AD"/>
  <p188:author id="{FC12C83E-340D-9B43-C3BD-57D836C7DB8D}" name="Avon, Thomas" initials="AT" userId="S::tavon@deloitte.ch::064658a2-2c34-4264-bef1-deb3d4552f68" providerId="AD"/>
  <p188:author id="{AB8FE0B6-7EA9-98E3-146C-3BE25992DA00}" name="Alam, Mansura" initials="AM" userId="S::mansuraalam@deloitte.ch::8d09cbea-5de3-4a64-9489-f6f50d52a06d" providerId="AD"/>
  <p188:author id="{A859B2D6-9C6C-1BD3-E547-32BA2308143A}" name="Rousseau, Antoine" initials="RA" userId="S::ajrousseau@deloitte.ch::3db22fc4-e7ce-4a08-8e82-5410be54eece" providerId="AD"/>
  <p188:author id="{7AE9BDEA-1C99-BB62-5013-8F36A8542077}" name="Choun, Romina" initials="CR" userId="S::rchoun@deloitte.ch::5d5fdd2d-ebf9-4175-a7b2-985868f20f0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ihs, Erich" initials="WE" lastIdx="2" clrIdx="0">
    <p:extLst>
      <p:ext uri="{19B8F6BF-5375-455C-9EA6-DF929625EA0E}">
        <p15:presenceInfo xmlns:p15="http://schemas.microsoft.com/office/powerpoint/2012/main" userId="S::eweihs@deloitte.ch::a58fea82-8704-4628-b1b0-d2fd2c026fd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1F2"/>
    <a:srgbClr val="44546A"/>
    <a:srgbClr val="9DD4CF"/>
    <a:srgbClr val="FFE593"/>
    <a:srgbClr val="009EDB"/>
    <a:srgbClr val="9DC3E6"/>
    <a:srgbClr val="50CEFF"/>
    <a:srgbClr val="8BDFFF"/>
    <a:srgbClr val="C5EFFF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>
        <p:guide orient="horz" pos="436"/>
        <p:guide pos="302"/>
        <p:guide orient="horz" pos="777"/>
        <p:guide orient="horz" pos="2364"/>
        <p:guide orient="horz" pos="3929"/>
        <p:guide pos="72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E92D05-4DC1-4FFC-A863-FEC991C85F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E297BA-F3DB-4247-80DE-7A536A5565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51106-A158-43CF-A6F5-11AEEA2440B2}" type="datetimeFigureOut">
              <a:rPr lang="de-CH" smtClean="0"/>
              <a:t>28.08.2022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6AB46C-B9C1-4844-B142-3EA4D4E297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dirty="0"/>
              <a:t>Deloitte | UNdata </a:t>
            </a:r>
            <a:r>
              <a:rPr lang="it-IT" dirty="0" err="1"/>
              <a:t>portal</a:t>
            </a:r>
            <a:r>
              <a:rPr lang="it-IT" dirty="0"/>
              <a:t> </a:t>
            </a:r>
            <a:r>
              <a:rPr lang="it-IT" dirty="0" err="1"/>
              <a:t>modernization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E0E1B-E766-4B72-B2AF-91C4661064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4F55F-45C8-4E72-9612-8E28C2EEFA3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01010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9F0E5-4C80-47BB-B369-B2A3655D6C9F}" type="datetimeFigureOut">
              <a:rPr lang="de-CH" smtClean="0"/>
              <a:t>28.08.2022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dirty="0"/>
              <a:t>Deloitte | UNdata </a:t>
            </a:r>
            <a:r>
              <a:rPr lang="it-IT" dirty="0" err="1"/>
              <a:t>portal</a:t>
            </a:r>
            <a:r>
              <a:rPr lang="it-IT" dirty="0"/>
              <a:t> </a:t>
            </a:r>
            <a:r>
              <a:rPr lang="it-IT" dirty="0" err="1"/>
              <a:t>modernization</a:t>
            </a:r>
            <a:endParaRPr lang="de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77850-7680-456A-84AE-184072C589A2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60792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9E827-EA77-4918-9E2D-09AFD6E2D9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297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064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078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sv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11" Type="http://schemas.openxmlformats.org/officeDocument/2006/relationships/image" Target="../media/image11.wmf"/><Relationship Id="rId5" Type="http://schemas.openxmlformats.org/officeDocument/2006/relationships/image" Target="../media/image6.jp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99D627-D954-4575-B06E-AB2C83203C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80117"/>
            <a:ext cx="12192000" cy="8238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1F6A8-2CE9-432B-AD14-E59E0F4A7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348652D-FF32-4EF5-8EB7-92A60C5A9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7177" y="6356350"/>
            <a:ext cx="49975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2E3565-91DE-4068-BC22-43E643EC812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24">
            <a:extLst>
              <a:ext uri="{FF2B5EF4-FFF2-40B4-BE49-F238E27FC236}">
                <a16:creationId xmlns:a16="http://schemas.microsoft.com/office/drawing/2014/main" id="{F77CCA8E-ACC0-485C-A245-3456ABAF206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8693722" y="6356350"/>
            <a:ext cx="2409702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UNdata portal modernization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47B4C6-2D4C-45B8-AD27-72441B3C25CF}"/>
              </a:ext>
            </a:extLst>
          </p:cNvPr>
          <p:cNvSpPr/>
          <p:nvPr userDrawn="1"/>
        </p:nvSpPr>
        <p:spPr>
          <a:xfrm>
            <a:off x="449561" y="3744097"/>
            <a:ext cx="4358595" cy="3113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65A8FB8-E701-433E-A818-BB6AD8EB3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138" y="4292071"/>
            <a:ext cx="3441440" cy="11238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 b="1">
                <a:latin typeface="Montserrat" panose="00000500000000000000" pitchFamily="2" charset="0"/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7059A9-FB5D-403B-8BAB-296B7C9F5665}"/>
              </a:ext>
            </a:extLst>
          </p:cNvPr>
          <p:cNvSpPr/>
          <p:nvPr userDrawn="1"/>
        </p:nvSpPr>
        <p:spPr bwMode="gray">
          <a:xfrm flipV="1">
            <a:off x="449561" y="3744097"/>
            <a:ext cx="4358594" cy="45719"/>
          </a:xfrm>
          <a:prstGeom prst="rect">
            <a:avLst/>
          </a:prstGeom>
          <a:solidFill>
            <a:srgbClr val="029EDB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03EA64-E0B6-4E5A-AED6-EC86B477ABEF}"/>
              </a:ext>
            </a:extLst>
          </p:cNvPr>
          <p:cNvSpPr/>
          <p:nvPr userDrawn="1"/>
        </p:nvSpPr>
        <p:spPr bwMode="gray">
          <a:xfrm flipV="1">
            <a:off x="899123" y="5757583"/>
            <a:ext cx="1399234" cy="45719"/>
          </a:xfrm>
          <a:prstGeom prst="rect">
            <a:avLst/>
          </a:prstGeom>
          <a:solidFill>
            <a:srgbClr val="029EDB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43485644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1F9F0A-4758-4C16-B8F6-9E232311A4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6AE2809-4C1D-45EF-897B-1DA6EAC289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280" y="214797"/>
            <a:ext cx="3269549" cy="59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81981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outdoor, beach&#10;&#10;Description automatically generated">
            <a:extLst>
              <a:ext uri="{FF2B5EF4-FFF2-40B4-BE49-F238E27FC236}">
                <a16:creationId xmlns:a16="http://schemas.microsoft.com/office/drawing/2014/main" id="{B0305F1E-4F51-4C4B-B15D-49C484B97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D89C7E6-37F5-4005-B8BE-658A5ADDE2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3295" y="682940"/>
            <a:ext cx="112776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FA13130-E22F-4F71-97DB-A64E7A175E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2776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 b="1">
                <a:latin typeface="+mj-lt"/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111941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4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4CED9A57-690D-41C0-A562-FCA6AB9CF0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3617994"/>
            <a:ext cx="12192000" cy="75725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800" b="1" i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66F16F7E-1BF7-4E24-976A-363D452579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892937"/>
            <a:ext cx="12192000" cy="61817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5400" b="1">
                <a:latin typeface="Montserrat" panose="00000500000000000000" pitchFamily="2" charset="0"/>
              </a:defRPr>
            </a:lvl1pPr>
          </a:lstStyle>
          <a:p>
            <a:r>
              <a:rPr lang="en-GB"/>
              <a:t>Click to add title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9D674372-DEFA-4B74-81CE-870827036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280" y="214797"/>
            <a:ext cx="3269549" cy="592668"/>
          </a:xfrm>
          <a:prstGeom prst="rect">
            <a:avLst/>
          </a:prstGeom>
        </p:spPr>
      </p:pic>
      <p:pic>
        <p:nvPicPr>
          <p:cNvPr id="23" name="Picture 22" descr="A bird flying in the air&#10;&#10;Description automatically generated with medium confidence">
            <a:extLst>
              <a:ext uri="{FF2B5EF4-FFF2-40B4-BE49-F238E27FC236}">
                <a16:creationId xmlns:a16="http://schemas.microsoft.com/office/drawing/2014/main" id="{1F821EF0-CE42-E9EE-59DD-C63B0D4AC3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963" y="5036467"/>
            <a:ext cx="1609037" cy="1371600"/>
          </a:xfrm>
          <a:prstGeom prst="rect">
            <a:avLst/>
          </a:prstGeom>
        </p:spPr>
      </p:pic>
      <p:pic>
        <p:nvPicPr>
          <p:cNvPr id="9" name="Picture 8" descr="View of earth from space">
            <a:extLst>
              <a:ext uri="{FF2B5EF4-FFF2-40B4-BE49-F238E27FC236}">
                <a16:creationId xmlns:a16="http://schemas.microsoft.com/office/drawing/2014/main" id="{A334F4E9-82CB-7763-0C93-14F9B80089C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" y="5036467"/>
            <a:ext cx="2465429" cy="1371600"/>
          </a:xfrm>
          <a:prstGeom prst="rect">
            <a:avLst/>
          </a:prstGeom>
        </p:spPr>
      </p:pic>
      <p:pic>
        <p:nvPicPr>
          <p:cNvPr id="13" name="Picture 12" descr="A child writing on a piece of paper">
            <a:extLst>
              <a:ext uri="{FF2B5EF4-FFF2-40B4-BE49-F238E27FC236}">
                <a16:creationId xmlns:a16="http://schemas.microsoft.com/office/drawing/2014/main" id="{8B48894C-1921-5FB5-B6C8-B2931DC6045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07" y="5036467"/>
            <a:ext cx="2057610" cy="1371600"/>
          </a:xfrm>
          <a:prstGeom prst="rect">
            <a:avLst/>
          </a:prstGeom>
        </p:spPr>
      </p:pic>
      <p:pic>
        <p:nvPicPr>
          <p:cNvPr id="11" name="Picture 10" descr="Turtle swimming underwater">
            <a:extLst>
              <a:ext uri="{FF2B5EF4-FFF2-40B4-BE49-F238E27FC236}">
                <a16:creationId xmlns:a16="http://schemas.microsoft.com/office/drawing/2014/main" id="{0E67392D-6FF7-1ABD-7472-CC6531D5EBC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028" y="5036467"/>
            <a:ext cx="2057143" cy="1371600"/>
          </a:xfrm>
          <a:prstGeom prst="rect">
            <a:avLst/>
          </a:prstGeom>
        </p:spPr>
      </p:pic>
      <p:pic>
        <p:nvPicPr>
          <p:cNvPr id="15" name="Picture 14" descr="A picture containing person, indoor">
            <a:extLst>
              <a:ext uri="{FF2B5EF4-FFF2-40B4-BE49-F238E27FC236}">
                <a16:creationId xmlns:a16="http://schemas.microsoft.com/office/drawing/2014/main" id="{12D8661C-4358-E7D5-4F78-77B546A21E3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022" y="5036467"/>
            <a:ext cx="1828800" cy="1371600"/>
          </a:xfrm>
          <a:prstGeom prst="rect">
            <a:avLst/>
          </a:prstGeom>
        </p:spPr>
      </p:pic>
      <p:pic>
        <p:nvPicPr>
          <p:cNvPr id="17" name="Picture 16" descr="A picture containing person, outdoor, group&#10;&#10;Description automatically generated">
            <a:extLst>
              <a:ext uri="{FF2B5EF4-FFF2-40B4-BE49-F238E27FC236}">
                <a16:creationId xmlns:a16="http://schemas.microsoft.com/office/drawing/2014/main" id="{64000809-5E05-9315-D151-3FCD4C870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16" y="5036467"/>
            <a:ext cx="2055572" cy="1371600"/>
          </a:xfrm>
          <a:prstGeom prst="rect">
            <a:avLst/>
          </a:prstGeom>
        </p:spPr>
      </p:pic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D7003165-3EA2-06BD-A46D-5B2093A7AC67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629335902"/>
              </p:ext>
            </p:extLst>
          </p:nvPr>
        </p:nvGraphicFramePr>
        <p:xfrm>
          <a:off x="7340998" y="5036467"/>
          <a:ext cx="1609794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1287720" imgH="1097280" progId="PBrush">
                  <p:embed/>
                </p:oleObj>
              </mc:Choice>
              <mc:Fallback>
                <p:oleObj name="Bitmap Image" r:id="rId10" imgW="1287720" imgH="10972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40998" y="5036467"/>
                        <a:ext cx="1609794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3425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1AB67D1-1F52-40E9-A209-32461DFB3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348652D-FF32-4EF5-8EB7-92A60C5A9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7177" y="6356350"/>
            <a:ext cx="49975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2E3565-91DE-4068-BC22-43E643EC812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24">
            <a:extLst>
              <a:ext uri="{FF2B5EF4-FFF2-40B4-BE49-F238E27FC236}">
                <a16:creationId xmlns:a16="http://schemas.microsoft.com/office/drawing/2014/main" id="{F77CCA8E-ACC0-485C-A245-3456ABAF206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8693722" y="6356350"/>
            <a:ext cx="2409702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UNdata portal modernization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47B4C6-2D4C-45B8-AD27-72441B3C25CF}"/>
              </a:ext>
            </a:extLst>
          </p:cNvPr>
          <p:cNvSpPr/>
          <p:nvPr userDrawn="1"/>
        </p:nvSpPr>
        <p:spPr>
          <a:xfrm>
            <a:off x="449561" y="3744097"/>
            <a:ext cx="4358595" cy="3113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65A8FB8-E701-433E-A818-BB6AD8EB3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138" y="4292071"/>
            <a:ext cx="3441440" cy="11238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 b="1">
                <a:latin typeface="Montserrat" panose="00000500000000000000" pitchFamily="2" charset="0"/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7059A9-FB5D-403B-8BAB-296B7C9F5665}"/>
              </a:ext>
            </a:extLst>
          </p:cNvPr>
          <p:cNvSpPr/>
          <p:nvPr userDrawn="1"/>
        </p:nvSpPr>
        <p:spPr bwMode="gray">
          <a:xfrm flipV="1">
            <a:off x="449561" y="3744097"/>
            <a:ext cx="4358594" cy="45719"/>
          </a:xfrm>
          <a:prstGeom prst="rect">
            <a:avLst/>
          </a:prstGeom>
          <a:solidFill>
            <a:srgbClr val="029EDB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03EA64-E0B6-4E5A-AED6-EC86B477ABEF}"/>
              </a:ext>
            </a:extLst>
          </p:cNvPr>
          <p:cNvSpPr/>
          <p:nvPr userDrawn="1"/>
        </p:nvSpPr>
        <p:spPr bwMode="gray">
          <a:xfrm flipV="1">
            <a:off x="899123" y="5757583"/>
            <a:ext cx="1399234" cy="45719"/>
          </a:xfrm>
          <a:prstGeom prst="rect">
            <a:avLst/>
          </a:prstGeom>
          <a:solidFill>
            <a:srgbClr val="029EDB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38979907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6C450E-435A-F843-AE03-8EE75324C5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348652D-FF32-4EF5-8EB7-92A60C5A9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7177" y="6356350"/>
            <a:ext cx="49975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2E3565-91DE-4068-BC22-43E643EC812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24">
            <a:extLst>
              <a:ext uri="{FF2B5EF4-FFF2-40B4-BE49-F238E27FC236}">
                <a16:creationId xmlns:a16="http://schemas.microsoft.com/office/drawing/2014/main" id="{F77CCA8E-ACC0-485C-A245-3456ABAF206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8693722" y="6356350"/>
            <a:ext cx="2409702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UNdata portal modernization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47B4C6-2D4C-45B8-AD27-72441B3C25CF}"/>
              </a:ext>
            </a:extLst>
          </p:cNvPr>
          <p:cNvSpPr/>
          <p:nvPr userDrawn="1"/>
        </p:nvSpPr>
        <p:spPr>
          <a:xfrm>
            <a:off x="449561" y="3744097"/>
            <a:ext cx="4358595" cy="3113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65A8FB8-E701-433E-A818-BB6AD8EB3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138" y="4292071"/>
            <a:ext cx="3441440" cy="11238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 b="1">
                <a:latin typeface="Montserrat" panose="00000500000000000000" pitchFamily="2" charset="0"/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7059A9-FB5D-403B-8BAB-296B7C9F5665}"/>
              </a:ext>
            </a:extLst>
          </p:cNvPr>
          <p:cNvSpPr/>
          <p:nvPr userDrawn="1"/>
        </p:nvSpPr>
        <p:spPr bwMode="gray">
          <a:xfrm flipV="1">
            <a:off x="449561" y="3744097"/>
            <a:ext cx="4358594" cy="45719"/>
          </a:xfrm>
          <a:prstGeom prst="rect">
            <a:avLst/>
          </a:prstGeom>
          <a:solidFill>
            <a:srgbClr val="029EDB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03EA64-E0B6-4E5A-AED6-EC86B477ABEF}"/>
              </a:ext>
            </a:extLst>
          </p:cNvPr>
          <p:cNvSpPr/>
          <p:nvPr userDrawn="1"/>
        </p:nvSpPr>
        <p:spPr bwMode="gray">
          <a:xfrm flipV="1">
            <a:off x="899123" y="5757583"/>
            <a:ext cx="1399234" cy="45719"/>
          </a:xfrm>
          <a:prstGeom prst="rect">
            <a:avLst/>
          </a:prstGeom>
          <a:solidFill>
            <a:srgbClr val="029EDB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6380872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C19467-F875-48C2-92B1-2DFE53595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312" cy="6868484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963C13A-9634-4F0F-9A6D-DE39B78196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3295" y="682940"/>
            <a:ext cx="10640131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C434226-D680-4F13-AC37-7651DE006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101494" cy="3369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 b="1">
                <a:latin typeface="Montserrat" panose="00000500000000000000" pitchFamily="2" charset="0"/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CB111D-E2EC-4803-BA69-60149881977A}"/>
              </a:ext>
            </a:extLst>
          </p:cNvPr>
          <p:cNvSpPr txBox="1"/>
          <p:nvPr userDrawn="1"/>
        </p:nvSpPr>
        <p:spPr>
          <a:xfrm>
            <a:off x="1536699" y="6337300"/>
            <a:ext cx="534307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1500" b="1" spc="-50">
                <a:latin typeface="Roboto" panose="02000000000000000000" pitchFamily="2" charset="0"/>
                <a:ea typeface="Roboto" panose="02000000000000000000" pitchFamily="2" charset="0"/>
              </a:rPr>
              <a:t>Statistics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678526F-6CC8-4A2A-BC53-AF67AAC9AD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3550" y="1838805"/>
            <a:ext cx="10663627" cy="405163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DF5AC7A-3DDF-714D-A215-A6F9C923B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1887" y="6356350"/>
            <a:ext cx="375472" cy="365125"/>
          </a:xfrm>
        </p:spPr>
        <p:txBody>
          <a:bodyPr/>
          <a:lstStyle>
            <a:lvl1pPr>
              <a:defRPr sz="800"/>
            </a:lvl1pPr>
          </a:lstStyle>
          <a:p>
            <a:fld id="{AF2E3565-91DE-4068-BC22-43E643EC812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24">
            <a:extLst>
              <a:ext uri="{FF2B5EF4-FFF2-40B4-BE49-F238E27FC236}">
                <a16:creationId xmlns:a16="http://schemas.microsoft.com/office/drawing/2014/main" id="{C0059224-4BCA-E145-9CB3-DF3BC63688AD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8823157" y="6356350"/>
            <a:ext cx="2409702" cy="365125"/>
          </a:xfrm>
        </p:spPr>
        <p:txBody>
          <a:bodyPr/>
          <a:lstStyle>
            <a:lvl1pPr algn="r">
              <a:defRPr sz="800"/>
            </a:lvl1pPr>
          </a:lstStyle>
          <a:p>
            <a:r>
              <a:rPr lang="en-GB" dirty="0"/>
              <a:t>UNdata portal modernization</a:t>
            </a:r>
          </a:p>
        </p:txBody>
      </p:sp>
    </p:spTree>
    <p:extLst>
      <p:ext uri="{BB962C8B-B14F-4D97-AF65-F5344CB8AC3E}">
        <p14:creationId xmlns:p14="http://schemas.microsoft.com/office/powerpoint/2010/main" val="1325068272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963C13A-9634-4F0F-9A6D-DE39B78196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3295" y="767376"/>
            <a:ext cx="10640131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678526F-6CC8-4A2A-BC53-AF67AAC9AD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3550" y="1838805"/>
            <a:ext cx="10663627" cy="405163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ACC061-B935-A54E-B1E2-D4B824238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95" y="6436804"/>
            <a:ext cx="716717" cy="2042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2FFADCC-1ABF-9A42-8D97-B2C6CEBBE83C}"/>
              </a:ext>
            </a:extLst>
          </p:cNvPr>
          <p:cNvSpPr txBox="1"/>
          <p:nvPr userDrawn="1"/>
        </p:nvSpPr>
        <p:spPr>
          <a:xfrm>
            <a:off x="1217883" y="6415802"/>
            <a:ext cx="534307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1000" b="0" spc="-5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Statistics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C76C8C-CE9C-EE44-9641-B78C8E54024B}"/>
              </a:ext>
            </a:extLst>
          </p:cNvPr>
          <p:cNvCxnSpPr>
            <a:cxnSpLocks/>
          </p:cNvCxnSpPr>
          <p:nvPr userDrawn="1"/>
        </p:nvCxnSpPr>
        <p:spPr>
          <a:xfrm>
            <a:off x="1217883" y="6430484"/>
            <a:ext cx="0" cy="21685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DC1196D-490B-A94F-AD90-98744EB6B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1887" y="6356350"/>
            <a:ext cx="375472" cy="365125"/>
          </a:xfrm>
        </p:spPr>
        <p:txBody>
          <a:bodyPr/>
          <a:lstStyle>
            <a:lvl1pPr>
              <a:defRPr sz="800"/>
            </a:lvl1pPr>
          </a:lstStyle>
          <a:p>
            <a:fld id="{AF2E3565-91DE-4068-BC22-43E643EC812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Footer Placeholder 24">
            <a:extLst>
              <a:ext uri="{FF2B5EF4-FFF2-40B4-BE49-F238E27FC236}">
                <a16:creationId xmlns:a16="http://schemas.microsoft.com/office/drawing/2014/main" id="{BFE3508D-781B-CC44-BE21-820AAF2EDC9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8823157" y="6356350"/>
            <a:ext cx="2409702" cy="365125"/>
          </a:xfrm>
        </p:spPr>
        <p:txBody>
          <a:bodyPr/>
          <a:lstStyle>
            <a:lvl1pPr algn="r">
              <a:defRPr sz="800"/>
            </a:lvl1pPr>
          </a:lstStyle>
          <a:p>
            <a:r>
              <a:rPr lang="en-GB" dirty="0"/>
              <a:t>UNdata portal modernization</a:t>
            </a: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55B7DD94-CFD7-6642-B889-340967B48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0640131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10000"/>
              </a:lnSpc>
              <a:defRPr sz="2800" b="1">
                <a:latin typeface="Montserrat" panose="00000500000000000000" pitchFamily="2" charset="0"/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05313226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6CDFFB3-C2BF-1E4F-8B98-16A02BB9FD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95" y="6436804"/>
            <a:ext cx="716717" cy="2042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CD6A9B-866D-AE47-9BE7-5036D28CE284}"/>
              </a:ext>
            </a:extLst>
          </p:cNvPr>
          <p:cNvSpPr txBox="1"/>
          <p:nvPr userDrawn="1"/>
        </p:nvSpPr>
        <p:spPr>
          <a:xfrm>
            <a:off x="1217883" y="6415802"/>
            <a:ext cx="534307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1000" b="0" spc="-5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Statistics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4D57C5-B0B3-9445-A791-F82CA0E094BC}"/>
              </a:ext>
            </a:extLst>
          </p:cNvPr>
          <p:cNvCxnSpPr>
            <a:cxnSpLocks/>
          </p:cNvCxnSpPr>
          <p:nvPr userDrawn="1"/>
        </p:nvCxnSpPr>
        <p:spPr>
          <a:xfrm>
            <a:off x="1217883" y="6430484"/>
            <a:ext cx="0" cy="21685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5F8BB7F-C2C2-C14A-A9BA-44A7D3AB6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1887" y="6356350"/>
            <a:ext cx="375472" cy="365125"/>
          </a:xfrm>
        </p:spPr>
        <p:txBody>
          <a:bodyPr/>
          <a:lstStyle>
            <a:lvl1pPr>
              <a:defRPr sz="800"/>
            </a:lvl1pPr>
          </a:lstStyle>
          <a:p>
            <a:fld id="{AF2E3565-91DE-4068-BC22-43E643EC812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Footer Placeholder 24">
            <a:extLst>
              <a:ext uri="{FF2B5EF4-FFF2-40B4-BE49-F238E27FC236}">
                <a16:creationId xmlns:a16="http://schemas.microsoft.com/office/drawing/2014/main" id="{C575B5AA-8159-5D4A-BE08-E3FDE4B7B67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8823157" y="6356350"/>
            <a:ext cx="2409702" cy="365125"/>
          </a:xfrm>
        </p:spPr>
        <p:txBody>
          <a:bodyPr/>
          <a:lstStyle>
            <a:lvl1pPr algn="r">
              <a:defRPr sz="800"/>
            </a:lvl1pPr>
          </a:lstStyle>
          <a:p>
            <a:r>
              <a:rPr lang="en-GB" dirty="0"/>
              <a:t>UNdata portal modernization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E0FDB00-3D6B-1C41-BDFF-6E5FD5D977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3295" y="767376"/>
            <a:ext cx="10640131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3B551801-DCA7-7D49-8891-DA4A7FC741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0640131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10000"/>
              </a:lnSpc>
              <a:defRPr sz="2800" b="1">
                <a:latin typeface="Montserrat" panose="00000500000000000000" pitchFamily="2" charset="0"/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91252378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C19467-F875-48C2-92B1-2DFE53595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95" y="6436804"/>
            <a:ext cx="716717" cy="2042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CB111D-E2EC-4803-BA69-60149881977A}"/>
              </a:ext>
            </a:extLst>
          </p:cNvPr>
          <p:cNvSpPr txBox="1"/>
          <p:nvPr userDrawn="1"/>
        </p:nvSpPr>
        <p:spPr>
          <a:xfrm>
            <a:off x="1217883" y="6415802"/>
            <a:ext cx="534307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1000" b="0" spc="-5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Statistics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D2FB58-69A7-894F-AD83-9EAEAE5EA394}"/>
              </a:ext>
            </a:extLst>
          </p:cNvPr>
          <p:cNvCxnSpPr>
            <a:cxnSpLocks/>
          </p:cNvCxnSpPr>
          <p:nvPr userDrawn="1"/>
        </p:nvCxnSpPr>
        <p:spPr>
          <a:xfrm>
            <a:off x="1217883" y="6430484"/>
            <a:ext cx="0" cy="21685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E62E2CC-B033-954B-BB9B-1605BD125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1887" y="6356350"/>
            <a:ext cx="375472" cy="365125"/>
          </a:xfrm>
        </p:spPr>
        <p:txBody>
          <a:bodyPr/>
          <a:lstStyle>
            <a:lvl1pPr>
              <a:defRPr sz="800"/>
            </a:lvl1pPr>
          </a:lstStyle>
          <a:p>
            <a:fld id="{AF2E3565-91DE-4068-BC22-43E643EC812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24">
            <a:extLst>
              <a:ext uri="{FF2B5EF4-FFF2-40B4-BE49-F238E27FC236}">
                <a16:creationId xmlns:a16="http://schemas.microsoft.com/office/drawing/2014/main" id="{C2120FFE-F0BA-4B42-9B6F-3AD5604084D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8823157" y="6356350"/>
            <a:ext cx="2409702" cy="365125"/>
          </a:xfrm>
        </p:spPr>
        <p:txBody>
          <a:bodyPr/>
          <a:lstStyle>
            <a:lvl1pPr algn="r">
              <a:defRPr sz="800"/>
            </a:lvl1pPr>
          </a:lstStyle>
          <a:p>
            <a:r>
              <a:rPr lang="en-GB" dirty="0"/>
              <a:t>UNdata portal modernization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E453DA1-3B21-624F-A275-2ECF48D08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0640131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10000"/>
              </a:lnSpc>
              <a:defRPr sz="2800" b="1">
                <a:latin typeface="Montserrat" panose="00000500000000000000" pitchFamily="2" charset="0"/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89126473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7F1BB26-D0F0-9343-9EC0-FB9055BDF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95" y="6436804"/>
            <a:ext cx="716717" cy="2042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A6D035-4466-E14C-A509-174CB1F65E69}"/>
              </a:ext>
            </a:extLst>
          </p:cNvPr>
          <p:cNvSpPr txBox="1"/>
          <p:nvPr userDrawn="1"/>
        </p:nvSpPr>
        <p:spPr>
          <a:xfrm>
            <a:off x="1217883" y="6415802"/>
            <a:ext cx="534307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1000" b="0" spc="-5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Statistics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CA6BFE-5121-3E48-BD99-E7B79560D072}"/>
              </a:ext>
            </a:extLst>
          </p:cNvPr>
          <p:cNvCxnSpPr>
            <a:cxnSpLocks/>
          </p:cNvCxnSpPr>
          <p:nvPr userDrawn="1"/>
        </p:nvCxnSpPr>
        <p:spPr>
          <a:xfrm>
            <a:off x="1217883" y="6430484"/>
            <a:ext cx="0" cy="21685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BA0C398-66DC-A44E-BBF4-CA00D2D9F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1887" y="6356350"/>
            <a:ext cx="375472" cy="365125"/>
          </a:xfrm>
        </p:spPr>
        <p:txBody>
          <a:bodyPr/>
          <a:lstStyle>
            <a:lvl1pPr>
              <a:defRPr sz="800"/>
            </a:lvl1pPr>
          </a:lstStyle>
          <a:p>
            <a:fld id="{AF2E3565-91DE-4068-BC22-43E643EC812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Footer Placeholder 24">
            <a:extLst>
              <a:ext uri="{FF2B5EF4-FFF2-40B4-BE49-F238E27FC236}">
                <a16:creationId xmlns:a16="http://schemas.microsoft.com/office/drawing/2014/main" id="{45C5F2BB-79B4-9545-8B85-8201E0E6F62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8823157" y="6356350"/>
            <a:ext cx="2409702" cy="365125"/>
          </a:xfrm>
        </p:spPr>
        <p:txBody>
          <a:bodyPr/>
          <a:lstStyle>
            <a:lvl1pPr algn="r">
              <a:defRPr sz="800"/>
            </a:lvl1pPr>
          </a:lstStyle>
          <a:p>
            <a:r>
              <a:rPr lang="en-GB" dirty="0"/>
              <a:t>UNdata portal modernization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60B428F-A417-A243-AAC3-722DFB650B0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3295" y="767376"/>
            <a:ext cx="10640131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8800B863-6E7F-C942-B16A-A15F9278FF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0640131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10000"/>
              </a:lnSpc>
              <a:defRPr sz="2800" b="1">
                <a:latin typeface="Montserrat" panose="00000500000000000000" pitchFamily="2" charset="0"/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41259929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D8D04F-C55D-48D1-841D-65C09A98E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9FE98-52F4-4973-932A-7656618E1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5F2A0-CE77-4802-93E0-86B3D01B1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B9B9B-1FB2-42C9-9D3A-D2E002A3D65B}" type="datetimeFigureOut">
              <a:rPr lang="en-GB" smtClean="0"/>
              <a:t>28/08/2022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E43E8-6656-418F-A1E0-78D4B2779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708A7-8173-4AAC-BF49-90AB66AC9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E3565-91DE-4068-BC22-43E643EC8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24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51" r:id="rId3"/>
    <p:sldLayoutId id="2147483661" r:id="rId4"/>
    <p:sldLayoutId id="2147483650" r:id="rId5"/>
    <p:sldLayoutId id="2147483656" r:id="rId6"/>
    <p:sldLayoutId id="2147483657" r:id="rId7"/>
    <p:sldLayoutId id="2147483658" r:id="rId8"/>
    <p:sldLayoutId id="2147483659" r:id="rId9"/>
    <p:sldLayoutId id="2147483652" r:id="rId10"/>
    <p:sldLayoutId id="2147483654" r:id="rId11"/>
    <p:sldLayoutId id="21474836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9D35C0-6DAF-434F-9B7B-045B9E1CAFF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3098" y="3556000"/>
            <a:ext cx="11105803" cy="1188720"/>
          </a:xfrm>
        </p:spPr>
        <p:txBody>
          <a:bodyPr/>
          <a:lstStyle/>
          <a:p>
            <a:r>
              <a:rPr lang="en-US" sz="2000" b="0" i="0" dirty="0" err="1"/>
              <a:t>Dagstuhl</a:t>
            </a:r>
            <a:r>
              <a:rPr lang="en-US" sz="2000" b="0" i="0" dirty="0"/>
              <a:t> workshop on </a:t>
            </a:r>
            <a:br>
              <a:rPr lang="en-US" sz="2000" b="0" dirty="0"/>
            </a:br>
            <a:r>
              <a:rPr lang="en-US" sz="2400" b="0" i="0" dirty="0"/>
              <a:t>Interoperability for Cross-Domain Research: Machine-Actionability &amp; Scalability</a:t>
            </a:r>
          </a:p>
          <a:p>
            <a:r>
              <a:rPr lang="en-GB" sz="1800" dirty="0"/>
              <a:t>28 August – 2 September 2022</a:t>
            </a:r>
            <a:endParaRPr lang="en-GB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C10F65-D9E6-40C2-993B-1D041DB39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0032"/>
            <a:ext cx="12192000" cy="1681968"/>
          </a:xfrm>
        </p:spPr>
        <p:txBody>
          <a:bodyPr/>
          <a:lstStyle/>
          <a:p>
            <a:r>
              <a:rPr lang="en-GB" sz="3600" dirty="0"/>
              <a:t>UNdata portal modernization</a:t>
            </a:r>
            <a:br>
              <a:rPr lang="en-GB" sz="3600" b="0" dirty="0"/>
            </a:br>
            <a:r>
              <a:rPr lang="en-GB" sz="3600" b="0" dirty="0"/>
              <a:t>A case study for cross-domain data integration</a:t>
            </a:r>
          </a:p>
        </p:txBody>
      </p:sp>
    </p:spTree>
    <p:extLst>
      <p:ext uri="{BB962C8B-B14F-4D97-AF65-F5344CB8AC3E}">
        <p14:creationId xmlns:p14="http://schemas.microsoft.com/office/powerpoint/2010/main" val="1403153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800C5-AF39-42AE-AACA-1832E298809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Optimized for defining, managing and using deep relationships within and across datasets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Helps establish explicit and implicit links to external resources, thus making data more easily findable, searchable, and usable.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Allows to build applications that efficiently access related data across multiple domains via deeply nested queries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Enables the creation of insights by reasoning over complex relationships.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Is extensible and scalable, allowing to easily and incrementally add new data and evolve the data schema to accommodate new data types and new use cases.</a:t>
            </a:r>
            <a:endParaRPr lang="en-US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1C03A-B568-D185-96A3-CE1419EF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3565-91DE-4068-BC22-43E643EC812F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9AC6E-A2CA-26D8-9856-5B149F943C7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UNdata portal modernization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07ED3B-9C7D-5B25-94B2-293F52A89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5" y="345992"/>
            <a:ext cx="10640131" cy="1026900"/>
          </a:xfrm>
        </p:spPr>
        <p:txBody>
          <a:bodyPr/>
          <a:lstStyle/>
          <a:p>
            <a:r>
              <a:rPr lang="en-US" sz="2800" dirty="0"/>
              <a:t>Why a knowledge graph approach?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174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800C5-AF39-42AE-AACA-1832E298809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There is no “one-size-fits-all” schema or ontology that can solve all problems or answer all queries.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Focus on key concepts and relationships within and across heterogenous statistical datasets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Avoid trying to model all possible datasets and all possible interrelationships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 not try to solve all conceivable use cases at once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Identify and prioritize the relationships within and across datasets that bring most value to data providers, data consumers, and other stakeholders of </a:t>
            </a:r>
            <a:r>
              <a:rPr lang="en-US" sz="2400" dirty="0" err="1"/>
              <a:t>UNdata</a:t>
            </a:r>
            <a:r>
              <a:rPr lang="en-US" sz="2400" dirty="0"/>
              <a:t> (“query driven design”)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1C03A-B568-D185-96A3-CE1419EF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3565-91DE-4068-BC22-43E643EC812F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9AC6E-A2CA-26D8-9856-5B149F943C7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UNdata portal modernization</a:t>
            </a:r>
            <a:endParaRPr lang="en-GB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4E33E3D6-306D-019F-9971-01F300EBEDB5}"/>
              </a:ext>
            </a:extLst>
          </p:cNvPr>
          <p:cNvSpPr txBox="1">
            <a:spLocks/>
          </p:cNvSpPr>
          <p:nvPr/>
        </p:nvSpPr>
        <p:spPr>
          <a:xfrm>
            <a:off x="615695" y="498392"/>
            <a:ext cx="10640131" cy="10269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Towards a UNdata knowledge 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907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800C5-AF39-42AE-AACA-1832E298809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Reuse terms and properties from standard cross-domain vocabularies (e.g., Data Cube Vocabulary, DCAT, VOID, Dublin Core, Schema.org)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Enrich the datasets by linking them to concepts described by the external resources (e.g., </a:t>
            </a:r>
            <a:r>
              <a:rPr lang="en-US" sz="2400" dirty="0" err="1"/>
              <a:t>GeoNames</a:t>
            </a:r>
            <a:r>
              <a:rPr lang="en-US" sz="2400" dirty="0"/>
              <a:t>, M49, UNTERM, SDG ontology…)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1C03A-B568-D185-96A3-CE1419EF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3565-91DE-4068-BC22-43E643EC812F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9AC6E-A2CA-26D8-9856-5B149F943C7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UNdata portal modernization</a:t>
            </a:r>
            <a:endParaRPr lang="en-GB" dirty="0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F91FCC1D-2FC7-965D-091E-035AE5755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5" y="345992"/>
            <a:ext cx="10640131" cy="1026900"/>
          </a:xfrm>
        </p:spPr>
        <p:txBody>
          <a:bodyPr/>
          <a:lstStyle/>
          <a:p>
            <a:r>
              <a:rPr lang="en-US" dirty="0"/>
              <a:t>Towards a </a:t>
            </a:r>
            <a:r>
              <a:rPr lang="en-US" dirty="0" err="1"/>
              <a:t>UNdata</a:t>
            </a:r>
            <a:r>
              <a:rPr lang="en-US" dirty="0"/>
              <a:t> knowledge graph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394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D017D7-A595-4457-97EF-2F550BA4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3565-91DE-4068-BC22-43E643EC812F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EDEB62-2B02-4041-A6A9-74BC52CEB9F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UNdata portal modernization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944930-9479-4257-93C7-504A80EFE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140842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BD9EAB8-B4ED-394C-BA42-7D56739A4820}"/>
              </a:ext>
            </a:extLst>
          </p:cNvPr>
          <p:cNvSpPr/>
          <p:nvPr/>
        </p:nvSpPr>
        <p:spPr>
          <a:xfrm>
            <a:off x="6473369" y="1233488"/>
            <a:ext cx="5059819" cy="500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784B8E1-CA08-E54A-9CAB-F9F52A5A6C66}"/>
              </a:ext>
            </a:extLst>
          </p:cNvPr>
          <p:cNvSpPr txBox="1">
            <a:spLocks/>
          </p:cNvSpPr>
          <p:nvPr/>
        </p:nvSpPr>
        <p:spPr>
          <a:xfrm>
            <a:off x="6604000" y="1477284"/>
            <a:ext cx="4823814" cy="4888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H">
                <a:solidFill>
                  <a:schemeClr val="bg1"/>
                </a:solidFill>
              </a:rPr>
              <a:t>User needs and experience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2386EE-91CE-4A6D-BC87-2E9CF368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3565-91DE-4068-BC22-43E643EC812F}" type="slidenum">
              <a:rPr lang="en-GB" smtClean="0"/>
              <a:t>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3587C-2AB7-4B18-AC55-299B99387BFD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UNdata portal modernization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1EA116-AB41-4621-97C2-65FCC34A9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vision for the UNdata portal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2F1314-70A0-504D-A2B7-C4E35653D6C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3741" y="1225150"/>
            <a:ext cx="5129403" cy="2152536"/>
          </a:xfrm>
        </p:spPr>
        <p:txBody>
          <a:bodyPr lIns="0" tIns="0" rIns="0" bIns="0">
            <a:noAutofit/>
          </a:bodyPr>
          <a:lstStyle/>
          <a:p>
            <a:pPr marL="0" indent="0">
              <a:buNone/>
            </a:pPr>
            <a:r>
              <a:rPr lang="en-CH" sz="1600" dirty="0">
                <a:solidFill>
                  <a:schemeClr val="accent3"/>
                </a:solidFill>
                <a:ea typeface="Roboto" panose="02000000000000000000" pitchFamily="2" charset="0"/>
              </a:rPr>
              <a:t>Vision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Position the UN as the </a:t>
            </a:r>
            <a:r>
              <a:rPr lang="en-GB" sz="1600" b="1" dirty="0">
                <a:solidFill>
                  <a:schemeClr val="accent1"/>
                </a:solidFill>
              </a:rPr>
              <a:t>centre of excellence </a:t>
            </a:r>
            <a:r>
              <a:rPr lang="en-GB" sz="1600" dirty="0">
                <a:solidFill>
                  <a:srgbClr val="000000"/>
                </a:solidFill>
              </a:rPr>
              <a:t>for authoritative, comparable, and high-quality </a:t>
            </a:r>
            <a:r>
              <a:rPr lang="en-GB" sz="1600" b="1" dirty="0">
                <a:solidFill>
                  <a:schemeClr val="accent1"/>
                </a:solidFill>
              </a:rPr>
              <a:t>data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Advance vision with </a:t>
            </a:r>
            <a:r>
              <a:rPr lang="en-GB" sz="1600" b="1" dirty="0">
                <a:solidFill>
                  <a:schemeClr val="accent1"/>
                </a:solidFill>
              </a:rPr>
              <a:t>dramatically improved platform by the end of 2022 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Enhance visibility and </a:t>
            </a:r>
            <a:r>
              <a:rPr lang="en-GB" sz="1600" b="1" dirty="0">
                <a:solidFill>
                  <a:schemeClr val="accent1"/>
                </a:solidFill>
              </a:rPr>
              <a:t>use of existing data assets from across UN system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Focus on </a:t>
            </a:r>
            <a:r>
              <a:rPr lang="en-GB" sz="1600" b="1" dirty="0">
                <a:solidFill>
                  <a:schemeClr val="accent1"/>
                </a:solidFill>
              </a:rPr>
              <a:t>data to support evidence-based action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accent1"/>
                </a:solidFill>
              </a:rPr>
              <a:t>Increase visibility of the UN system </a:t>
            </a:r>
            <a:r>
              <a:rPr lang="en-GB" sz="1600" dirty="0">
                <a:solidFill>
                  <a:srgbClr val="000000"/>
                </a:solidFill>
              </a:rPr>
              <a:t>as the leader in development, peace and security, and human rights data by 2025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3A1923F-290E-7547-BD30-ED4A2B1AC85F}"/>
              </a:ext>
            </a:extLst>
          </p:cNvPr>
          <p:cNvSpPr txBox="1">
            <a:spLocks/>
          </p:cNvSpPr>
          <p:nvPr/>
        </p:nvSpPr>
        <p:spPr>
          <a:xfrm>
            <a:off x="603743" y="4346515"/>
            <a:ext cx="5129402" cy="20098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H" dirty="0">
                <a:solidFill>
                  <a:schemeClr val="accent3"/>
                </a:solidFill>
                <a:latin typeface="+mn-lt"/>
              </a:rPr>
              <a:t>Focus: </a:t>
            </a:r>
            <a:r>
              <a:rPr lang="en-GB" dirty="0">
                <a:solidFill>
                  <a:schemeClr val="accent3"/>
                </a:solidFill>
                <a:latin typeface="+mn-lt"/>
              </a:rPr>
              <a:t>prioritize user engagement </a:t>
            </a:r>
            <a:endParaRPr lang="en-CH" dirty="0">
              <a:solidFill>
                <a:schemeClr val="accent3"/>
              </a:solidFill>
              <a:latin typeface="+mn-lt"/>
            </a:endParaRP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+mn-lt"/>
                <a:ea typeface="+mn-ea"/>
              </a:rPr>
              <a:t>Empower data </a:t>
            </a:r>
            <a:r>
              <a:rPr lang="en-GB" b="1" dirty="0">
                <a:solidFill>
                  <a:schemeClr val="accent1"/>
                </a:solidFill>
                <a:latin typeface="+mn-lt"/>
                <a:ea typeface="+mn-ea"/>
              </a:rPr>
              <a:t>users</a:t>
            </a:r>
            <a:r>
              <a:rPr lang="en-GB" dirty="0">
                <a:solidFill>
                  <a:srgbClr val="000000"/>
                </a:solidFill>
                <a:latin typeface="+mn-lt"/>
                <a:ea typeface="+mn-ea"/>
              </a:rPr>
              <a:t> to obtain </a:t>
            </a:r>
            <a:r>
              <a:rPr lang="en-GB" b="1" dirty="0">
                <a:solidFill>
                  <a:schemeClr val="accent1"/>
                </a:solidFill>
                <a:latin typeface="+mn-lt"/>
                <a:ea typeface="+mn-ea"/>
              </a:rPr>
              <a:t>knowledge </a:t>
            </a:r>
            <a:r>
              <a:rPr lang="en-GB" dirty="0">
                <a:solidFill>
                  <a:srgbClr val="000000"/>
                </a:solidFill>
                <a:latin typeface="+mn-lt"/>
                <a:ea typeface="+mn-ea"/>
              </a:rPr>
              <a:t>and</a:t>
            </a:r>
            <a:r>
              <a:rPr lang="en-GB" b="1" dirty="0">
                <a:solidFill>
                  <a:schemeClr val="accent1"/>
                </a:solidFill>
                <a:latin typeface="+mn-lt"/>
                <a:ea typeface="+mn-ea"/>
              </a:rPr>
              <a:t> insight </a:t>
            </a:r>
            <a:r>
              <a:rPr lang="en-GB" dirty="0">
                <a:solidFill>
                  <a:srgbClr val="000000"/>
                </a:solidFill>
                <a:latin typeface="+mn-lt"/>
                <a:ea typeface="+mn-ea"/>
              </a:rPr>
              <a:t>and to create </a:t>
            </a:r>
            <a:r>
              <a:rPr lang="en-GB" b="1" dirty="0">
                <a:solidFill>
                  <a:schemeClr val="accent1"/>
                </a:solidFill>
                <a:latin typeface="+mn-lt"/>
                <a:ea typeface="+mn-ea"/>
              </a:rPr>
              <a:t>solutions 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+mn-lt"/>
                <a:ea typeface="+mn-ea"/>
              </a:rPr>
              <a:t>Enable data </a:t>
            </a:r>
            <a:r>
              <a:rPr lang="en-GB" b="1" dirty="0">
                <a:solidFill>
                  <a:schemeClr val="accent1"/>
                </a:solidFill>
                <a:latin typeface="+mn-lt"/>
                <a:ea typeface="+mn-ea"/>
              </a:rPr>
              <a:t>producers</a:t>
            </a:r>
            <a:r>
              <a:rPr lang="en-GB" dirty="0">
                <a:solidFill>
                  <a:srgbClr val="000000"/>
                </a:solidFill>
                <a:latin typeface="+mn-lt"/>
                <a:ea typeface="+mn-ea"/>
              </a:rPr>
              <a:t> to </a:t>
            </a:r>
            <a:r>
              <a:rPr lang="en-GB" b="1" dirty="0">
                <a:solidFill>
                  <a:schemeClr val="accent1"/>
                </a:solidFill>
                <a:latin typeface="+mn-lt"/>
                <a:ea typeface="+mn-ea"/>
              </a:rPr>
              <a:t>maximize the impact of the data assets </a:t>
            </a:r>
            <a:r>
              <a:rPr lang="en-GB" dirty="0">
                <a:solidFill>
                  <a:srgbClr val="000000"/>
                </a:solidFill>
                <a:latin typeface="+mn-lt"/>
                <a:ea typeface="+mn-ea"/>
              </a:rPr>
              <a:t>under their stewardship 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+mn-lt"/>
                <a:ea typeface="+mn-ea"/>
              </a:rPr>
              <a:t>Develop a </a:t>
            </a:r>
            <a:r>
              <a:rPr lang="en-GB" b="1" dirty="0">
                <a:solidFill>
                  <a:schemeClr val="accent1"/>
                </a:solidFill>
                <a:latin typeface="+mn-lt"/>
                <a:ea typeface="+mn-ea"/>
              </a:rPr>
              <a:t>collaborative and sustainable data governance </a:t>
            </a:r>
            <a:r>
              <a:rPr lang="en-GB" dirty="0">
                <a:solidFill>
                  <a:srgbClr val="000000"/>
                </a:solidFill>
                <a:latin typeface="+mn-lt"/>
                <a:ea typeface="+mn-ea"/>
              </a:rPr>
              <a:t>model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910E3B64-0E0F-8649-BC95-610065258EA0}"/>
              </a:ext>
            </a:extLst>
          </p:cNvPr>
          <p:cNvSpPr/>
          <p:nvPr/>
        </p:nvSpPr>
        <p:spPr>
          <a:xfrm>
            <a:off x="5950857" y="1233488"/>
            <a:ext cx="286156" cy="5003800"/>
          </a:xfrm>
          <a:prstGeom prst="rightBrace">
            <a:avLst>
              <a:gd name="adj1" fmla="val 53788"/>
              <a:gd name="adj2" fmla="val 50000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C40EAC-C845-564B-A697-548C3708726C}"/>
              </a:ext>
            </a:extLst>
          </p:cNvPr>
          <p:cNvGrpSpPr/>
          <p:nvPr/>
        </p:nvGrpSpPr>
        <p:grpSpPr>
          <a:xfrm>
            <a:off x="6818427" y="1999832"/>
            <a:ext cx="4424773" cy="3477039"/>
            <a:chOff x="6861648" y="1999832"/>
            <a:chExt cx="4424773" cy="347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584770-8CAC-074A-9CD2-94244657EB8F}"/>
                </a:ext>
              </a:extLst>
            </p:cNvPr>
            <p:cNvSpPr/>
            <p:nvPr/>
          </p:nvSpPr>
          <p:spPr>
            <a:xfrm>
              <a:off x="6861648" y="2914232"/>
              <a:ext cx="202889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>
                  <a:solidFill>
                    <a:schemeClr val="bg1"/>
                  </a:solidFill>
                </a:rPr>
                <a:t>Data visualization tools</a:t>
              </a:r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4D8AC3B-0A3B-3842-A4BF-EEE6B4C9801A}"/>
                </a:ext>
              </a:extLst>
            </p:cNvPr>
            <p:cNvSpPr/>
            <p:nvPr/>
          </p:nvSpPr>
          <p:spPr>
            <a:xfrm>
              <a:off x="6861648" y="4885146"/>
              <a:ext cx="202889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>
                  <a:solidFill>
                    <a:schemeClr val="bg1"/>
                  </a:solidFill>
                </a:rPr>
                <a:t>Context and analysis</a:t>
              </a:r>
              <a:endParaRPr lang="en-GB" sz="1600">
                <a:solidFill>
                  <a:schemeClr val="bg1"/>
                </a:solidFill>
              </a:endParaRPr>
            </a:p>
          </p:txBody>
        </p:sp>
        <p:pic>
          <p:nvPicPr>
            <p:cNvPr id="8" name="Graphic 7" descr="Blueprint outline">
              <a:extLst>
                <a:ext uri="{FF2B5EF4-FFF2-40B4-BE49-F238E27FC236}">
                  <a16:creationId xmlns:a16="http://schemas.microsoft.com/office/drawing/2014/main" id="{8A9A0F14-DD88-4806-ACEE-D8CB77E8D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418894" y="1999832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Research outline">
              <a:extLst>
                <a:ext uri="{FF2B5EF4-FFF2-40B4-BE49-F238E27FC236}">
                  <a16:creationId xmlns:a16="http://schemas.microsoft.com/office/drawing/2014/main" id="{3EA76710-9B00-4533-B150-6815CB3DD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18894" y="3977492"/>
              <a:ext cx="914400" cy="9144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572D570-B772-4849-B794-D095386F46E6}"/>
                </a:ext>
              </a:extLst>
            </p:cNvPr>
            <p:cNvGrpSpPr/>
            <p:nvPr/>
          </p:nvGrpSpPr>
          <p:grpSpPr>
            <a:xfrm>
              <a:off x="9257528" y="1999832"/>
              <a:ext cx="2028893" cy="3477039"/>
              <a:chOff x="9257528" y="1999832"/>
              <a:chExt cx="2028893" cy="347703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A07969D-11D9-0B43-9E9A-61DC8AF3E6D7}"/>
                  </a:ext>
                </a:extLst>
              </p:cNvPr>
              <p:cNvSpPr/>
              <p:nvPr/>
            </p:nvSpPr>
            <p:spPr>
              <a:xfrm>
                <a:off x="9257528" y="2914232"/>
                <a:ext cx="202889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00" b="1">
                    <a:solidFill>
                      <a:schemeClr val="bg1"/>
                    </a:solidFill>
                  </a:rPr>
                  <a:t>Data access options</a:t>
                </a:r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077F583-D671-0641-B352-5955E61CF829}"/>
                  </a:ext>
                </a:extLst>
              </p:cNvPr>
              <p:cNvSpPr/>
              <p:nvPr/>
            </p:nvSpPr>
            <p:spPr>
              <a:xfrm>
                <a:off x="9257528" y="4892096"/>
                <a:ext cx="202889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00" b="1">
                    <a:solidFill>
                      <a:schemeClr val="bg1"/>
                    </a:solidFill>
                  </a:rPr>
                  <a:t>User guidance and community</a:t>
                </a:r>
                <a:endParaRPr lang="en-GB" sz="1600">
                  <a:solidFill>
                    <a:schemeClr val="bg1"/>
                  </a:solidFill>
                </a:endParaRPr>
              </a:p>
            </p:txBody>
          </p:sp>
          <p:pic>
            <p:nvPicPr>
              <p:cNvPr id="12" name="Graphic 11" descr="Folder Search outline">
                <a:extLst>
                  <a:ext uri="{FF2B5EF4-FFF2-40B4-BE49-F238E27FC236}">
                    <a16:creationId xmlns:a16="http://schemas.microsoft.com/office/drawing/2014/main" id="{3A1E4637-4CBA-4618-A011-AAA031462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814774" y="199983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1" name="Graphic 20" descr="Address Book outline">
                <a:extLst>
                  <a:ext uri="{FF2B5EF4-FFF2-40B4-BE49-F238E27FC236}">
                    <a16:creationId xmlns:a16="http://schemas.microsoft.com/office/drawing/2014/main" id="{A153EB65-3633-4EF1-9DEA-91C76E4A63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814774" y="3977492"/>
                <a:ext cx="914400" cy="914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34722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7E0E8F-25B3-39FE-497E-5AD488302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3565-91DE-4068-BC22-43E643EC812F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8D16D4-A58F-99B1-E9DC-6A3E22861A7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UNdata portal modernization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AFD470-7522-AE55-962D-89FA6A9D8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728" y="888404"/>
            <a:ext cx="10640131" cy="570650"/>
          </a:xfrm>
        </p:spPr>
        <p:txBody>
          <a:bodyPr/>
          <a:lstStyle/>
          <a:p>
            <a:r>
              <a:rPr lang="en-US" dirty="0"/>
              <a:t>What key problems are we trying to solve?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186956-77F1-7E53-2AB6-614EA529DCBA}"/>
              </a:ext>
            </a:extLst>
          </p:cNvPr>
          <p:cNvSpPr txBox="1"/>
          <p:nvPr/>
        </p:nvSpPr>
        <p:spPr>
          <a:xfrm>
            <a:off x="592728" y="1971040"/>
            <a:ext cx="1015655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Data consumers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Cannot find the data they need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Data is often outdated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Data from different domains is very difficult to integrate and mesh together for analysis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r>
              <a:rPr lang="en-US" b="1" dirty="0" err="1"/>
              <a:t>UNdata</a:t>
            </a:r>
            <a:r>
              <a:rPr lang="en-US" b="1" dirty="0"/>
              <a:t> managers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Must constantly fix data pipelines that break when any change is made in upstream systems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Are faced with high costs and risks of experimentation, with discourages innovation and continuous improvement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 centrally organized data team is a source of friction and capacity bottlenecks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r>
              <a:rPr lang="en-US" b="1" dirty="0"/>
              <a:t>Data providers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Need to invest too much time and effort to push every new data update to consumers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Don’t know whether and how their data products and services are being used by consumers</a:t>
            </a:r>
          </a:p>
        </p:txBody>
      </p:sp>
    </p:spTree>
    <p:extLst>
      <p:ext uri="{BB962C8B-B14F-4D97-AF65-F5344CB8AC3E}">
        <p14:creationId xmlns:p14="http://schemas.microsoft.com/office/powerpoint/2010/main" val="1090552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E356CB-9242-4448-9F3D-FE4E5E903AB5}"/>
              </a:ext>
            </a:extLst>
          </p:cNvPr>
          <p:cNvSpPr txBox="1"/>
          <p:nvPr/>
        </p:nvSpPr>
        <p:spPr>
          <a:xfrm>
            <a:off x="522596" y="409112"/>
            <a:ext cx="11096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UNdata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vs the modernized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UNdata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4528B85-65ED-4983-AF30-E0F1E5C9B0DA}"/>
              </a:ext>
            </a:extLst>
          </p:cNvPr>
          <p:cNvGrpSpPr/>
          <p:nvPr/>
        </p:nvGrpSpPr>
        <p:grpSpPr>
          <a:xfrm>
            <a:off x="1003630" y="1278317"/>
            <a:ext cx="1573702" cy="4056087"/>
            <a:chOff x="1188145" y="1465609"/>
            <a:chExt cx="1549991" cy="399497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B50A15-671A-4918-B5EB-F5664F3CFA0A}"/>
                </a:ext>
              </a:extLst>
            </p:cNvPr>
            <p:cNvSpPr/>
            <p:nvPr/>
          </p:nvSpPr>
          <p:spPr>
            <a:xfrm>
              <a:off x="1200364" y="2310537"/>
              <a:ext cx="657960" cy="445321"/>
            </a:xfrm>
            <a:prstGeom prst="rect">
              <a:avLst/>
            </a:prstGeom>
            <a:noFill/>
            <a:ln w="28575">
              <a:solidFill>
                <a:srgbClr val="00AD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15AD0AD-9323-4EDC-AC82-10A08DCA868F}"/>
                </a:ext>
              </a:extLst>
            </p:cNvPr>
            <p:cNvSpPr/>
            <p:nvPr/>
          </p:nvSpPr>
          <p:spPr>
            <a:xfrm>
              <a:off x="2080176" y="2310537"/>
              <a:ext cx="657960" cy="445321"/>
            </a:xfrm>
            <a:prstGeom prst="rect">
              <a:avLst/>
            </a:prstGeom>
            <a:noFill/>
            <a:ln w="28575">
              <a:solidFill>
                <a:srgbClr val="00AD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00E3FAB-D0E1-4BCD-A01C-A6951C088EE8}"/>
                </a:ext>
              </a:extLst>
            </p:cNvPr>
            <p:cNvCxnSpPr/>
            <p:nvPr/>
          </p:nvCxnSpPr>
          <p:spPr>
            <a:xfrm>
              <a:off x="1961124" y="2966619"/>
              <a:ext cx="0" cy="343269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E7C1CED-83E1-4C30-9DAC-774FF9D2D599}"/>
                </a:ext>
              </a:extLst>
            </p:cNvPr>
            <p:cNvCxnSpPr/>
            <p:nvPr/>
          </p:nvCxnSpPr>
          <p:spPr>
            <a:xfrm>
              <a:off x="1961123" y="4314211"/>
              <a:ext cx="0" cy="343269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89BC91A7-3A12-4CB8-8A6D-FEC59B27E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1318" y="4699828"/>
              <a:ext cx="760756" cy="760755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FDA6E89-3D67-4A47-94F5-0C2ECBB29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7676" y="2184488"/>
              <a:ext cx="581893" cy="581893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579FBE11-E3CF-4A63-86C0-79BAB5B9A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5767" y="2184488"/>
              <a:ext cx="581893" cy="58189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759B94F-32C0-4111-BACB-0012A970B51A}"/>
                </a:ext>
              </a:extLst>
            </p:cNvPr>
            <p:cNvSpPr/>
            <p:nvPr/>
          </p:nvSpPr>
          <p:spPr>
            <a:xfrm>
              <a:off x="1188145" y="1591657"/>
              <a:ext cx="657960" cy="445321"/>
            </a:xfrm>
            <a:prstGeom prst="rect">
              <a:avLst/>
            </a:prstGeom>
            <a:noFill/>
            <a:ln w="28575">
              <a:solidFill>
                <a:srgbClr val="00AD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F425A0-23A0-4C00-B2F5-36B20960A9D4}"/>
                </a:ext>
              </a:extLst>
            </p:cNvPr>
            <p:cNvSpPr/>
            <p:nvPr/>
          </p:nvSpPr>
          <p:spPr>
            <a:xfrm>
              <a:off x="2067956" y="1591657"/>
              <a:ext cx="657960" cy="445321"/>
            </a:xfrm>
            <a:prstGeom prst="rect">
              <a:avLst/>
            </a:prstGeom>
            <a:noFill/>
            <a:ln w="28575">
              <a:solidFill>
                <a:srgbClr val="00AD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07A53C78-54F7-4A40-B117-3FD8FDAB2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456" y="1465609"/>
              <a:ext cx="581893" cy="581893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2E1AD3C0-A4C9-4696-8B78-D28A775BE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3547" y="1465609"/>
              <a:ext cx="581893" cy="581893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710F80AF-CE7C-4333-A7D2-819E26FDA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6407" y="3290144"/>
              <a:ext cx="1016394" cy="1016393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5C62640-A6D2-4CDB-BD58-D861EB8128FA}"/>
              </a:ext>
            </a:extLst>
          </p:cNvPr>
          <p:cNvSpPr/>
          <p:nvPr/>
        </p:nvSpPr>
        <p:spPr>
          <a:xfrm>
            <a:off x="655099" y="1110819"/>
            <a:ext cx="2905574" cy="4365854"/>
          </a:xfrm>
          <a:prstGeom prst="rect">
            <a:avLst/>
          </a:prstGeom>
          <a:noFill/>
          <a:ln w="57150">
            <a:solidFill>
              <a:srgbClr val="00A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A95C6CE-B31A-4B8F-B790-39DA205F19D3}"/>
              </a:ext>
            </a:extLst>
          </p:cNvPr>
          <p:cNvGrpSpPr/>
          <p:nvPr/>
        </p:nvGrpSpPr>
        <p:grpSpPr>
          <a:xfrm>
            <a:off x="6770028" y="1332469"/>
            <a:ext cx="4071883" cy="3947784"/>
            <a:chOff x="4572086" y="1488284"/>
            <a:chExt cx="4071883" cy="3947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753B966-934C-40CE-99D0-60FAF1DF1B36}"/>
                </a:ext>
              </a:extLst>
            </p:cNvPr>
            <p:cNvSpPr/>
            <p:nvPr/>
          </p:nvSpPr>
          <p:spPr>
            <a:xfrm>
              <a:off x="5964414" y="2687312"/>
              <a:ext cx="1621595" cy="1621596"/>
            </a:xfrm>
            <a:prstGeom prst="ellipse">
              <a:avLst/>
            </a:prstGeom>
            <a:solidFill>
              <a:srgbClr val="00A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6384C64-2287-4E19-9509-D7AAAF26EA27}"/>
                </a:ext>
              </a:extLst>
            </p:cNvPr>
            <p:cNvSpPr/>
            <p:nvPr/>
          </p:nvSpPr>
          <p:spPr>
            <a:xfrm>
              <a:off x="5097284" y="2652096"/>
              <a:ext cx="707911" cy="707912"/>
            </a:xfrm>
            <a:prstGeom prst="ellipse">
              <a:avLst/>
            </a:prstGeom>
            <a:solidFill>
              <a:srgbClr val="149FDA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E03161E-43C6-4AC1-B3B7-ED6C98DC023F}"/>
                </a:ext>
              </a:extLst>
            </p:cNvPr>
            <p:cNvSpPr/>
            <p:nvPr/>
          </p:nvSpPr>
          <p:spPr>
            <a:xfrm>
              <a:off x="5587243" y="4247959"/>
              <a:ext cx="707911" cy="707912"/>
            </a:xfrm>
            <a:prstGeom prst="ellipse">
              <a:avLst/>
            </a:prstGeom>
            <a:solidFill>
              <a:srgbClr val="00ADEF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3F26A4E-2EF1-431B-85BE-04BCF29621C9}"/>
                </a:ext>
              </a:extLst>
            </p:cNvPr>
            <p:cNvSpPr/>
            <p:nvPr/>
          </p:nvSpPr>
          <p:spPr>
            <a:xfrm>
              <a:off x="7752698" y="2641541"/>
              <a:ext cx="707911" cy="707912"/>
            </a:xfrm>
            <a:prstGeom prst="ellipse">
              <a:avLst/>
            </a:prstGeom>
            <a:solidFill>
              <a:schemeClr val="bg2">
                <a:lumMod val="9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40477C6-756F-4DD7-9FB4-37783C0105DD}"/>
                </a:ext>
              </a:extLst>
            </p:cNvPr>
            <p:cNvSpPr/>
            <p:nvPr/>
          </p:nvSpPr>
          <p:spPr>
            <a:xfrm>
              <a:off x="7253173" y="4251213"/>
              <a:ext cx="707911" cy="707912"/>
            </a:xfrm>
            <a:prstGeom prst="ellipse">
              <a:avLst/>
            </a:prstGeom>
            <a:solidFill>
              <a:srgbClr val="149FDA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D61531B-AF28-4C65-AF14-FD62D4303267}"/>
                </a:ext>
              </a:extLst>
            </p:cNvPr>
            <p:cNvSpPr/>
            <p:nvPr/>
          </p:nvSpPr>
          <p:spPr>
            <a:xfrm rot="1537347">
              <a:off x="8175114" y="2208756"/>
              <a:ext cx="310769" cy="310769"/>
            </a:xfrm>
            <a:prstGeom prst="ellipse">
              <a:avLst/>
            </a:prstGeom>
            <a:solidFill>
              <a:srgbClr val="149FDA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B967E9D-C25B-4821-B040-C8E63A27F950}"/>
                </a:ext>
              </a:extLst>
            </p:cNvPr>
            <p:cNvSpPr/>
            <p:nvPr/>
          </p:nvSpPr>
          <p:spPr>
            <a:xfrm rot="1537347">
              <a:off x="8175114" y="3464107"/>
              <a:ext cx="310769" cy="310769"/>
            </a:xfrm>
            <a:prstGeom prst="ellipse">
              <a:avLst/>
            </a:prstGeom>
            <a:solidFill>
              <a:srgbClr val="00ADEF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E6A072C-B85A-451E-B6CB-4CEF8C0C9AB1}"/>
                </a:ext>
              </a:extLst>
            </p:cNvPr>
            <p:cNvSpPr/>
            <p:nvPr/>
          </p:nvSpPr>
          <p:spPr>
            <a:xfrm rot="5400000">
              <a:off x="8097377" y="4390640"/>
              <a:ext cx="310769" cy="310769"/>
            </a:xfrm>
            <a:prstGeom prst="ellipse">
              <a:avLst/>
            </a:prstGeom>
            <a:noFill/>
            <a:ln>
              <a:solidFill>
                <a:srgbClr val="00ADEF">
                  <a:alpha val="3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27E3F9B-2B98-45FC-8ACA-8732F319C091}"/>
                </a:ext>
              </a:extLst>
            </p:cNvPr>
            <p:cNvSpPr/>
            <p:nvPr/>
          </p:nvSpPr>
          <p:spPr>
            <a:xfrm rot="5400000">
              <a:off x="7951400" y="4983880"/>
              <a:ext cx="310769" cy="310769"/>
            </a:xfrm>
            <a:prstGeom prst="ellipse">
              <a:avLst/>
            </a:prstGeom>
            <a:noFill/>
            <a:ln>
              <a:solidFill>
                <a:srgbClr val="00ADEF">
                  <a:alpha val="3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D4B4B83-1FE9-4EE1-9DFC-6533B44D16AD}"/>
                </a:ext>
              </a:extLst>
            </p:cNvPr>
            <p:cNvSpPr/>
            <p:nvPr/>
          </p:nvSpPr>
          <p:spPr>
            <a:xfrm rot="5400000">
              <a:off x="7400677" y="5125299"/>
              <a:ext cx="310769" cy="310769"/>
            </a:xfrm>
            <a:prstGeom prst="ellipse">
              <a:avLst/>
            </a:prstGeom>
            <a:noFill/>
            <a:ln>
              <a:solidFill>
                <a:srgbClr val="00ADEF">
                  <a:alpha val="3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69712D2-C818-4EB5-AE77-A62C555D6417}"/>
                </a:ext>
              </a:extLst>
            </p:cNvPr>
            <p:cNvSpPr/>
            <p:nvPr/>
          </p:nvSpPr>
          <p:spPr>
            <a:xfrm rot="14461843">
              <a:off x="4731702" y="3192838"/>
              <a:ext cx="310769" cy="310769"/>
            </a:xfrm>
            <a:prstGeom prst="ellipse">
              <a:avLst/>
            </a:prstGeom>
            <a:noFill/>
            <a:ln>
              <a:solidFill>
                <a:srgbClr val="00ADEF">
                  <a:alpha val="3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6BE9A07-C274-48DF-A2BC-9F31191F5832}"/>
                </a:ext>
              </a:extLst>
            </p:cNvPr>
            <p:cNvSpPr/>
            <p:nvPr/>
          </p:nvSpPr>
          <p:spPr>
            <a:xfrm rot="14461843">
              <a:off x="4572086" y="2603122"/>
              <a:ext cx="310769" cy="310769"/>
            </a:xfrm>
            <a:prstGeom prst="ellipse">
              <a:avLst/>
            </a:prstGeom>
            <a:solidFill>
              <a:schemeClr val="bg2">
                <a:lumMod val="9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89E38A0-8997-47EF-9F96-01B60E7161AE}"/>
                </a:ext>
              </a:extLst>
            </p:cNvPr>
            <p:cNvSpPr/>
            <p:nvPr/>
          </p:nvSpPr>
          <p:spPr>
            <a:xfrm rot="11069657">
              <a:off x="5733833" y="5103725"/>
              <a:ext cx="310769" cy="310769"/>
            </a:xfrm>
            <a:prstGeom prst="ellipse">
              <a:avLst/>
            </a:prstGeom>
            <a:noFill/>
            <a:ln>
              <a:solidFill>
                <a:srgbClr val="00ADEF">
                  <a:alpha val="3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AA9C510-F9D5-4CFD-8E14-BB5F0F05A9FE}"/>
                </a:ext>
              </a:extLst>
            </p:cNvPr>
            <p:cNvSpPr/>
            <p:nvPr/>
          </p:nvSpPr>
          <p:spPr>
            <a:xfrm rot="11069657">
              <a:off x="5153856" y="4911709"/>
              <a:ext cx="310769" cy="310769"/>
            </a:xfrm>
            <a:prstGeom prst="ellipse">
              <a:avLst/>
            </a:prstGeom>
            <a:solidFill>
              <a:srgbClr val="149FDA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54507DF-6394-45B1-816A-9531111CD53F}"/>
                </a:ext>
              </a:extLst>
            </p:cNvPr>
            <p:cNvSpPr/>
            <p:nvPr/>
          </p:nvSpPr>
          <p:spPr>
            <a:xfrm rot="11069657">
              <a:off x="5056025" y="4351598"/>
              <a:ext cx="310769" cy="310769"/>
            </a:xfrm>
            <a:prstGeom prst="ellipse">
              <a:avLst/>
            </a:prstGeom>
            <a:solidFill>
              <a:srgbClr val="149FDA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1FB1F09-8D98-4AE5-A74B-18F70CDFCFBF}"/>
                </a:ext>
              </a:extLst>
            </p:cNvPr>
            <p:cNvSpPr txBox="1"/>
            <p:nvPr/>
          </p:nvSpPr>
          <p:spPr>
            <a:xfrm>
              <a:off x="6212671" y="3310026"/>
              <a:ext cx="1074633" cy="4364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UNdata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BC66D77-1033-440E-82F2-089C8325D16D}"/>
                </a:ext>
              </a:extLst>
            </p:cNvPr>
            <p:cNvSpPr txBox="1"/>
            <p:nvPr/>
          </p:nvSpPr>
          <p:spPr>
            <a:xfrm>
              <a:off x="7569336" y="2820256"/>
              <a:ext cx="1074633" cy="334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Partner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5F312B-6516-4CF8-8AB9-839B5D69EDFF}"/>
                </a:ext>
              </a:extLst>
            </p:cNvPr>
            <p:cNvSpPr txBox="1"/>
            <p:nvPr/>
          </p:nvSpPr>
          <p:spPr>
            <a:xfrm>
              <a:off x="5402395" y="4313679"/>
              <a:ext cx="1074633" cy="568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Agency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700AB45-7718-4000-A6C5-05ADA13615E7}"/>
                </a:ext>
              </a:extLst>
            </p:cNvPr>
            <p:cNvSpPr/>
            <p:nvPr/>
          </p:nvSpPr>
          <p:spPr>
            <a:xfrm>
              <a:off x="6428214" y="1834482"/>
              <a:ext cx="707911" cy="707912"/>
            </a:xfrm>
            <a:prstGeom prst="ellipse">
              <a:avLst/>
            </a:prstGeom>
            <a:solidFill>
              <a:srgbClr val="00ADEF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1D04649-4F82-4E49-9D90-11F5CD37E8C4}"/>
                </a:ext>
              </a:extLst>
            </p:cNvPr>
            <p:cNvGrpSpPr/>
            <p:nvPr/>
          </p:nvGrpSpPr>
          <p:grpSpPr>
            <a:xfrm>
              <a:off x="5993426" y="1488284"/>
              <a:ext cx="1548477" cy="734448"/>
              <a:chOff x="3156021" y="2237743"/>
              <a:chExt cx="1424334" cy="675566"/>
            </a:xfrm>
            <a:solidFill>
              <a:srgbClr val="149FDA">
                <a:alpha val="36000"/>
              </a:srgbClr>
            </a:solidFill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9AFD6ADA-0D01-4067-B775-1766BEB62C6F}"/>
                  </a:ext>
                </a:extLst>
              </p:cNvPr>
              <p:cNvGrpSpPr/>
              <p:nvPr/>
            </p:nvGrpSpPr>
            <p:grpSpPr>
              <a:xfrm>
                <a:off x="3409343" y="2237743"/>
                <a:ext cx="946493" cy="285854"/>
                <a:chOff x="3377444" y="2237743"/>
                <a:chExt cx="946493" cy="285854"/>
              </a:xfrm>
              <a:grpFill/>
            </p:grpSpPr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18599488-5328-44A9-9428-9754C9858BB1}"/>
                    </a:ext>
                  </a:extLst>
                </p:cNvPr>
                <p:cNvSpPr/>
                <p:nvPr/>
              </p:nvSpPr>
              <p:spPr>
                <a:xfrm rot="20288465">
                  <a:off x="3377444" y="2237743"/>
                  <a:ext cx="285854" cy="28585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B05C6658-96F2-43B2-A93E-4E9213B76913}"/>
                    </a:ext>
                  </a:extLst>
                </p:cNvPr>
                <p:cNvSpPr/>
                <p:nvPr/>
              </p:nvSpPr>
              <p:spPr>
                <a:xfrm rot="20288465">
                  <a:off x="4038083" y="2237743"/>
                  <a:ext cx="285854" cy="28585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8939B2BD-1D23-4DDD-B413-83B07CBE2B68}"/>
                  </a:ext>
                </a:extLst>
              </p:cNvPr>
              <p:cNvGrpSpPr/>
              <p:nvPr/>
            </p:nvGrpSpPr>
            <p:grpSpPr>
              <a:xfrm>
                <a:off x="3156021" y="2627455"/>
                <a:ext cx="1424334" cy="285854"/>
                <a:chOff x="3145388" y="2627455"/>
                <a:chExt cx="1424334" cy="285854"/>
              </a:xfrm>
              <a:grpFill/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8D9BDAD6-55BD-4A19-9B06-A8F281F7598D}"/>
                    </a:ext>
                  </a:extLst>
                </p:cNvPr>
                <p:cNvSpPr/>
                <p:nvPr/>
              </p:nvSpPr>
              <p:spPr>
                <a:xfrm rot="20288465">
                  <a:off x="4283868" y="2627455"/>
                  <a:ext cx="285854" cy="28585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6CD40E57-9612-4385-9A64-C5CC7C3BA028}"/>
                    </a:ext>
                  </a:extLst>
                </p:cNvPr>
                <p:cNvSpPr/>
                <p:nvPr/>
              </p:nvSpPr>
              <p:spPr>
                <a:xfrm rot="15682879">
                  <a:off x="3145388" y="2627455"/>
                  <a:ext cx="285854" cy="28585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B544118-E316-45A0-AB69-6D034EBDC34D}"/>
                </a:ext>
              </a:extLst>
            </p:cNvPr>
            <p:cNvSpPr txBox="1"/>
            <p:nvPr/>
          </p:nvSpPr>
          <p:spPr>
            <a:xfrm>
              <a:off x="6239923" y="1872309"/>
              <a:ext cx="1074633" cy="568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Agency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164E07-E488-4AC9-9A97-762AB14AAD22}"/>
                </a:ext>
              </a:extLst>
            </p:cNvPr>
            <p:cNvSpPr txBox="1"/>
            <p:nvPr/>
          </p:nvSpPr>
          <p:spPr>
            <a:xfrm>
              <a:off x="4914425" y="2700970"/>
              <a:ext cx="1074633" cy="568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Natl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Agency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46D58DE-84D9-4CCF-A70D-3FD104D5434E}"/>
                </a:ext>
              </a:extLst>
            </p:cNvPr>
            <p:cNvSpPr txBox="1"/>
            <p:nvPr/>
          </p:nvSpPr>
          <p:spPr>
            <a:xfrm>
              <a:off x="7069810" y="4313272"/>
              <a:ext cx="1074633" cy="568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Natl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Agency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C90C267-3D6B-4BB3-A9BA-55E9E88087BE}"/>
                </a:ext>
              </a:extLst>
            </p:cNvPr>
            <p:cNvCxnSpPr>
              <a:cxnSpLocks/>
            </p:cNvCxnSpPr>
            <p:nvPr/>
          </p:nvCxnSpPr>
          <p:spPr>
            <a:xfrm>
              <a:off x="6775212" y="2553333"/>
              <a:ext cx="0" cy="140008"/>
            </a:xfrm>
            <a:prstGeom prst="line">
              <a:avLst/>
            </a:prstGeom>
            <a:ln w="19050">
              <a:solidFill>
                <a:srgbClr val="00ADE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96B3BDB-60FD-44AE-8CC3-E695639D37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3034" y="3153974"/>
              <a:ext cx="207007" cy="70004"/>
            </a:xfrm>
            <a:prstGeom prst="line">
              <a:avLst/>
            </a:prstGeom>
            <a:ln w="19050">
              <a:solidFill>
                <a:srgbClr val="00ADE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B713660-B5D7-4AF6-8174-9652438B43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3810" y="4171588"/>
              <a:ext cx="130105" cy="161814"/>
            </a:xfrm>
            <a:prstGeom prst="line">
              <a:avLst/>
            </a:prstGeom>
            <a:ln w="19050">
              <a:solidFill>
                <a:srgbClr val="00ADE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99722B3-32A5-4325-B170-A443C07911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78344" y="3132213"/>
              <a:ext cx="223376" cy="91766"/>
            </a:xfrm>
            <a:prstGeom prst="line">
              <a:avLst/>
            </a:prstGeom>
            <a:ln w="19050">
              <a:solidFill>
                <a:srgbClr val="00ADE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90892B7-FB23-4F49-81A5-DA51609300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4348" y="4171588"/>
              <a:ext cx="161659" cy="161813"/>
            </a:xfrm>
            <a:prstGeom prst="line">
              <a:avLst/>
            </a:prstGeom>
            <a:ln w="19050">
              <a:solidFill>
                <a:srgbClr val="00ADE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68F6A1F-639F-4256-8F69-A3734D3550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9336" y="3610972"/>
              <a:ext cx="585125" cy="0"/>
            </a:xfrm>
            <a:prstGeom prst="line">
              <a:avLst/>
            </a:prstGeom>
            <a:ln w="19050">
              <a:solidFill>
                <a:srgbClr val="00ADE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F8443AF-679C-4CA7-AD6D-A613E57A91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4242" y="2481792"/>
              <a:ext cx="640890" cy="405315"/>
            </a:xfrm>
            <a:prstGeom prst="line">
              <a:avLst/>
            </a:prstGeom>
            <a:ln w="19050">
              <a:solidFill>
                <a:srgbClr val="00ADE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1216E39-5C5F-401D-9703-D56C1630EC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17971" y="2252509"/>
              <a:ext cx="208725" cy="570584"/>
            </a:xfrm>
            <a:prstGeom prst="line">
              <a:avLst/>
            </a:prstGeom>
            <a:ln w="19050">
              <a:solidFill>
                <a:srgbClr val="00ADE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8EDAD65-C2C5-4D9A-AB7F-120CB5B600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81691" y="1797475"/>
              <a:ext cx="68748" cy="9651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5C5F617-7F0D-468A-B397-1161C309C7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46017" y="2099739"/>
              <a:ext cx="69061" cy="1251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70C10B7-1F76-4A6B-B969-6E223D43F608}"/>
                </a:ext>
              </a:extLst>
            </p:cNvPr>
            <p:cNvCxnSpPr>
              <a:cxnSpLocks/>
            </p:cNvCxnSpPr>
            <p:nvPr/>
          </p:nvCxnSpPr>
          <p:spPr>
            <a:xfrm>
              <a:off x="6534051" y="1777693"/>
              <a:ext cx="72444" cy="83065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CC19118-72E8-4C5F-8197-F1433CA40C8A}"/>
                </a:ext>
              </a:extLst>
            </p:cNvPr>
            <p:cNvCxnSpPr>
              <a:cxnSpLocks/>
            </p:cNvCxnSpPr>
            <p:nvPr/>
          </p:nvCxnSpPr>
          <p:spPr>
            <a:xfrm>
              <a:off x="6317807" y="2127962"/>
              <a:ext cx="96623" cy="1025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8852B90-D7C7-4D63-8733-CDF474016170}"/>
                </a:ext>
              </a:extLst>
            </p:cNvPr>
            <p:cNvCxnSpPr>
              <a:cxnSpLocks/>
            </p:cNvCxnSpPr>
            <p:nvPr/>
          </p:nvCxnSpPr>
          <p:spPr>
            <a:xfrm>
              <a:off x="4905273" y="2809250"/>
              <a:ext cx="192010" cy="7564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E2A5706-398C-44E8-9389-C3471A250E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6472" y="3188977"/>
              <a:ext cx="96165" cy="4669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46B1E3B-3B6E-4D0E-A79A-079FD30EA1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0845" y="2547305"/>
              <a:ext cx="42642" cy="114479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3B551E-71F1-4610-B856-AC5F13078960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>
              <a:off x="8240845" y="3360009"/>
              <a:ext cx="38095" cy="112902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A6C521F-6F25-483D-8C17-C32A7236FF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76323" y="4831888"/>
              <a:ext cx="142502" cy="11633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2C44899-E3EE-42BF-860C-CE7A15273554}"/>
                </a:ext>
              </a:extLst>
            </p:cNvPr>
            <p:cNvCxnSpPr>
              <a:cxnSpLocks/>
              <a:endCxn id="31" idx="4"/>
            </p:cNvCxnSpPr>
            <p:nvPr/>
          </p:nvCxnSpPr>
          <p:spPr>
            <a:xfrm>
              <a:off x="5901392" y="4983879"/>
              <a:ext cx="0" cy="1203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FF8F61B-1022-4BB9-B8B8-BA2D63F13F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91620" y="4514117"/>
              <a:ext cx="154769" cy="31816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433CA1D-9213-4304-A52C-DB0778680665}"/>
                </a:ext>
              </a:extLst>
            </p:cNvPr>
            <p:cNvCxnSpPr>
              <a:cxnSpLocks/>
            </p:cNvCxnSpPr>
            <p:nvPr/>
          </p:nvCxnSpPr>
          <p:spPr>
            <a:xfrm rot="15702808" flipH="1">
              <a:off x="7863076" y="4871391"/>
              <a:ext cx="142502" cy="116336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E2D0085-2A2B-4EB2-80AD-069D25D5231C}"/>
                </a:ext>
              </a:extLst>
            </p:cNvPr>
            <p:cNvCxnSpPr>
              <a:cxnSpLocks/>
            </p:cNvCxnSpPr>
            <p:nvPr/>
          </p:nvCxnSpPr>
          <p:spPr>
            <a:xfrm rot="15702808">
              <a:off x="8035711" y="4497080"/>
              <a:ext cx="0" cy="1203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3C2B9B4-9AEB-4BEB-85B3-B867181047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79845" y="4988670"/>
              <a:ext cx="1218" cy="129614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C0AAAA9-4B89-4BD2-8EEE-F1CF1B6506E1}"/>
                </a:ext>
              </a:extLst>
            </p:cNvPr>
            <p:cNvCxnSpPr>
              <a:cxnSpLocks/>
              <a:stCxn id="25" idx="4"/>
              <a:endCxn id="23" idx="7"/>
            </p:cNvCxnSpPr>
            <p:nvPr/>
          </p:nvCxnSpPr>
          <p:spPr>
            <a:xfrm flipH="1">
              <a:off x="7857407" y="3759596"/>
              <a:ext cx="405890" cy="595288"/>
            </a:xfrm>
            <a:prstGeom prst="line">
              <a:avLst/>
            </a:prstGeom>
            <a:ln w="19050">
              <a:solidFill>
                <a:srgbClr val="00ADE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AC695100-96F6-4657-B2B2-823B72EAFBE6}"/>
              </a:ext>
            </a:extLst>
          </p:cNvPr>
          <p:cNvSpPr/>
          <p:nvPr/>
        </p:nvSpPr>
        <p:spPr>
          <a:xfrm>
            <a:off x="4887086" y="7445375"/>
            <a:ext cx="5266079" cy="404532"/>
          </a:xfrm>
          <a:prstGeom prst="rect">
            <a:avLst/>
          </a:prstGeom>
          <a:solidFill>
            <a:srgbClr val="00A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Federated and high capacity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B38C6C1-B61A-42CB-8690-90485870C4F2}"/>
              </a:ext>
            </a:extLst>
          </p:cNvPr>
          <p:cNvSpPr/>
          <p:nvPr/>
        </p:nvSpPr>
        <p:spPr>
          <a:xfrm>
            <a:off x="5572954" y="1110819"/>
            <a:ext cx="5843450" cy="4365854"/>
          </a:xfrm>
          <a:prstGeom prst="rect">
            <a:avLst/>
          </a:prstGeom>
          <a:noFill/>
          <a:ln w="57150">
            <a:solidFill>
              <a:srgbClr val="00A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CEE637-8977-4DDB-8097-6075A260E8C2}"/>
              </a:ext>
            </a:extLst>
          </p:cNvPr>
          <p:cNvGrpSpPr/>
          <p:nvPr/>
        </p:nvGrpSpPr>
        <p:grpSpPr>
          <a:xfrm>
            <a:off x="2909466" y="1901871"/>
            <a:ext cx="3302862" cy="3180467"/>
            <a:chOff x="2909466" y="1999147"/>
            <a:chExt cx="3302862" cy="3180467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0612F635-9F38-492B-A06C-27CB0C149FF6}"/>
                </a:ext>
              </a:extLst>
            </p:cNvPr>
            <p:cNvSpPr/>
            <p:nvPr/>
          </p:nvSpPr>
          <p:spPr>
            <a:xfrm>
              <a:off x="4375104" y="2216640"/>
              <a:ext cx="401077" cy="502131"/>
            </a:xfrm>
            <a:prstGeom prst="rightArrow">
              <a:avLst/>
            </a:prstGeom>
            <a:solidFill>
              <a:srgbClr val="00A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0BB8E40A-E3EB-4A42-B714-B32668DEFB74}"/>
                </a:ext>
              </a:extLst>
            </p:cNvPr>
            <p:cNvSpPr/>
            <p:nvPr/>
          </p:nvSpPr>
          <p:spPr>
            <a:xfrm>
              <a:off x="2909466" y="1999147"/>
              <a:ext cx="1281178" cy="922660"/>
            </a:xfrm>
            <a:prstGeom prst="rect">
              <a:avLst/>
            </a:prstGeom>
            <a:solidFill>
              <a:srgbClr val="00A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Burden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agencies 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B2F3CBC-1D35-4328-B463-AD83C6A90C39}"/>
                </a:ext>
              </a:extLst>
            </p:cNvPr>
            <p:cNvSpPr/>
            <p:nvPr/>
          </p:nvSpPr>
          <p:spPr>
            <a:xfrm>
              <a:off x="4934587" y="1999147"/>
              <a:ext cx="1269345" cy="922660"/>
            </a:xfrm>
            <a:prstGeom prst="rect">
              <a:avLst/>
            </a:prstGeom>
            <a:solidFill>
              <a:srgbClr val="00A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Agencies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co-owners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84D48AB-C173-4D53-B5D0-C379C5A161C8}"/>
                </a:ext>
              </a:extLst>
            </p:cNvPr>
            <p:cNvSpPr/>
            <p:nvPr/>
          </p:nvSpPr>
          <p:spPr>
            <a:xfrm>
              <a:off x="2909466" y="3130781"/>
              <a:ext cx="1281178" cy="922660"/>
            </a:xfrm>
            <a:prstGeom prst="rect">
              <a:avLst/>
            </a:prstGeom>
            <a:solidFill>
              <a:srgbClr val="00A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Limited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sets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F973F3B-9BB3-4A65-810D-F3E390394854}"/>
                </a:ext>
              </a:extLst>
            </p:cNvPr>
            <p:cNvSpPr/>
            <p:nvPr/>
          </p:nvSpPr>
          <p:spPr>
            <a:xfrm>
              <a:off x="4934587" y="3130780"/>
              <a:ext cx="1269345" cy="922660"/>
            </a:xfrm>
            <a:prstGeom prst="rect">
              <a:avLst/>
            </a:prstGeom>
            <a:solidFill>
              <a:srgbClr val="00A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Potentially unlimited range of data sets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1056379-7072-484D-BDA9-58FAF76EEC55}"/>
                </a:ext>
              </a:extLst>
            </p:cNvPr>
            <p:cNvSpPr/>
            <p:nvPr/>
          </p:nvSpPr>
          <p:spPr>
            <a:xfrm>
              <a:off x="2917862" y="4256953"/>
              <a:ext cx="1281178" cy="922661"/>
            </a:xfrm>
            <a:prstGeom prst="rect">
              <a:avLst/>
            </a:prstGeom>
            <a:solidFill>
              <a:srgbClr val="00A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Siloed browsing and querying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463F0FB-F79E-4225-88FA-9DB4A95F7F32}"/>
                </a:ext>
              </a:extLst>
            </p:cNvPr>
            <p:cNvSpPr/>
            <p:nvPr/>
          </p:nvSpPr>
          <p:spPr>
            <a:xfrm>
              <a:off x="4942983" y="4256953"/>
              <a:ext cx="1269345" cy="922661"/>
            </a:xfrm>
            <a:prstGeom prst="rect">
              <a:avLst/>
            </a:prstGeom>
            <a:solidFill>
              <a:srgbClr val="00A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Fully integrated data exploration </a:t>
              </a:r>
            </a:p>
          </p:txBody>
        </p:sp>
        <p:sp>
          <p:nvSpPr>
            <p:cNvPr id="104" name="Arrow: Right 103">
              <a:extLst>
                <a:ext uri="{FF2B5EF4-FFF2-40B4-BE49-F238E27FC236}">
                  <a16:creationId xmlns:a16="http://schemas.microsoft.com/office/drawing/2014/main" id="{0A8C1E47-DF80-44B5-BDD6-12F55595540F}"/>
                </a:ext>
              </a:extLst>
            </p:cNvPr>
            <p:cNvSpPr/>
            <p:nvPr/>
          </p:nvSpPr>
          <p:spPr>
            <a:xfrm>
              <a:off x="4375104" y="3345273"/>
              <a:ext cx="401077" cy="502131"/>
            </a:xfrm>
            <a:prstGeom prst="rightArrow">
              <a:avLst/>
            </a:prstGeom>
            <a:solidFill>
              <a:srgbClr val="00A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Arrow: Right 104">
              <a:extLst>
                <a:ext uri="{FF2B5EF4-FFF2-40B4-BE49-F238E27FC236}">
                  <a16:creationId xmlns:a16="http://schemas.microsoft.com/office/drawing/2014/main" id="{D82B5A0D-908B-4817-84BC-14DADC11FB4E}"/>
                </a:ext>
              </a:extLst>
            </p:cNvPr>
            <p:cNvSpPr/>
            <p:nvPr/>
          </p:nvSpPr>
          <p:spPr>
            <a:xfrm>
              <a:off x="4375104" y="4464179"/>
              <a:ext cx="401077" cy="502131"/>
            </a:xfrm>
            <a:prstGeom prst="rightArrow">
              <a:avLst/>
            </a:prstGeom>
            <a:solidFill>
              <a:srgbClr val="00A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50A5DA4A-E82B-426A-90A0-452B4B4F61AA}"/>
              </a:ext>
            </a:extLst>
          </p:cNvPr>
          <p:cNvSpPr txBox="1"/>
          <p:nvPr/>
        </p:nvSpPr>
        <p:spPr>
          <a:xfrm>
            <a:off x="536076" y="5586992"/>
            <a:ext cx="38110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ADE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Warehouse approach: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Centralized architecture, manual processes and low capacity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FCD6D46-02A7-4FAE-BDB6-E778055F8021}"/>
              </a:ext>
            </a:extLst>
          </p:cNvPr>
          <p:cNvSpPr txBox="1"/>
          <p:nvPr/>
        </p:nvSpPr>
        <p:spPr>
          <a:xfrm>
            <a:off x="5456731" y="5586992"/>
            <a:ext cx="49820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ADE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Knowledge graph approach: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Federated architecture, automated processes and high capacity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882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60AED23-9AC6-43EE-BB7F-40F388262C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These organizational and technical capabilities have to be in place to enable the modernized UNdata platform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DF9602-5C13-4BAA-B8AF-D2B096411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3565-91DE-4068-BC22-43E643EC812F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E08A8-2F62-4842-B41D-C188716696D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 dirty="0"/>
              <a:t>UNdata portal modernization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D14130-BFCE-4006-8B6C-035D8EE28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High-level capability architecture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393E34-A2A8-4A8B-8FF6-5936F97459EE}"/>
              </a:ext>
            </a:extLst>
          </p:cNvPr>
          <p:cNvSpPr/>
          <p:nvPr/>
        </p:nvSpPr>
        <p:spPr>
          <a:xfrm>
            <a:off x="6363675" y="1838804"/>
            <a:ext cx="1183540" cy="19279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Data exploration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F22412-2AE0-45A7-9836-79D8D96586D6}"/>
              </a:ext>
            </a:extLst>
          </p:cNvPr>
          <p:cNvSpPr/>
          <p:nvPr/>
        </p:nvSpPr>
        <p:spPr>
          <a:xfrm>
            <a:off x="7639617" y="1839887"/>
            <a:ext cx="1183540" cy="19279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Data</a:t>
            </a:r>
            <a:br>
              <a:rPr lang="en-GB" sz="1400" dirty="0"/>
            </a:br>
            <a:r>
              <a:rPr lang="en-GB" sz="1400" dirty="0"/>
              <a:t>visualization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1CF32B-03D8-482A-B855-C12D5AC94664}"/>
              </a:ext>
            </a:extLst>
          </p:cNvPr>
          <p:cNvSpPr/>
          <p:nvPr/>
        </p:nvSpPr>
        <p:spPr>
          <a:xfrm>
            <a:off x="6096000" y="3839760"/>
            <a:ext cx="4001954" cy="135679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Integrated data access (APIs)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971276-7126-4AC7-97C2-A9820342AAF6}"/>
              </a:ext>
            </a:extLst>
          </p:cNvPr>
          <p:cNvSpPr/>
          <p:nvPr/>
        </p:nvSpPr>
        <p:spPr>
          <a:xfrm>
            <a:off x="5038991" y="3085798"/>
            <a:ext cx="961229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Data storage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7223CE-3CD5-4D06-BE50-649D7CF6AC53}"/>
              </a:ext>
            </a:extLst>
          </p:cNvPr>
          <p:cNvSpPr/>
          <p:nvPr/>
        </p:nvSpPr>
        <p:spPr>
          <a:xfrm>
            <a:off x="1947665" y="4622781"/>
            <a:ext cx="4052555" cy="5769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Data management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2C6283-EB91-473C-8A55-C2755932B88E}"/>
              </a:ext>
            </a:extLst>
          </p:cNvPr>
          <p:cNvSpPr/>
          <p:nvPr/>
        </p:nvSpPr>
        <p:spPr>
          <a:xfrm>
            <a:off x="1947665" y="3085798"/>
            <a:ext cx="96123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Data sourcing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642A16-874C-4337-97A2-F5F3A08189BD}"/>
              </a:ext>
            </a:extLst>
          </p:cNvPr>
          <p:cNvSpPr/>
          <p:nvPr/>
        </p:nvSpPr>
        <p:spPr>
          <a:xfrm>
            <a:off x="2976512" y="3085798"/>
            <a:ext cx="961229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Data validation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AA6CFE-8898-4715-8F99-8A9E11992C78}"/>
              </a:ext>
            </a:extLst>
          </p:cNvPr>
          <p:cNvSpPr/>
          <p:nvPr/>
        </p:nvSpPr>
        <p:spPr>
          <a:xfrm>
            <a:off x="1947665" y="5269513"/>
            <a:ext cx="8150289" cy="6209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Governance and IT infrastructure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E45060-7BE9-4D81-B58D-080796D17F55}"/>
              </a:ext>
            </a:extLst>
          </p:cNvPr>
          <p:cNvSpPr/>
          <p:nvPr/>
        </p:nvSpPr>
        <p:spPr>
          <a:xfrm>
            <a:off x="6095410" y="1838804"/>
            <a:ext cx="172616" cy="21298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8FED3A-606D-4248-ADBF-38193E3DAB51}"/>
              </a:ext>
            </a:extLst>
          </p:cNvPr>
          <p:cNvGrpSpPr>
            <a:grpSpLocks/>
          </p:cNvGrpSpPr>
          <p:nvPr/>
        </p:nvGrpSpPr>
        <p:grpSpPr>
          <a:xfrm>
            <a:off x="882654" y="4140597"/>
            <a:ext cx="817733" cy="791819"/>
            <a:chOff x="801256" y="4437856"/>
            <a:chExt cx="817733" cy="791819"/>
          </a:xfrm>
        </p:grpSpPr>
        <p:grpSp>
          <p:nvGrpSpPr>
            <p:cNvPr id="42" name="Group 749">
              <a:extLst>
                <a:ext uri="{FF2B5EF4-FFF2-40B4-BE49-F238E27FC236}">
                  <a16:creationId xmlns:a16="http://schemas.microsoft.com/office/drawing/2014/main" id="{4637DFB7-017F-4644-8BEA-4262C334082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5285" y="4437856"/>
              <a:ext cx="369676" cy="369676"/>
              <a:chOff x="3520" y="2686"/>
              <a:chExt cx="340" cy="340"/>
            </a:xfrm>
            <a:solidFill>
              <a:schemeClr val="accent2"/>
            </a:solidFill>
          </p:grpSpPr>
          <p:sp>
            <p:nvSpPr>
              <p:cNvPr id="43" name="Freeform 750">
                <a:extLst>
                  <a:ext uri="{FF2B5EF4-FFF2-40B4-BE49-F238E27FC236}">
                    <a16:creationId xmlns:a16="http://schemas.microsoft.com/office/drawing/2014/main" id="{D1D6A048-2FB0-4D5E-AB4C-57A3FD70B1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20" y="2686"/>
                <a:ext cx="340" cy="340"/>
              </a:xfrm>
              <a:custGeom>
                <a:avLst/>
                <a:gdLst>
                  <a:gd name="T0" fmla="*/ 256 w 512"/>
                  <a:gd name="T1" fmla="*/ 21 h 512"/>
                  <a:gd name="T2" fmla="*/ 490 w 512"/>
                  <a:gd name="T3" fmla="*/ 256 h 512"/>
                  <a:gd name="T4" fmla="*/ 256 w 512"/>
                  <a:gd name="T5" fmla="*/ 490 h 512"/>
                  <a:gd name="T6" fmla="*/ 21 w 512"/>
                  <a:gd name="T7" fmla="*/ 256 h 512"/>
                  <a:gd name="T8" fmla="*/ 256 w 512"/>
                  <a:gd name="T9" fmla="*/ 21 h 512"/>
                  <a:gd name="T10" fmla="*/ 256 w 512"/>
                  <a:gd name="T11" fmla="*/ 0 h 512"/>
                  <a:gd name="T12" fmla="*/ 0 w 512"/>
                  <a:gd name="T13" fmla="*/ 256 h 512"/>
                  <a:gd name="T14" fmla="*/ 256 w 512"/>
                  <a:gd name="T15" fmla="*/ 512 h 512"/>
                  <a:gd name="T16" fmla="*/ 512 w 512"/>
                  <a:gd name="T17" fmla="*/ 256 h 512"/>
                  <a:gd name="T18" fmla="*/ 256 w 512"/>
                  <a:gd name="T19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2" h="512">
                    <a:moveTo>
                      <a:pt x="256" y="21"/>
                    </a:moveTo>
                    <a:cubicBezTo>
                      <a:pt x="385" y="21"/>
                      <a:pt x="490" y="126"/>
                      <a:pt x="490" y="256"/>
                    </a:cubicBezTo>
                    <a:cubicBezTo>
                      <a:pt x="490" y="385"/>
                      <a:pt x="385" y="490"/>
                      <a:pt x="256" y="490"/>
                    </a:cubicBezTo>
                    <a:cubicBezTo>
                      <a:pt x="126" y="490"/>
                      <a:pt x="21" y="385"/>
                      <a:pt x="21" y="256"/>
                    </a:cubicBezTo>
                    <a:cubicBezTo>
                      <a:pt x="21" y="126"/>
                      <a:pt x="126" y="21"/>
                      <a:pt x="256" y="21"/>
                    </a:cubicBezTo>
                    <a:moveTo>
                      <a:pt x="256" y="0"/>
                    </a:moveTo>
                    <a:cubicBezTo>
                      <a:pt x="114" y="0"/>
                      <a:pt x="0" y="114"/>
                      <a:pt x="0" y="256"/>
                    </a:cubicBezTo>
                    <a:cubicBezTo>
                      <a:pt x="0" y="397"/>
                      <a:pt x="114" y="512"/>
                      <a:pt x="256" y="512"/>
                    </a:cubicBezTo>
                    <a:cubicBezTo>
                      <a:pt x="397" y="512"/>
                      <a:pt x="512" y="397"/>
                      <a:pt x="512" y="256"/>
                    </a:cubicBezTo>
                    <a:cubicBezTo>
                      <a:pt x="512" y="114"/>
                      <a:pt x="397" y="0"/>
                      <a:pt x="25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751">
                <a:extLst>
                  <a:ext uri="{FF2B5EF4-FFF2-40B4-BE49-F238E27FC236}">
                    <a16:creationId xmlns:a16="http://schemas.microsoft.com/office/drawing/2014/main" id="{292A664F-354F-4F9B-BBFC-97C2A0B1A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" y="2789"/>
                <a:ext cx="144" cy="137"/>
              </a:xfrm>
              <a:custGeom>
                <a:avLst/>
                <a:gdLst>
                  <a:gd name="T0" fmla="*/ 209 w 216"/>
                  <a:gd name="T1" fmla="*/ 187 h 207"/>
                  <a:gd name="T2" fmla="*/ 171 w 216"/>
                  <a:gd name="T3" fmla="*/ 179 h 207"/>
                  <a:gd name="T4" fmla="*/ 156 w 216"/>
                  <a:gd name="T5" fmla="*/ 177 h 207"/>
                  <a:gd name="T6" fmla="*/ 145 w 216"/>
                  <a:gd name="T7" fmla="*/ 147 h 207"/>
                  <a:gd name="T8" fmla="*/ 167 w 216"/>
                  <a:gd name="T9" fmla="*/ 96 h 207"/>
                  <a:gd name="T10" fmla="*/ 157 w 216"/>
                  <a:gd name="T11" fmla="*/ 22 h 207"/>
                  <a:gd name="T12" fmla="*/ 108 w 216"/>
                  <a:gd name="T13" fmla="*/ 0 h 207"/>
                  <a:gd name="T14" fmla="*/ 59 w 216"/>
                  <a:gd name="T15" fmla="*/ 22 h 207"/>
                  <a:gd name="T16" fmla="*/ 50 w 216"/>
                  <a:gd name="T17" fmla="*/ 96 h 207"/>
                  <a:gd name="T18" fmla="*/ 72 w 216"/>
                  <a:gd name="T19" fmla="*/ 147 h 207"/>
                  <a:gd name="T20" fmla="*/ 61 w 216"/>
                  <a:gd name="T21" fmla="*/ 177 h 207"/>
                  <a:gd name="T22" fmla="*/ 45 w 216"/>
                  <a:gd name="T23" fmla="*/ 179 h 207"/>
                  <a:gd name="T24" fmla="*/ 8 w 216"/>
                  <a:gd name="T25" fmla="*/ 187 h 207"/>
                  <a:gd name="T26" fmla="*/ 3 w 216"/>
                  <a:gd name="T27" fmla="*/ 201 h 207"/>
                  <a:gd name="T28" fmla="*/ 12 w 216"/>
                  <a:gd name="T29" fmla="*/ 207 h 207"/>
                  <a:gd name="T30" fmla="*/ 17 w 216"/>
                  <a:gd name="T31" fmla="*/ 206 h 207"/>
                  <a:gd name="T32" fmla="*/ 46 w 216"/>
                  <a:gd name="T33" fmla="*/ 200 h 207"/>
                  <a:gd name="T34" fmla="*/ 71 w 216"/>
                  <a:gd name="T35" fmla="*/ 195 h 207"/>
                  <a:gd name="T36" fmla="*/ 91 w 216"/>
                  <a:gd name="T37" fmla="*/ 162 h 207"/>
                  <a:gd name="T38" fmla="*/ 90 w 216"/>
                  <a:gd name="T39" fmla="*/ 135 h 207"/>
                  <a:gd name="T40" fmla="*/ 71 w 216"/>
                  <a:gd name="T41" fmla="*/ 91 h 207"/>
                  <a:gd name="T42" fmla="*/ 76 w 216"/>
                  <a:gd name="T43" fmla="*/ 36 h 207"/>
                  <a:gd name="T44" fmla="*/ 108 w 216"/>
                  <a:gd name="T45" fmla="*/ 22 h 207"/>
                  <a:gd name="T46" fmla="*/ 108 w 216"/>
                  <a:gd name="T47" fmla="*/ 21 h 207"/>
                  <a:gd name="T48" fmla="*/ 109 w 216"/>
                  <a:gd name="T49" fmla="*/ 22 h 207"/>
                  <a:gd name="T50" fmla="*/ 141 w 216"/>
                  <a:gd name="T51" fmla="*/ 36 h 207"/>
                  <a:gd name="T52" fmla="*/ 146 w 216"/>
                  <a:gd name="T53" fmla="*/ 91 h 207"/>
                  <a:gd name="T54" fmla="*/ 127 w 216"/>
                  <a:gd name="T55" fmla="*/ 135 h 207"/>
                  <a:gd name="T56" fmla="*/ 125 w 216"/>
                  <a:gd name="T57" fmla="*/ 162 h 207"/>
                  <a:gd name="T58" fmla="*/ 146 w 216"/>
                  <a:gd name="T59" fmla="*/ 195 h 207"/>
                  <a:gd name="T60" fmla="*/ 170 w 216"/>
                  <a:gd name="T61" fmla="*/ 200 h 207"/>
                  <a:gd name="T62" fmla="*/ 200 w 216"/>
                  <a:gd name="T63" fmla="*/ 206 h 207"/>
                  <a:gd name="T64" fmla="*/ 204 w 216"/>
                  <a:gd name="T65" fmla="*/ 207 h 207"/>
                  <a:gd name="T66" fmla="*/ 214 w 216"/>
                  <a:gd name="T67" fmla="*/ 201 h 207"/>
                  <a:gd name="T68" fmla="*/ 209 w 216"/>
                  <a:gd name="T69" fmla="*/ 18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6" h="207">
                    <a:moveTo>
                      <a:pt x="209" y="187"/>
                    </a:moveTo>
                    <a:cubicBezTo>
                      <a:pt x="194" y="180"/>
                      <a:pt x="182" y="180"/>
                      <a:pt x="171" y="179"/>
                    </a:cubicBezTo>
                    <a:cubicBezTo>
                      <a:pt x="165" y="179"/>
                      <a:pt x="159" y="179"/>
                      <a:pt x="156" y="177"/>
                    </a:cubicBezTo>
                    <a:cubicBezTo>
                      <a:pt x="149" y="173"/>
                      <a:pt x="143" y="153"/>
                      <a:pt x="145" y="147"/>
                    </a:cubicBezTo>
                    <a:cubicBezTo>
                      <a:pt x="153" y="134"/>
                      <a:pt x="162" y="114"/>
                      <a:pt x="167" y="96"/>
                    </a:cubicBezTo>
                    <a:cubicBezTo>
                      <a:pt x="174" y="64"/>
                      <a:pt x="171" y="39"/>
                      <a:pt x="157" y="22"/>
                    </a:cubicBezTo>
                    <a:cubicBezTo>
                      <a:pt x="139" y="0"/>
                      <a:pt x="111" y="0"/>
                      <a:pt x="108" y="0"/>
                    </a:cubicBezTo>
                    <a:cubicBezTo>
                      <a:pt x="106" y="0"/>
                      <a:pt x="77" y="0"/>
                      <a:pt x="59" y="22"/>
                    </a:cubicBezTo>
                    <a:cubicBezTo>
                      <a:pt x="45" y="39"/>
                      <a:pt x="42" y="64"/>
                      <a:pt x="50" y="96"/>
                    </a:cubicBezTo>
                    <a:cubicBezTo>
                      <a:pt x="54" y="114"/>
                      <a:pt x="63" y="134"/>
                      <a:pt x="72" y="147"/>
                    </a:cubicBezTo>
                    <a:cubicBezTo>
                      <a:pt x="73" y="153"/>
                      <a:pt x="67" y="173"/>
                      <a:pt x="61" y="177"/>
                    </a:cubicBezTo>
                    <a:cubicBezTo>
                      <a:pt x="57" y="179"/>
                      <a:pt x="52" y="179"/>
                      <a:pt x="45" y="179"/>
                    </a:cubicBezTo>
                    <a:cubicBezTo>
                      <a:pt x="35" y="180"/>
                      <a:pt x="22" y="180"/>
                      <a:pt x="8" y="187"/>
                    </a:cubicBezTo>
                    <a:cubicBezTo>
                      <a:pt x="2" y="189"/>
                      <a:pt x="0" y="196"/>
                      <a:pt x="3" y="201"/>
                    </a:cubicBezTo>
                    <a:cubicBezTo>
                      <a:pt x="4" y="205"/>
                      <a:pt x="8" y="207"/>
                      <a:pt x="12" y="207"/>
                    </a:cubicBezTo>
                    <a:cubicBezTo>
                      <a:pt x="14" y="207"/>
                      <a:pt x="15" y="207"/>
                      <a:pt x="17" y="206"/>
                    </a:cubicBezTo>
                    <a:cubicBezTo>
                      <a:pt x="28" y="201"/>
                      <a:pt x="37" y="201"/>
                      <a:pt x="46" y="200"/>
                    </a:cubicBezTo>
                    <a:cubicBezTo>
                      <a:pt x="55" y="200"/>
                      <a:pt x="63" y="200"/>
                      <a:pt x="71" y="195"/>
                    </a:cubicBezTo>
                    <a:cubicBezTo>
                      <a:pt x="85" y="188"/>
                      <a:pt x="90" y="168"/>
                      <a:pt x="91" y="162"/>
                    </a:cubicBezTo>
                    <a:cubicBezTo>
                      <a:pt x="93" y="153"/>
                      <a:pt x="95" y="142"/>
                      <a:pt x="90" y="135"/>
                    </a:cubicBezTo>
                    <a:cubicBezTo>
                      <a:pt x="82" y="125"/>
                      <a:pt x="74" y="106"/>
                      <a:pt x="71" y="91"/>
                    </a:cubicBezTo>
                    <a:cubicBezTo>
                      <a:pt x="65" y="66"/>
                      <a:pt x="66" y="47"/>
                      <a:pt x="76" y="36"/>
                    </a:cubicBezTo>
                    <a:cubicBezTo>
                      <a:pt x="87" y="21"/>
                      <a:pt x="108" y="22"/>
                      <a:pt x="108" y="22"/>
                    </a:cubicBezTo>
                    <a:cubicBezTo>
                      <a:pt x="108" y="22"/>
                      <a:pt x="108" y="21"/>
                      <a:pt x="108" y="21"/>
                    </a:cubicBezTo>
                    <a:cubicBezTo>
                      <a:pt x="108" y="21"/>
                      <a:pt x="108" y="22"/>
                      <a:pt x="109" y="22"/>
                    </a:cubicBezTo>
                    <a:cubicBezTo>
                      <a:pt x="109" y="22"/>
                      <a:pt x="129" y="21"/>
                      <a:pt x="141" y="36"/>
                    </a:cubicBezTo>
                    <a:cubicBezTo>
                      <a:pt x="150" y="47"/>
                      <a:pt x="152" y="66"/>
                      <a:pt x="146" y="91"/>
                    </a:cubicBezTo>
                    <a:cubicBezTo>
                      <a:pt x="142" y="106"/>
                      <a:pt x="134" y="125"/>
                      <a:pt x="127" y="135"/>
                    </a:cubicBezTo>
                    <a:cubicBezTo>
                      <a:pt x="122" y="142"/>
                      <a:pt x="123" y="153"/>
                      <a:pt x="125" y="162"/>
                    </a:cubicBezTo>
                    <a:cubicBezTo>
                      <a:pt x="126" y="168"/>
                      <a:pt x="132" y="188"/>
                      <a:pt x="146" y="195"/>
                    </a:cubicBezTo>
                    <a:cubicBezTo>
                      <a:pt x="154" y="200"/>
                      <a:pt x="162" y="200"/>
                      <a:pt x="170" y="200"/>
                    </a:cubicBezTo>
                    <a:cubicBezTo>
                      <a:pt x="179" y="201"/>
                      <a:pt x="189" y="201"/>
                      <a:pt x="200" y="206"/>
                    </a:cubicBezTo>
                    <a:cubicBezTo>
                      <a:pt x="201" y="207"/>
                      <a:pt x="203" y="207"/>
                      <a:pt x="204" y="207"/>
                    </a:cubicBezTo>
                    <a:cubicBezTo>
                      <a:pt x="208" y="207"/>
                      <a:pt x="212" y="205"/>
                      <a:pt x="214" y="201"/>
                    </a:cubicBezTo>
                    <a:cubicBezTo>
                      <a:pt x="216" y="196"/>
                      <a:pt x="214" y="189"/>
                      <a:pt x="209" y="1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Freeform 752">
                <a:extLst>
                  <a:ext uri="{FF2B5EF4-FFF2-40B4-BE49-F238E27FC236}">
                    <a16:creationId xmlns:a16="http://schemas.microsoft.com/office/drawing/2014/main" id="{DECF433C-7ECC-4C83-B746-11C78C927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2" y="2802"/>
                <a:ext cx="95" cy="111"/>
              </a:xfrm>
              <a:custGeom>
                <a:avLst/>
                <a:gdLst>
                  <a:gd name="T0" fmla="*/ 136 w 143"/>
                  <a:gd name="T1" fmla="*/ 147 h 167"/>
                  <a:gd name="T2" fmla="*/ 109 w 143"/>
                  <a:gd name="T3" fmla="*/ 139 h 167"/>
                  <a:gd name="T4" fmla="*/ 95 w 143"/>
                  <a:gd name="T5" fmla="*/ 136 h 167"/>
                  <a:gd name="T6" fmla="*/ 89 w 143"/>
                  <a:gd name="T7" fmla="*/ 118 h 167"/>
                  <a:gd name="T8" fmla="*/ 106 w 143"/>
                  <a:gd name="T9" fmla="*/ 78 h 167"/>
                  <a:gd name="T10" fmla="*/ 99 w 143"/>
                  <a:gd name="T11" fmla="*/ 20 h 167"/>
                  <a:gd name="T12" fmla="*/ 56 w 143"/>
                  <a:gd name="T13" fmla="*/ 1 h 167"/>
                  <a:gd name="T14" fmla="*/ 14 w 143"/>
                  <a:gd name="T15" fmla="*/ 20 h 167"/>
                  <a:gd name="T16" fmla="*/ 6 w 143"/>
                  <a:gd name="T17" fmla="*/ 78 h 167"/>
                  <a:gd name="T18" fmla="*/ 24 w 143"/>
                  <a:gd name="T19" fmla="*/ 118 h 167"/>
                  <a:gd name="T20" fmla="*/ 18 w 143"/>
                  <a:gd name="T21" fmla="*/ 136 h 167"/>
                  <a:gd name="T22" fmla="*/ 16 w 143"/>
                  <a:gd name="T23" fmla="*/ 151 h 167"/>
                  <a:gd name="T24" fmla="*/ 24 w 143"/>
                  <a:gd name="T25" fmla="*/ 155 h 167"/>
                  <a:gd name="T26" fmla="*/ 31 w 143"/>
                  <a:gd name="T27" fmla="*/ 153 h 167"/>
                  <a:gd name="T28" fmla="*/ 41 w 143"/>
                  <a:gd name="T29" fmla="*/ 107 h 167"/>
                  <a:gd name="T30" fmla="*/ 27 w 143"/>
                  <a:gd name="T31" fmla="*/ 73 h 167"/>
                  <a:gd name="T32" fmla="*/ 31 w 143"/>
                  <a:gd name="T33" fmla="*/ 33 h 167"/>
                  <a:gd name="T34" fmla="*/ 56 w 143"/>
                  <a:gd name="T35" fmla="*/ 22 h 167"/>
                  <a:gd name="T36" fmla="*/ 82 w 143"/>
                  <a:gd name="T37" fmla="*/ 33 h 167"/>
                  <a:gd name="T38" fmla="*/ 86 w 143"/>
                  <a:gd name="T39" fmla="*/ 73 h 167"/>
                  <a:gd name="T40" fmla="*/ 71 w 143"/>
                  <a:gd name="T41" fmla="*/ 107 h 167"/>
                  <a:gd name="T42" fmla="*/ 82 w 143"/>
                  <a:gd name="T43" fmla="*/ 153 h 167"/>
                  <a:gd name="T44" fmla="*/ 83 w 143"/>
                  <a:gd name="T45" fmla="*/ 154 h 167"/>
                  <a:gd name="T46" fmla="*/ 106 w 143"/>
                  <a:gd name="T47" fmla="*/ 160 h 167"/>
                  <a:gd name="T48" fmla="*/ 125 w 143"/>
                  <a:gd name="T49" fmla="*/ 165 h 167"/>
                  <a:gd name="T50" fmla="*/ 131 w 143"/>
                  <a:gd name="T51" fmla="*/ 167 h 167"/>
                  <a:gd name="T52" fmla="*/ 140 w 143"/>
                  <a:gd name="T53" fmla="*/ 162 h 167"/>
                  <a:gd name="T54" fmla="*/ 136 w 143"/>
                  <a:gd name="T55" fmla="*/ 14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3" h="167">
                    <a:moveTo>
                      <a:pt x="136" y="147"/>
                    </a:moveTo>
                    <a:cubicBezTo>
                      <a:pt x="128" y="142"/>
                      <a:pt x="118" y="140"/>
                      <a:pt x="109" y="139"/>
                    </a:cubicBezTo>
                    <a:cubicBezTo>
                      <a:pt x="104" y="138"/>
                      <a:pt x="98" y="137"/>
                      <a:pt x="95" y="136"/>
                    </a:cubicBezTo>
                    <a:cubicBezTo>
                      <a:pt x="89" y="131"/>
                      <a:pt x="88" y="121"/>
                      <a:pt x="89" y="118"/>
                    </a:cubicBezTo>
                    <a:cubicBezTo>
                      <a:pt x="96" y="109"/>
                      <a:pt x="103" y="93"/>
                      <a:pt x="106" y="78"/>
                    </a:cubicBezTo>
                    <a:cubicBezTo>
                      <a:pt x="112" y="53"/>
                      <a:pt x="110" y="34"/>
                      <a:pt x="99" y="20"/>
                    </a:cubicBezTo>
                    <a:cubicBezTo>
                      <a:pt x="83" y="0"/>
                      <a:pt x="58" y="1"/>
                      <a:pt x="56" y="1"/>
                    </a:cubicBezTo>
                    <a:cubicBezTo>
                      <a:pt x="54" y="1"/>
                      <a:pt x="30" y="0"/>
                      <a:pt x="14" y="20"/>
                    </a:cubicBezTo>
                    <a:cubicBezTo>
                      <a:pt x="3" y="34"/>
                      <a:pt x="0" y="53"/>
                      <a:pt x="6" y="78"/>
                    </a:cubicBezTo>
                    <a:cubicBezTo>
                      <a:pt x="10" y="93"/>
                      <a:pt x="17" y="109"/>
                      <a:pt x="24" y="118"/>
                    </a:cubicBezTo>
                    <a:cubicBezTo>
                      <a:pt x="25" y="121"/>
                      <a:pt x="24" y="132"/>
                      <a:pt x="18" y="136"/>
                    </a:cubicBezTo>
                    <a:cubicBezTo>
                      <a:pt x="13" y="140"/>
                      <a:pt x="12" y="146"/>
                      <a:pt x="16" y="151"/>
                    </a:cubicBezTo>
                    <a:cubicBezTo>
                      <a:pt x="18" y="154"/>
                      <a:pt x="21" y="155"/>
                      <a:pt x="24" y="155"/>
                    </a:cubicBezTo>
                    <a:cubicBezTo>
                      <a:pt x="26" y="155"/>
                      <a:pt x="29" y="155"/>
                      <a:pt x="31" y="153"/>
                    </a:cubicBezTo>
                    <a:cubicBezTo>
                      <a:pt x="45" y="142"/>
                      <a:pt x="49" y="118"/>
                      <a:pt x="41" y="107"/>
                    </a:cubicBezTo>
                    <a:cubicBezTo>
                      <a:pt x="36" y="99"/>
                      <a:pt x="30" y="85"/>
                      <a:pt x="27" y="73"/>
                    </a:cubicBezTo>
                    <a:cubicBezTo>
                      <a:pt x="23" y="55"/>
                      <a:pt x="24" y="42"/>
                      <a:pt x="31" y="33"/>
                    </a:cubicBezTo>
                    <a:cubicBezTo>
                      <a:pt x="39" y="22"/>
                      <a:pt x="55" y="22"/>
                      <a:pt x="56" y="22"/>
                    </a:cubicBezTo>
                    <a:cubicBezTo>
                      <a:pt x="58" y="22"/>
                      <a:pt x="73" y="22"/>
                      <a:pt x="82" y="33"/>
                    </a:cubicBezTo>
                    <a:cubicBezTo>
                      <a:pt x="89" y="42"/>
                      <a:pt x="90" y="55"/>
                      <a:pt x="86" y="73"/>
                    </a:cubicBezTo>
                    <a:cubicBezTo>
                      <a:pt x="83" y="85"/>
                      <a:pt x="77" y="99"/>
                      <a:pt x="71" y="107"/>
                    </a:cubicBezTo>
                    <a:cubicBezTo>
                      <a:pt x="63" y="118"/>
                      <a:pt x="67" y="142"/>
                      <a:pt x="82" y="153"/>
                    </a:cubicBezTo>
                    <a:cubicBezTo>
                      <a:pt x="82" y="153"/>
                      <a:pt x="83" y="154"/>
                      <a:pt x="83" y="154"/>
                    </a:cubicBezTo>
                    <a:cubicBezTo>
                      <a:pt x="90" y="158"/>
                      <a:pt x="98" y="159"/>
                      <a:pt x="106" y="160"/>
                    </a:cubicBezTo>
                    <a:cubicBezTo>
                      <a:pt x="113" y="161"/>
                      <a:pt x="121" y="162"/>
                      <a:pt x="125" y="165"/>
                    </a:cubicBezTo>
                    <a:cubicBezTo>
                      <a:pt x="127" y="166"/>
                      <a:pt x="129" y="167"/>
                      <a:pt x="131" y="167"/>
                    </a:cubicBezTo>
                    <a:cubicBezTo>
                      <a:pt x="134" y="167"/>
                      <a:pt x="138" y="165"/>
                      <a:pt x="140" y="162"/>
                    </a:cubicBezTo>
                    <a:cubicBezTo>
                      <a:pt x="143" y="157"/>
                      <a:pt x="141" y="150"/>
                      <a:pt x="136" y="1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D5AAD28-6FDF-477C-8BBF-96AC1B8CD7D8}"/>
                </a:ext>
              </a:extLst>
            </p:cNvPr>
            <p:cNvSpPr>
              <a:spLocks/>
            </p:cNvSpPr>
            <p:nvPr/>
          </p:nvSpPr>
          <p:spPr>
            <a:xfrm>
              <a:off x="801256" y="4891121"/>
              <a:ext cx="81773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99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Other data producers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A0F2FC0-5BD9-46B5-B622-32ED8543B958}"/>
              </a:ext>
            </a:extLst>
          </p:cNvPr>
          <p:cNvGrpSpPr/>
          <p:nvPr/>
        </p:nvGrpSpPr>
        <p:grpSpPr>
          <a:xfrm>
            <a:off x="10105671" y="4827533"/>
            <a:ext cx="817733" cy="769796"/>
            <a:chOff x="9963431" y="4827533"/>
            <a:chExt cx="817733" cy="769796"/>
          </a:xfrm>
        </p:grpSpPr>
        <p:grpSp>
          <p:nvGrpSpPr>
            <p:cNvPr id="17" name="Group 545">
              <a:extLst>
                <a:ext uri="{FF2B5EF4-FFF2-40B4-BE49-F238E27FC236}">
                  <a16:creationId xmlns:a16="http://schemas.microsoft.com/office/drawing/2014/main" id="{59B70D29-D170-4E3A-9BB9-CF4C0E12937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187787" y="4827533"/>
              <a:ext cx="369021" cy="369021"/>
              <a:chOff x="1885" y="1944"/>
              <a:chExt cx="340" cy="340"/>
            </a:xfrm>
            <a:solidFill>
              <a:schemeClr val="accent2"/>
            </a:solidFill>
          </p:grpSpPr>
          <p:sp>
            <p:nvSpPr>
              <p:cNvPr id="18" name="Freeform 546">
                <a:extLst>
                  <a:ext uri="{FF2B5EF4-FFF2-40B4-BE49-F238E27FC236}">
                    <a16:creationId xmlns:a16="http://schemas.microsoft.com/office/drawing/2014/main" id="{6125744C-9D72-4F6D-BDE3-5976030D07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85" y="1944"/>
                <a:ext cx="340" cy="340"/>
              </a:xfrm>
              <a:custGeom>
                <a:avLst/>
                <a:gdLst>
                  <a:gd name="T0" fmla="*/ 256 w 512"/>
                  <a:gd name="T1" fmla="*/ 21 h 512"/>
                  <a:gd name="T2" fmla="*/ 490 w 512"/>
                  <a:gd name="T3" fmla="*/ 256 h 512"/>
                  <a:gd name="T4" fmla="*/ 256 w 512"/>
                  <a:gd name="T5" fmla="*/ 490 h 512"/>
                  <a:gd name="T6" fmla="*/ 21 w 512"/>
                  <a:gd name="T7" fmla="*/ 256 h 512"/>
                  <a:gd name="T8" fmla="*/ 256 w 512"/>
                  <a:gd name="T9" fmla="*/ 21 h 512"/>
                  <a:gd name="T10" fmla="*/ 256 w 512"/>
                  <a:gd name="T11" fmla="*/ 0 h 512"/>
                  <a:gd name="T12" fmla="*/ 0 w 512"/>
                  <a:gd name="T13" fmla="*/ 256 h 512"/>
                  <a:gd name="T14" fmla="*/ 256 w 512"/>
                  <a:gd name="T15" fmla="*/ 512 h 512"/>
                  <a:gd name="T16" fmla="*/ 512 w 512"/>
                  <a:gd name="T17" fmla="*/ 256 h 512"/>
                  <a:gd name="T18" fmla="*/ 256 w 512"/>
                  <a:gd name="T19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2" h="512">
                    <a:moveTo>
                      <a:pt x="256" y="21"/>
                    </a:moveTo>
                    <a:cubicBezTo>
                      <a:pt x="385" y="21"/>
                      <a:pt x="490" y="126"/>
                      <a:pt x="490" y="256"/>
                    </a:cubicBezTo>
                    <a:cubicBezTo>
                      <a:pt x="490" y="385"/>
                      <a:pt x="385" y="490"/>
                      <a:pt x="256" y="490"/>
                    </a:cubicBezTo>
                    <a:cubicBezTo>
                      <a:pt x="126" y="490"/>
                      <a:pt x="21" y="385"/>
                      <a:pt x="21" y="256"/>
                    </a:cubicBezTo>
                    <a:cubicBezTo>
                      <a:pt x="21" y="126"/>
                      <a:pt x="126" y="21"/>
                      <a:pt x="256" y="21"/>
                    </a:cubicBezTo>
                    <a:moveTo>
                      <a:pt x="256" y="0"/>
                    </a:moveTo>
                    <a:cubicBezTo>
                      <a:pt x="114" y="0"/>
                      <a:pt x="0" y="114"/>
                      <a:pt x="0" y="256"/>
                    </a:cubicBezTo>
                    <a:cubicBezTo>
                      <a:pt x="0" y="397"/>
                      <a:pt x="114" y="512"/>
                      <a:pt x="256" y="512"/>
                    </a:cubicBezTo>
                    <a:cubicBezTo>
                      <a:pt x="397" y="512"/>
                      <a:pt x="512" y="397"/>
                      <a:pt x="512" y="256"/>
                    </a:cubicBezTo>
                    <a:cubicBezTo>
                      <a:pt x="512" y="114"/>
                      <a:pt x="397" y="0"/>
                      <a:pt x="25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" name="Freeform 547">
                <a:extLst>
                  <a:ext uri="{FF2B5EF4-FFF2-40B4-BE49-F238E27FC236}">
                    <a16:creationId xmlns:a16="http://schemas.microsoft.com/office/drawing/2014/main" id="{8164C873-F06B-4D21-BE52-E9EFA67D1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7" y="2007"/>
                <a:ext cx="215" cy="185"/>
              </a:xfrm>
              <a:custGeom>
                <a:avLst/>
                <a:gdLst>
                  <a:gd name="T0" fmla="*/ 318 w 323"/>
                  <a:gd name="T1" fmla="*/ 259 h 278"/>
                  <a:gd name="T2" fmla="*/ 257 w 323"/>
                  <a:gd name="T3" fmla="*/ 241 h 278"/>
                  <a:gd name="T4" fmla="*/ 229 w 323"/>
                  <a:gd name="T5" fmla="*/ 236 h 278"/>
                  <a:gd name="T6" fmla="*/ 212 w 323"/>
                  <a:gd name="T7" fmla="*/ 223 h 278"/>
                  <a:gd name="T8" fmla="*/ 213 w 323"/>
                  <a:gd name="T9" fmla="*/ 220 h 278"/>
                  <a:gd name="T10" fmla="*/ 246 w 323"/>
                  <a:gd name="T11" fmla="*/ 142 h 278"/>
                  <a:gd name="T12" fmla="*/ 233 w 323"/>
                  <a:gd name="T13" fmla="*/ 33 h 278"/>
                  <a:gd name="T14" fmla="*/ 161 w 323"/>
                  <a:gd name="T15" fmla="*/ 1 h 278"/>
                  <a:gd name="T16" fmla="*/ 161 w 323"/>
                  <a:gd name="T17" fmla="*/ 1 h 278"/>
                  <a:gd name="T18" fmla="*/ 90 w 323"/>
                  <a:gd name="T19" fmla="*/ 33 h 278"/>
                  <a:gd name="T20" fmla="*/ 77 w 323"/>
                  <a:gd name="T21" fmla="*/ 142 h 278"/>
                  <a:gd name="T22" fmla="*/ 110 w 323"/>
                  <a:gd name="T23" fmla="*/ 220 h 278"/>
                  <a:gd name="T24" fmla="*/ 111 w 323"/>
                  <a:gd name="T25" fmla="*/ 223 h 278"/>
                  <a:gd name="T26" fmla="*/ 94 w 323"/>
                  <a:gd name="T27" fmla="*/ 236 h 278"/>
                  <a:gd name="T28" fmla="*/ 66 w 323"/>
                  <a:gd name="T29" fmla="*/ 241 h 278"/>
                  <a:gd name="T30" fmla="*/ 5 w 323"/>
                  <a:gd name="T31" fmla="*/ 259 h 278"/>
                  <a:gd name="T32" fmla="*/ 4 w 323"/>
                  <a:gd name="T33" fmla="*/ 274 h 278"/>
                  <a:gd name="T34" fmla="*/ 12 w 323"/>
                  <a:gd name="T35" fmla="*/ 278 h 278"/>
                  <a:gd name="T36" fmla="*/ 19 w 323"/>
                  <a:gd name="T37" fmla="*/ 275 h 278"/>
                  <a:gd name="T38" fmla="*/ 69 w 323"/>
                  <a:gd name="T39" fmla="*/ 263 h 278"/>
                  <a:gd name="T40" fmla="*/ 101 w 323"/>
                  <a:gd name="T41" fmla="*/ 256 h 278"/>
                  <a:gd name="T42" fmla="*/ 131 w 323"/>
                  <a:gd name="T43" fmla="*/ 229 h 278"/>
                  <a:gd name="T44" fmla="*/ 128 w 323"/>
                  <a:gd name="T45" fmla="*/ 208 h 278"/>
                  <a:gd name="T46" fmla="*/ 97 w 323"/>
                  <a:gd name="T47" fmla="*/ 137 h 278"/>
                  <a:gd name="T48" fmla="*/ 106 w 323"/>
                  <a:gd name="T49" fmla="*/ 46 h 278"/>
                  <a:gd name="T50" fmla="*/ 161 w 323"/>
                  <a:gd name="T51" fmla="*/ 22 h 278"/>
                  <a:gd name="T52" fmla="*/ 162 w 323"/>
                  <a:gd name="T53" fmla="*/ 22 h 278"/>
                  <a:gd name="T54" fmla="*/ 162 w 323"/>
                  <a:gd name="T55" fmla="*/ 22 h 278"/>
                  <a:gd name="T56" fmla="*/ 162 w 323"/>
                  <a:gd name="T57" fmla="*/ 22 h 278"/>
                  <a:gd name="T58" fmla="*/ 217 w 323"/>
                  <a:gd name="T59" fmla="*/ 46 h 278"/>
                  <a:gd name="T60" fmla="*/ 226 w 323"/>
                  <a:gd name="T61" fmla="*/ 137 h 278"/>
                  <a:gd name="T62" fmla="*/ 195 w 323"/>
                  <a:gd name="T63" fmla="*/ 208 h 278"/>
                  <a:gd name="T64" fmla="*/ 192 w 323"/>
                  <a:gd name="T65" fmla="*/ 229 h 278"/>
                  <a:gd name="T66" fmla="*/ 222 w 323"/>
                  <a:gd name="T67" fmla="*/ 256 h 278"/>
                  <a:gd name="T68" fmla="*/ 254 w 323"/>
                  <a:gd name="T69" fmla="*/ 263 h 278"/>
                  <a:gd name="T70" fmla="*/ 304 w 323"/>
                  <a:gd name="T71" fmla="*/ 275 h 278"/>
                  <a:gd name="T72" fmla="*/ 311 w 323"/>
                  <a:gd name="T73" fmla="*/ 278 h 278"/>
                  <a:gd name="T74" fmla="*/ 319 w 323"/>
                  <a:gd name="T75" fmla="*/ 274 h 278"/>
                  <a:gd name="T76" fmla="*/ 318 w 323"/>
                  <a:gd name="T77" fmla="*/ 259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3" h="278">
                    <a:moveTo>
                      <a:pt x="318" y="259"/>
                    </a:moveTo>
                    <a:cubicBezTo>
                      <a:pt x="306" y="249"/>
                      <a:pt x="281" y="245"/>
                      <a:pt x="257" y="241"/>
                    </a:cubicBezTo>
                    <a:cubicBezTo>
                      <a:pt x="246" y="240"/>
                      <a:pt x="235" y="238"/>
                      <a:pt x="229" y="236"/>
                    </a:cubicBezTo>
                    <a:cubicBezTo>
                      <a:pt x="220" y="232"/>
                      <a:pt x="214" y="226"/>
                      <a:pt x="212" y="223"/>
                    </a:cubicBezTo>
                    <a:cubicBezTo>
                      <a:pt x="212" y="221"/>
                      <a:pt x="212" y="221"/>
                      <a:pt x="213" y="220"/>
                    </a:cubicBezTo>
                    <a:cubicBezTo>
                      <a:pt x="226" y="202"/>
                      <a:pt x="240" y="170"/>
                      <a:pt x="246" y="142"/>
                    </a:cubicBezTo>
                    <a:cubicBezTo>
                      <a:pt x="258" y="95"/>
                      <a:pt x="253" y="58"/>
                      <a:pt x="233" y="33"/>
                    </a:cubicBezTo>
                    <a:cubicBezTo>
                      <a:pt x="207" y="0"/>
                      <a:pt x="163" y="1"/>
                      <a:pt x="161" y="1"/>
                    </a:cubicBezTo>
                    <a:cubicBezTo>
                      <a:pt x="161" y="1"/>
                      <a:pt x="161" y="1"/>
                      <a:pt x="161" y="1"/>
                    </a:cubicBezTo>
                    <a:cubicBezTo>
                      <a:pt x="158" y="1"/>
                      <a:pt x="116" y="1"/>
                      <a:pt x="90" y="33"/>
                    </a:cubicBezTo>
                    <a:cubicBezTo>
                      <a:pt x="70" y="58"/>
                      <a:pt x="65" y="95"/>
                      <a:pt x="77" y="142"/>
                    </a:cubicBezTo>
                    <a:cubicBezTo>
                      <a:pt x="83" y="170"/>
                      <a:pt x="97" y="202"/>
                      <a:pt x="110" y="220"/>
                    </a:cubicBezTo>
                    <a:cubicBezTo>
                      <a:pt x="111" y="221"/>
                      <a:pt x="111" y="221"/>
                      <a:pt x="111" y="223"/>
                    </a:cubicBezTo>
                    <a:cubicBezTo>
                      <a:pt x="110" y="226"/>
                      <a:pt x="103" y="232"/>
                      <a:pt x="94" y="236"/>
                    </a:cubicBezTo>
                    <a:cubicBezTo>
                      <a:pt x="88" y="238"/>
                      <a:pt x="77" y="240"/>
                      <a:pt x="66" y="241"/>
                    </a:cubicBezTo>
                    <a:cubicBezTo>
                      <a:pt x="42" y="245"/>
                      <a:pt x="17" y="249"/>
                      <a:pt x="5" y="259"/>
                    </a:cubicBezTo>
                    <a:cubicBezTo>
                      <a:pt x="1" y="263"/>
                      <a:pt x="0" y="270"/>
                      <a:pt x="4" y="274"/>
                    </a:cubicBezTo>
                    <a:cubicBezTo>
                      <a:pt x="6" y="277"/>
                      <a:pt x="9" y="278"/>
                      <a:pt x="12" y="278"/>
                    </a:cubicBezTo>
                    <a:cubicBezTo>
                      <a:pt x="15" y="278"/>
                      <a:pt x="17" y="277"/>
                      <a:pt x="19" y="275"/>
                    </a:cubicBezTo>
                    <a:cubicBezTo>
                      <a:pt x="27" y="269"/>
                      <a:pt x="51" y="265"/>
                      <a:pt x="69" y="263"/>
                    </a:cubicBezTo>
                    <a:cubicBezTo>
                      <a:pt x="82" y="261"/>
                      <a:pt x="94" y="259"/>
                      <a:pt x="101" y="256"/>
                    </a:cubicBezTo>
                    <a:cubicBezTo>
                      <a:pt x="117" y="250"/>
                      <a:pt x="128" y="240"/>
                      <a:pt x="131" y="229"/>
                    </a:cubicBezTo>
                    <a:cubicBezTo>
                      <a:pt x="133" y="221"/>
                      <a:pt x="132" y="214"/>
                      <a:pt x="128" y="208"/>
                    </a:cubicBezTo>
                    <a:cubicBezTo>
                      <a:pt x="116" y="192"/>
                      <a:pt x="103" y="162"/>
                      <a:pt x="97" y="137"/>
                    </a:cubicBezTo>
                    <a:cubicBezTo>
                      <a:pt x="88" y="96"/>
                      <a:pt x="91" y="66"/>
                      <a:pt x="106" y="46"/>
                    </a:cubicBezTo>
                    <a:cubicBezTo>
                      <a:pt x="126" y="22"/>
                      <a:pt x="160" y="22"/>
                      <a:pt x="161" y="22"/>
                    </a:cubicBezTo>
                    <a:cubicBezTo>
                      <a:pt x="161" y="22"/>
                      <a:pt x="161" y="22"/>
                      <a:pt x="162" y="22"/>
                    </a:cubicBezTo>
                    <a:cubicBezTo>
                      <a:pt x="162" y="22"/>
                      <a:pt x="162" y="22"/>
                      <a:pt x="162" y="22"/>
                    </a:cubicBezTo>
                    <a:cubicBezTo>
                      <a:pt x="162" y="22"/>
                      <a:pt x="162" y="22"/>
                      <a:pt x="162" y="22"/>
                    </a:cubicBezTo>
                    <a:cubicBezTo>
                      <a:pt x="162" y="22"/>
                      <a:pt x="197" y="22"/>
                      <a:pt x="217" y="46"/>
                    </a:cubicBezTo>
                    <a:cubicBezTo>
                      <a:pt x="232" y="66"/>
                      <a:pt x="235" y="96"/>
                      <a:pt x="226" y="137"/>
                    </a:cubicBezTo>
                    <a:cubicBezTo>
                      <a:pt x="220" y="162"/>
                      <a:pt x="207" y="192"/>
                      <a:pt x="195" y="208"/>
                    </a:cubicBezTo>
                    <a:cubicBezTo>
                      <a:pt x="191" y="214"/>
                      <a:pt x="190" y="221"/>
                      <a:pt x="192" y="229"/>
                    </a:cubicBezTo>
                    <a:cubicBezTo>
                      <a:pt x="195" y="240"/>
                      <a:pt x="206" y="250"/>
                      <a:pt x="222" y="256"/>
                    </a:cubicBezTo>
                    <a:cubicBezTo>
                      <a:pt x="229" y="259"/>
                      <a:pt x="241" y="261"/>
                      <a:pt x="254" y="263"/>
                    </a:cubicBezTo>
                    <a:cubicBezTo>
                      <a:pt x="272" y="265"/>
                      <a:pt x="296" y="269"/>
                      <a:pt x="304" y="275"/>
                    </a:cubicBezTo>
                    <a:cubicBezTo>
                      <a:pt x="306" y="277"/>
                      <a:pt x="308" y="278"/>
                      <a:pt x="311" y="278"/>
                    </a:cubicBezTo>
                    <a:cubicBezTo>
                      <a:pt x="314" y="278"/>
                      <a:pt x="317" y="277"/>
                      <a:pt x="319" y="274"/>
                    </a:cubicBezTo>
                    <a:cubicBezTo>
                      <a:pt x="323" y="270"/>
                      <a:pt x="322" y="263"/>
                      <a:pt x="318" y="2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A18A061-9A69-4F8F-B67B-149FFE65C512}"/>
                </a:ext>
              </a:extLst>
            </p:cNvPr>
            <p:cNvSpPr>
              <a:spLocks/>
            </p:cNvSpPr>
            <p:nvPr/>
          </p:nvSpPr>
          <p:spPr>
            <a:xfrm>
              <a:off x="9963431" y="5258775"/>
              <a:ext cx="81773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99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Data</a:t>
              </a:r>
              <a:b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analysts</a:t>
              </a:r>
            </a:p>
          </p:txBody>
        </p:sp>
      </p:grpSp>
      <p:grpSp>
        <p:nvGrpSpPr>
          <p:cNvPr id="20" name="Group 932">
            <a:extLst>
              <a:ext uri="{FF2B5EF4-FFF2-40B4-BE49-F238E27FC236}">
                <a16:creationId xmlns:a16="http://schemas.microsoft.com/office/drawing/2014/main" id="{D7C9BBDD-5C45-4146-94B7-1101EDC9310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31017" y="3536764"/>
            <a:ext cx="367041" cy="367041"/>
            <a:chOff x="5795" y="3560"/>
            <a:chExt cx="340" cy="340"/>
          </a:xfrm>
          <a:solidFill>
            <a:schemeClr val="accent2"/>
          </a:solidFill>
        </p:grpSpPr>
        <p:sp>
          <p:nvSpPr>
            <p:cNvPr id="21" name="Freeform 933">
              <a:extLst>
                <a:ext uri="{FF2B5EF4-FFF2-40B4-BE49-F238E27FC236}">
                  <a16:creationId xmlns:a16="http://schemas.microsoft.com/office/drawing/2014/main" id="{1507559C-2EB6-4A73-9A94-7B7C4F16D6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9" y="3652"/>
              <a:ext cx="212" cy="148"/>
            </a:xfrm>
            <a:custGeom>
              <a:avLst/>
              <a:gdLst>
                <a:gd name="T0" fmla="*/ 313 w 320"/>
                <a:gd name="T1" fmla="*/ 54 h 224"/>
                <a:gd name="T2" fmla="*/ 163 w 320"/>
                <a:gd name="T3" fmla="*/ 1 h 224"/>
                <a:gd name="T4" fmla="*/ 156 w 320"/>
                <a:gd name="T5" fmla="*/ 1 h 224"/>
                <a:gd name="T6" fmla="*/ 7 w 320"/>
                <a:gd name="T7" fmla="*/ 54 h 224"/>
                <a:gd name="T8" fmla="*/ 0 w 320"/>
                <a:gd name="T9" fmla="*/ 64 h 224"/>
                <a:gd name="T10" fmla="*/ 6 w 320"/>
                <a:gd name="T11" fmla="*/ 74 h 224"/>
                <a:gd name="T12" fmla="*/ 63 w 320"/>
                <a:gd name="T13" fmla="*/ 98 h 224"/>
                <a:gd name="T14" fmla="*/ 53 w 320"/>
                <a:gd name="T15" fmla="*/ 170 h 224"/>
                <a:gd name="T16" fmla="*/ 54 w 320"/>
                <a:gd name="T17" fmla="*/ 176 h 224"/>
                <a:gd name="T18" fmla="*/ 160 w 320"/>
                <a:gd name="T19" fmla="*/ 224 h 224"/>
                <a:gd name="T20" fmla="*/ 264 w 320"/>
                <a:gd name="T21" fmla="*/ 178 h 224"/>
                <a:gd name="T22" fmla="*/ 266 w 320"/>
                <a:gd name="T23" fmla="*/ 170 h 224"/>
                <a:gd name="T24" fmla="*/ 257 w 320"/>
                <a:gd name="T25" fmla="*/ 98 h 224"/>
                <a:gd name="T26" fmla="*/ 288 w 320"/>
                <a:gd name="T27" fmla="*/ 85 h 224"/>
                <a:gd name="T28" fmla="*/ 288 w 320"/>
                <a:gd name="T29" fmla="*/ 214 h 224"/>
                <a:gd name="T30" fmla="*/ 298 w 320"/>
                <a:gd name="T31" fmla="*/ 224 h 224"/>
                <a:gd name="T32" fmla="*/ 309 w 320"/>
                <a:gd name="T33" fmla="*/ 214 h 224"/>
                <a:gd name="T34" fmla="*/ 309 w 320"/>
                <a:gd name="T35" fmla="*/ 76 h 224"/>
                <a:gd name="T36" fmla="*/ 313 w 320"/>
                <a:gd name="T37" fmla="*/ 74 h 224"/>
                <a:gd name="T38" fmla="*/ 320 w 320"/>
                <a:gd name="T39" fmla="*/ 64 h 224"/>
                <a:gd name="T40" fmla="*/ 313 w 320"/>
                <a:gd name="T41" fmla="*/ 54 h 224"/>
                <a:gd name="T42" fmla="*/ 244 w 320"/>
                <a:gd name="T43" fmla="*/ 167 h 224"/>
                <a:gd name="T44" fmla="*/ 160 w 320"/>
                <a:gd name="T45" fmla="*/ 203 h 224"/>
                <a:gd name="T46" fmla="*/ 75 w 320"/>
                <a:gd name="T47" fmla="*/ 168 h 224"/>
                <a:gd name="T48" fmla="*/ 83 w 320"/>
                <a:gd name="T49" fmla="*/ 107 h 224"/>
                <a:gd name="T50" fmla="*/ 155 w 320"/>
                <a:gd name="T51" fmla="*/ 138 h 224"/>
                <a:gd name="T52" fmla="*/ 160 w 320"/>
                <a:gd name="T53" fmla="*/ 139 h 224"/>
                <a:gd name="T54" fmla="*/ 164 w 320"/>
                <a:gd name="T55" fmla="*/ 138 h 224"/>
                <a:gd name="T56" fmla="*/ 236 w 320"/>
                <a:gd name="T57" fmla="*/ 107 h 224"/>
                <a:gd name="T58" fmla="*/ 244 w 320"/>
                <a:gd name="T59" fmla="*/ 167 h 224"/>
                <a:gd name="T60" fmla="*/ 160 w 320"/>
                <a:gd name="T61" fmla="*/ 117 h 224"/>
                <a:gd name="T62" fmla="*/ 40 w 320"/>
                <a:gd name="T63" fmla="*/ 65 h 224"/>
                <a:gd name="T64" fmla="*/ 160 w 320"/>
                <a:gd name="T65" fmla="*/ 22 h 224"/>
                <a:gd name="T66" fmla="*/ 280 w 320"/>
                <a:gd name="T67" fmla="*/ 65 h 224"/>
                <a:gd name="T68" fmla="*/ 160 w 320"/>
                <a:gd name="T69" fmla="*/ 11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0" h="224">
                  <a:moveTo>
                    <a:pt x="313" y="54"/>
                  </a:moveTo>
                  <a:cubicBezTo>
                    <a:pt x="163" y="1"/>
                    <a:pt x="163" y="1"/>
                    <a:pt x="163" y="1"/>
                  </a:cubicBezTo>
                  <a:cubicBezTo>
                    <a:pt x="161" y="0"/>
                    <a:pt x="158" y="0"/>
                    <a:pt x="156" y="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3" y="56"/>
                    <a:pt x="0" y="60"/>
                    <a:pt x="0" y="64"/>
                  </a:cubicBezTo>
                  <a:cubicBezTo>
                    <a:pt x="0" y="68"/>
                    <a:pt x="2" y="72"/>
                    <a:pt x="6" y="74"/>
                  </a:cubicBezTo>
                  <a:cubicBezTo>
                    <a:pt x="63" y="98"/>
                    <a:pt x="63" y="98"/>
                    <a:pt x="63" y="98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2"/>
                    <a:pt x="53" y="174"/>
                    <a:pt x="54" y="176"/>
                  </a:cubicBezTo>
                  <a:cubicBezTo>
                    <a:pt x="56" y="178"/>
                    <a:pt x="83" y="224"/>
                    <a:pt x="160" y="224"/>
                  </a:cubicBezTo>
                  <a:cubicBezTo>
                    <a:pt x="223" y="224"/>
                    <a:pt x="262" y="180"/>
                    <a:pt x="264" y="178"/>
                  </a:cubicBezTo>
                  <a:cubicBezTo>
                    <a:pt x="266" y="176"/>
                    <a:pt x="267" y="173"/>
                    <a:pt x="266" y="170"/>
                  </a:cubicBezTo>
                  <a:cubicBezTo>
                    <a:pt x="257" y="98"/>
                    <a:pt x="257" y="98"/>
                    <a:pt x="257" y="98"/>
                  </a:cubicBezTo>
                  <a:cubicBezTo>
                    <a:pt x="288" y="85"/>
                    <a:pt x="288" y="85"/>
                    <a:pt x="288" y="85"/>
                  </a:cubicBezTo>
                  <a:cubicBezTo>
                    <a:pt x="288" y="214"/>
                    <a:pt x="288" y="214"/>
                    <a:pt x="288" y="214"/>
                  </a:cubicBezTo>
                  <a:cubicBezTo>
                    <a:pt x="288" y="220"/>
                    <a:pt x="292" y="224"/>
                    <a:pt x="298" y="224"/>
                  </a:cubicBezTo>
                  <a:cubicBezTo>
                    <a:pt x="304" y="224"/>
                    <a:pt x="309" y="220"/>
                    <a:pt x="309" y="214"/>
                  </a:cubicBezTo>
                  <a:cubicBezTo>
                    <a:pt x="309" y="76"/>
                    <a:pt x="309" y="76"/>
                    <a:pt x="309" y="76"/>
                  </a:cubicBezTo>
                  <a:cubicBezTo>
                    <a:pt x="313" y="74"/>
                    <a:pt x="313" y="74"/>
                    <a:pt x="313" y="74"/>
                  </a:cubicBezTo>
                  <a:cubicBezTo>
                    <a:pt x="317" y="72"/>
                    <a:pt x="320" y="68"/>
                    <a:pt x="320" y="64"/>
                  </a:cubicBezTo>
                  <a:cubicBezTo>
                    <a:pt x="320" y="60"/>
                    <a:pt x="317" y="56"/>
                    <a:pt x="313" y="54"/>
                  </a:cubicBezTo>
                  <a:close/>
                  <a:moveTo>
                    <a:pt x="244" y="167"/>
                  </a:moveTo>
                  <a:cubicBezTo>
                    <a:pt x="235" y="177"/>
                    <a:pt x="203" y="203"/>
                    <a:pt x="160" y="203"/>
                  </a:cubicBezTo>
                  <a:cubicBezTo>
                    <a:pt x="105" y="203"/>
                    <a:pt x="81" y="177"/>
                    <a:pt x="75" y="168"/>
                  </a:cubicBezTo>
                  <a:cubicBezTo>
                    <a:pt x="83" y="107"/>
                    <a:pt x="83" y="107"/>
                    <a:pt x="83" y="107"/>
                  </a:cubicBezTo>
                  <a:cubicBezTo>
                    <a:pt x="155" y="138"/>
                    <a:pt x="155" y="138"/>
                    <a:pt x="155" y="138"/>
                  </a:cubicBezTo>
                  <a:cubicBezTo>
                    <a:pt x="157" y="139"/>
                    <a:pt x="158" y="139"/>
                    <a:pt x="160" y="139"/>
                  </a:cubicBezTo>
                  <a:cubicBezTo>
                    <a:pt x="161" y="139"/>
                    <a:pt x="163" y="139"/>
                    <a:pt x="164" y="138"/>
                  </a:cubicBezTo>
                  <a:cubicBezTo>
                    <a:pt x="236" y="107"/>
                    <a:pt x="236" y="107"/>
                    <a:pt x="236" y="107"/>
                  </a:cubicBezTo>
                  <a:lnTo>
                    <a:pt x="244" y="167"/>
                  </a:lnTo>
                  <a:close/>
                  <a:moveTo>
                    <a:pt x="160" y="117"/>
                  </a:moveTo>
                  <a:cubicBezTo>
                    <a:pt x="40" y="65"/>
                    <a:pt x="40" y="65"/>
                    <a:pt x="40" y="65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280" y="65"/>
                    <a:pt x="280" y="65"/>
                    <a:pt x="280" y="65"/>
                  </a:cubicBezTo>
                  <a:lnTo>
                    <a:pt x="160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934">
              <a:extLst>
                <a:ext uri="{FF2B5EF4-FFF2-40B4-BE49-F238E27FC236}">
                  <a16:creationId xmlns:a16="http://schemas.microsoft.com/office/drawing/2014/main" id="{7AD3B06C-95F9-4AA7-A23C-2226E27A5B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5" y="3560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BEBAAD03-E955-424A-98FF-859BD54376D8}"/>
              </a:ext>
            </a:extLst>
          </p:cNvPr>
          <p:cNvSpPr>
            <a:spLocks/>
          </p:cNvSpPr>
          <p:nvPr/>
        </p:nvSpPr>
        <p:spPr>
          <a:xfrm>
            <a:off x="10105671" y="3957068"/>
            <a:ext cx="8177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Research &amp; education</a:t>
            </a:r>
          </a:p>
        </p:txBody>
      </p:sp>
      <p:grpSp>
        <p:nvGrpSpPr>
          <p:cNvPr id="26" name="Group 749">
            <a:extLst>
              <a:ext uri="{FF2B5EF4-FFF2-40B4-BE49-F238E27FC236}">
                <a16:creationId xmlns:a16="http://schemas.microsoft.com/office/drawing/2014/main" id="{AFEB0D1B-B857-4DE8-964A-9B7AAB21904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29699" y="2244248"/>
            <a:ext cx="369676" cy="369676"/>
            <a:chOff x="3520" y="2686"/>
            <a:chExt cx="340" cy="340"/>
          </a:xfrm>
          <a:solidFill>
            <a:schemeClr val="accent2"/>
          </a:solidFill>
        </p:grpSpPr>
        <p:sp>
          <p:nvSpPr>
            <p:cNvPr id="27" name="Freeform 750">
              <a:extLst>
                <a:ext uri="{FF2B5EF4-FFF2-40B4-BE49-F238E27FC236}">
                  <a16:creationId xmlns:a16="http://schemas.microsoft.com/office/drawing/2014/main" id="{5134C805-082D-4F7E-84AA-F338C8E3B1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0" y="2686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751">
              <a:extLst>
                <a:ext uri="{FF2B5EF4-FFF2-40B4-BE49-F238E27FC236}">
                  <a16:creationId xmlns:a16="http://schemas.microsoft.com/office/drawing/2014/main" id="{DF19E79A-4EA9-4D7A-9430-7F7F1AF07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" y="2789"/>
              <a:ext cx="144" cy="137"/>
            </a:xfrm>
            <a:custGeom>
              <a:avLst/>
              <a:gdLst>
                <a:gd name="T0" fmla="*/ 209 w 216"/>
                <a:gd name="T1" fmla="*/ 187 h 207"/>
                <a:gd name="T2" fmla="*/ 171 w 216"/>
                <a:gd name="T3" fmla="*/ 179 h 207"/>
                <a:gd name="T4" fmla="*/ 156 w 216"/>
                <a:gd name="T5" fmla="*/ 177 h 207"/>
                <a:gd name="T6" fmla="*/ 145 w 216"/>
                <a:gd name="T7" fmla="*/ 147 h 207"/>
                <a:gd name="T8" fmla="*/ 167 w 216"/>
                <a:gd name="T9" fmla="*/ 96 h 207"/>
                <a:gd name="T10" fmla="*/ 157 w 216"/>
                <a:gd name="T11" fmla="*/ 22 h 207"/>
                <a:gd name="T12" fmla="*/ 108 w 216"/>
                <a:gd name="T13" fmla="*/ 0 h 207"/>
                <a:gd name="T14" fmla="*/ 59 w 216"/>
                <a:gd name="T15" fmla="*/ 22 h 207"/>
                <a:gd name="T16" fmla="*/ 50 w 216"/>
                <a:gd name="T17" fmla="*/ 96 h 207"/>
                <a:gd name="T18" fmla="*/ 72 w 216"/>
                <a:gd name="T19" fmla="*/ 147 h 207"/>
                <a:gd name="T20" fmla="*/ 61 w 216"/>
                <a:gd name="T21" fmla="*/ 177 h 207"/>
                <a:gd name="T22" fmla="*/ 45 w 216"/>
                <a:gd name="T23" fmla="*/ 179 h 207"/>
                <a:gd name="T24" fmla="*/ 8 w 216"/>
                <a:gd name="T25" fmla="*/ 187 h 207"/>
                <a:gd name="T26" fmla="*/ 3 w 216"/>
                <a:gd name="T27" fmla="*/ 201 h 207"/>
                <a:gd name="T28" fmla="*/ 12 w 216"/>
                <a:gd name="T29" fmla="*/ 207 h 207"/>
                <a:gd name="T30" fmla="*/ 17 w 216"/>
                <a:gd name="T31" fmla="*/ 206 h 207"/>
                <a:gd name="T32" fmla="*/ 46 w 216"/>
                <a:gd name="T33" fmla="*/ 200 h 207"/>
                <a:gd name="T34" fmla="*/ 71 w 216"/>
                <a:gd name="T35" fmla="*/ 195 h 207"/>
                <a:gd name="T36" fmla="*/ 91 w 216"/>
                <a:gd name="T37" fmla="*/ 162 h 207"/>
                <a:gd name="T38" fmla="*/ 90 w 216"/>
                <a:gd name="T39" fmla="*/ 135 h 207"/>
                <a:gd name="T40" fmla="*/ 71 w 216"/>
                <a:gd name="T41" fmla="*/ 91 h 207"/>
                <a:gd name="T42" fmla="*/ 76 w 216"/>
                <a:gd name="T43" fmla="*/ 36 h 207"/>
                <a:gd name="T44" fmla="*/ 108 w 216"/>
                <a:gd name="T45" fmla="*/ 22 h 207"/>
                <a:gd name="T46" fmla="*/ 108 w 216"/>
                <a:gd name="T47" fmla="*/ 21 h 207"/>
                <a:gd name="T48" fmla="*/ 109 w 216"/>
                <a:gd name="T49" fmla="*/ 22 h 207"/>
                <a:gd name="T50" fmla="*/ 141 w 216"/>
                <a:gd name="T51" fmla="*/ 36 h 207"/>
                <a:gd name="T52" fmla="*/ 146 w 216"/>
                <a:gd name="T53" fmla="*/ 91 h 207"/>
                <a:gd name="T54" fmla="*/ 127 w 216"/>
                <a:gd name="T55" fmla="*/ 135 h 207"/>
                <a:gd name="T56" fmla="*/ 125 w 216"/>
                <a:gd name="T57" fmla="*/ 162 h 207"/>
                <a:gd name="T58" fmla="*/ 146 w 216"/>
                <a:gd name="T59" fmla="*/ 195 h 207"/>
                <a:gd name="T60" fmla="*/ 170 w 216"/>
                <a:gd name="T61" fmla="*/ 200 h 207"/>
                <a:gd name="T62" fmla="*/ 200 w 216"/>
                <a:gd name="T63" fmla="*/ 206 h 207"/>
                <a:gd name="T64" fmla="*/ 204 w 216"/>
                <a:gd name="T65" fmla="*/ 207 h 207"/>
                <a:gd name="T66" fmla="*/ 214 w 216"/>
                <a:gd name="T67" fmla="*/ 201 h 207"/>
                <a:gd name="T68" fmla="*/ 209 w 216"/>
                <a:gd name="T69" fmla="*/ 18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6" h="207">
                  <a:moveTo>
                    <a:pt x="209" y="187"/>
                  </a:moveTo>
                  <a:cubicBezTo>
                    <a:pt x="194" y="180"/>
                    <a:pt x="182" y="180"/>
                    <a:pt x="171" y="179"/>
                  </a:cubicBezTo>
                  <a:cubicBezTo>
                    <a:pt x="165" y="179"/>
                    <a:pt x="159" y="179"/>
                    <a:pt x="156" y="177"/>
                  </a:cubicBezTo>
                  <a:cubicBezTo>
                    <a:pt x="149" y="173"/>
                    <a:pt x="143" y="153"/>
                    <a:pt x="145" y="147"/>
                  </a:cubicBezTo>
                  <a:cubicBezTo>
                    <a:pt x="153" y="134"/>
                    <a:pt x="162" y="114"/>
                    <a:pt x="167" y="96"/>
                  </a:cubicBezTo>
                  <a:cubicBezTo>
                    <a:pt x="174" y="64"/>
                    <a:pt x="171" y="39"/>
                    <a:pt x="157" y="22"/>
                  </a:cubicBezTo>
                  <a:cubicBezTo>
                    <a:pt x="139" y="0"/>
                    <a:pt x="111" y="0"/>
                    <a:pt x="108" y="0"/>
                  </a:cubicBezTo>
                  <a:cubicBezTo>
                    <a:pt x="106" y="0"/>
                    <a:pt x="77" y="0"/>
                    <a:pt x="59" y="22"/>
                  </a:cubicBezTo>
                  <a:cubicBezTo>
                    <a:pt x="45" y="39"/>
                    <a:pt x="42" y="64"/>
                    <a:pt x="50" y="96"/>
                  </a:cubicBezTo>
                  <a:cubicBezTo>
                    <a:pt x="54" y="114"/>
                    <a:pt x="63" y="134"/>
                    <a:pt x="72" y="147"/>
                  </a:cubicBezTo>
                  <a:cubicBezTo>
                    <a:pt x="73" y="153"/>
                    <a:pt x="67" y="173"/>
                    <a:pt x="61" y="177"/>
                  </a:cubicBezTo>
                  <a:cubicBezTo>
                    <a:pt x="57" y="179"/>
                    <a:pt x="52" y="179"/>
                    <a:pt x="45" y="179"/>
                  </a:cubicBezTo>
                  <a:cubicBezTo>
                    <a:pt x="35" y="180"/>
                    <a:pt x="22" y="180"/>
                    <a:pt x="8" y="187"/>
                  </a:cubicBezTo>
                  <a:cubicBezTo>
                    <a:pt x="2" y="189"/>
                    <a:pt x="0" y="196"/>
                    <a:pt x="3" y="201"/>
                  </a:cubicBezTo>
                  <a:cubicBezTo>
                    <a:pt x="4" y="205"/>
                    <a:pt x="8" y="207"/>
                    <a:pt x="12" y="207"/>
                  </a:cubicBezTo>
                  <a:cubicBezTo>
                    <a:pt x="14" y="207"/>
                    <a:pt x="15" y="207"/>
                    <a:pt x="17" y="206"/>
                  </a:cubicBezTo>
                  <a:cubicBezTo>
                    <a:pt x="28" y="201"/>
                    <a:pt x="37" y="201"/>
                    <a:pt x="46" y="200"/>
                  </a:cubicBezTo>
                  <a:cubicBezTo>
                    <a:pt x="55" y="200"/>
                    <a:pt x="63" y="200"/>
                    <a:pt x="71" y="195"/>
                  </a:cubicBezTo>
                  <a:cubicBezTo>
                    <a:pt x="85" y="188"/>
                    <a:pt x="90" y="168"/>
                    <a:pt x="91" y="162"/>
                  </a:cubicBezTo>
                  <a:cubicBezTo>
                    <a:pt x="93" y="153"/>
                    <a:pt x="95" y="142"/>
                    <a:pt x="90" y="135"/>
                  </a:cubicBezTo>
                  <a:cubicBezTo>
                    <a:pt x="82" y="125"/>
                    <a:pt x="74" y="106"/>
                    <a:pt x="71" y="91"/>
                  </a:cubicBezTo>
                  <a:cubicBezTo>
                    <a:pt x="65" y="66"/>
                    <a:pt x="66" y="47"/>
                    <a:pt x="76" y="36"/>
                  </a:cubicBezTo>
                  <a:cubicBezTo>
                    <a:pt x="87" y="21"/>
                    <a:pt x="108" y="22"/>
                    <a:pt x="108" y="22"/>
                  </a:cubicBezTo>
                  <a:cubicBezTo>
                    <a:pt x="108" y="22"/>
                    <a:pt x="108" y="21"/>
                    <a:pt x="108" y="21"/>
                  </a:cubicBezTo>
                  <a:cubicBezTo>
                    <a:pt x="108" y="21"/>
                    <a:pt x="108" y="22"/>
                    <a:pt x="109" y="22"/>
                  </a:cubicBezTo>
                  <a:cubicBezTo>
                    <a:pt x="109" y="22"/>
                    <a:pt x="129" y="21"/>
                    <a:pt x="141" y="36"/>
                  </a:cubicBezTo>
                  <a:cubicBezTo>
                    <a:pt x="150" y="47"/>
                    <a:pt x="152" y="66"/>
                    <a:pt x="146" y="91"/>
                  </a:cubicBezTo>
                  <a:cubicBezTo>
                    <a:pt x="142" y="106"/>
                    <a:pt x="134" y="125"/>
                    <a:pt x="127" y="135"/>
                  </a:cubicBezTo>
                  <a:cubicBezTo>
                    <a:pt x="122" y="142"/>
                    <a:pt x="123" y="153"/>
                    <a:pt x="125" y="162"/>
                  </a:cubicBezTo>
                  <a:cubicBezTo>
                    <a:pt x="126" y="168"/>
                    <a:pt x="132" y="188"/>
                    <a:pt x="146" y="195"/>
                  </a:cubicBezTo>
                  <a:cubicBezTo>
                    <a:pt x="154" y="200"/>
                    <a:pt x="162" y="200"/>
                    <a:pt x="170" y="200"/>
                  </a:cubicBezTo>
                  <a:cubicBezTo>
                    <a:pt x="179" y="201"/>
                    <a:pt x="189" y="201"/>
                    <a:pt x="200" y="206"/>
                  </a:cubicBezTo>
                  <a:cubicBezTo>
                    <a:pt x="201" y="207"/>
                    <a:pt x="203" y="207"/>
                    <a:pt x="204" y="207"/>
                  </a:cubicBezTo>
                  <a:cubicBezTo>
                    <a:pt x="208" y="207"/>
                    <a:pt x="212" y="205"/>
                    <a:pt x="214" y="201"/>
                  </a:cubicBezTo>
                  <a:cubicBezTo>
                    <a:pt x="216" y="196"/>
                    <a:pt x="214" y="189"/>
                    <a:pt x="209" y="1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752">
              <a:extLst>
                <a:ext uri="{FF2B5EF4-FFF2-40B4-BE49-F238E27FC236}">
                  <a16:creationId xmlns:a16="http://schemas.microsoft.com/office/drawing/2014/main" id="{49EBCDB3-9FFE-4051-B6BE-F2E1EBB0A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2" y="2802"/>
              <a:ext cx="95" cy="111"/>
            </a:xfrm>
            <a:custGeom>
              <a:avLst/>
              <a:gdLst>
                <a:gd name="T0" fmla="*/ 136 w 143"/>
                <a:gd name="T1" fmla="*/ 147 h 167"/>
                <a:gd name="T2" fmla="*/ 109 w 143"/>
                <a:gd name="T3" fmla="*/ 139 h 167"/>
                <a:gd name="T4" fmla="*/ 95 w 143"/>
                <a:gd name="T5" fmla="*/ 136 h 167"/>
                <a:gd name="T6" fmla="*/ 89 w 143"/>
                <a:gd name="T7" fmla="*/ 118 h 167"/>
                <a:gd name="T8" fmla="*/ 106 w 143"/>
                <a:gd name="T9" fmla="*/ 78 h 167"/>
                <a:gd name="T10" fmla="*/ 99 w 143"/>
                <a:gd name="T11" fmla="*/ 20 h 167"/>
                <a:gd name="T12" fmla="*/ 56 w 143"/>
                <a:gd name="T13" fmla="*/ 1 h 167"/>
                <a:gd name="T14" fmla="*/ 14 w 143"/>
                <a:gd name="T15" fmla="*/ 20 h 167"/>
                <a:gd name="T16" fmla="*/ 6 w 143"/>
                <a:gd name="T17" fmla="*/ 78 h 167"/>
                <a:gd name="T18" fmla="*/ 24 w 143"/>
                <a:gd name="T19" fmla="*/ 118 h 167"/>
                <a:gd name="T20" fmla="*/ 18 w 143"/>
                <a:gd name="T21" fmla="*/ 136 h 167"/>
                <a:gd name="T22" fmla="*/ 16 w 143"/>
                <a:gd name="T23" fmla="*/ 151 h 167"/>
                <a:gd name="T24" fmla="*/ 24 w 143"/>
                <a:gd name="T25" fmla="*/ 155 h 167"/>
                <a:gd name="T26" fmla="*/ 31 w 143"/>
                <a:gd name="T27" fmla="*/ 153 h 167"/>
                <a:gd name="T28" fmla="*/ 41 w 143"/>
                <a:gd name="T29" fmla="*/ 107 h 167"/>
                <a:gd name="T30" fmla="*/ 27 w 143"/>
                <a:gd name="T31" fmla="*/ 73 h 167"/>
                <a:gd name="T32" fmla="*/ 31 w 143"/>
                <a:gd name="T33" fmla="*/ 33 h 167"/>
                <a:gd name="T34" fmla="*/ 56 w 143"/>
                <a:gd name="T35" fmla="*/ 22 h 167"/>
                <a:gd name="T36" fmla="*/ 82 w 143"/>
                <a:gd name="T37" fmla="*/ 33 h 167"/>
                <a:gd name="T38" fmla="*/ 86 w 143"/>
                <a:gd name="T39" fmla="*/ 73 h 167"/>
                <a:gd name="T40" fmla="*/ 71 w 143"/>
                <a:gd name="T41" fmla="*/ 107 h 167"/>
                <a:gd name="T42" fmla="*/ 82 w 143"/>
                <a:gd name="T43" fmla="*/ 153 h 167"/>
                <a:gd name="T44" fmla="*/ 83 w 143"/>
                <a:gd name="T45" fmla="*/ 154 h 167"/>
                <a:gd name="T46" fmla="*/ 106 w 143"/>
                <a:gd name="T47" fmla="*/ 160 h 167"/>
                <a:gd name="T48" fmla="*/ 125 w 143"/>
                <a:gd name="T49" fmla="*/ 165 h 167"/>
                <a:gd name="T50" fmla="*/ 131 w 143"/>
                <a:gd name="T51" fmla="*/ 167 h 167"/>
                <a:gd name="T52" fmla="*/ 140 w 143"/>
                <a:gd name="T53" fmla="*/ 162 h 167"/>
                <a:gd name="T54" fmla="*/ 136 w 143"/>
                <a:gd name="T55" fmla="*/ 14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3" h="167">
                  <a:moveTo>
                    <a:pt x="136" y="147"/>
                  </a:moveTo>
                  <a:cubicBezTo>
                    <a:pt x="128" y="142"/>
                    <a:pt x="118" y="140"/>
                    <a:pt x="109" y="139"/>
                  </a:cubicBezTo>
                  <a:cubicBezTo>
                    <a:pt x="104" y="138"/>
                    <a:pt x="98" y="137"/>
                    <a:pt x="95" y="136"/>
                  </a:cubicBezTo>
                  <a:cubicBezTo>
                    <a:pt x="89" y="131"/>
                    <a:pt x="88" y="121"/>
                    <a:pt x="89" y="118"/>
                  </a:cubicBezTo>
                  <a:cubicBezTo>
                    <a:pt x="96" y="109"/>
                    <a:pt x="103" y="93"/>
                    <a:pt x="106" y="78"/>
                  </a:cubicBezTo>
                  <a:cubicBezTo>
                    <a:pt x="112" y="53"/>
                    <a:pt x="110" y="34"/>
                    <a:pt x="99" y="20"/>
                  </a:cubicBezTo>
                  <a:cubicBezTo>
                    <a:pt x="83" y="0"/>
                    <a:pt x="58" y="1"/>
                    <a:pt x="56" y="1"/>
                  </a:cubicBezTo>
                  <a:cubicBezTo>
                    <a:pt x="54" y="1"/>
                    <a:pt x="30" y="0"/>
                    <a:pt x="14" y="20"/>
                  </a:cubicBezTo>
                  <a:cubicBezTo>
                    <a:pt x="3" y="34"/>
                    <a:pt x="0" y="53"/>
                    <a:pt x="6" y="78"/>
                  </a:cubicBezTo>
                  <a:cubicBezTo>
                    <a:pt x="10" y="93"/>
                    <a:pt x="17" y="109"/>
                    <a:pt x="24" y="118"/>
                  </a:cubicBezTo>
                  <a:cubicBezTo>
                    <a:pt x="25" y="121"/>
                    <a:pt x="24" y="132"/>
                    <a:pt x="18" y="136"/>
                  </a:cubicBezTo>
                  <a:cubicBezTo>
                    <a:pt x="13" y="140"/>
                    <a:pt x="12" y="146"/>
                    <a:pt x="16" y="151"/>
                  </a:cubicBezTo>
                  <a:cubicBezTo>
                    <a:pt x="18" y="154"/>
                    <a:pt x="21" y="155"/>
                    <a:pt x="24" y="155"/>
                  </a:cubicBezTo>
                  <a:cubicBezTo>
                    <a:pt x="26" y="155"/>
                    <a:pt x="29" y="155"/>
                    <a:pt x="31" y="153"/>
                  </a:cubicBezTo>
                  <a:cubicBezTo>
                    <a:pt x="45" y="142"/>
                    <a:pt x="49" y="118"/>
                    <a:pt x="41" y="107"/>
                  </a:cubicBezTo>
                  <a:cubicBezTo>
                    <a:pt x="36" y="99"/>
                    <a:pt x="30" y="85"/>
                    <a:pt x="27" y="73"/>
                  </a:cubicBezTo>
                  <a:cubicBezTo>
                    <a:pt x="23" y="55"/>
                    <a:pt x="24" y="42"/>
                    <a:pt x="31" y="33"/>
                  </a:cubicBezTo>
                  <a:cubicBezTo>
                    <a:pt x="39" y="22"/>
                    <a:pt x="55" y="22"/>
                    <a:pt x="56" y="22"/>
                  </a:cubicBezTo>
                  <a:cubicBezTo>
                    <a:pt x="58" y="22"/>
                    <a:pt x="73" y="22"/>
                    <a:pt x="82" y="33"/>
                  </a:cubicBezTo>
                  <a:cubicBezTo>
                    <a:pt x="89" y="42"/>
                    <a:pt x="90" y="55"/>
                    <a:pt x="86" y="73"/>
                  </a:cubicBezTo>
                  <a:cubicBezTo>
                    <a:pt x="83" y="85"/>
                    <a:pt x="77" y="99"/>
                    <a:pt x="71" y="107"/>
                  </a:cubicBezTo>
                  <a:cubicBezTo>
                    <a:pt x="63" y="118"/>
                    <a:pt x="67" y="142"/>
                    <a:pt x="82" y="153"/>
                  </a:cubicBezTo>
                  <a:cubicBezTo>
                    <a:pt x="82" y="153"/>
                    <a:pt x="83" y="154"/>
                    <a:pt x="83" y="154"/>
                  </a:cubicBezTo>
                  <a:cubicBezTo>
                    <a:pt x="90" y="158"/>
                    <a:pt x="98" y="159"/>
                    <a:pt x="106" y="160"/>
                  </a:cubicBezTo>
                  <a:cubicBezTo>
                    <a:pt x="113" y="161"/>
                    <a:pt x="121" y="162"/>
                    <a:pt x="125" y="165"/>
                  </a:cubicBezTo>
                  <a:cubicBezTo>
                    <a:pt x="127" y="166"/>
                    <a:pt x="129" y="167"/>
                    <a:pt x="131" y="167"/>
                  </a:cubicBezTo>
                  <a:cubicBezTo>
                    <a:pt x="134" y="167"/>
                    <a:pt x="138" y="165"/>
                    <a:pt x="140" y="162"/>
                  </a:cubicBezTo>
                  <a:cubicBezTo>
                    <a:pt x="143" y="157"/>
                    <a:pt x="141" y="150"/>
                    <a:pt x="136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0B9602D3-C206-42E4-8A26-1825569D962C}"/>
              </a:ext>
            </a:extLst>
          </p:cNvPr>
          <p:cNvSpPr>
            <a:spLocks/>
          </p:cNvSpPr>
          <p:nvPr/>
        </p:nvSpPr>
        <p:spPr>
          <a:xfrm>
            <a:off x="10105671" y="2687592"/>
            <a:ext cx="8177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General public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72B25AD-386C-40E8-941C-2E441A5C00CF}"/>
              </a:ext>
            </a:extLst>
          </p:cNvPr>
          <p:cNvSpPr/>
          <p:nvPr/>
        </p:nvSpPr>
        <p:spPr>
          <a:xfrm>
            <a:off x="1947665" y="1838804"/>
            <a:ext cx="4067055" cy="11743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Cross-domain data integration</a:t>
            </a:r>
          </a:p>
          <a:p>
            <a:pPr algn="ctr"/>
            <a:r>
              <a:rPr lang="en-GB" sz="1400" dirty="0"/>
              <a:t>(</a:t>
            </a:r>
            <a:r>
              <a:rPr lang="en-GB" sz="1400" dirty="0" err="1"/>
              <a:t>UNdata</a:t>
            </a:r>
            <a:r>
              <a:rPr lang="en-GB" sz="1400" dirty="0"/>
              <a:t> knowledge graph)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9B4453-B74F-344F-D40D-E0670BB7D4F6}"/>
              </a:ext>
            </a:extLst>
          </p:cNvPr>
          <p:cNvSpPr/>
          <p:nvPr/>
        </p:nvSpPr>
        <p:spPr>
          <a:xfrm>
            <a:off x="8914414" y="1833358"/>
            <a:ext cx="1183540" cy="19279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Data insights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3423DD-827E-2A42-5E80-058628E7DF2E}"/>
              </a:ext>
            </a:extLst>
          </p:cNvPr>
          <p:cNvSpPr/>
          <p:nvPr/>
        </p:nvSpPr>
        <p:spPr>
          <a:xfrm>
            <a:off x="4005358" y="3085798"/>
            <a:ext cx="961229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Data </a:t>
            </a:r>
            <a:r>
              <a:rPr lang="en-GB" sz="1400" dirty="0" err="1"/>
              <a:t>harmoni-zation</a:t>
            </a:r>
            <a:endParaRPr lang="en-GB" sz="14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262D94-793E-28E1-7EC5-167A1DBFDDBD}"/>
              </a:ext>
            </a:extLst>
          </p:cNvPr>
          <p:cNvGrpSpPr>
            <a:grpSpLocks/>
          </p:cNvGrpSpPr>
          <p:nvPr/>
        </p:nvGrpSpPr>
        <p:grpSpPr>
          <a:xfrm>
            <a:off x="869607" y="2643461"/>
            <a:ext cx="817733" cy="914930"/>
            <a:chOff x="801256" y="4437856"/>
            <a:chExt cx="817733" cy="914930"/>
          </a:xfrm>
        </p:grpSpPr>
        <p:grpSp>
          <p:nvGrpSpPr>
            <p:cNvPr id="24" name="Group 749">
              <a:extLst>
                <a:ext uri="{FF2B5EF4-FFF2-40B4-BE49-F238E27FC236}">
                  <a16:creationId xmlns:a16="http://schemas.microsoft.com/office/drawing/2014/main" id="{86133D4E-3AC3-E1DF-DF5E-A73B66CF4B5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5285" y="4437856"/>
              <a:ext cx="369676" cy="369676"/>
              <a:chOff x="3520" y="2686"/>
              <a:chExt cx="340" cy="340"/>
            </a:xfrm>
            <a:solidFill>
              <a:schemeClr val="accent2"/>
            </a:solidFill>
          </p:grpSpPr>
          <p:sp>
            <p:nvSpPr>
              <p:cNvPr id="32" name="Freeform 750">
                <a:extLst>
                  <a:ext uri="{FF2B5EF4-FFF2-40B4-BE49-F238E27FC236}">
                    <a16:creationId xmlns:a16="http://schemas.microsoft.com/office/drawing/2014/main" id="{666A3247-6939-C343-AEB6-9BBA0D6813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20" y="2686"/>
                <a:ext cx="340" cy="340"/>
              </a:xfrm>
              <a:custGeom>
                <a:avLst/>
                <a:gdLst>
                  <a:gd name="T0" fmla="*/ 256 w 512"/>
                  <a:gd name="T1" fmla="*/ 21 h 512"/>
                  <a:gd name="T2" fmla="*/ 490 w 512"/>
                  <a:gd name="T3" fmla="*/ 256 h 512"/>
                  <a:gd name="T4" fmla="*/ 256 w 512"/>
                  <a:gd name="T5" fmla="*/ 490 h 512"/>
                  <a:gd name="T6" fmla="*/ 21 w 512"/>
                  <a:gd name="T7" fmla="*/ 256 h 512"/>
                  <a:gd name="T8" fmla="*/ 256 w 512"/>
                  <a:gd name="T9" fmla="*/ 21 h 512"/>
                  <a:gd name="T10" fmla="*/ 256 w 512"/>
                  <a:gd name="T11" fmla="*/ 0 h 512"/>
                  <a:gd name="T12" fmla="*/ 0 w 512"/>
                  <a:gd name="T13" fmla="*/ 256 h 512"/>
                  <a:gd name="T14" fmla="*/ 256 w 512"/>
                  <a:gd name="T15" fmla="*/ 512 h 512"/>
                  <a:gd name="T16" fmla="*/ 512 w 512"/>
                  <a:gd name="T17" fmla="*/ 256 h 512"/>
                  <a:gd name="T18" fmla="*/ 256 w 512"/>
                  <a:gd name="T19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2" h="512">
                    <a:moveTo>
                      <a:pt x="256" y="21"/>
                    </a:moveTo>
                    <a:cubicBezTo>
                      <a:pt x="385" y="21"/>
                      <a:pt x="490" y="126"/>
                      <a:pt x="490" y="256"/>
                    </a:cubicBezTo>
                    <a:cubicBezTo>
                      <a:pt x="490" y="385"/>
                      <a:pt x="385" y="490"/>
                      <a:pt x="256" y="490"/>
                    </a:cubicBezTo>
                    <a:cubicBezTo>
                      <a:pt x="126" y="490"/>
                      <a:pt x="21" y="385"/>
                      <a:pt x="21" y="256"/>
                    </a:cubicBezTo>
                    <a:cubicBezTo>
                      <a:pt x="21" y="126"/>
                      <a:pt x="126" y="21"/>
                      <a:pt x="256" y="21"/>
                    </a:cubicBezTo>
                    <a:moveTo>
                      <a:pt x="256" y="0"/>
                    </a:moveTo>
                    <a:cubicBezTo>
                      <a:pt x="114" y="0"/>
                      <a:pt x="0" y="114"/>
                      <a:pt x="0" y="256"/>
                    </a:cubicBezTo>
                    <a:cubicBezTo>
                      <a:pt x="0" y="397"/>
                      <a:pt x="114" y="512"/>
                      <a:pt x="256" y="512"/>
                    </a:cubicBezTo>
                    <a:cubicBezTo>
                      <a:pt x="397" y="512"/>
                      <a:pt x="512" y="397"/>
                      <a:pt x="512" y="256"/>
                    </a:cubicBezTo>
                    <a:cubicBezTo>
                      <a:pt x="512" y="114"/>
                      <a:pt x="397" y="0"/>
                      <a:pt x="25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751">
                <a:extLst>
                  <a:ext uri="{FF2B5EF4-FFF2-40B4-BE49-F238E27FC236}">
                    <a16:creationId xmlns:a16="http://schemas.microsoft.com/office/drawing/2014/main" id="{7B7D7450-0789-8DA2-D34D-F05D2B278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" y="2789"/>
                <a:ext cx="144" cy="137"/>
              </a:xfrm>
              <a:custGeom>
                <a:avLst/>
                <a:gdLst>
                  <a:gd name="T0" fmla="*/ 209 w 216"/>
                  <a:gd name="T1" fmla="*/ 187 h 207"/>
                  <a:gd name="T2" fmla="*/ 171 w 216"/>
                  <a:gd name="T3" fmla="*/ 179 h 207"/>
                  <a:gd name="T4" fmla="*/ 156 w 216"/>
                  <a:gd name="T5" fmla="*/ 177 h 207"/>
                  <a:gd name="T6" fmla="*/ 145 w 216"/>
                  <a:gd name="T7" fmla="*/ 147 h 207"/>
                  <a:gd name="T8" fmla="*/ 167 w 216"/>
                  <a:gd name="T9" fmla="*/ 96 h 207"/>
                  <a:gd name="T10" fmla="*/ 157 w 216"/>
                  <a:gd name="T11" fmla="*/ 22 h 207"/>
                  <a:gd name="T12" fmla="*/ 108 w 216"/>
                  <a:gd name="T13" fmla="*/ 0 h 207"/>
                  <a:gd name="T14" fmla="*/ 59 w 216"/>
                  <a:gd name="T15" fmla="*/ 22 h 207"/>
                  <a:gd name="T16" fmla="*/ 50 w 216"/>
                  <a:gd name="T17" fmla="*/ 96 h 207"/>
                  <a:gd name="T18" fmla="*/ 72 w 216"/>
                  <a:gd name="T19" fmla="*/ 147 h 207"/>
                  <a:gd name="T20" fmla="*/ 61 w 216"/>
                  <a:gd name="T21" fmla="*/ 177 h 207"/>
                  <a:gd name="T22" fmla="*/ 45 w 216"/>
                  <a:gd name="T23" fmla="*/ 179 h 207"/>
                  <a:gd name="T24" fmla="*/ 8 w 216"/>
                  <a:gd name="T25" fmla="*/ 187 h 207"/>
                  <a:gd name="T26" fmla="*/ 3 w 216"/>
                  <a:gd name="T27" fmla="*/ 201 h 207"/>
                  <a:gd name="T28" fmla="*/ 12 w 216"/>
                  <a:gd name="T29" fmla="*/ 207 h 207"/>
                  <a:gd name="T30" fmla="*/ 17 w 216"/>
                  <a:gd name="T31" fmla="*/ 206 h 207"/>
                  <a:gd name="T32" fmla="*/ 46 w 216"/>
                  <a:gd name="T33" fmla="*/ 200 h 207"/>
                  <a:gd name="T34" fmla="*/ 71 w 216"/>
                  <a:gd name="T35" fmla="*/ 195 h 207"/>
                  <a:gd name="T36" fmla="*/ 91 w 216"/>
                  <a:gd name="T37" fmla="*/ 162 h 207"/>
                  <a:gd name="T38" fmla="*/ 90 w 216"/>
                  <a:gd name="T39" fmla="*/ 135 h 207"/>
                  <a:gd name="T40" fmla="*/ 71 w 216"/>
                  <a:gd name="T41" fmla="*/ 91 h 207"/>
                  <a:gd name="T42" fmla="*/ 76 w 216"/>
                  <a:gd name="T43" fmla="*/ 36 h 207"/>
                  <a:gd name="T44" fmla="*/ 108 w 216"/>
                  <a:gd name="T45" fmla="*/ 22 h 207"/>
                  <a:gd name="T46" fmla="*/ 108 w 216"/>
                  <a:gd name="T47" fmla="*/ 21 h 207"/>
                  <a:gd name="T48" fmla="*/ 109 w 216"/>
                  <a:gd name="T49" fmla="*/ 22 h 207"/>
                  <a:gd name="T50" fmla="*/ 141 w 216"/>
                  <a:gd name="T51" fmla="*/ 36 h 207"/>
                  <a:gd name="T52" fmla="*/ 146 w 216"/>
                  <a:gd name="T53" fmla="*/ 91 h 207"/>
                  <a:gd name="T54" fmla="*/ 127 w 216"/>
                  <a:gd name="T55" fmla="*/ 135 h 207"/>
                  <a:gd name="T56" fmla="*/ 125 w 216"/>
                  <a:gd name="T57" fmla="*/ 162 h 207"/>
                  <a:gd name="T58" fmla="*/ 146 w 216"/>
                  <a:gd name="T59" fmla="*/ 195 h 207"/>
                  <a:gd name="T60" fmla="*/ 170 w 216"/>
                  <a:gd name="T61" fmla="*/ 200 h 207"/>
                  <a:gd name="T62" fmla="*/ 200 w 216"/>
                  <a:gd name="T63" fmla="*/ 206 h 207"/>
                  <a:gd name="T64" fmla="*/ 204 w 216"/>
                  <a:gd name="T65" fmla="*/ 207 h 207"/>
                  <a:gd name="T66" fmla="*/ 214 w 216"/>
                  <a:gd name="T67" fmla="*/ 201 h 207"/>
                  <a:gd name="T68" fmla="*/ 209 w 216"/>
                  <a:gd name="T69" fmla="*/ 18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6" h="207">
                    <a:moveTo>
                      <a:pt x="209" y="187"/>
                    </a:moveTo>
                    <a:cubicBezTo>
                      <a:pt x="194" y="180"/>
                      <a:pt x="182" y="180"/>
                      <a:pt x="171" y="179"/>
                    </a:cubicBezTo>
                    <a:cubicBezTo>
                      <a:pt x="165" y="179"/>
                      <a:pt x="159" y="179"/>
                      <a:pt x="156" y="177"/>
                    </a:cubicBezTo>
                    <a:cubicBezTo>
                      <a:pt x="149" y="173"/>
                      <a:pt x="143" y="153"/>
                      <a:pt x="145" y="147"/>
                    </a:cubicBezTo>
                    <a:cubicBezTo>
                      <a:pt x="153" y="134"/>
                      <a:pt x="162" y="114"/>
                      <a:pt x="167" y="96"/>
                    </a:cubicBezTo>
                    <a:cubicBezTo>
                      <a:pt x="174" y="64"/>
                      <a:pt x="171" y="39"/>
                      <a:pt x="157" y="22"/>
                    </a:cubicBezTo>
                    <a:cubicBezTo>
                      <a:pt x="139" y="0"/>
                      <a:pt x="111" y="0"/>
                      <a:pt x="108" y="0"/>
                    </a:cubicBezTo>
                    <a:cubicBezTo>
                      <a:pt x="106" y="0"/>
                      <a:pt x="77" y="0"/>
                      <a:pt x="59" y="22"/>
                    </a:cubicBezTo>
                    <a:cubicBezTo>
                      <a:pt x="45" y="39"/>
                      <a:pt x="42" y="64"/>
                      <a:pt x="50" y="96"/>
                    </a:cubicBezTo>
                    <a:cubicBezTo>
                      <a:pt x="54" y="114"/>
                      <a:pt x="63" y="134"/>
                      <a:pt x="72" y="147"/>
                    </a:cubicBezTo>
                    <a:cubicBezTo>
                      <a:pt x="73" y="153"/>
                      <a:pt x="67" y="173"/>
                      <a:pt x="61" y="177"/>
                    </a:cubicBezTo>
                    <a:cubicBezTo>
                      <a:pt x="57" y="179"/>
                      <a:pt x="52" y="179"/>
                      <a:pt x="45" y="179"/>
                    </a:cubicBezTo>
                    <a:cubicBezTo>
                      <a:pt x="35" y="180"/>
                      <a:pt x="22" y="180"/>
                      <a:pt x="8" y="187"/>
                    </a:cubicBezTo>
                    <a:cubicBezTo>
                      <a:pt x="2" y="189"/>
                      <a:pt x="0" y="196"/>
                      <a:pt x="3" y="201"/>
                    </a:cubicBezTo>
                    <a:cubicBezTo>
                      <a:pt x="4" y="205"/>
                      <a:pt x="8" y="207"/>
                      <a:pt x="12" y="207"/>
                    </a:cubicBezTo>
                    <a:cubicBezTo>
                      <a:pt x="14" y="207"/>
                      <a:pt x="15" y="207"/>
                      <a:pt x="17" y="206"/>
                    </a:cubicBezTo>
                    <a:cubicBezTo>
                      <a:pt x="28" y="201"/>
                      <a:pt x="37" y="201"/>
                      <a:pt x="46" y="200"/>
                    </a:cubicBezTo>
                    <a:cubicBezTo>
                      <a:pt x="55" y="200"/>
                      <a:pt x="63" y="200"/>
                      <a:pt x="71" y="195"/>
                    </a:cubicBezTo>
                    <a:cubicBezTo>
                      <a:pt x="85" y="188"/>
                      <a:pt x="90" y="168"/>
                      <a:pt x="91" y="162"/>
                    </a:cubicBezTo>
                    <a:cubicBezTo>
                      <a:pt x="93" y="153"/>
                      <a:pt x="95" y="142"/>
                      <a:pt x="90" y="135"/>
                    </a:cubicBezTo>
                    <a:cubicBezTo>
                      <a:pt x="82" y="125"/>
                      <a:pt x="74" y="106"/>
                      <a:pt x="71" y="91"/>
                    </a:cubicBezTo>
                    <a:cubicBezTo>
                      <a:pt x="65" y="66"/>
                      <a:pt x="66" y="47"/>
                      <a:pt x="76" y="36"/>
                    </a:cubicBezTo>
                    <a:cubicBezTo>
                      <a:pt x="87" y="21"/>
                      <a:pt x="108" y="22"/>
                      <a:pt x="108" y="22"/>
                    </a:cubicBezTo>
                    <a:cubicBezTo>
                      <a:pt x="108" y="22"/>
                      <a:pt x="108" y="21"/>
                      <a:pt x="108" y="21"/>
                    </a:cubicBezTo>
                    <a:cubicBezTo>
                      <a:pt x="108" y="21"/>
                      <a:pt x="108" y="22"/>
                      <a:pt x="109" y="22"/>
                    </a:cubicBezTo>
                    <a:cubicBezTo>
                      <a:pt x="109" y="22"/>
                      <a:pt x="129" y="21"/>
                      <a:pt x="141" y="36"/>
                    </a:cubicBezTo>
                    <a:cubicBezTo>
                      <a:pt x="150" y="47"/>
                      <a:pt x="152" y="66"/>
                      <a:pt x="146" y="91"/>
                    </a:cubicBezTo>
                    <a:cubicBezTo>
                      <a:pt x="142" y="106"/>
                      <a:pt x="134" y="125"/>
                      <a:pt x="127" y="135"/>
                    </a:cubicBezTo>
                    <a:cubicBezTo>
                      <a:pt x="122" y="142"/>
                      <a:pt x="123" y="153"/>
                      <a:pt x="125" y="162"/>
                    </a:cubicBezTo>
                    <a:cubicBezTo>
                      <a:pt x="126" y="168"/>
                      <a:pt x="132" y="188"/>
                      <a:pt x="146" y="195"/>
                    </a:cubicBezTo>
                    <a:cubicBezTo>
                      <a:pt x="154" y="200"/>
                      <a:pt x="162" y="200"/>
                      <a:pt x="170" y="200"/>
                    </a:cubicBezTo>
                    <a:cubicBezTo>
                      <a:pt x="179" y="201"/>
                      <a:pt x="189" y="201"/>
                      <a:pt x="200" y="206"/>
                    </a:cubicBezTo>
                    <a:cubicBezTo>
                      <a:pt x="201" y="207"/>
                      <a:pt x="203" y="207"/>
                      <a:pt x="204" y="207"/>
                    </a:cubicBezTo>
                    <a:cubicBezTo>
                      <a:pt x="208" y="207"/>
                      <a:pt x="212" y="205"/>
                      <a:pt x="214" y="201"/>
                    </a:cubicBezTo>
                    <a:cubicBezTo>
                      <a:pt x="216" y="196"/>
                      <a:pt x="214" y="189"/>
                      <a:pt x="209" y="1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752">
                <a:extLst>
                  <a:ext uri="{FF2B5EF4-FFF2-40B4-BE49-F238E27FC236}">
                    <a16:creationId xmlns:a16="http://schemas.microsoft.com/office/drawing/2014/main" id="{ACB12DF6-E5F5-4CF6-C0D6-8A1ECE718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2" y="2802"/>
                <a:ext cx="95" cy="111"/>
              </a:xfrm>
              <a:custGeom>
                <a:avLst/>
                <a:gdLst>
                  <a:gd name="T0" fmla="*/ 136 w 143"/>
                  <a:gd name="T1" fmla="*/ 147 h 167"/>
                  <a:gd name="T2" fmla="*/ 109 w 143"/>
                  <a:gd name="T3" fmla="*/ 139 h 167"/>
                  <a:gd name="T4" fmla="*/ 95 w 143"/>
                  <a:gd name="T5" fmla="*/ 136 h 167"/>
                  <a:gd name="T6" fmla="*/ 89 w 143"/>
                  <a:gd name="T7" fmla="*/ 118 h 167"/>
                  <a:gd name="T8" fmla="*/ 106 w 143"/>
                  <a:gd name="T9" fmla="*/ 78 h 167"/>
                  <a:gd name="T10" fmla="*/ 99 w 143"/>
                  <a:gd name="T11" fmla="*/ 20 h 167"/>
                  <a:gd name="T12" fmla="*/ 56 w 143"/>
                  <a:gd name="T13" fmla="*/ 1 h 167"/>
                  <a:gd name="T14" fmla="*/ 14 w 143"/>
                  <a:gd name="T15" fmla="*/ 20 h 167"/>
                  <a:gd name="T16" fmla="*/ 6 w 143"/>
                  <a:gd name="T17" fmla="*/ 78 h 167"/>
                  <a:gd name="T18" fmla="*/ 24 w 143"/>
                  <a:gd name="T19" fmla="*/ 118 h 167"/>
                  <a:gd name="T20" fmla="*/ 18 w 143"/>
                  <a:gd name="T21" fmla="*/ 136 h 167"/>
                  <a:gd name="T22" fmla="*/ 16 w 143"/>
                  <a:gd name="T23" fmla="*/ 151 h 167"/>
                  <a:gd name="T24" fmla="*/ 24 w 143"/>
                  <a:gd name="T25" fmla="*/ 155 h 167"/>
                  <a:gd name="T26" fmla="*/ 31 w 143"/>
                  <a:gd name="T27" fmla="*/ 153 h 167"/>
                  <a:gd name="T28" fmla="*/ 41 w 143"/>
                  <a:gd name="T29" fmla="*/ 107 h 167"/>
                  <a:gd name="T30" fmla="*/ 27 w 143"/>
                  <a:gd name="T31" fmla="*/ 73 h 167"/>
                  <a:gd name="T32" fmla="*/ 31 w 143"/>
                  <a:gd name="T33" fmla="*/ 33 h 167"/>
                  <a:gd name="T34" fmla="*/ 56 w 143"/>
                  <a:gd name="T35" fmla="*/ 22 h 167"/>
                  <a:gd name="T36" fmla="*/ 82 w 143"/>
                  <a:gd name="T37" fmla="*/ 33 h 167"/>
                  <a:gd name="T38" fmla="*/ 86 w 143"/>
                  <a:gd name="T39" fmla="*/ 73 h 167"/>
                  <a:gd name="T40" fmla="*/ 71 w 143"/>
                  <a:gd name="T41" fmla="*/ 107 h 167"/>
                  <a:gd name="T42" fmla="*/ 82 w 143"/>
                  <a:gd name="T43" fmla="*/ 153 h 167"/>
                  <a:gd name="T44" fmla="*/ 83 w 143"/>
                  <a:gd name="T45" fmla="*/ 154 h 167"/>
                  <a:gd name="T46" fmla="*/ 106 w 143"/>
                  <a:gd name="T47" fmla="*/ 160 h 167"/>
                  <a:gd name="T48" fmla="*/ 125 w 143"/>
                  <a:gd name="T49" fmla="*/ 165 h 167"/>
                  <a:gd name="T50" fmla="*/ 131 w 143"/>
                  <a:gd name="T51" fmla="*/ 167 h 167"/>
                  <a:gd name="T52" fmla="*/ 140 w 143"/>
                  <a:gd name="T53" fmla="*/ 162 h 167"/>
                  <a:gd name="T54" fmla="*/ 136 w 143"/>
                  <a:gd name="T55" fmla="*/ 14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3" h="167">
                    <a:moveTo>
                      <a:pt x="136" y="147"/>
                    </a:moveTo>
                    <a:cubicBezTo>
                      <a:pt x="128" y="142"/>
                      <a:pt x="118" y="140"/>
                      <a:pt x="109" y="139"/>
                    </a:cubicBezTo>
                    <a:cubicBezTo>
                      <a:pt x="104" y="138"/>
                      <a:pt x="98" y="137"/>
                      <a:pt x="95" y="136"/>
                    </a:cubicBezTo>
                    <a:cubicBezTo>
                      <a:pt x="89" y="131"/>
                      <a:pt x="88" y="121"/>
                      <a:pt x="89" y="118"/>
                    </a:cubicBezTo>
                    <a:cubicBezTo>
                      <a:pt x="96" y="109"/>
                      <a:pt x="103" y="93"/>
                      <a:pt x="106" y="78"/>
                    </a:cubicBezTo>
                    <a:cubicBezTo>
                      <a:pt x="112" y="53"/>
                      <a:pt x="110" y="34"/>
                      <a:pt x="99" y="20"/>
                    </a:cubicBezTo>
                    <a:cubicBezTo>
                      <a:pt x="83" y="0"/>
                      <a:pt x="58" y="1"/>
                      <a:pt x="56" y="1"/>
                    </a:cubicBezTo>
                    <a:cubicBezTo>
                      <a:pt x="54" y="1"/>
                      <a:pt x="30" y="0"/>
                      <a:pt x="14" y="20"/>
                    </a:cubicBezTo>
                    <a:cubicBezTo>
                      <a:pt x="3" y="34"/>
                      <a:pt x="0" y="53"/>
                      <a:pt x="6" y="78"/>
                    </a:cubicBezTo>
                    <a:cubicBezTo>
                      <a:pt x="10" y="93"/>
                      <a:pt x="17" y="109"/>
                      <a:pt x="24" y="118"/>
                    </a:cubicBezTo>
                    <a:cubicBezTo>
                      <a:pt x="25" y="121"/>
                      <a:pt x="24" y="132"/>
                      <a:pt x="18" y="136"/>
                    </a:cubicBezTo>
                    <a:cubicBezTo>
                      <a:pt x="13" y="140"/>
                      <a:pt x="12" y="146"/>
                      <a:pt x="16" y="151"/>
                    </a:cubicBezTo>
                    <a:cubicBezTo>
                      <a:pt x="18" y="154"/>
                      <a:pt x="21" y="155"/>
                      <a:pt x="24" y="155"/>
                    </a:cubicBezTo>
                    <a:cubicBezTo>
                      <a:pt x="26" y="155"/>
                      <a:pt x="29" y="155"/>
                      <a:pt x="31" y="153"/>
                    </a:cubicBezTo>
                    <a:cubicBezTo>
                      <a:pt x="45" y="142"/>
                      <a:pt x="49" y="118"/>
                      <a:pt x="41" y="107"/>
                    </a:cubicBezTo>
                    <a:cubicBezTo>
                      <a:pt x="36" y="99"/>
                      <a:pt x="30" y="85"/>
                      <a:pt x="27" y="73"/>
                    </a:cubicBezTo>
                    <a:cubicBezTo>
                      <a:pt x="23" y="55"/>
                      <a:pt x="24" y="42"/>
                      <a:pt x="31" y="33"/>
                    </a:cubicBezTo>
                    <a:cubicBezTo>
                      <a:pt x="39" y="22"/>
                      <a:pt x="55" y="22"/>
                      <a:pt x="56" y="22"/>
                    </a:cubicBezTo>
                    <a:cubicBezTo>
                      <a:pt x="58" y="22"/>
                      <a:pt x="73" y="22"/>
                      <a:pt x="82" y="33"/>
                    </a:cubicBezTo>
                    <a:cubicBezTo>
                      <a:pt x="89" y="42"/>
                      <a:pt x="90" y="55"/>
                      <a:pt x="86" y="73"/>
                    </a:cubicBezTo>
                    <a:cubicBezTo>
                      <a:pt x="83" y="85"/>
                      <a:pt x="77" y="99"/>
                      <a:pt x="71" y="107"/>
                    </a:cubicBezTo>
                    <a:cubicBezTo>
                      <a:pt x="63" y="118"/>
                      <a:pt x="67" y="142"/>
                      <a:pt x="82" y="153"/>
                    </a:cubicBezTo>
                    <a:cubicBezTo>
                      <a:pt x="82" y="153"/>
                      <a:pt x="83" y="154"/>
                      <a:pt x="83" y="154"/>
                    </a:cubicBezTo>
                    <a:cubicBezTo>
                      <a:pt x="90" y="158"/>
                      <a:pt x="98" y="159"/>
                      <a:pt x="106" y="160"/>
                    </a:cubicBezTo>
                    <a:cubicBezTo>
                      <a:pt x="113" y="161"/>
                      <a:pt x="121" y="162"/>
                      <a:pt x="125" y="165"/>
                    </a:cubicBezTo>
                    <a:cubicBezTo>
                      <a:pt x="127" y="166"/>
                      <a:pt x="129" y="167"/>
                      <a:pt x="131" y="167"/>
                    </a:cubicBezTo>
                    <a:cubicBezTo>
                      <a:pt x="134" y="167"/>
                      <a:pt x="138" y="165"/>
                      <a:pt x="140" y="162"/>
                    </a:cubicBezTo>
                    <a:cubicBezTo>
                      <a:pt x="143" y="157"/>
                      <a:pt x="141" y="150"/>
                      <a:pt x="136" y="1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179B221-2369-0BE5-0BE9-23E807AE7940}"/>
                </a:ext>
              </a:extLst>
            </p:cNvPr>
            <p:cNvSpPr>
              <a:spLocks/>
            </p:cNvSpPr>
            <p:nvPr/>
          </p:nvSpPr>
          <p:spPr>
            <a:xfrm>
              <a:off x="801256" y="4891121"/>
              <a:ext cx="8177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99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UN System data producers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6CCF298C-C9D8-17F8-B7C7-15C45C895116}"/>
              </a:ext>
            </a:extLst>
          </p:cNvPr>
          <p:cNvSpPr/>
          <p:nvPr/>
        </p:nvSpPr>
        <p:spPr>
          <a:xfrm>
            <a:off x="1955144" y="3903852"/>
            <a:ext cx="4052096" cy="620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Common standards and models</a:t>
            </a:r>
          </a:p>
        </p:txBody>
      </p:sp>
    </p:spTree>
    <p:extLst>
      <p:ext uri="{BB962C8B-B14F-4D97-AF65-F5344CB8AC3E}">
        <p14:creationId xmlns:p14="http://schemas.microsoft.com/office/powerpoint/2010/main" val="91256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800C5-AF39-42AE-AACA-1832E298809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3295" y="1330640"/>
            <a:ext cx="10663627" cy="4196719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UNdata</a:t>
            </a:r>
            <a:r>
              <a:rPr lang="en-US" sz="2400" dirty="0"/>
              <a:t> maintains a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knowledge graph</a:t>
            </a:r>
            <a:r>
              <a:rPr lang="en-US" sz="2400" b="1" dirty="0"/>
              <a:t> </a:t>
            </a:r>
            <a:r>
              <a:rPr lang="en-US" sz="2400" dirty="0"/>
              <a:t>that allows interlinking metadata (as triples) and statistical data (as cubes)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The </a:t>
            </a:r>
            <a:r>
              <a:rPr lang="en-US" sz="2400" dirty="0" err="1">
                <a:latin typeface="+mn-lt"/>
              </a:rPr>
              <a:t>UNdata</a:t>
            </a:r>
            <a:r>
              <a:rPr lang="en-US" sz="2400" dirty="0">
                <a:latin typeface="+mn-lt"/>
              </a:rPr>
              <a:t> knowledge graph needs to capture the concepts and relationships required to:</a:t>
            </a:r>
          </a:p>
          <a:p>
            <a:pPr marL="1028700" lvl="1" indent="-342900">
              <a:lnSpc>
                <a:spcPct val="100000"/>
              </a:lnSpc>
            </a:pPr>
            <a:r>
              <a:rPr lang="en-US" dirty="0">
                <a:latin typeface="+mn-lt"/>
              </a:rPr>
              <a:t>Develop well interconnected and efficient data ingestion, storage, and retrieval systems</a:t>
            </a:r>
          </a:p>
          <a:p>
            <a:pPr marL="1028700" lvl="1" indent="-342900">
              <a:lnSpc>
                <a:spcPct val="100000"/>
              </a:lnSpc>
            </a:pPr>
            <a:r>
              <a:rPr lang="en-US" dirty="0">
                <a:latin typeface="+mn-lt"/>
              </a:rPr>
              <a:t>Compose disparate datasets into a set of useful aggregate views (e.g., cross-domain tables, maps, and other visualizations)</a:t>
            </a:r>
          </a:p>
          <a:p>
            <a:pPr marL="1028700" lvl="1" indent="-342900">
              <a:lnSpc>
                <a:spcPct val="100000"/>
              </a:lnSpc>
            </a:pPr>
            <a:r>
              <a:rPr lang="en-US" dirty="0">
                <a:latin typeface="+mn-lt"/>
              </a:rPr>
              <a:t>Ensure a rich, smooth and unified user experience (one in which users can seamlessly query, explore and work with all of </a:t>
            </a:r>
            <a:r>
              <a:rPr lang="en-US" dirty="0" err="1">
                <a:latin typeface="+mn-lt"/>
              </a:rPr>
              <a:t>UNdata</a:t>
            </a:r>
            <a:r>
              <a:rPr lang="en-US" dirty="0">
                <a:latin typeface="+mn-lt"/>
              </a:rPr>
              <a:t> content from a common user interface).</a:t>
            </a:r>
          </a:p>
          <a:p>
            <a:pPr marL="342900" indent="-342900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1C03A-B568-D185-96A3-CE1419EF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3565-91DE-4068-BC22-43E643EC812F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9AC6E-A2CA-26D8-9856-5B149F943C7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UNdata portal modernization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07ED3B-9C7D-5B25-94B2-293F52A89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5" y="345992"/>
            <a:ext cx="10640131" cy="1026900"/>
          </a:xfrm>
        </p:spPr>
        <p:txBody>
          <a:bodyPr/>
          <a:lstStyle/>
          <a:p>
            <a:r>
              <a:rPr lang="en-US" dirty="0"/>
              <a:t>What should a “minimum viable product” look like?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0184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800C5-AF39-42AE-AACA-1832E298809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69232" y="1403184"/>
            <a:ext cx="10663627" cy="4051632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UNdata</a:t>
            </a:r>
            <a:r>
              <a:rPr lang="en-US" sz="2400" dirty="0"/>
              <a:t> puts in place </a:t>
            </a:r>
            <a:r>
              <a:rPr lang="en-US" sz="2400" b="1" dirty="0">
                <a:solidFill>
                  <a:srgbClr val="FFC000"/>
                </a:solidFill>
              </a:rPr>
              <a:t>easy to use, well-documented APIs </a:t>
            </a:r>
            <a:r>
              <a:rPr lang="en-US" sz="2400" dirty="0"/>
              <a:t>that allow to:</a:t>
            </a:r>
          </a:p>
          <a:p>
            <a:pPr marL="1028700" lvl="1" indent="-342900">
              <a:lnSpc>
                <a:spcPct val="100000"/>
              </a:lnSpc>
            </a:pPr>
            <a:r>
              <a:rPr lang="en-US" dirty="0"/>
              <a:t>Expose the Knowledge Graph as JSON via </a:t>
            </a:r>
            <a:r>
              <a:rPr lang="en-US" dirty="0" err="1"/>
              <a:t>GraphQL</a:t>
            </a:r>
            <a:endParaRPr lang="en-US" dirty="0"/>
          </a:p>
          <a:p>
            <a:pPr marL="1028700" lvl="1" indent="-342900">
              <a:lnSpc>
                <a:spcPct val="100000"/>
              </a:lnSpc>
            </a:pPr>
            <a:r>
              <a:rPr lang="en-US" dirty="0"/>
              <a:t>Provide a performant cube endpoint to do more statistics heavy-lifting (e.g., OLAP functionality)</a:t>
            </a:r>
          </a:p>
          <a:p>
            <a:pPr marL="1028700" lvl="1" indent="-342900">
              <a:lnSpc>
                <a:spcPct val="100000"/>
              </a:lnSpc>
            </a:pPr>
            <a:r>
              <a:rPr lang="en-US" dirty="0"/>
              <a:t>Expose metadata about the datasets and data providers using a subset of DCAT</a:t>
            </a:r>
          </a:p>
          <a:p>
            <a:pPr marL="1028700" lvl="1" indent="-342900">
              <a:lnSpc>
                <a:spcPct val="100000"/>
              </a:lnSpc>
            </a:pPr>
            <a:r>
              <a:rPr lang="en-US" dirty="0"/>
              <a:t>Provide a SPARQL endpoint over the metadata to allow for reasoning and other more complex graph features.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1C03A-B568-D185-96A3-CE1419EF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3565-91DE-4068-BC22-43E643EC812F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9AC6E-A2CA-26D8-9856-5B149F943C7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UNdata portal modernization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07ED3B-9C7D-5B25-94B2-293F52A89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5" y="345992"/>
            <a:ext cx="10640131" cy="1026900"/>
          </a:xfrm>
        </p:spPr>
        <p:txBody>
          <a:bodyPr/>
          <a:lstStyle/>
          <a:p>
            <a:r>
              <a:rPr lang="en-US" dirty="0"/>
              <a:t>What should a “minimum viable product” look like?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06302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800C5-AF39-42AE-AACA-1832E298809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69232" y="1403184"/>
            <a:ext cx="10663627" cy="4051632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UNdata</a:t>
            </a:r>
            <a:r>
              <a:rPr lang="en-US" sz="2400" dirty="0"/>
              <a:t> delivers a public </a:t>
            </a:r>
            <a:r>
              <a:rPr lang="en-US" sz="2400" b="1" dirty="0">
                <a:solidFill>
                  <a:srgbClr val="FF0000"/>
                </a:solidFill>
              </a:rPr>
              <a:t>web-based application </a:t>
            </a:r>
            <a:r>
              <a:rPr lang="en-US" sz="2400" dirty="0"/>
              <a:t>(built on top of the APIs), that allows users to:</a:t>
            </a:r>
          </a:p>
          <a:p>
            <a:pPr marL="1028700" lvl="1" indent="-342900">
              <a:lnSpc>
                <a:spcPct val="100000"/>
              </a:lnSpc>
            </a:pPr>
            <a:r>
              <a:rPr lang="en-US" dirty="0"/>
              <a:t>Search data by topic, SDG, or data provider</a:t>
            </a:r>
          </a:p>
          <a:p>
            <a:pPr marL="1028700" lvl="1" indent="-342900">
              <a:lnSpc>
                <a:spcPct val="10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Search content in multiple languages</a:t>
            </a:r>
            <a:endParaRPr lang="en-US" dirty="0"/>
          </a:p>
          <a:p>
            <a:pPr marL="1028700" lvl="1" indent="-342900">
              <a:lnSpc>
                <a:spcPct val="100000"/>
              </a:lnSpc>
            </a:pPr>
            <a:r>
              <a:rPr lang="en-US" dirty="0"/>
              <a:t>Visualize multiple indicators using filters that are automatically discovered via semantics from the knowledge graph</a:t>
            </a:r>
          </a:p>
          <a:p>
            <a:pPr marL="1028700" lvl="1" indent="-342900">
              <a:lnSpc>
                <a:spcPct val="100000"/>
              </a:lnSpc>
            </a:pPr>
            <a:r>
              <a:rPr lang="en-US" dirty="0"/>
              <a:t>Understand relevant trends and patterns within and across domains</a:t>
            </a:r>
          </a:p>
          <a:p>
            <a:pPr marL="1028700" lvl="1" indent="-342900">
              <a:lnSpc>
                <a:spcPct val="100000"/>
              </a:lnSpc>
            </a:pPr>
            <a:r>
              <a:rPr lang="en-US" dirty="0"/>
              <a:t>Download any the data content in a variety of formats</a:t>
            </a:r>
          </a:p>
          <a:p>
            <a:pPr marL="1028700" lvl="1" indent="-342900">
              <a:lnSpc>
                <a:spcPct val="100000"/>
              </a:lnSpc>
            </a:pPr>
            <a:r>
              <a:rPr lang="en-US" dirty="0"/>
              <a:t>Browse all the data providers and learn more about their respective fields of expertise and data products</a:t>
            </a:r>
          </a:p>
          <a:p>
            <a:pPr marL="1028700" lvl="1" indent="-342900">
              <a:lnSpc>
                <a:spcPct val="100000"/>
              </a:lnSpc>
            </a:pPr>
            <a:r>
              <a:rPr lang="en-US" dirty="0"/>
              <a:t>Duplicate and adapt existing templates and visualizations (e.g., duplicating a Notebook that fetches a certain set of indicators)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1C03A-B568-D185-96A3-CE1419EF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3565-91DE-4068-BC22-43E643EC812F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9AC6E-A2CA-26D8-9856-5B149F943C7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UNdata portal modernization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07ED3B-9C7D-5B25-94B2-293F52A89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5" y="345992"/>
            <a:ext cx="10640131" cy="1026900"/>
          </a:xfrm>
        </p:spPr>
        <p:txBody>
          <a:bodyPr/>
          <a:lstStyle/>
          <a:p>
            <a:r>
              <a:rPr lang="en-US" dirty="0"/>
              <a:t>What should a “minimum viable product” look like?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8653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D23E9B-135D-1D68-588D-6C650567F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959" y="3426140"/>
            <a:ext cx="11101494" cy="336948"/>
          </a:xfrm>
        </p:spPr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89AFF-CAEE-06EB-4040-D1B27E7D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3565-91DE-4068-BC22-43E643EC812F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54FA7-EA25-FC30-257B-8D2C1E15BA3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UNdata portal modernization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403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EDB"/>
      </a:accent1>
      <a:accent2>
        <a:srgbClr val="333333"/>
      </a:accent2>
      <a:accent3>
        <a:srgbClr val="4D4D4D"/>
      </a:accent3>
      <a:accent4>
        <a:srgbClr val="F2F2F2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N font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BD6CDFD1E4DA4895598F7BD2FD95A7" ma:contentTypeVersion="6" ma:contentTypeDescription="Create a new document." ma:contentTypeScope="" ma:versionID="ea99e6316ee9adbfd92d2f61d6511d9d">
  <xsd:schema xmlns:xsd="http://www.w3.org/2001/XMLSchema" xmlns:xs="http://www.w3.org/2001/XMLSchema" xmlns:p="http://schemas.microsoft.com/office/2006/metadata/properties" xmlns:ns2="217fd5f3-2256-4806-87e8-ab2f3c9b0185" xmlns:ns3="3a7f951a-1e77-4582-92fa-2ffa69a6ffa5" targetNamespace="http://schemas.microsoft.com/office/2006/metadata/properties" ma:root="true" ma:fieldsID="3b6c506afaabab774c318f6cd472362e" ns2:_="" ns3:_="">
    <xsd:import namespace="217fd5f3-2256-4806-87e8-ab2f3c9b0185"/>
    <xsd:import namespace="3a7f951a-1e77-4582-92fa-2ffa69a6ff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fd5f3-2256-4806-87e8-ab2f3c9b01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f951a-1e77-4582-92fa-2ffa69a6ff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a7f951a-1e77-4582-92fa-2ffa69a6ffa5">
      <UserInfo>
        <DisplayName>Alam, Mansura</DisplayName>
        <AccountId>11</AccountId>
        <AccountType/>
      </UserInfo>
      <UserInfo>
        <DisplayName>Hill, J.N.</DisplayName>
        <AccountId>21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6F6AD16-18B2-4ED1-AC17-19E1D8F6DC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E820BB-99CA-484E-A9BF-CDF6438714A9}">
  <ds:schemaRefs>
    <ds:schemaRef ds:uri="217fd5f3-2256-4806-87e8-ab2f3c9b0185"/>
    <ds:schemaRef ds:uri="3a7f951a-1e77-4582-92fa-2ffa69a6ff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B32946D-59A0-4550-BDE1-F08BCF4519DB}">
  <ds:schemaRefs>
    <ds:schemaRef ds:uri="217fd5f3-2256-4806-87e8-ab2f3c9b0185"/>
    <ds:schemaRef ds:uri="3a7f951a-1e77-4582-92fa-2ffa69a6ff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</TotalTime>
  <Words>1021</Words>
  <Application>Microsoft Office PowerPoint</Application>
  <PresentationFormat>Widescreen</PresentationFormat>
  <Paragraphs>142</Paragraphs>
  <Slides>13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Montserrat</vt:lpstr>
      <vt:lpstr>Open Sans</vt:lpstr>
      <vt:lpstr>Roboto</vt:lpstr>
      <vt:lpstr>Wingdings</vt:lpstr>
      <vt:lpstr>Wingdings 2</vt:lpstr>
      <vt:lpstr>Office Theme</vt:lpstr>
      <vt:lpstr>Bitmap Image</vt:lpstr>
      <vt:lpstr>UNdata portal modernization A case study for cross-domain data integration</vt:lpstr>
      <vt:lpstr>The vision for the UNdata portal</vt:lpstr>
      <vt:lpstr>What key problems are we trying to solve?</vt:lpstr>
      <vt:lpstr>PowerPoint Presentation</vt:lpstr>
      <vt:lpstr>High-level capability architecture</vt:lpstr>
      <vt:lpstr>What should a “minimum viable product” look like?</vt:lpstr>
      <vt:lpstr>What should a “minimum viable product” look like?</vt:lpstr>
      <vt:lpstr>What should a “minimum viable product” look like?</vt:lpstr>
      <vt:lpstr>Appendix</vt:lpstr>
      <vt:lpstr>Why a knowledge graph approach?</vt:lpstr>
      <vt:lpstr>PowerPoint Presentation</vt:lpstr>
      <vt:lpstr>Towards a UNdata knowledge graph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Avon, Thomas</dc:creator>
  <cp:lastModifiedBy>Luis Gerardo Gonzalez Morales</cp:lastModifiedBy>
  <cp:revision>6</cp:revision>
  <cp:lastPrinted>2022-05-10T10:55:52Z</cp:lastPrinted>
  <dcterms:created xsi:type="dcterms:W3CDTF">2022-04-22T06:52:11Z</dcterms:created>
  <dcterms:modified xsi:type="dcterms:W3CDTF">2022-08-29T02:33:53Z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2022-04-22T06:52:12Z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a9390463-c64d-4e37-967e-111d873c9aa6</vt:lpwstr>
  </property>
  <property fmtid="{D5CDD505-2E9C-101B-9397-08002B2CF9AE}" pid="8" name="MSIP_Label_ea60d57e-af5b-4752-ac57-3e4f28ca11dc_ContentBits">
    <vt:lpwstr>0</vt:lpwstr>
  </property>
  <property fmtid="{D5CDD505-2E9C-101B-9397-08002B2CF9AE}" pid="9" name="ContentTypeId">
    <vt:lpwstr>0x0101005ABD6CDFD1E4DA4895598F7BD2FD95A7</vt:lpwstr>
  </property>
</Properties>
</file>