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D7F6A-8BC9-3FCB-213C-6579B6DC37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72347F-CE8D-FE0B-2B65-B962EA086A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FA11AA-40FB-5EC2-26D2-ADC6E100FE09}"/>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5" name="Footer Placeholder 4">
            <a:extLst>
              <a:ext uri="{FF2B5EF4-FFF2-40B4-BE49-F238E27FC236}">
                <a16:creationId xmlns:a16="http://schemas.microsoft.com/office/drawing/2014/main" id="{BE87AC91-32E4-7FB1-3E53-2C9813E3B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6AB5B-5913-A84F-5CA9-A1741E7D7B09}"/>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33289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52E7-B6EF-7A8B-C47B-25ACE7323A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05BE44-5BAA-BECA-BAF3-00A1418B73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037D2-E176-010C-7B42-08BA7B22F4FF}"/>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5" name="Footer Placeholder 4">
            <a:extLst>
              <a:ext uri="{FF2B5EF4-FFF2-40B4-BE49-F238E27FC236}">
                <a16:creationId xmlns:a16="http://schemas.microsoft.com/office/drawing/2014/main" id="{1A3E4260-9A97-D454-E9D2-4FE2BC8CD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24DB3-DBA6-D336-757A-B57CC78DF589}"/>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244996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DE5B2-09EC-3062-D666-29CA320E09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D8E2D7-ABE8-3B6D-C56C-7EA0CC59B3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3D5F5-3A80-2AC6-9D3F-1E5A73DA355C}"/>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5" name="Footer Placeholder 4">
            <a:extLst>
              <a:ext uri="{FF2B5EF4-FFF2-40B4-BE49-F238E27FC236}">
                <a16:creationId xmlns:a16="http://schemas.microsoft.com/office/drawing/2014/main" id="{750F3723-ABB9-5AFB-AA40-B4D254AA5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32F6E-D20A-BCE4-40B5-DDD87F7E2CB4}"/>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264646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7877-F64C-740A-24C5-7CE240151A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29D734-0216-24CD-9B31-0BDFF8B0E0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A3CA31-136C-6BEF-6E70-E794D1B784B4}"/>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5" name="Footer Placeholder 4">
            <a:extLst>
              <a:ext uri="{FF2B5EF4-FFF2-40B4-BE49-F238E27FC236}">
                <a16:creationId xmlns:a16="http://schemas.microsoft.com/office/drawing/2014/main" id="{3AEEF86A-44AF-962F-31E9-37A0A95F2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51721-38FE-8E30-0F01-B7F3A537375B}"/>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190852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3EE0-4091-252E-D18F-2A8E70D0A2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02D023-DFE6-6445-E07E-CF6784BBE3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A10ECA-6615-F50A-4611-B96CD4EC1B1C}"/>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5" name="Footer Placeholder 4">
            <a:extLst>
              <a:ext uri="{FF2B5EF4-FFF2-40B4-BE49-F238E27FC236}">
                <a16:creationId xmlns:a16="http://schemas.microsoft.com/office/drawing/2014/main" id="{9139A7EC-4FD6-6D36-3A35-C34AA3602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BBD7C-00A2-6FA2-76A5-52973BE21A90}"/>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400241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ED552-C2C2-D899-408E-701779522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7757E6-AEC6-A68E-930D-2BC41A504D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358B20-A303-C25C-8668-39F33CF70D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A12524-6352-9041-A862-AA8C85B20A3B}"/>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6" name="Footer Placeholder 5">
            <a:extLst>
              <a:ext uri="{FF2B5EF4-FFF2-40B4-BE49-F238E27FC236}">
                <a16:creationId xmlns:a16="http://schemas.microsoft.com/office/drawing/2014/main" id="{E0367D37-B538-D981-6CD8-C5F8DF241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38B450-3559-19AA-73C6-D0772C7D4CC0}"/>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376943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97FAC-B879-C98D-5D8B-8B4DF11B63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F5CB8C-8CF8-0115-3EC2-DFAA9E03DA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CD1A9A-9D20-5A09-4801-87D9CAF3C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E66047-D49B-DF5C-0721-9952488295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32D22C-90B5-4F06-865D-3B89A31BFA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7B0F01-5B91-93E4-F056-2A79D065C452}"/>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8" name="Footer Placeholder 7">
            <a:extLst>
              <a:ext uri="{FF2B5EF4-FFF2-40B4-BE49-F238E27FC236}">
                <a16:creationId xmlns:a16="http://schemas.microsoft.com/office/drawing/2014/main" id="{72155559-1D6E-1BC4-4615-BF6CAAB564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06235-BACF-251F-2A41-0C82A40D8EAC}"/>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450755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E9EE-F620-B335-CD7A-F4165B33EE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C05A0-31AA-DF7D-0C54-BA638AAE4114}"/>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4" name="Footer Placeholder 3">
            <a:extLst>
              <a:ext uri="{FF2B5EF4-FFF2-40B4-BE49-F238E27FC236}">
                <a16:creationId xmlns:a16="http://schemas.microsoft.com/office/drawing/2014/main" id="{4BD8EEDD-8175-F824-F158-BEA1A772FE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E54CC-18C7-ACE4-9BEB-CDC2EAF2D3C1}"/>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38995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1209A-49B2-6A27-CF01-EA6F664D25CC}"/>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3" name="Footer Placeholder 2">
            <a:extLst>
              <a:ext uri="{FF2B5EF4-FFF2-40B4-BE49-F238E27FC236}">
                <a16:creationId xmlns:a16="http://schemas.microsoft.com/office/drawing/2014/main" id="{7DF24772-C8F7-3F4D-D1BF-8D43A396E8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0F2BBB-642B-A463-DA5B-3CC053AF0CDA}"/>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366337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520EF-617D-06CA-BE8C-C251D0AC32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44EC01-76C9-DCB4-61EF-EFEB0F63D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0DCB1E-295D-53FE-20ED-A9F0F8C2F5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9E6C47-87CA-E81D-ACC4-4CB8F6AD504F}"/>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6" name="Footer Placeholder 5">
            <a:extLst>
              <a:ext uri="{FF2B5EF4-FFF2-40B4-BE49-F238E27FC236}">
                <a16:creationId xmlns:a16="http://schemas.microsoft.com/office/drawing/2014/main" id="{322467EA-2654-F248-0DC2-4C792B0D55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1EBCB-73BD-5A05-BA58-C62984C444C4}"/>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229376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1C74-939E-4516-8062-EA8C8E061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E7EB2B-DFBC-E6C0-FD45-03FC6C48BC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CEBBAB-4297-5C76-1614-AAD600C10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8BDBC0-60C3-1520-0781-A806B447FE9E}"/>
              </a:ext>
            </a:extLst>
          </p:cNvPr>
          <p:cNvSpPr>
            <a:spLocks noGrp="1"/>
          </p:cNvSpPr>
          <p:nvPr>
            <p:ph type="dt" sz="half" idx="10"/>
          </p:nvPr>
        </p:nvSpPr>
        <p:spPr/>
        <p:txBody>
          <a:bodyPr/>
          <a:lstStyle/>
          <a:p>
            <a:fld id="{DFAB05C7-AD93-4CE3-9D33-94F04E78E6D4}" type="datetimeFigureOut">
              <a:rPr lang="en-US" smtClean="0"/>
              <a:t>8/29/2022</a:t>
            </a:fld>
            <a:endParaRPr lang="en-US"/>
          </a:p>
        </p:txBody>
      </p:sp>
      <p:sp>
        <p:nvSpPr>
          <p:cNvPr id="6" name="Footer Placeholder 5">
            <a:extLst>
              <a:ext uri="{FF2B5EF4-FFF2-40B4-BE49-F238E27FC236}">
                <a16:creationId xmlns:a16="http://schemas.microsoft.com/office/drawing/2014/main" id="{508A2EF2-D6DF-663F-CDBB-2D720D5344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69E80-3EFD-A8C3-4A79-F0F06F47E3D2}"/>
              </a:ext>
            </a:extLst>
          </p:cNvPr>
          <p:cNvSpPr>
            <a:spLocks noGrp="1"/>
          </p:cNvSpPr>
          <p:nvPr>
            <p:ph type="sldNum" sz="quarter" idx="12"/>
          </p:nvPr>
        </p:nvSpPr>
        <p:spPr/>
        <p:txBody>
          <a:bodyPr/>
          <a:lstStyle/>
          <a:p>
            <a:fld id="{7097F1AD-735C-422D-A9A2-89D2D1CC9BBA}" type="slidenum">
              <a:rPr lang="en-US" smtClean="0"/>
              <a:t>‹#›</a:t>
            </a:fld>
            <a:endParaRPr lang="en-US"/>
          </a:p>
        </p:txBody>
      </p:sp>
    </p:spTree>
    <p:extLst>
      <p:ext uri="{BB962C8B-B14F-4D97-AF65-F5344CB8AC3E}">
        <p14:creationId xmlns:p14="http://schemas.microsoft.com/office/powerpoint/2010/main" val="168312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9DEDE-277C-A1FF-34AF-5F8E3309BD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3C4FC9-02F3-6CEB-7FF9-3CE65B6555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6F8D3-D1E8-4E9B-9306-362D0BE06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B05C7-AD93-4CE3-9D33-94F04E78E6D4}" type="datetimeFigureOut">
              <a:rPr lang="en-US" smtClean="0"/>
              <a:t>8/29/2022</a:t>
            </a:fld>
            <a:endParaRPr lang="en-US"/>
          </a:p>
        </p:txBody>
      </p:sp>
      <p:sp>
        <p:nvSpPr>
          <p:cNvPr id="5" name="Footer Placeholder 4">
            <a:extLst>
              <a:ext uri="{FF2B5EF4-FFF2-40B4-BE49-F238E27FC236}">
                <a16:creationId xmlns:a16="http://schemas.microsoft.com/office/drawing/2014/main" id="{556A48B7-972E-17B6-2D00-CDCE2BE2A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6499B3-A888-E5E8-DAB7-EA6F8C9E9D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7F1AD-735C-422D-A9A2-89D2D1CC9BBA}" type="slidenum">
              <a:rPr lang="en-US" smtClean="0"/>
              <a:t>‹#›</a:t>
            </a:fld>
            <a:endParaRPr lang="en-US"/>
          </a:p>
        </p:txBody>
      </p:sp>
    </p:spTree>
    <p:extLst>
      <p:ext uri="{BB962C8B-B14F-4D97-AF65-F5344CB8AC3E}">
        <p14:creationId xmlns:p14="http://schemas.microsoft.com/office/powerpoint/2010/main" val="3593301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C887-36DC-8FCF-0087-8978DF368D17}"/>
              </a:ext>
            </a:extLst>
          </p:cNvPr>
          <p:cNvSpPr>
            <a:spLocks noGrp="1"/>
          </p:cNvSpPr>
          <p:nvPr>
            <p:ph type="ctrTitle"/>
          </p:nvPr>
        </p:nvSpPr>
        <p:spPr/>
        <p:txBody>
          <a:bodyPr/>
          <a:lstStyle/>
          <a:p>
            <a:r>
              <a:rPr lang="en-US" dirty="0"/>
              <a:t>Tuesday Opening Plenary Discussion Slides</a:t>
            </a:r>
          </a:p>
        </p:txBody>
      </p:sp>
      <p:sp>
        <p:nvSpPr>
          <p:cNvPr id="3" name="Subtitle 2">
            <a:extLst>
              <a:ext uri="{FF2B5EF4-FFF2-40B4-BE49-F238E27FC236}">
                <a16:creationId xmlns:a16="http://schemas.microsoft.com/office/drawing/2014/main" id="{1F704D6F-D7B7-5824-129D-7E1092C9EE8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8685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D64F-C600-44BB-E0B9-18E2DF44CD18}"/>
              </a:ext>
            </a:extLst>
          </p:cNvPr>
          <p:cNvSpPr>
            <a:spLocks noGrp="1"/>
          </p:cNvSpPr>
          <p:nvPr>
            <p:ph type="title"/>
          </p:nvPr>
        </p:nvSpPr>
        <p:spPr>
          <a:xfrm>
            <a:off x="838200" y="365126"/>
            <a:ext cx="10515600" cy="418646"/>
          </a:xfrm>
        </p:spPr>
        <p:txBody>
          <a:bodyPr>
            <a:noAutofit/>
          </a:bodyPr>
          <a:lstStyle/>
          <a:p>
            <a:r>
              <a:rPr lang="en-US" sz="2800" b="1" dirty="0"/>
              <a:t>Break-Out Group Descriptions</a:t>
            </a:r>
          </a:p>
        </p:txBody>
      </p:sp>
      <p:sp>
        <p:nvSpPr>
          <p:cNvPr id="3" name="Content Placeholder 2">
            <a:extLst>
              <a:ext uri="{FF2B5EF4-FFF2-40B4-BE49-F238E27FC236}">
                <a16:creationId xmlns:a16="http://schemas.microsoft.com/office/drawing/2014/main" id="{4C122843-60F9-C71D-CBF4-3C4131A030F8}"/>
              </a:ext>
            </a:extLst>
          </p:cNvPr>
          <p:cNvSpPr>
            <a:spLocks noGrp="1"/>
          </p:cNvSpPr>
          <p:nvPr>
            <p:ph idx="1"/>
          </p:nvPr>
        </p:nvSpPr>
        <p:spPr>
          <a:xfrm>
            <a:off x="838200" y="783772"/>
            <a:ext cx="10507824" cy="4768041"/>
          </a:xfrm>
        </p:spPr>
        <p:txBody>
          <a:bodyPr>
            <a:normAutofit fontScale="25000" lnSpcReduction="20000"/>
          </a:bodyPr>
          <a:lstStyle/>
          <a:p>
            <a:pPr marL="0" indent="0" algn="l">
              <a:lnSpc>
                <a:spcPct val="120000"/>
              </a:lnSpc>
              <a:buNone/>
            </a:pPr>
            <a:r>
              <a:rPr lang="en-US" sz="7200" b="1" dirty="0"/>
              <a:t>Primary and Reference Data: </a:t>
            </a:r>
            <a:r>
              <a:rPr lang="en-US" sz="7200" dirty="0"/>
              <a:t>Integration of reference data and primary data (for example, the European Social Survey case with environmental data; projects using geolocated social data, government statistics being integrated across ministries for use as an integrated resource, etc.). The temporal and geographical matches between data streams can be very important here, along with practical approaches to making data useful from the perspective of research questions and potential policy uses.</a:t>
            </a:r>
            <a:endParaRPr lang="en-US" sz="7200" b="1" dirty="0"/>
          </a:p>
          <a:p>
            <a:pPr marL="0" indent="0" algn="l">
              <a:lnSpc>
                <a:spcPct val="120000"/>
              </a:lnSpc>
              <a:buNone/>
            </a:pPr>
            <a:r>
              <a:rPr lang="en-US" sz="7200" b="1" dirty="0"/>
              <a:t>Sensitive Data/Micro- and Macro-Data: </a:t>
            </a:r>
            <a:r>
              <a:rPr lang="en-US" sz="7200" dirty="0"/>
              <a:t>Reuse of microdata across institutional boundaries often conflicts with the need to ensure data confidentiality. Data is often held in disparate systems, complicating access. The linking of aggregate data with the supporting microdata most useful for scientific research is also inhibited by the same barriers. Public health data - especially as regards the recent COVID epidemic - is an example where the microdata themselves require integration across institutions, and feed upward into highly visible and high-demand data such as the SDG indicators. Navigating the links between data at different levels while protecting confidentiality is a difficult challenge which will benefit from agreed approaches and standards.</a:t>
            </a:r>
            <a:endParaRPr lang="en-US" sz="7200" b="1" dirty="0"/>
          </a:p>
          <a:p>
            <a:pPr marL="0" indent="0" algn="l">
              <a:lnSpc>
                <a:spcPct val="120000"/>
              </a:lnSpc>
              <a:buNone/>
            </a:pPr>
            <a:r>
              <a:rPr lang="en-US" sz="7200" b="1" dirty="0"/>
              <a:t>Oceans and Disasters/Geography and Phenomena Terminology: </a:t>
            </a:r>
            <a:r>
              <a:rPr lang="en-US" sz="7200" dirty="0"/>
              <a:t>There has been a lot of work done in the UN agencies (for example in relation to the Ocean Data Information System) and in other domains around harmonizing semantics, and we have also seen some relevant work coming out of the fields of disaster risk reduction, geophysics and environmental monitoring data. Investigation of the effects of climate change is a key element in avoiding disasters and mitigating their impact. This area remains challenging, but it is very important to have a more general approach to combining population data with hard science data in the context of climate change. The idea is to integrate the approaches from the Oceans project and elsewhere into the broader guidance for interoperability.</a:t>
            </a:r>
          </a:p>
          <a:p>
            <a:pPr marL="0" indent="0" algn="l">
              <a:buNone/>
            </a:pPr>
            <a:endParaRPr lang="en-US" sz="4500" b="1" dirty="0"/>
          </a:p>
          <a:p>
            <a:pPr marL="0" indent="0" algn="l">
              <a:buNone/>
            </a:pPr>
            <a:endParaRPr lang="en-US" sz="4500" b="1" dirty="0"/>
          </a:p>
          <a:p>
            <a:pPr marL="0" indent="0" algn="l">
              <a:buNone/>
            </a:pPr>
            <a:endParaRPr lang="en-US" dirty="0"/>
          </a:p>
          <a:p>
            <a:pPr marL="0" indent="0" algn="l">
              <a:buNone/>
            </a:pPr>
            <a:endParaRPr lang="en-US" dirty="0"/>
          </a:p>
        </p:txBody>
      </p:sp>
    </p:spTree>
    <p:extLst>
      <p:ext uri="{BB962C8B-B14F-4D97-AF65-F5344CB8AC3E}">
        <p14:creationId xmlns:p14="http://schemas.microsoft.com/office/powerpoint/2010/main" val="421343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9B79-0B4E-F34D-B3BC-2575B26576FE}"/>
              </a:ext>
            </a:extLst>
          </p:cNvPr>
          <p:cNvSpPr>
            <a:spLocks noGrp="1"/>
          </p:cNvSpPr>
          <p:nvPr>
            <p:ph type="title"/>
          </p:nvPr>
        </p:nvSpPr>
        <p:spPr>
          <a:xfrm>
            <a:off x="838200" y="365125"/>
            <a:ext cx="10515600" cy="483961"/>
          </a:xfrm>
        </p:spPr>
        <p:txBody>
          <a:bodyPr>
            <a:normAutofit fontScale="90000"/>
          </a:bodyPr>
          <a:lstStyle/>
          <a:p>
            <a:r>
              <a:rPr lang="en-US" dirty="0"/>
              <a:t>Focus Questions</a:t>
            </a:r>
          </a:p>
        </p:txBody>
      </p:sp>
      <p:sp>
        <p:nvSpPr>
          <p:cNvPr id="3" name="Content Placeholder 2">
            <a:extLst>
              <a:ext uri="{FF2B5EF4-FFF2-40B4-BE49-F238E27FC236}">
                <a16:creationId xmlns:a16="http://schemas.microsoft.com/office/drawing/2014/main" id="{8C32AD91-5DBD-1AB6-0274-1DF57A2AFD74}"/>
              </a:ext>
            </a:extLst>
          </p:cNvPr>
          <p:cNvSpPr>
            <a:spLocks noGrp="1"/>
          </p:cNvSpPr>
          <p:nvPr>
            <p:ph idx="1"/>
          </p:nvPr>
        </p:nvSpPr>
        <p:spPr>
          <a:xfrm>
            <a:off x="838200" y="1008937"/>
            <a:ext cx="10788136" cy="4141318"/>
          </a:xfrm>
        </p:spPr>
        <p:txBody>
          <a:bodyPr>
            <a:normAutofit lnSpcReduction="10000"/>
          </a:bodyPr>
          <a:lstStyle/>
          <a:p>
            <a:pPr marL="514350" indent="-514350">
              <a:buFont typeface="+mj-lt"/>
              <a:buAutoNum type="arabicPeriod"/>
            </a:pPr>
            <a:r>
              <a:rPr lang="en-US" dirty="0"/>
              <a:t>Which functions are of concern/relevant to the use cases being explored in your group?</a:t>
            </a:r>
          </a:p>
          <a:p>
            <a:pPr lvl="1"/>
            <a:r>
              <a:rPr lang="en-US" dirty="0"/>
              <a:t>Please note any changes or additions to the list of functional areas</a:t>
            </a:r>
          </a:p>
          <a:p>
            <a:pPr lvl="1"/>
            <a:r>
              <a:rPr lang="en-US" dirty="0"/>
              <a:t>[List below]</a:t>
            </a:r>
          </a:p>
          <a:p>
            <a:pPr marL="514350" indent="-514350">
              <a:buFont typeface="+mj-lt"/>
              <a:buAutoNum type="arabicPeriod"/>
            </a:pPr>
            <a:r>
              <a:rPr lang="en-US" dirty="0"/>
              <a:t>What information (data, metadata, etc.) is needed to support the functions of concern, or to support identified solutions to issues?</a:t>
            </a:r>
          </a:p>
          <a:p>
            <a:pPr marL="514350" indent="-514350">
              <a:buFont typeface="+mj-lt"/>
              <a:buAutoNum type="arabicPeriod"/>
            </a:pPr>
            <a:r>
              <a:rPr lang="en-US" dirty="0"/>
              <a:t>What standards or specifications are used or could be used to model/exchange this information? Why are standards being used or are they good candidates for use? (See criteria in the CDIF document).</a:t>
            </a:r>
          </a:p>
        </p:txBody>
      </p:sp>
    </p:spTree>
    <p:extLst>
      <p:ext uri="{BB962C8B-B14F-4D97-AF65-F5344CB8AC3E}">
        <p14:creationId xmlns:p14="http://schemas.microsoft.com/office/powerpoint/2010/main" val="245276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B62E5C-DAF8-2B08-D64A-8617AB2D3EE2}"/>
              </a:ext>
            </a:extLst>
          </p:cNvPr>
          <p:cNvSpPr>
            <a:spLocks noGrp="1"/>
          </p:cNvSpPr>
          <p:nvPr>
            <p:ph type="title"/>
          </p:nvPr>
        </p:nvSpPr>
        <p:spPr>
          <a:xfrm>
            <a:off x="838200" y="187844"/>
            <a:ext cx="10515600" cy="651912"/>
          </a:xfrm>
        </p:spPr>
        <p:txBody>
          <a:bodyPr>
            <a:normAutofit fontScale="90000"/>
          </a:bodyPr>
          <a:lstStyle/>
          <a:p>
            <a:r>
              <a:rPr lang="en-US" dirty="0"/>
              <a:t>Functional Areas</a:t>
            </a:r>
          </a:p>
        </p:txBody>
      </p:sp>
      <p:sp>
        <p:nvSpPr>
          <p:cNvPr id="6" name="Rectangle 1">
            <a:extLst>
              <a:ext uri="{FF2B5EF4-FFF2-40B4-BE49-F238E27FC236}">
                <a16:creationId xmlns:a16="http://schemas.microsoft.com/office/drawing/2014/main" id="{F67FDF4F-0758-8D73-6755-D230F1654EE1}"/>
              </a:ext>
            </a:extLst>
          </p:cNvPr>
          <p:cNvSpPr>
            <a:spLocks noGrp="1" noChangeArrowheads="1"/>
          </p:cNvSpPr>
          <p:nvPr>
            <p:ph idx="1"/>
          </p:nvPr>
        </p:nvSpPr>
        <p:spPr bwMode="auto">
          <a:xfrm>
            <a:off x="838200" y="648546"/>
            <a:ext cx="105156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37250" algn="r"/>
              </a:tabLst>
              <a:defRPr>
                <a:solidFill>
                  <a:schemeClr val="tx1"/>
                </a:solidFill>
                <a:latin typeface="Arial" panose="020B0604020202020204" pitchFamily="34" charset="0"/>
              </a:defRPr>
            </a:lvl1pPr>
            <a:lvl2pPr eaLnBrk="0" fontAlgn="base" hangingPunct="0">
              <a:spcBef>
                <a:spcPct val="0"/>
              </a:spcBef>
              <a:spcAft>
                <a:spcPct val="0"/>
              </a:spcAft>
              <a:tabLst>
                <a:tab pos="5937250" algn="r"/>
              </a:tabLst>
              <a:defRPr>
                <a:solidFill>
                  <a:schemeClr val="tx1"/>
                </a:solidFill>
                <a:latin typeface="Arial" panose="020B0604020202020204" pitchFamily="34" charset="0"/>
              </a:defRPr>
            </a:lvl2pPr>
            <a:lvl3pPr eaLnBrk="0" fontAlgn="base" hangingPunct="0">
              <a:spcBef>
                <a:spcPct val="0"/>
              </a:spcBef>
              <a:spcAft>
                <a:spcPct val="0"/>
              </a:spcAft>
              <a:tabLst>
                <a:tab pos="5937250" algn="r"/>
              </a:tabLst>
              <a:defRPr>
                <a:solidFill>
                  <a:schemeClr val="tx1"/>
                </a:solidFill>
                <a:latin typeface="Arial" panose="020B0604020202020204" pitchFamily="34" charset="0"/>
              </a:defRPr>
            </a:lvl3pPr>
            <a:lvl4pPr eaLnBrk="0" fontAlgn="base" hangingPunct="0">
              <a:spcBef>
                <a:spcPct val="0"/>
              </a:spcBef>
              <a:spcAft>
                <a:spcPct val="0"/>
              </a:spcAft>
              <a:tabLst>
                <a:tab pos="5937250" algn="r"/>
              </a:tabLst>
              <a:defRPr>
                <a:solidFill>
                  <a:schemeClr val="tx1"/>
                </a:solidFill>
                <a:latin typeface="Arial" panose="020B0604020202020204" pitchFamily="34" charset="0"/>
              </a:defRPr>
            </a:lvl4pPr>
            <a:lvl5pPr eaLnBrk="0" fontAlgn="base" hangingPunct="0">
              <a:spcBef>
                <a:spcPct val="0"/>
              </a:spcBef>
              <a:spcAft>
                <a:spcPct val="0"/>
              </a:spcAft>
              <a:tabLst>
                <a:tab pos="5937250" algn="r"/>
              </a:tabLst>
              <a:defRPr>
                <a:solidFill>
                  <a:schemeClr val="tx1"/>
                </a:solidFill>
                <a:latin typeface="Arial" panose="020B0604020202020204" pitchFamily="34" charset="0"/>
              </a:defRPr>
            </a:lvl5pPr>
            <a:lvl6pPr eaLnBrk="0" fontAlgn="base" hangingPunct="0">
              <a:spcBef>
                <a:spcPct val="0"/>
              </a:spcBef>
              <a:spcAft>
                <a:spcPct val="0"/>
              </a:spcAft>
              <a:tabLst>
                <a:tab pos="5937250" algn="r"/>
              </a:tabLst>
              <a:defRPr>
                <a:solidFill>
                  <a:schemeClr val="tx1"/>
                </a:solidFill>
                <a:latin typeface="Arial" panose="020B0604020202020204" pitchFamily="34" charset="0"/>
              </a:defRPr>
            </a:lvl6pPr>
            <a:lvl7pPr eaLnBrk="0" fontAlgn="base" hangingPunct="0">
              <a:spcBef>
                <a:spcPct val="0"/>
              </a:spcBef>
              <a:spcAft>
                <a:spcPct val="0"/>
              </a:spcAft>
              <a:tabLst>
                <a:tab pos="5937250" algn="r"/>
              </a:tabLst>
              <a:defRPr>
                <a:solidFill>
                  <a:schemeClr val="tx1"/>
                </a:solidFill>
                <a:latin typeface="Arial" panose="020B0604020202020204" pitchFamily="34" charset="0"/>
              </a:defRPr>
            </a:lvl7pPr>
            <a:lvl8pPr eaLnBrk="0" fontAlgn="base" hangingPunct="0">
              <a:spcBef>
                <a:spcPct val="0"/>
              </a:spcBef>
              <a:spcAft>
                <a:spcPct val="0"/>
              </a:spcAft>
              <a:tabLst>
                <a:tab pos="5937250" algn="r"/>
              </a:tabLst>
              <a:defRPr>
                <a:solidFill>
                  <a:schemeClr val="tx1"/>
                </a:solidFill>
                <a:latin typeface="Arial" panose="020B0604020202020204" pitchFamily="34" charset="0"/>
              </a:defRPr>
            </a:lvl8pPr>
            <a:lvl9pPr eaLnBrk="0" fontAlgn="base" hangingPunct="0">
              <a:spcBef>
                <a:spcPct val="0"/>
              </a:spcBef>
              <a:spcAft>
                <a:spcPct val="0"/>
              </a:spcAft>
              <a:tabLst>
                <a:tab pos="59372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2000" b="0" i="0" u="none" strike="noStrike" cap="none" normalizeH="0" baseline="0" dirty="0">
                <a:ln>
                  <a:noFill/>
                </a:ln>
                <a:solidFill>
                  <a:schemeClr val="tx1"/>
                </a:solidFill>
                <a:effectLst/>
                <a:latin typeface="Arial" panose="020B0604020202020204" pitchFamily="34" charset="0"/>
              </a:rPr>
              <a:t>Findability</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Identifiers (DOI, ORCID, ROR</a:t>
            </a:r>
            <a:r>
              <a:rPr lang="en-US" altLang="en-US" sz="2000" dirty="0"/>
              <a:t>,</a:t>
            </a:r>
            <a:r>
              <a:rPr kumimoji="0" lang="en-US" altLang="en-US" sz="2000" b="0" i="0" u="none" strike="noStrike" cap="none" normalizeH="0" baseline="0" dirty="0">
                <a:ln>
                  <a:noFill/>
                </a:ln>
                <a:solidFill>
                  <a:schemeClr val="tx1"/>
                </a:solidFill>
                <a:effectLst/>
                <a:latin typeface="Arial" panose="020B0604020202020204" pitchFamily="34" charset="0"/>
              </a:rPr>
              <a:t> etc.)</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Search and Discovery</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Cataloguing and Registration</a:t>
            </a:r>
          </a:p>
          <a:p>
            <a:pPr>
              <a:lnSpc>
                <a:spcPct val="100000"/>
              </a:lnSpc>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indent="0">
              <a:lnSpc>
                <a:spcPct val="100000"/>
              </a:lnSpc>
              <a:buNone/>
            </a:pPr>
            <a:r>
              <a:rPr kumimoji="0" lang="en-US" altLang="en-US" sz="2000" b="0" i="0" u="none" strike="noStrike" cap="none" normalizeH="0" baseline="0" dirty="0">
                <a:ln>
                  <a:noFill/>
                </a:ln>
                <a:solidFill>
                  <a:schemeClr val="tx1"/>
                </a:solidFill>
                <a:effectLst/>
                <a:latin typeface="Arial" panose="020B0604020202020204" pitchFamily="34" charset="0"/>
              </a:rPr>
              <a:t>Assessment of Fitness for Purpose</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Dublin Core and Related Metadata Schema for Discovery/Cataloguing</a:t>
            </a:r>
          </a:p>
          <a:p>
            <a:pPr marL="0" indent="0">
              <a:lnSpc>
                <a:spcPct val="100000"/>
              </a:lnSpc>
              <a:buNone/>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2000" b="0" i="0" u="none" strike="noStrike" cap="none" normalizeH="0" baseline="0" dirty="0">
                <a:ln>
                  <a:noFill/>
                </a:ln>
                <a:solidFill>
                  <a:schemeClr val="tx1"/>
                </a:solidFill>
                <a:effectLst/>
                <a:latin typeface="Arial" panose="020B0604020202020204" pitchFamily="34" charset="0"/>
              </a:rPr>
              <a:t>Accessibility</a:t>
            </a:r>
          </a:p>
          <a:p>
            <a:pPr>
              <a:lnSpc>
                <a:spcPct val="100000"/>
              </a:lnSpc>
            </a:pPr>
            <a:r>
              <a:rPr lang="en-US" altLang="en-US" sz="2000" dirty="0"/>
              <a:t>Access Control</a:t>
            </a:r>
          </a:p>
          <a:p>
            <a:pPr>
              <a:lnSpc>
                <a:spcPct val="100000"/>
              </a:lnSpc>
            </a:pPr>
            <a:r>
              <a:rPr lang="en-US" altLang="en-US" sz="2000" dirty="0"/>
              <a:t>Retrieval</a:t>
            </a:r>
          </a:p>
          <a:p>
            <a:pPr>
              <a:lnSpc>
                <a:spcPct val="100000"/>
              </a:lnSpc>
            </a:pPr>
            <a:r>
              <a:rPr lang="en-US" altLang="en-US" sz="2000" dirty="0"/>
              <a:t>Authority</a:t>
            </a:r>
          </a:p>
          <a:p>
            <a:pPr marL="0" indent="0">
              <a:lnSpc>
                <a:spcPct val="100000"/>
              </a:lnSpc>
              <a:buNone/>
            </a:pPr>
            <a:r>
              <a:rPr lang="en-US" altLang="en-US" sz="2000" dirty="0"/>
              <a:t>	</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2000" b="0" i="0" u="none" strike="noStrike" cap="none" normalizeH="0" baseline="0" dirty="0">
                <a:ln>
                  <a:noFill/>
                </a:ln>
                <a:solidFill>
                  <a:schemeClr val="tx1"/>
                </a:solidFill>
                <a:effectLst/>
                <a:latin typeface="Arial" panose="020B0604020202020204" pitchFamily="34" charset="0"/>
              </a:rPr>
              <a:t>Interoperability and Reusability</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Structural Metadata</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Semantics</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Process and Provenance</a:t>
            </a:r>
          </a:p>
          <a:p>
            <a:pPr>
              <a:lnSpc>
                <a:spcPct val="100000"/>
              </a:lnSpc>
            </a:pPr>
            <a:r>
              <a:rPr kumimoji="0" lang="en-US" altLang="en-US" sz="2000" b="0" i="0" u="none" strike="noStrike" cap="none" normalizeH="0" baseline="0" dirty="0">
                <a:ln>
                  <a:noFill/>
                </a:ln>
                <a:solidFill>
                  <a:schemeClr val="tx1"/>
                </a:solidFill>
                <a:effectLst/>
                <a:latin typeface="Arial" panose="020B0604020202020204" pitchFamily="34" charset="0"/>
              </a:rPr>
              <a:t>Fully-Described Observations (clusters of values to provide context)</a:t>
            </a:r>
          </a:p>
          <a:p>
            <a:pPr marL="0" indent="0">
              <a:lnSpc>
                <a:spcPct val="100000"/>
              </a:lnSpc>
              <a:buNone/>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2000" b="0" i="0" u="none" strike="noStrike" cap="none" normalizeH="0" baseline="0" dirty="0">
                <a:ln>
                  <a:noFill/>
                </a:ln>
                <a:solidFill>
                  <a:schemeClr val="tx1"/>
                </a:solidFill>
                <a:effectLst/>
                <a:latin typeface="Arial" panose="020B0604020202020204" pitchFamily="34" charset="0"/>
              </a:rPr>
              <a:t>Resource Management </a:t>
            </a:r>
          </a:p>
        </p:txBody>
      </p:sp>
    </p:spTree>
    <p:extLst>
      <p:ext uri="{BB962C8B-B14F-4D97-AF65-F5344CB8AC3E}">
        <p14:creationId xmlns:p14="http://schemas.microsoft.com/office/powerpoint/2010/main" val="1953970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501</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Tuesday Opening Plenary Discussion Slides</vt:lpstr>
      <vt:lpstr>Break-Out Group Descriptions</vt:lpstr>
      <vt:lpstr>Focus Questions</vt:lpstr>
      <vt:lpstr>Functional Areas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Areas</dc:title>
  <dc:creator>Arofan Gregory</dc:creator>
  <cp:lastModifiedBy>Arofan Gregory</cp:lastModifiedBy>
  <cp:revision>7</cp:revision>
  <dcterms:created xsi:type="dcterms:W3CDTF">2022-08-29T18:00:15Z</dcterms:created>
  <dcterms:modified xsi:type="dcterms:W3CDTF">2022-08-29T18:57:00Z</dcterms:modified>
</cp:coreProperties>
</file>