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29" r:id="rId4"/>
    <p:sldId id="307" r:id="rId5"/>
    <p:sldId id="316" r:id="rId6"/>
    <p:sldId id="317" r:id="rId7"/>
    <p:sldId id="318" r:id="rId8"/>
    <p:sldId id="319" r:id="rId9"/>
    <p:sldId id="321" r:id="rId10"/>
    <p:sldId id="326" r:id="rId11"/>
    <p:sldId id="327" r:id="rId12"/>
    <p:sldId id="32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795"/>
    <a:srgbClr val="F06697"/>
    <a:srgbClr val="C37BB9"/>
    <a:srgbClr val="009900"/>
    <a:srgbClr val="9E5ECE"/>
    <a:srgbClr val="954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D84B-3F04-4C3A-B0D0-84E58286B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CE370-F384-4609-8515-478F610D2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421C3-DB0E-4BB2-BFE6-BF8A31EF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9A0B-EE86-4C6E-AB08-DDDC0AFE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9CB9-A66A-463A-9762-D4A6B08B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0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73136-C772-4853-B42C-C32600C31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1D563-BC1E-47E4-8540-BE26A8D8F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0050-50F5-484D-81DD-6A4BEDB1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A12B2-C0FA-42C6-A38C-B148F17F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EB148-7C99-4542-8BDA-91BC9CD8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4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6C05B-9088-4450-9B4A-9317315A5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1B9DA-ED5E-4F73-83F4-A7EA574CE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75C3C-3B87-4005-978A-D7E18B54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E5C2-A05E-4EFE-BD2C-92111185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521D5-F245-4483-949C-148F2EF3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5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87A6-D4E1-4CC3-9209-A7CF32B1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3F19-2E60-4789-BE3F-F5D88ECA1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80D77-FD45-41CD-8881-225CF0A1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A686-9047-40C9-AD30-25E3ACBB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9DFD2-1A65-443A-890E-EBCE1340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53DFF-298B-4B4C-8E91-1FF30930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5067E-9D16-4FAD-9A4B-97D9B5B95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7C288-AB91-4D4D-9757-2EADB450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CF261-BF9C-4C17-AAC7-234DD173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2BB52-2060-4169-B6D9-4C3B02AB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14C35-358D-4A3E-9679-E52B9A42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836CF-0AD6-471B-B452-17A8685D4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0C7D6-0585-4B85-9955-28A6BC5AA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BF36F-4F20-40E2-BCF2-97FE9E1C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F559C-42AA-43B6-8ECC-2770679F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11DBE-6F06-4D2E-BD41-1432036E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72FC-014B-4FAD-BA2C-0B9A0CA4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1893E-3B6A-473D-8D55-0063EBDFE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69CA5-3628-41D9-B3AF-D3C735C23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B6A5C2-73B9-4B0C-A772-7448B5BE0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A92B4E-6A1D-4909-9C7A-4AF3139D8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8D46F-3CA1-44E6-B18F-B14DA2FD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CC50C-30D5-4C9A-8F77-26A152F92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60350-C282-46C4-B943-83A7F057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1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6F0C6-30A4-44CE-97B2-7622CAF9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789C2-7BAC-491B-B7AC-2D199CC3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4C334-5BF0-4EB6-97DC-B3C5B6791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AB8C2-EF15-40E9-B84B-05D02565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5760F-C1EE-49B2-8DDF-2F69BF44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6B5C8-1A18-42BC-B5A1-6EBD8FB2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25311-DF6D-4FF7-A446-C1E05B0FE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7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1349-9FBF-4468-9368-6B30F370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5B25-2632-4D2C-BCA8-1D44BF7D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5D883-954E-4EC9-BF82-3983DDEB2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2CFEE-23E6-414F-A20E-88D54909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81C6F-7EE6-4873-A476-50253B22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4E028-8703-4C1A-ADB3-C7001B31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AD486-0FDE-487D-885E-083A5B9D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C5CB85-51C8-422F-BB7B-BB6CC7E90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DE3BA-70F2-40AC-B29A-D1228037F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729F8-7838-4C18-A8A3-E84EF76D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DC532-A5BC-4B53-A1A8-183FB44F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94260-E361-416C-AC6B-55590B8E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1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D9471A-2F8D-4B26-8FA5-8B7F9004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9E16E-E51F-4593-90B3-5FC40F0D9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5BA0B-F278-4CFB-A5B3-8E777DA29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6658-00DF-40DB-8C0B-4A15959BFB86}" type="datetimeFigureOut">
              <a:rPr lang="en-US" smtClean="0"/>
              <a:t>2022-08-29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F76A9-EC45-40BD-B0A9-A30B8ED83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F9CBB-2454-41C7-9EF0-B69E17CDE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D334-7B99-4833-B7D3-7B2B8BFD9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gc.org/standards/om" TargetMode="External"/><Relationship Id="rId2" Type="http://schemas.openxmlformats.org/officeDocument/2006/relationships/hyperlink" Target="https://www.iso.org/standard/3257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350837843_The_I-ADOPT_Interoperability_Framework_a_proposal_for_FAIRer_observable_property_descriptions/link/6168a0fb8ad119749b1f18f4/download" TargetMode="External"/><Relationship Id="rId5" Type="http://schemas.openxmlformats.org/officeDocument/2006/relationships/hyperlink" Target="https://doi.org/10.15497/RDA00071" TargetMode="External"/><Relationship Id="rId4" Type="http://schemas.openxmlformats.org/officeDocument/2006/relationships/hyperlink" Target="https://i-adopt.github.i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A535-F8EB-4E91-B0AE-2D3EE7EE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Fully-Described Observation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2896C-DD30-48CE-BB6B-9E8F26F252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ISO Observations, Measurements and Samples (ISO 19156), </a:t>
            </a:r>
          </a:p>
          <a:p>
            <a:r>
              <a:rPr lang="en-US" dirty="0"/>
              <a:t>together with Related Standards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1576D7E-1397-AE8A-5A8B-42D504C94CC0}"/>
              </a:ext>
            </a:extLst>
          </p:cNvPr>
          <p:cNvGrpSpPr/>
          <p:nvPr/>
        </p:nvGrpSpPr>
        <p:grpSpPr>
          <a:xfrm>
            <a:off x="687754" y="5861537"/>
            <a:ext cx="10816492" cy="646331"/>
            <a:chOff x="687754" y="5861537"/>
            <a:chExt cx="10816492" cy="64633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690351F-FCB1-A163-E63D-647D6CC8ED97}"/>
                </a:ext>
              </a:extLst>
            </p:cNvPr>
            <p:cNvSpPr txBox="1"/>
            <p:nvPr/>
          </p:nvSpPr>
          <p:spPr>
            <a:xfrm>
              <a:off x="687754" y="5861537"/>
              <a:ext cx="15072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Kathi Schleidt</a:t>
              </a:r>
            </a:p>
            <a:p>
              <a:r>
                <a:rPr lang="en-US" dirty="0" err="1"/>
                <a:t>DataCove</a:t>
              </a:r>
              <a:r>
                <a:rPr lang="en-US" dirty="0"/>
                <a:t> </a:t>
              </a:r>
              <a:r>
                <a:rPr lang="en-US" dirty="0" err="1"/>
                <a:t>e.U.</a:t>
              </a:r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BEC54B2-DB45-3FC3-98CF-D8BEF04AEA19}"/>
                </a:ext>
              </a:extLst>
            </p:cNvPr>
            <p:cNvSpPr txBox="1"/>
            <p:nvPr/>
          </p:nvSpPr>
          <p:spPr>
            <a:xfrm>
              <a:off x="9996974" y="5861537"/>
              <a:ext cx="15072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Jay Greenfield</a:t>
              </a:r>
            </a:p>
            <a:p>
              <a:pPr algn="r"/>
              <a:r>
                <a:rPr lang="en-US" dirty="0"/>
                <a:t>CODATA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428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10"/>
    </mc:Choice>
    <mc:Fallback xmlns="">
      <p:transition spd="slow" advTm="5771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Observational </a:t>
            </a:r>
            <a:r>
              <a:rPr lang="en-GB" noProof="0" dirty="0">
                <a:solidFill>
                  <a:schemeClr val="bg1">
                    <a:lumMod val="65000"/>
                  </a:schemeClr>
                </a:solidFill>
              </a:rPr>
              <a:t>(Meta)</a:t>
            </a:r>
            <a:r>
              <a:rPr lang="en-GB" noProof="0" dirty="0"/>
              <a:t>Data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F69B3A4-1380-1874-61EF-08C55E6F9751}"/>
              </a:ext>
            </a:extLst>
          </p:cNvPr>
          <p:cNvGrpSpPr/>
          <p:nvPr/>
        </p:nvGrpSpPr>
        <p:grpSpPr>
          <a:xfrm>
            <a:off x="637563" y="2157257"/>
            <a:ext cx="10563837" cy="2680795"/>
            <a:chOff x="637563" y="2157257"/>
            <a:chExt cx="10563837" cy="2680795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FDC9BEAC-AD2C-4217-AE8B-8058B5C12C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32138" y="3977996"/>
              <a:ext cx="270572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FF2E08-8995-4D3D-B058-8654F4AB82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83490" y="3193483"/>
              <a:ext cx="1843060" cy="7843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2C19798-9248-48A9-8821-44D013CA0E01}"/>
                </a:ext>
              </a:extLst>
            </p:cNvPr>
            <p:cNvCxnSpPr>
              <a:cxnSpLocks/>
            </p:cNvCxnSpPr>
            <p:nvPr/>
          </p:nvCxnSpPr>
          <p:spPr>
            <a:xfrm>
              <a:off x="2432138" y="3977996"/>
              <a:ext cx="697004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6AF46B-A4FF-43B4-B36D-DED030B2AE66}"/>
                </a:ext>
              </a:extLst>
            </p:cNvPr>
            <p:cNvSpPr txBox="1"/>
            <p:nvPr/>
          </p:nvSpPr>
          <p:spPr>
            <a:xfrm>
              <a:off x="5636513" y="3597856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Color: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0F2AC3E-7C21-48D4-B6D3-233D6453EF31}"/>
                </a:ext>
              </a:extLst>
            </p:cNvPr>
            <p:cNvSpPr/>
            <p:nvPr/>
          </p:nvSpPr>
          <p:spPr>
            <a:xfrm>
              <a:off x="9402179" y="3722216"/>
              <a:ext cx="1257300" cy="5143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YELLOW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FB4052-3416-4D35-B4BF-4FD35B54AD37}"/>
                </a:ext>
              </a:extLst>
            </p:cNvPr>
            <p:cNvSpPr/>
            <p:nvPr/>
          </p:nvSpPr>
          <p:spPr>
            <a:xfrm>
              <a:off x="8788068" y="2906111"/>
              <a:ext cx="1378744" cy="57777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Swatch Comparison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A517EC-39F5-41F6-8C62-E7F6C45430FC}"/>
                </a:ext>
              </a:extLst>
            </p:cNvPr>
            <p:cNvSpPr txBox="1"/>
            <p:nvPr/>
          </p:nvSpPr>
          <p:spPr>
            <a:xfrm rot="20170186">
              <a:off x="7371159" y="3168219"/>
              <a:ext cx="121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procedure: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6C032B3-FDD3-421E-8C73-9394A7337D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4834" y="3193483"/>
              <a:ext cx="1843234" cy="7843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07132D-D59D-4774-80C7-E3394017FA37}"/>
                </a:ext>
              </a:extLst>
            </p:cNvPr>
            <p:cNvSpPr txBox="1"/>
            <p:nvPr/>
          </p:nvSpPr>
          <p:spPr>
            <a:xfrm rot="20041475">
              <a:off x="7438072" y="2157257"/>
              <a:ext cx="108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observed</a:t>
              </a:r>
              <a:br>
                <a:rPr lang="en-US" dirty="0"/>
              </a:br>
              <a:r>
                <a:rPr lang="en-US" dirty="0"/>
                <a:t>Property: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ADD15BF-C390-4B15-AA23-054BF4A28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68277" y="2452638"/>
              <a:ext cx="2019791" cy="10058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FAADB72-3F8C-44D7-ACD7-EBF104F9E04F}"/>
                </a:ext>
              </a:extLst>
            </p:cNvPr>
            <p:cNvSpPr/>
            <p:nvPr/>
          </p:nvSpPr>
          <p:spPr>
            <a:xfrm>
              <a:off x="8788068" y="2236638"/>
              <a:ext cx="865091" cy="43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Color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6C01978-E0CE-42D2-9D2D-615E25D74821}"/>
                </a:ext>
              </a:extLst>
            </p:cNvPr>
            <p:cNvSpPr/>
            <p:nvPr/>
          </p:nvSpPr>
          <p:spPr>
            <a:xfrm>
              <a:off x="5043386" y="3392740"/>
              <a:ext cx="1933575" cy="779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357AA6-2BED-4D96-8EC4-5AE2EF0C7541}"/>
                </a:ext>
              </a:extLst>
            </p:cNvPr>
            <p:cNvSpPr txBox="1"/>
            <p:nvPr/>
          </p:nvSpPr>
          <p:spPr>
            <a:xfrm>
              <a:off x="8352547" y="3985276"/>
              <a:ext cx="781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result: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0CA137-B4BF-4F67-BB57-3128E2C14570}"/>
                </a:ext>
              </a:extLst>
            </p:cNvPr>
            <p:cNvSpPr txBox="1"/>
            <p:nvPr/>
          </p:nvSpPr>
          <p:spPr>
            <a:xfrm rot="1392004">
              <a:off x="3443069" y="3158694"/>
              <a:ext cx="107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observer: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F3EA489-1739-41A3-A7DD-E880341E4A65}"/>
                </a:ext>
              </a:extLst>
            </p:cNvPr>
            <p:cNvSpPr/>
            <p:nvPr/>
          </p:nvSpPr>
          <p:spPr>
            <a:xfrm>
              <a:off x="2310821" y="2978996"/>
              <a:ext cx="865091" cy="432000"/>
            </a:xfrm>
            <a:prstGeom prst="rect">
              <a:avLst/>
            </a:prstGeom>
            <a:solidFill>
              <a:srgbClr val="9E5ECE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Kathi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9C2BF49-B65C-4C99-9486-2D1BAEEA286A}"/>
                </a:ext>
              </a:extLst>
            </p:cNvPr>
            <p:cNvGrpSpPr/>
            <p:nvPr/>
          </p:nvGrpSpPr>
          <p:grpSpPr>
            <a:xfrm>
              <a:off x="2004251" y="2236638"/>
              <a:ext cx="3198839" cy="1180682"/>
              <a:chOff x="2004251" y="2236638"/>
              <a:chExt cx="3198839" cy="1180682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369F285-D6AD-401C-A11C-173256100D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83490" y="2452638"/>
                <a:ext cx="2019600" cy="9646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00A2AF2-988E-4AE0-B5EC-13AE6827E7D5}"/>
                  </a:ext>
                </a:extLst>
              </p:cNvPr>
              <p:cNvSpPr/>
              <p:nvPr/>
            </p:nvSpPr>
            <p:spPr>
              <a:xfrm>
                <a:off x="2004251" y="2236638"/>
                <a:ext cx="1188000" cy="432000"/>
              </a:xfrm>
              <a:prstGeom prst="rect">
                <a:avLst/>
              </a:prstGeom>
              <a:solidFill>
                <a:srgbClr val="F06697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Room 236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741EA4B-C79C-4C75-BED4-85F8E18C64C0}"/>
                  </a:ext>
                </a:extLst>
              </p:cNvPr>
              <p:cNvSpPr txBox="1"/>
              <p:nvPr/>
            </p:nvSpPr>
            <p:spPr>
              <a:xfrm rot="1538796">
                <a:off x="3457553" y="2342586"/>
                <a:ext cx="6549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host: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0CC83B8-18CA-49FB-A1EA-A08044C08310}"/>
                </a:ext>
              </a:extLst>
            </p:cNvPr>
            <p:cNvSpPr txBox="1"/>
            <p:nvPr/>
          </p:nvSpPr>
          <p:spPr>
            <a:xfrm>
              <a:off x="2729190" y="3968523"/>
              <a:ext cx="1873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featureOfInterest</a:t>
              </a:r>
              <a:r>
                <a:rPr lang="en-US" dirty="0"/>
                <a:t>:</a:t>
              </a:r>
            </a:p>
          </p:txBody>
        </p:sp>
        <p:sp>
          <p:nvSpPr>
            <p:cNvPr id="4" name="Smiley Face 3">
              <a:extLst>
                <a:ext uri="{FF2B5EF4-FFF2-40B4-BE49-F238E27FC236}">
                  <a16:creationId xmlns:a16="http://schemas.microsoft.com/office/drawing/2014/main" id="{40BEA471-DAA4-4303-BE2D-85393CFF434C}"/>
                </a:ext>
              </a:extLst>
            </p:cNvPr>
            <p:cNvSpPr/>
            <p:nvPr/>
          </p:nvSpPr>
          <p:spPr>
            <a:xfrm>
              <a:off x="637563" y="3038052"/>
              <a:ext cx="1800000" cy="1800000"/>
            </a:xfrm>
            <a:prstGeom prst="smileyFac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46E4BBC7-7486-4E52-929B-0DE60F376890}"/>
                </a:ext>
              </a:extLst>
            </p:cNvPr>
            <p:cNvSpPr/>
            <p:nvPr/>
          </p:nvSpPr>
          <p:spPr>
            <a:xfrm>
              <a:off x="5043386" y="3392740"/>
              <a:ext cx="1933575" cy="779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F575E89-C3D8-4F11-BD6A-4745737E35C6}"/>
                </a:ext>
              </a:extLst>
            </p:cNvPr>
            <p:cNvSpPr/>
            <p:nvPr/>
          </p:nvSpPr>
          <p:spPr>
            <a:xfrm>
              <a:off x="5043386" y="3391922"/>
              <a:ext cx="1933575" cy="781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time: April 7</a:t>
              </a:r>
              <a:r>
                <a:rPr lang="en-US" baseline="30000" dirty="0"/>
                <a:t>th</a:t>
              </a:r>
              <a:r>
                <a:rPr lang="en-US" dirty="0"/>
                <a:t> 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45B6F233-CD9F-4E7B-9FF3-081B5EC362B7}"/>
                </a:ext>
              </a:extLst>
            </p:cNvPr>
            <p:cNvSpPr/>
            <p:nvPr/>
          </p:nvSpPr>
          <p:spPr>
            <a:xfrm>
              <a:off x="5043386" y="3391922"/>
              <a:ext cx="1933575" cy="781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time: April 7</a:t>
              </a:r>
              <a:r>
                <a:rPr lang="en-US" baseline="30000" dirty="0"/>
                <a:t>th</a:t>
              </a:r>
              <a:r>
                <a:rPr lang="en-US" dirty="0"/>
                <a:t> –</a:t>
              </a:r>
              <a:br>
                <a:rPr lang="en-US" dirty="0"/>
              </a:br>
              <a:r>
                <a:rPr lang="en-US" dirty="0"/>
                <a:t>April 8</a:t>
              </a:r>
              <a:r>
                <a:rPr lang="en-US" baseline="30000" dirty="0"/>
                <a:t>th</a:t>
              </a:r>
              <a:r>
                <a:rPr lang="en-US" dirty="0"/>
                <a:t>  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ECFAE2-1D39-4B66-8C06-AA76B6EADEBC}"/>
                </a:ext>
              </a:extLst>
            </p:cNvPr>
            <p:cNvSpPr/>
            <p:nvPr/>
          </p:nvSpPr>
          <p:spPr>
            <a:xfrm>
              <a:off x="9402179" y="3626509"/>
              <a:ext cx="1799221" cy="73548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April 7</a:t>
              </a:r>
              <a:r>
                <a:rPr lang="en-US" b="1" baseline="30000" dirty="0">
                  <a:solidFill>
                    <a:schemeClr val="tx1"/>
                  </a:solidFill>
                </a:rPr>
                <a:t>th</a:t>
              </a:r>
              <a:r>
                <a:rPr lang="en-US" b="1" dirty="0">
                  <a:solidFill>
                    <a:schemeClr val="tx1"/>
                  </a:solidFill>
                </a:rPr>
                <a:t> YELLOW</a:t>
              </a:r>
            </a:p>
            <a:p>
              <a:r>
                <a:rPr lang="en-US" b="1" dirty="0">
                  <a:solidFill>
                    <a:schemeClr val="tx1"/>
                  </a:solidFill>
                </a:rPr>
                <a:t>April 8</a:t>
              </a:r>
              <a:r>
                <a:rPr lang="en-US" b="1" baseline="30000" dirty="0">
                  <a:solidFill>
                    <a:schemeClr val="tx1"/>
                  </a:solidFill>
                </a:rPr>
                <a:t>th</a:t>
              </a:r>
              <a:r>
                <a:rPr lang="en-US" b="1" dirty="0">
                  <a:solidFill>
                    <a:schemeClr val="tx1"/>
                  </a:solidFill>
                </a:rPr>
                <a:t> GREEN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8740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2"/>
    </mc:Choice>
    <mc:Fallback xmlns="">
      <p:transition spd="slow" advTm="100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F69B3A4-1380-1874-61EF-08C55E6F9751}"/>
              </a:ext>
            </a:extLst>
          </p:cNvPr>
          <p:cNvGrpSpPr/>
          <p:nvPr/>
        </p:nvGrpSpPr>
        <p:grpSpPr>
          <a:xfrm>
            <a:off x="637563" y="3870000"/>
            <a:ext cx="10563837" cy="2680795"/>
            <a:chOff x="637563" y="2157257"/>
            <a:chExt cx="10563837" cy="2680795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FDC9BEAC-AD2C-4217-AE8B-8058B5C12C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32138" y="3977996"/>
              <a:ext cx="270572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FF2E08-8995-4D3D-B058-8654F4AB82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83490" y="3193483"/>
              <a:ext cx="1843060" cy="7843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2C19798-9248-48A9-8821-44D013CA0E01}"/>
                </a:ext>
              </a:extLst>
            </p:cNvPr>
            <p:cNvCxnSpPr>
              <a:cxnSpLocks/>
            </p:cNvCxnSpPr>
            <p:nvPr/>
          </p:nvCxnSpPr>
          <p:spPr>
            <a:xfrm>
              <a:off x="2432138" y="3977996"/>
              <a:ext cx="697004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6AF46B-A4FF-43B4-B36D-DED030B2AE66}"/>
                </a:ext>
              </a:extLst>
            </p:cNvPr>
            <p:cNvSpPr txBox="1"/>
            <p:nvPr/>
          </p:nvSpPr>
          <p:spPr>
            <a:xfrm>
              <a:off x="5636513" y="3597856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Color: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0F2AC3E-7C21-48D4-B6D3-233D6453EF31}"/>
                </a:ext>
              </a:extLst>
            </p:cNvPr>
            <p:cNvSpPr/>
            <p:nvPr/>
          </p:nvSpPr>
          <p:spPr>
            <a:xfrm>
              <a:off x="9402179" y="3722216"/>
              <a:ext cx="1257300" cy="5143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YELLOW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FB4052-3416-4D35-B4BF-4FD35B54AD37}"/>
                </a:ext>
              </a:extLst>
            </p:cNvPr>
            <p:cNvSpPr/>
            <p:nvPr/>
          </p:nvSpPr>
          <p:spPr>
            <a:xfrm>
              <a:off x="8788068" y="2906111"/>
              <a:ext cx="1378744" cy="57777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Swatch Comparison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A517EC-39F5-41F6-8C62-E7F6C45430FC}"/>
                </a:ext>
              </a:extLst>
            </p:cNvPr>
            <p:cNvSpPr txBox="1"/>
            <p:nvPr/>
          </p:nvSpPr>
          <p:spPr>
            <a:xfrm rot="20170186">
              <a:off x="7371159" y="3168219"/>
              <a:ext cx="121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procedure: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6C032B3-FDD3-421E-8C73-9394A7337D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44834" y="3193483"/>
              <a:ext cx="1843234" cy="7843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07132D-D59D-4774-80C7-E3394017FA37}"/>
                </a:ext>
              </a:extLst>
            </p:cNvPr>
            <p:cNvSpPr txBox="1"/>
            <p:nvPr/>
          </p:nvSpPr>
          <p:spPr>
            <a:xfrm rot="20041475">
              <a:off x="7438072" y="2157257"/>
              <a:ext cx="108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observed</a:t>
              </a:r>
              <a:br>
                <a:rPr lang="en-US" dirty="0"/>
              </a:br>
              <a:r>
                <a:rPr lang="en-US" dirty="0"/>
                <a:t>Property: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ADD15BF-C390-4B15-AA23-054BF4A28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68277" y="2452638"/>
              <a:ext cx="2019791" cy="10058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FAADB72-3F8C-44D7-ACD7-EBF104F9E04F}"/>
                </a:ext>
              </a:extLst>
            </p:cNvPr>
            <p:cNvSpPr/>
            <p:nvPr/>
          </p:nvSpPr>
          <p:spPr>
            <a:xfrm>
              <a:off x="8788068" y="2236638"/>
              <a:ext cx="865091" cy="43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Color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6C01978-E0CE-42D2-9D2D-615E25D74821}"/>
                </a:ext>
              </a:extLst>
            </p:cNvPr>
            <p:cNvSpPr/>
            <p:nvPr/>
          </p:nvSpPr>
          <p:spPr>
            <a:xfrm>
              <a:off x="5043386" y="3392740"/>
              <a:ext cx="1933575" cy="779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357AA6-2BED-4D96-8EC4-5AE2EF0C7541}"/>
                </a:ext>
              </a:extLst>
            </p:cNvPr>
            <p:cNvSpPr txBox="1"/>
            <p:nvPr/>
          </p:nvSpPr>
          <p:spPr>
            <a:xfrm>
              <a:off x="8352547" y="3985276"/>
              <a:ext cx="781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result: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0CA137-B4BF-4F67-BB57-3128E2C14570}"/>
                </a:ext>
              </a:extLst>
            </p:cNvPr>
            <p:cNvSpPr txBox="1"/>
            <p:nvPr/>
          </p:nvSpPr>
          <p:spPr>
            <a:xfrm rot="1392004">
              <a:off x="3443069" y="3158694"/>
              <a:ext cx="107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observer: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F3EA489-1739-41A3-A7DD-E880341E4A65}"/>
                </a:ext>
              </a:extLst>
            </p:cNvPr>
            <p:cNvSpPr/>
            <p:nvPr/>
          </p:nvSpPr>
          <p:spPr>
            <a:xfrm>
              <a:off x="2310821" y="2978996"/>
              <a:ext cx="865091" cy="432000"/>
            </a:xfrm>
            <a:prstGeom prst="rect">
              <a:avLst/>
            </a:prstGeom>
            <a:solidFill>
              <a:srgbClr val="9E5ECE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Kathi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9C2BF49-B65C-4C99-9486-2D1BAEEA286A}"/>
                </a:ext>
              </a:extLst>
            </p:cNvPr>
            <p:cNvGrpSpPr/>
            <p:nvPr/>
          </p:nvGrpSpPr>
          <p:grpSpPr>
            <a:xfrm>
              <a:off x="2004251" y="2236638"/>
              <a:ext cx="3198839" cy="1180682"/>
              <a:chOff x="2004251" y="2236638"/>
              <a:chExt cx="3198839" cy="1180682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369F285-D6AD-401C-A11C-173256100D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183490" y="2452638"/>
                <a:ext cx="2019600" cy="9646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00A2AF2-988E-4AE0-B5EC-13AE6827E7D5}"/>
                  </a:ext>
                </a:extLst>
              </p:cNvPr>
              <p:cNvSpPr/>
              <p:nvPr/>
            </p:nvSpPr>
            <p:spPr>
              <a:xfrm>
                <a:off x="2004251" y="2236638"/>
                <a:ext cx="1188000" cy="432000"/>
              </a:xfrm>
              <a:prstGeom prst="rect">
                <a:avLst/>
              </a:prstGeom>
              <a:solidFill>
                <a:srgbClr val="F06697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Room 236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741EA4B-C79C-4C75-BED4-85F8E18C64C0}"/>
                  </a:ext>
                </a:extLst>
              </p:cNvPr>
              <p:cNvSpPr txBox="1"/>
              <p:nvPr/>
            </p:nvSpPr>
            <p:spPr>
              <a:xfrm rot="1538796">
                <a:off x="3457553" y="2342586"/>
                <a:ext cx="6549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host: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0CC83B8-18CA-49FB-A1EA-A08044C08310}"/>
                </a:ext>
              </a:extLst>
            </p:cNvPr>
            <p:cNvSpPr txBox="1"/>
            <p:nvPr/>
          </p:nvSpPr>
          <p:spPr>
            <a:xfrm>
              <a:off x="2729190" y="3968523"/>
              <a:ext cx="1873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featureOfInterest</a:t>
              </a:r>
              <a:r>
                <a:rPr lang="en-US" dirty="0"/>
                <a:t>:</a:t>
              </a:r>
            </a:p>
          </p:txBody>
        </p:sp>
        <p:sp>
          <p:nvSpPr>
            <p:cNvPr id="4" name="Smiley Face 3">
              <a:extLst>
                <a:ext uri="{FF2B5EF4-FFF2-40B4-BE49-F238E27FC236}">
                  <a16:creationId xmlns:a16="http://schemas.microsoft.com/office/drawing/2014/main" id="{40BEA471-DAA4-4303-BE2D-85393CFF434C}"/>
                </a:ext>
              </a:extLst>
            </p:cNvPr>
            <p:cNvSpPr/>
            <p:nvPr/>
          </p:nvSpPr>
          <p:spPr>
            <a:xfrm>
              <a:off x="637563" y="3038052"/>
              <a:ext cx="1800000" cy="1800000"/>
            </a:xfrm>
            <a:prstGeom prst="smileyFac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46E4BBC7-7486-4E52-929B-0DE60F376890}"/>
                </a:ext>
              </a:extLst>
            </p:cNvPr>
            <p:cNvSpPr/>
            <p:nvPr/>
          </p:nvSpPr>
          <p:spPr>
            <a:xfrm>
              <a:off x="5043386" y="3392740"/>
              <a:ext cx="1933575" cy="779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7F575E89-C3D8-4F11-BD6A-4745737E35C6}"/>
                </a:ext>
              </a:extLst>
            </p:cNvPr>
            <p:cNvSpPr/>
            <p:nvPr/>
          </p:nvSpPr>
          <p:spPr>
            <a:xfrm>
              <a:off x="5043386" y="3391922"/>
              <a:ext cx="1933575" cy="781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time: April 7</a:t>
              </a:r>
              <a:r>
                <a:rPr lang="en-US" baseline="30000" dirty="0"/>
                <a:t>th</a:t>
              </a:r>
              <a:r>
                <a:rPr lang="en-US" dirty="0"/>
                <a:t> 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45B6F233-CD9F-4E7B-9FF3-081B5EC362B7}"/>
                </a:ext>
              </a:extLst>
            </p:cNvPr>
            <p:cNvSpPr/>
            <p:nvPr/>
          </p:nvSpPr>
          <p:spPr>
            <a:xfrm>
              <a:off x="5043386" y="3391922"/>
              <a:ext cx="1933575" cy="781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time: April 7</a:t>
              </a:r>
              <a:r>
                <a:rPr lang="en-US" baseline="30000" dirty="0"/>
                <a:t>th</a:t>
              </a:r>
              <a:r>
                <a:rPr lang="en-US" dirty="0"/>
                <a:t> –</a:t>
              </a:r>
              <a:br>
                <a:rPr lang="en-US" dirty="0"/>
              </a:br>
              <a:r>
                <a:rPr lang="en-US" dirty="0"/>
                <a:t>April 8</a:t>
              </a:r>
              <a:r>
                <a:rPr lang="en-US" baseline="30000" dirty="0"/>
                <a:t>th</a:t>
              </a:r>
              <a:r>
                <a:rPr lang="en-US" dirty="0"/>
                <a:t>  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BECFAE2-1D39-4B66-8C06-AA76B6EADEBC}"/>
                </a:ext>
              </a:extLst>
            </p:cNvPr>
            <p:cNvSpPr/>
            <p:nvPr/>
          </p:nvSpPr>
          <p:spPr>
            <a:xfrm>
              <a:off x="9402179" y="3626509"/>
              <a:ext cx="1799221" cy="73548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April 7</a:t>
              </a:r>
              <a:r>
                <a:rPr lang="en-US" b="1" baseline="30000" dirty="0">
                  <a:solidFill>
                    <a:schemeClr val="tx1"/>
                  </a:solidFill>
                </a:rPr>
                <a:t>th</a:t>
              </a:r>
              <a:r>
                <a:rPr lang="en-US" b="1" dirty="0">
                  <a:solidFill>
                    <a:schemeClr val="tx1"/>
                  </a:solidFill>
                </a:rPr>
                <a:t> YELLOW</a:t>
              </a:r>
            </a:p>
            <a:p>
              <a:r>
                <a:rPr lang="en-US" b="1" dirty="0">
                  <a:solidFill>
                    <a:schemeClr val="tx1"/>
                  </a:solidFill>
                </a:rPr>
                <a:t>April 8</a:t>
              </a:r>
              <a:r>
                <a:rPr lang="en-US" b="1" baseline="30000" dirty="0">
                  <a:solidFill>
                    <a:schemeClr val="tx1"/>
                  </a:solidFill>
                </a:rPr>
                <a:t>th</a:t>
              </a:r>
              <a:r>
                <a:rPr lang="en-US" b="1" dirty="0">
                  <a:solidFill>
                    <a:schemeClr val="tx1"/>
                  </a:solidFill>
                </a:rPr>
                <a:t> GREEN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0C6B5D4-603A-0C28-EA09-B28D4CF21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666" y="1376789"/>
            <a:ext cx="7128669" cy="239985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4E910CB-C50B-B59C-6A1C-DA4280F38375}"/>
              </a:ext>
            </a:extLst>
          </p:cNvPr>
          <p:cNvSpPr/>
          <p:nvPr/>
        </p:nvSpPr>
        <p:spPr>
          <a:xfrm>
            <a:off x="11086414" y="1854172"/>
            <a:ext cx="865091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7D5D61-190C-061F-574C-846BA08FF43B}"/>
              </a:ext>
            </a:extLst>
          </p:cNvPr>
          <p:cNvCxnSpPr>
            <a:cxnSpLocks/>
            <a:stCxn id="36" idx="3"/>
            <a:endCxn id="31" idx="2"/>
          </p:cNvCxnSpPr>
          <p:nvPr/>
        </p:nvCxnSpPr>
        <p:spPr>
          <a:xfrm flipV="1">
            <a:off x="10968077" y="2286172"/>
            <a:ext cx="550883" cy="1666025"/>
          </a:xfrm>
          <a:prstGeom prst="straightConnector1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I-ADOPT Observable Property Extension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E67C79-D150-90D1-8E4D-119FAD59698D}"/>
              </a:ext>
            </a:extLst>
          </p:cNvPr>
          <p:cNvSpPr txBox="1"/>
          <p:nvPr/>
        </p:nvSpPr>
        <p:spPr>
          <a:xfrm rot="17316540">
            <a:off x="10426636" y="2694769"/>
            <a:ext cx="13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hasProperty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A74CBE-417E-16E7-2FD6-829E5A181611}"/>
              </a:ext>
            </a:extLst>
          </p:cNvPr>
          <p:cNvSpPr/>
          <p:nvPr/>
        </p:nvSpPr>
        <p:spPr>
          <a:xfrm>
            <a:off x="7828482" y="1387344"/>
            <a:ext cx="1407012" cy="43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Stickerbook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5FD5EA9-40AD-63AF-9034-8C97F7613934}"/>
              </a:ext>
            </a:extLst>
          </p:cNvPr>
          <p:cNvCxnSpPr>
            <a:cxnSpLocks/>
            <a:stCxn id="36" idx="0"/>
            <a:endCxn id="46" idx="2"/>
          </p:cNvCxnSpPr>
          <p:nvPr/>
        </p:nvCxnSpPr>
        <p:spPr>
          <a:xfrm flipH="1" flipV="1">
            <a:off x="8531988" y="1819344"/>
            <a:ext cx="1344620" cy="1658262"/>
          </a:xfrm>
          <a:prstGeom prst="straightConnector1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629B762-F1EB-D4BE-9A86-72A82999795D}"/>
              </a:ext>
            </a:extLst>
          </p:cNvPr>
          <p:cNvSpPr txBox="1"/>
          <p:nvPr/>
        </p:nvSpPr>
        <p:spPr>
          <a:xfrm rot="2951824">
            <a:off x="8658969" y="2221006"/>
            <a:ext cx="118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hasMatrix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9C21B71-E7D5-5F2C-4FB2-404680136628}"/>
              </a:ext>
            </a:extLst>
          </p:cNvPr>
          <p:cNvSpPr/>
          <p:nvPr/>
        </p:nvSpPr>
        <p:spPr>
          <a:xfrm>
            <a:off x="6236268" y="3606757"/>
            <a:ext cx="844757" cy="4081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Dry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FFD644C-793E-5C2F-C548-8A5CAEFC149B}"/>
              </a:ext>
            </a:extLst>
          </p:cNvPr>
          <p:cNvCxnSpPr>
            <a:cxnSpLocks/>
            <a:stCxn id="56" idx="2"/>
            <a:endCxn id="51" idx="0"/>
          </p:cNvCxnSpPr>
          <p:nvPr/>
        </p:nvCxnSpPr>
        <p:spPr>
          <a:xfrm>
            <a:off x="6658647" y="1789941"/>
            <a:ext cx="0" cy="1816816"/>
          </a:xfrm>
          <a:prstGeom prst="straightConnector1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201A159-287D-044E-63CF-63745ED1EBDD}"/>
              </a:ext>
            </a:extLst>
          </p:cNvPr>
          <p:cNvSpPr txBox="1"/>
          <p:nvPr/>
        </p:nvSpPr>
        <p:spPr>
          <a:xfrm rot="16200000">
            <a:off x="5722107" y="2586176"/>
            <a:ext cx="153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hasConstraint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3F22A9A-4396-DC07-03FC-1B2F2011E0A8}"/>
              </a:ext>
            </a:extLst>
          </p:cNvPr>
          <p:cNvSpPr/>
          <p:nvPr/>
        </p:nvSpPr>
        <p:spPr>
          <a:xfrm>
            <a:off x="6159329" y="1357941"/>
            <a:ext cx="998636" cy="43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Sticker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5813434-84E7-1F22-1DB5-C9152F243B45}"/>
              </a:ext>
            </a:extLst>
          </p:cNvPr>
          <p:cNvCxnSpPr>
            <a:cxnSpLocks/>
            <a:endCxn id="56" idx="2"/>
          </p:cNvCxnSpPr>
          <p:nvPr/>
        </p:nvCxnSpPr>
        <p:spPr>
          <a:xfrm flipH="1" flipV="1">
            <a:off x="6658647" y="1789941"/>
            <a:ext cx="2195475" cy="1804625"/>
          </a:xfrm>
          <a:prstGeom prst="straightConnector1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9F0C90C-1A94-3D34-8CBF-7302D664E806}"/>
              </a:ext>
            </a:extLst>
          </p:cNvPr>
          <p:cNvSpPr txBox="1"/>
          <p:nvPr/>
        </p:nvSpPr>
        <p:spPr>
          <a:xfrm rot="2331993">
            <a:off x="6895514" y="2405193"/>
            <a:ext cx="207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hasObjectOfInterest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109183B-BCD6-CF6D-E49B-D0DACEF948CC}"/>
              </a:ext>
            </a:extLst>
          </p:cNvPr>
          <p:cNvSpPr/>
          <p:nvPr/>
        </p:nvSpPr>
        <p:spPr>
          <a:xfrm>
            <a:off x="8785138" y="3477606"/>
            <a:ext cx="2182939" cy="9491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Color of a dry sticker in a sticker book</a:t>
            </a:r>
          </a:p>
        </p:txBody>
      </p:sp>
      <p:sp>
        <p:nvSpPr>
          <p:cNvPr id="65" name="Arrow: Left-Up 64">
            <a:extLst>
              <a:ext uri="{FF2B5EF4-FFF2-40B4-BE49-F238E27FC236}">
                <a16:creationId xmlns:a16="http://schemas.microsoft.com/office/drawing/2014/main" id="{A8D87E25-BFD4-2102-10C8-91AE66199709}"/>
              </a:ext>
            </a:extLst>
          </p:cNvPr>
          <p:cNvSpPr/>
          <p:nvPr/>
        </p:nvSpPr>
        <p:spPr>
          <a:xfrm rot="10800000">
            <a:off x="1047372" y="1039361"/>
            <a:ext cx="5089245" cy="3710617"/>
          </a:xfrm>
          <a:prstGeom prst="leftUpArrow">
            <a:avLst>
              <a:gd name="adj1" fmla="val 7522"/>
              <a:gd name="adj2" fmla="val 13323"/>
              <a:gd name="adj3" fmla="val 21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410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129"/>
    </mc:Choice>
    <mc:Fallback xmlns="">
      <p:transition spd="slow" advTm="2021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26888 -0.05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1" y="-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4" grpId="0"/>
      <p:bldP spid="46" grpId="0" animBg="1"/>
      <p:bldP spid="50" grpId="0"/>
      <p:bldP spid="51" grpId="0" animBg="1"/>
      <p:bldP spid="53" grpId="0"/>
      <p:bldP spid="56" grpId="0" animBg="1"/>
      <p:bldP spid="58" grpId="0"/>
      <p:bldP spid="36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3FD4E-AAA7-11C0-C0AC-7A5CB7B2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0866E-818D-B27F-33F5-2CAB02ACE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ISO 19156 Observations, Measurements and Samples:</a:t>
            </a:r>
            <a:br>
              <a:rPr lang="en-US" dirty="0"/>
            </a:br>
            <a:r>
              <a:rPr lang="en-US" dirty="0">
                <a:hlinkClick r:id="rId2"/>
              </a:rPr>
              <a:t>https://www.iso.org/standard/32574.html</a:t>
            </a:r>
            <a:endParaRPr lang="en-US" dirty="0"/>
          </a:p>
          <a:p>
            <a:r>
              <a:rPr lang="en-US" dirty="0"/>
              <a:t>OGC Observations, Measurements and Samples (equivalent to ISO 19156):</a:t>
            </a:r>
            <a:br>
              <a:rPr lang="en-US" dirty="0"/>
            </a:br>
            <a:r>
              <a:rPr lang="en-US" dirty="0">
                <a:hlinkClick r:id="rId3"/>
              </a:rPr>
              <a:t>https://www.ogc.org/standards/om</a:t>
            </a:r>
            <a:endParaRPr lang="en-US" dirty="0"/>
          </a:p>
          <a:p>
            <a:r>
              <a:rPr lang="en-US" dirty="0"/>
              <a:t>RDA I-ADOPT:</a:t>
            </a:r>
            <a:br>
              <a:rPr lang="en-US" dirty="0"/>
            </a:br>
            <a:r>
              <a:rPr lang="en-US" dirty="0">
                <a:hlinkClick r:id="rId4"/>
              </a:rPr>
              <a:t>https://i-adopt.github.io/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hlinkClick r:id="rId5"/>
              </a:rPr>
              <a:t>https://doi.org/10.15497/RDA00071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>
                <a:hlinkClick r:id="rId6"/>
              </a:rPr>
              <a:t>https://www.researchgate.net/publication/350837843_The_I-ADOPT_Interoperability_Framework_a_proposal_for_FAIRer_observable_property_descriptions/link/6168a0fb8ad119749b1f18f4/download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24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04"/>
    </mc:Choice>
    <mc:Fallback xmlns="">
      <p:transition spd="slow" advTm="94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6B52-AC32-4E4E-A4BD-BEF0C3A4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Observations, Measurements and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BECC5-7A25-4D4B-9BF4-607574F4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 19156:2011 Geographic information — Observations and measurements (O&amp;M)</a:t>
            </a:r>
          </a:p>
          <a:p>
            <a:pPr lvl="1"/>
            <a:r>
              <a:rPr lang="en-US" dirty="0"/>
              <a:t>Currently under update as:</a:t>
            </a:r>
            <a:br>
              <a:rPr lang="en-US" dirty="0"/>
            </a:br>
            <a:r>
              <a:rPr lang="en-US" dirty="0"/>
              <a:t>ISO/DIS 19156:2022 Geographic information — Observations, measurements and samples (OMS)</a:t>
            </a:r>
          </a:p>
          <a:p>
            <a:r>
              <a:rPr lang="en-US" dirty="0"/>
              <a:t>Part of the ISO 191XX Suite of Spatial Data Standards</a:t>
            </a:r>
          </a:p>
          <a:p>
            <a:r>
              <a:rPr lang="en-US" dirty="0"/>
              <a:t>OGC provides as Abstract Topic 20</a:t>
            </a:r>
          </a:p>
          <a:p>
            <a:r>
              <a:rPr lang="en-US" dirty="0"/>
              <a:t>Widely utilized across diverse areas from Environmental Monitoring to Smart Cities and Digital Twins</a:t>
            </a:r>
          </a:p>
        </p:txBody>
      </p:sp>
    </p:spTree>
    <p:extLst>
      <p:ext uri="{BB962C8B-B14F-4D97-AF65-F5344CB8AC3E}">
        <p14:creationId xmlns:p14="http://schemas.microsoft.com/office/powerpoint/2010/main" val="11511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16"/>
    </mc:Choice>
    <mc:Fallback xmlns="">
      <p:transition spd="slow" advTm="6111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FA4B-4F77-B8F4-56D6-972A15F6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</a:t>
            </a:r>
            <a:r>
              <a:rPr lang="en-US" dirty="0" err="1"/>
              <a:t>nteroper</a:t>
            </a:r>
            <a:r>
              <a:rPr lang="en-US" b="1" dirty="0" err="1"/>
              <a:t>A</a:t>
            </a:r>
            <a:r>
              <a:rPr lang="en-US" dirty="0" err="1"/>
              <a:t>ble</a:t>
            </a:r>
            <a:r>
              <a:rPr lang="en-US" dirty="0"/>
              <a:t> </a:t>
            </a:r>
            <a:r>
              <a:rPr lang="en-US" b="1" dirty="0"/>
              <a:t>D</a:t>
            </a:r>
            <a:r>
              <a:rPr lang="en-US" dirty="0"/>
              <a:t>escriptions of </a:t>
            </a:r>
            <a:r>
              <a:rPr lang="en-US" b="1" dirty="0"/>
              <a:t>O</a:t>
            </a:r>
            <a:r>
              <a:rPr lang="en-US" dirty="0"/>
              <a:t>bservable </a:t>
            </a:r>
            <a:r>
              <a:rPr lang="en-US" b="1" dirty="0"/>
              <a:t>P</a:t>
            </a:r>
            <a:r>
              <a:rPr lang="en-US" dirty="0"/>
              <a:t>roperty </a:t>
            </a:r>
            <a:r>
              <a:rPr lang="en-US" b="1" dirty="0"/>
              <a:t>T</a:t>
            </a:r>
            <a:r>
              <a:rPr lang="en-US" dirty="0"/>
              <a:t>erminology (</a:t>
            </a:r>
            <a:r>
              <a:rPr lang="en-US" b="1" dirty="0"/>
              <a:t>I-ADOPT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48223-1707-7E72-31AA-9C6A9F7E2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by the Research Data Alliance Working Group on </a:t>
            </a:r>
            <a:r>
              <a:rPr lang="en-US" dirty="0" err="1"/>
              <a:t>InteroperAble</a:t>
            </a:r>
            <a:r>
              <a:rPr lang="en-US" dirty="0"/>
              <a:t> Descriptions of Observable Property Terminology </a:t>
            </a:r>
          </a:p>
          <a:p>
            <a:r>
              <a:rPr lang="en-US" dirty="0"/>
              <a:t>A community-agreed framework for representing observable properties </a:t>
            </a:r>
          </a:p>
          <a:p>
            <a:r>
              <a:rPr lang="en-US" dirty="0"/>
              <a:t>Where possible integrating existing terminologies pertaining to what is observed or measured</a:t>
            </a:r>
          </a:p>
        </p:txBody>
      </p:sp>
    </p:spTree>
    <p:extLst>
      <p:ext uri="{BB962C8B-B14F-4D97-AF65-F5344CB8AC3E}">
        <p14:creationId xmlns:p14="http://schemas.microsoft.com/office/powerpoint/2010/main" val="376015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39"/>
    </mc:Choice>
    <mc:Fallback xmlns="">
      <p:transition spd="slow" advTm="3893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8D3376F-81E1-417B-BD06-E8EDC994A503}"/>
              </a:ext>
            </a:extLst>
          </p:cNvPr>
          <p:cNvCxnSpPr>
            <a:cxnSpLocks/>
          </p:cNvCxnSpPr>
          <p:nvPr/>
        </p:nvCxnSpPr>
        <p:spPr>
          <a:xfrm flipH="1">
            <a:off x="2173959" y="4577662"/>
            <a:ext cx="27057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DC9BEAC-AD2C-4217-AE8B-8058B5C12C0B}"/>
              </a:ext>
            </a:extLst>
          </p:cNvPr>
          <p:cNvCxnSpPr>
            <a:cxnSpLocks/>
          </p:cNvCxnSpPr>
          <p:nvPr/>
        </p:nvCxnSpPr>
        <p:spPr>
          <a:xfrm flipH="1">
            <a:off x="2173959" y="3300261"/>
            <a:ext cx="27057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FF2E08-8995-4D3D-B058-8654F4AB823D}"/>
              </a:ext>
            </a:extLst>
          </p:cNvPr>
          <p:cNvCxnSpPr>
            <a:cxnSpLocks/>
          </p:cNvCxnSpPr>
          <p:nvPr/>
        </p:nvCxnSpPr>
        <p:spPr>
          <a:xfrm flipH="1" flipV="1">
            <a:off x="2925311" y="2515748"/>
            <a:ext cx="1843060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369F285-D6AD-401C-A11C-173256100D3E}"/>
              </a:ext>
            </a:extLst>
          </p:cNvPr>
          <p:cNvCxnSpPr>
            <a:cxnSpLocks/>
          </p:cNvCxnSpPr>
          <p:nvPr/>
        </p:nvCxnSpPr>
        <p:spPr>
          <a:xfrm flipH="1" flipV="1">
            <a:off x="2925311" y="1774903"/>
            <a:ext cx="2019600" cy="964682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Observational </a:t>
            </a:r>
            <a:r>
              <a:rPr lang="en-GB" noProof="0" dirty="0">
                <a:solidFill>
                  <a:schemeClr val="bg1">
                    <a:lumMod val="65000"/>
                  </a:schemeClr>
                </a:solidFill>
              </a:rPr>
              <a:t>(Meta)</a:t>
            </a:r>
            <a:r>
              <a:rPr lang="en-GB" noProof="0" dirty="0"/>
              <a:t>Data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0BEA471-DAA4-4303-BE2D-85393CFF434C}"/>
              </a:ext>
            </a:extLst>
          </p:cNvPr>
          <p:cNvSpPr/>
          <p:nvPr/>
        </p:nvSpPr>
        <p:spPr>
          <a:xfrm>
            <a:off x="637563" y="3038052"/>
            <a:ext cx="1800000" cy="1800000"/>
          </a:xfrm>
          <a:prstGeom prst="smileyFac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C19798-9248-48A9-8821-44D013CA0E01}"/>
              </a:ext>
            </a:extLst>
          </p:cNvPr>
          <p:cNvCxnSpPr>
            <a:cxnSpLocks/>
          </p:cNvCxnSpPr>
          <p:nvPr/>
        </p:nvCxnSpPr>
        <p:spPr>
          <a:xfrm>
            <a:off x="2173959" y="3300261"/>
            <a:ext cx="697004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6AF46B-A4FF-43B4-B36D-DED030B2AE66}"/>
              </a:ext>
            </a:extLst>
          </p:cNvPr>
          <p:cNvSpPr txBox="1"/>
          <p:nvPr/>
        </p:nvSpPr>
        <p:spPr>
          <a:xfrm>
            <a:off x="5356944" y="2885455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F2AC3E-7C21-48D4-B6D3-233D6453EF31}"/>
              </a:ext>
            </a:extLst>
          </p:cNvPr>
          <p:cNvSpPr/>
          <p:nvPr/>
        </p:nvSpPr>
        <p:spPr>
          <a:xfrm>
            <a:off x="9144000" y="3044481"/>
            <a:ext cx="1257300" cy="514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YELLOW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7A91DC-3BD1-4E87-B63F-E96BAC7ECAEB}"/>
              </a:ext>
            </a:extLst>
          </p:cNvPr>
          <p:cNvCxnSpPr>
            <a:cxnSpLocks/>
          </p:cNvCxnSpPr>
          <p:nvPr/>
        </p:nvCxnSpPr>
        <p:spPr>
          <a:xfrm>
            <a:off x="2173959" y="4574448"/>
            <a:ext cx="6941466" cy="6429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28192AF-9BCF-4E8A-ADFD-86ACC2F83CEC}"/>
              </a:ext>
            </a:extLst>
          </p:cNvPr>
          <p:cNvSpPr txBox="1"/>
          <p:nvPr/>
        </p:nvSpPr>
        <p:spPr>
          <a:xfrm>
            <a:off x="5059211" y="4615286"/>
            <a:ext cx="12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expression: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C4385F-4D1D-41B2-81C5-2D19A9475598}"/>
              </a:ext>
            </a:extLst>
          </p:cNvPr>
          <p:cNvSpPr/>
          <p:nvPr/>
        </p:nvSpPr>
        <p:spPr>
          <a:xfrm>
            <a:off x="9115425" y="4323702"/>
            <a:ext cx="1257300" cy="514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HAPPY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FB4052-3416-4D35-B4BF-4FD35B54AD37}"/>
              </a:ext>
            </a:extLst>
          </p:cNvPr>
          <p:cNvSpPr/>
          <p:nvPr/>
        </p:nvSpPr>
        <p:spPr>
          <a:xfrm>
            <a:off x="8529889" y="2228376"/>
            <a:ext cx="1378744" cy="5777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Swatch Comparison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A517EC-39F5-41F6-8C62-E7F6C45430FC}"/>
              </a:ext>
            </a:extLst>
          </p:cNvPr>
          <p:cNvSpPr txBox="1"/>
          <p:nvPr/>
        </p:nvSpPr>
        <p:spPr>
          <a:xfrm rot="20170186">
            <a:off x="7112980" y="2490484"/>
            <a:ext cx="121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procedure: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6C032B3-FDD3-421E-8C73-9394A7337D70}"/>
              </a:ext>
            </a:extLst>
          </p:cNvPr>
          <p:cNvCxnSpPr>
            <a:cxnSpLocks/>
          </p:cNvCxnSpPr>
          <p:nvPr/>
        </p:nvCxnSpPr>
        <p:spPr>
          <a:xfrm flipV="1">
            <a:off x="6686655" y="2515748"/>
            <a:ext cx="1843234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07132D-D59D-4774-80C7-E3394017FA37}"/>
              </a:ext>
            </a:extLst>
          </p:cNvPr>
          <p:cNvSpPr txBox="1"/>
          <p:nvPr/>
        </p:nvSpPr>
        <p:spPr>
          <a:xfrm rot="20041475">
            <a:off x="7179893" y="1479522"/>
            <a:ext cx="108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</a:t>
            </a:r>
            <a:br>
              <a:rPr lang="en-US" dirty="0"/>
            </a:br>
            <a:r>
              <a:rPr lang="en-US" dirty="0"/>
              <a:t>Property: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DD15BF-C390-4B15-AA23-054BF4A28E3F}"/>
              </a:ext>
            </a:extLst>
          </p:cNvPr>
          <p:cNvCxnSpPr>
            <a:cxnSpLocks/>
          </p:cNvCxnSpPr>
          <p:nvPr/>
        </p:nvCxnSpPr>
        <p:spPr>
          <a:xfrm flipV="1">
            <a:off x="6510098" y="1774903"/>
            <a:ext cx="2019791" cy="1005857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AADB72-3F8C-44D7-ACD7-EBF104F9E04F}"/>
              </a:ext>
            </a:extLst>
          </p:cNvPr>
          <p:cNvSpPr/>
          <p:nvPr/>
        </p:nvSpPr>
        <p:spPr>
          <a:xfrm>
            <a:off x="8529889" y="1558903"/>
            <a:ext cx="865091" cy="43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Color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6C01978-E0CE-42D2-9D2D-615E25D74821}"/>
              </a:ext>
            </a:extLst>
          </p:cNvPr>
          <p:cNvSpPr/>
          <p:nvPr/>
        </p:nvSpPr>
        <p:spPr>
          <a:xfrm>
            <a:off x="4775458" y="2712596"/>
            <a:ext cx="1933575" cy="779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357AA6-2BED-4D96-8EC4-5AE2EF0C7541}"/>
              </a:ext>
            </a:extLst>
          </p:cNvPr>
          <p:cNvSpPr txBox="1"/>
          <p:nvPr/>
        </p:nvSpPr>
        <p:spPr>
          <a:xfrm>
            <a:off x="8094368" y="3307541"/>
            <a:ext cx="78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0CA137-B4BF-4F67-BB57-3128E2C14570}"/>
              </a:ext>
            </a:extLst>
          </p:cNvPr>
          <p:cNvSpPr txBox="1"/>
          <p:nvPr/>
        </p:nvSpPr>
        <p:spPr>
          <a:xfrm rot="1392004">
            <a:off x="3184890" y="2480959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observer: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3EA489-1739-41A3-A7DD-E880341E4A65}"/>
              </a:ext>
            </a:extLst>
          </p:cNvPr>
          <p:cNvSpPr/>
          <p:nvPr/>
        </p:nvSpPr>
        <p:spPr>
          <a:xfrm>
            <a:off x="2052642" y="2301261"/>
            <a:ext cx="865091" cy="432000"/>
          </a:xfrm>
          <a:prstGeom prst="rect">
            <a:avLst/>
          </a:prstGeom>
          <a:solidFill>
            <a:srgbClr val="9E5ECE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Kathi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0A2AF2-988E-4AE0-B5EC-13AE6827E7D5}"/>
              </a:ext>
            </a:extLst>
          </p:cNvPr>
          <p:cNvSpPr/>
          <p:nvPr/>
        </p:nvSpPr>
        <p:spPr>
          <a:xfrm>
            <a:off x="1746072" y="1558903"/>
            <a:ext cx="1188000" cy="432000"/>
          </a:xfrm>
          <a:prstGeom prst="rect">
            <a:avLst/>
          </a:prstGeom>
          <a:solidFill>
            <a:srgbClr val="F06697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Room 236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41EA4B-C79C-4C75-BED4-85F8E18C64C0}"/>
              </a:ext>
            </a:extLst>
          </p:cNvPr>
          <p:cNvSpPr txBox="1"/>
          <p:nvPr/>
        </p:nvSpPr>
        <p:spPr>
          <a:xfrm rot="1538796">
            <a:off x="3199374" y="1664851"/>
            <a:ext cx="654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host: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EBCD132-1B7A-471D-8E1C-52236E1B9B00}"/>
              </a:ext>
            </a:extLst>
          </p:cNvPr>
          <p:cNvCxnSpPr>
            <a:cxnSpLocks/>
          </p:cNvCxnSpPr>
          <p:nvPr/>
        </p:nvCxnSpPr>
        <p:spPr>
          <a:xfrm>
            <a:off x="6686655" y="4577623"/>
            <a:ext cx="1843234" cy="784991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AB94D88-858A-480F-90F6-D1B9B84C059F}"/>
              </a:ext>
            </a:extLst>
          </p:cNvPr>
          <p:cNvCxnSpPr>
            <a:cxnSpLocks/>
          </p:cNvCxnSpPr>
          <p:nvPr/>
        </p:nvCxnSpPr>
        <p:spPr>
          <a:xfrm>
            <a:off x="6510098" y="5097400"/>
            <a:ext cx="2019791" cy="1006623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E2D2D22-C1B9-47B9-88B2-70AD688CA901}"/>
              </a:ext>
            </a:extLst>
          </p:cNvPr>
          <p:cNvCxnSpPr>
            <a:cxnSpLocks/>
          </p:cNvCxnSpPr>
          <p:nvPr/>
        </p:nvCxnSpPr>
        <p:spPr>
          <a:xfrm flipH="1">
            <a:off x="2925311" y="4591890"/>
            <a:ext cx="1843060" cy="784991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AAD224-2E67-4CDE-9A22-9B8EF34297FB}"/>
              </a:ext>
            </a:extLst>
          </p:cNvPr>
          <p:cNvCxnSpPr>
            <a:cxnSpLocks/>
          </p:cNvCxnSpPr>
          <p:nvPr/>
        </p:nvCxnSpPr>
        <p:spPr>
          <a:xfrm flipH="1">
            <a:off x="2925311" y="5111667"/>
            <a:ext cx="2019600" cy="1006623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0A6B59A-BA76-433B-AB84-B1F56D1F4716}"/>
              </a:ext>
            </a:extLst>
          </p:cNvPr>
          <p:cNvSpPr/>
          <p:nvPr/>
        </p:nvSpPr>
        <p:spPr>
          <a:xfrm>
            <a:off x="8515350" y="5860097"/>
            <a:ext cx="1257300" cy="46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Expression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2B5532-C87F-4B37-BEFB-8F6E35E00E77}"/>
              </a:ext>
            </a:extLst>
          </p:cNvPr>
          <p:cNvSpPr/>
          <p:nvPr/>
        </p:nvSpPr>
        <p:spPr>
          <a:xfrm>
            <a:off x="8529889" y="5063114"/>
            <a:ext cx="1378744" cy="5777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Face Recognition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AB6D5ED-FC0A-49C7-BC99-3F28BB96F4A9}"/>
              </a:ext>
            </a:extLst>
          </p:cNvPr>
          <p:cNvSpPr/>
          <p:nvPr/>
        </p:nvSpPr>
        <p:spPr>
          <a:xfrm>
            <a:off x="4768371" y="4444398"/>
            <a:ext cx="1933575" cy="779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C9CF91-D382-4BF6-88A7-8F082540AA52}"/>
              </a:ext>
            </a:extLst>
          </p:cNvPr>
          <p:cNvSpPr txBox="1"/>
          <p:nvPr/>
        </p:nvSpPr>
        <p:spPr>
          <a:xfrm rot="20213045">
            <a:off x="3184960" y="5091897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observer: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BF6E44-F354-4855-884A-4F9E36C1B3D6}"/>
              </a:ext>
            </a:extLst>
          </p:cNvPr>
          <p:cNvSpPr/>
          <p:nvPr/>
        </p:nvSpPr>
        <p:spPr>
          <a:xfrm>
            <a:off x="2052641" y="5117561"/>
            <a:ext cx="865091" cy="432000"/>
          </a:xfrm>
          <a:prstGeom prst="rect">
            <a:avLst/>
          </a:prstGeom>
          <a:solidFill>
            <a:srgbClr val="9E5ECE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Kathi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A236D5D-E8D1-4709-B9E6-AD2D562F230C}"/>
              </a:ext>
            </a:extLst>
          </p:cNvPr>
          <p:cNvSpPr/>
          <p:nvPr/>
        </p:nvSpPr>
        <p:spPr>
          <a:xfrm>
            <a:off x="1745347" y="5888023"/>
            <a:ext cx="1179964" cy="432000"/>
          </a:xfrm>
          <a:prstGeom prst="rect">
            <a:avLst/>
          </a:prstGeom>
          <a:solidFill>
            <a:srgbClr val="F06697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Room 236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D34B3D-D298-4E72-9E0E-9D036319D274}"/>
              </a:ext>
            </a:extLst>
          </p:cNvPr>
          <p:cNvSpPr txBox="1"/>
          <p:nvPr/>
        </p:nvSpPr>
        <p:spPr>
          <a:xfrm rot="20003047">
            <a:off x="3199655" y="5831752"/>
            <a:ext cx="654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0F123E-89C1-4C97-9295-F11536BFEA15}"/>
              </a:ext>
            </a:extLst>
          </p:cNvPr>
          <p:cNvSpPr txBox="1"/>
          <p:nvPr/>
        </p:nvSpPr>
        <p:spPr>
          <a:xfrm rot="1403992">
            <a:off x="7112425" y="5031966"/>
            <a:ext cx="121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procedure: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A6F5F8-8FD7-42F8-BBC2-9DA7A3DFBF3A}"/>
              </a:ext>
            </a:extLst>
          </p:cNvPr>
          <p:cNvSpPr txBox="1"/>
          <p:nvPr/>
        </p:nvSpPr>
        <p:spPr>
          <a:xfrm rot="1638486">
            <a:off x="7178829" y="5748744"/>
            <a:ext cx="108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</a:t>
            </a:r>
            <a:br>
              <a:rPr lang="en-US" dirty="0"/>
            </a:br>
            <a:r>
              <a:rPr lang="en-US" dirty="0"/>
              <a:t>Property: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7AD783-1287-4AD6-9F08-3C5F216AA72F}"/>
              </a:ext>
            </a:extLst>
          </p:cNvPr>
          <p:cNvSpPr txBox="1"/>
          <p:nvPr/>
        </p:nvSpPr>
        <p:spPr>
          <a:xfrm>
            <a:off x="8094368" y="4180938"/>
            <a:ext cx="78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result: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CC83B8-18CA-49FB-A1EA-A08044C08310}"/>
              </a:ext>
            </a:extLst>
          </p:cNvPr>
          <p:cNvSpPr txBox="1"/>
          <p:nvPr/>
        </p:nvSpPr>
        <p:spPr>
          <a:xfrm>
            <a:off x="2471011" y="3290788"/>
            <a:ext cx="187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featureOfInterest</a:t>
            </a:r>
            <a:r>
              <a:rPr lang="en-US" dirty="0"/>
              <a:t>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5DB9099-DD60-4755-B7F5-C296462D6307}"/>
              </a:ext>
            </a:extLst>
          </p:cNvPr>
          <p:cNvSpPr txBox="1"/>
          <p:nvPr/>
        </p:nvSpPr>
        <p:spPr>
          <a:xfrm>
            <a:off x="2468114" y="4182000"/>
            <a:ext cx="187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featureOfInterest</a:t>
            </a:r>
            <a:r>
              <a:rPr lang="en-US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246A5-BAF7-4CCF-A301-B1FE46EA0B0D}"/>
              </a:ext>
            </a:extLst>
          </p:cNvPr>
          <p:cNvSpPr txBox="1"/>
          <p:nvPr/>
        </p:nvSpPr>
        <p:spPr>
          <a:xfrm>
            <a:off x="5007618" y="2348771"/>
            <a:ext cx="13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Observation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6B3E0A-641F-CFF9-2105-C56E70C95F4F}"/>
              </a:ext>
            </a:extLst>
          </p:cNvPr>
          <p:cNvSpPr txBox="1"/>
          <p:nvPr/>
        </p:nvSpPr>
        <p:spPr>
          <a:xfrm>
            <a:off x="4256394" y="5276464"/>
            <a:ext cx="3679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"smiley": {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"color": "Yellow",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"expression": "Happy"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039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321"/>
    </mc:Choice>
    <mc:Fallback xmlns="">
      <p:transition spd="slow" advTm="2583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9" grpId="0"/>
      <p:bldP spid="21" grpId="0" animBg="1"/>
      <p:bldP spid="17" grpId="0" animBg="1"/>
      <p:bldP spid="22" grpId="0"/>
      <p:bldP spid="26" grpId="0"/>
      <p:bldP spid="27" grpId="0" animBg="1"/>
      <p:bldP spid="28" grpId="0" animBg="1"/>
      <p:bldP spid="29" grpId="0"/>
      <p:bldP spid="35" grpId="0" animBg="1"/>
      <p:bldP spid="36" grpId="0" animBg="1"/>
      <p:bldP spid="37" grpId="0" animBg="1"/>
      <p:bldP spid="38" grpId="0"/>
      <p:bldP spid="39" grpId="0" animBg="1"/>
      <p:bldP spid="40" grpId="0" animBg="1"/>
      <p:bldP spid="41" grpId="0"/>
      <p:bldP spid="44" grpId="0"/>
      <p:bldP spid="45" grpId="0"/>
      <p:bldP spid="46" grpId="0"/>
      <p:bldP spid="48" grpId="0"/>
      <p:bldP spid="53" grpId="0"/>
      <p:bldP spid="3" grpId="0"/>
      <p:bldP spid="43" grpId="0"/>
      <p:bldP spid="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Observational </a:t>
            </a:r>
            <a:r>
              <a:rPr lang="en-GB" noProof="0" dirty="0">
                <a:solidFill>
                  <a:schemeClr val="bg1">
                    <a:lumMod val="65000"/>
                  </a:schemeClr>
                </a:solidFill>
              </a:rPr>
              <a:t>(Meta)</a:t>
            </a:r>
            <a:r>
              <a:rPr lang="en-GB" noProof="0" dirty="0"/>
              <a:t>Data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7334D5B-E617-44E5-8AC8-8245200F70B7}"/>
              </a:ext>
            </a:extLst>
          </p:cNvPr>
          <p:cNvGrpSpPr/>
          <p:nvPr/>
        </p:nvGrpSpPr>
        <p:grpSpPr>
          <a:xfrm>
            <a:off x="1737107" y="1479522"/>
            <a:ext cx="8664193" cy="2197351"/>
            <a:chOff x="1737107" y="1479522"/>
            <a:chExt cx="8664193" cy="2197351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FDC9BEAC-AD2C-4217-AE8B-8058B5C12C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73959" y="3300261"/>
              <a:ext cx="270572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4FF2E08-8995-4D3D-B058-8654F4AB82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25311" y="2515748"/>
              <a:ext cx="1843060" cy="7843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369F285-D6AD-401C-A11C-173256100D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25311" y="1774903"/>
              <a:ext cx="2019600" cy="9646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2C19798-9248-48A9-8821-44D013CA0E01}"/>
                </a:ext>
              </a:extLst>
            </p:cNvPr>
            <p:cNvCxnSpPr>
              <a:cxnSpLocks/>
            </p:cNvCxnSpPr>
            <p:nvPr/>
          </p:nvCxnSpPr>
          <p:spPr>
            <a:xfrm>
              <a:off x="2173959" y="3300261"/>
              <a:ext cx="697004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6AF46B-A4FF-43B4-B36D-DED030B2AE66}"/>
                </a:ext>
              </a:extLst>
            </p:cNvPr>
            <p:cNvSpPr txBox="1"/>
            <p:nvPr/>
          </p:nvSpPr>
          <p:spPr>
            <a:xfrm>
              <a:off x="5356944" y="2885455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Color: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0F2AC3E-7C21-48D4-B6D3-233D6453EF31}"/>
                </a:ext>
              </a:extLst>
            </p:cNvPr>
            <p:cNvSpPr/>
            <p:nvPr/>
          </p:nvSpPr>
          <p:spPr>
            <a:xfrm>
              <a:off x="9144000" y="3044481"/>
              <a:ext cx="1257300" cy="5143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YELLOW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FB4052-3416-4D35-B4BF-4FD35B54AD37}"/>
                </a:ext>
              </a:extLst>
            </p:cNvPr>
            <p:cNvSpPr/>
            <p:nvPr/>
          </p:nvSpPr>
          <p:spPr>
            <a:xfrm>
              <a:off x="8529889" y="2228376"/>
              <a:ext cx="1378744" cy="57777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Swatch Comparison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A517EC-39F5-41F6-8C62-E7F6C45430FC}"/>
                </a:ext>
              </a:extLst>
            </p:cNvPr>
            <p:cNvSpPr txBox="1"/>
            <p:nvPr/>
          </p:nvSpPr>
          <p:spPr>
            <a:xfrm rot="20170186">
              <a:off x="7112980" y="2490484"/>
              <a:ext cx="121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procedure: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6C032B3-FDD3-421E-8C73-9394A7337D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6655" y="2515748"/>
              <a:ext cx="1843234" cy="7843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07132D-D59D-4774-80C7-E3394017FA37}"/>
                </a:ext>
              </a:extLst>
            </p:cNvPr>
            <p:cNvSpPr txBox="1"/>
            <p:nvPr/>
          </p:nvSpPr>
          <p:spPr>
            <a:xfrm rot="20041475">
              <a:off x="7179893" y="1479522"/>
              <a:ext cx="108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observed</a:t>
              </a:r>
              <a:br>
                <a:rPr lang="en-US" dirty="0"/>
              </a:br>
              <a:r>
                <a:rPr lang="en-US" dirty="0"/>
                <a:t>Property: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ADD15BF-C390-4B15-AA23-054BF4A28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10098" y="1774903"/>
              <a:ext cx="2019791" cy="100585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FAADB72-3F8C-44D7-ACD7-EBF104F9E04F}"/>
                </a:ext>
              </a:extLst>
            </p:cNvPr>
            <p:cNvSpPr/>
            <p:nvPr/>
          </p:nvSpPr>
          <p:spPr>
            <a:xfrm>
              <a:off x="8529889" y="1558903"/>
              <a:ext cx="865091" cy="43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Color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6C01978-E0CE-42D2-9D2D-615E25D74821}"/>
                </a:ext>
              </a:extLst>
            </p:cNvPr>
            <p:cNvSpPr/>
            <p:nvPr/>
          </p:nvSpPr>
          <p:spPr>
            <a:xfrm>
              <a:off x="4781550" y="2720384"/>
              <a:ext cx="1933575" cy="779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357AA6-2BED-4D96-8EC4-5AE2EF0C7541}"/>
                </a:ext>
              </a:extLst>
            </p:cNvPr>
            <p:cNvSpPr txBox="1"/>
            <p:nvPr/>
          </p:nvSpPr>
          <p:spPr>
            <a:xfrm>
              <a:off x="8094368" y="3307541"/>
              <a:ext cx="781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result: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46E4BBC7-7486-4E52-929B-0DE60F376890}"/>
                </a:ext>
              </a:extLst>
            </p:cNvPr>
            <p:cNvSpPr/>
            <p:nvPr/>
          </p:nvSpPr>
          <p:spPr>
            <a:xfrm>
              <a:off x="4781550" y="2720384"/>
              <a:ext cx="1933575" cy="779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0CA137-B4BF-4F67-BB57-3128E2C14570}"/>
                </a:ext>
              </a:extLst>
            </p:cNvPr>
            <p:cNvSpPr txBox="1"/>
            <p:nvPr/>
          </p:nvSpPr>
          <p:spPr>
            <a:xfrm rot="1392004">
              <a:off x="3184890" y="2480959"/>
              <a:ext cx="107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observer: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F3EA489-1739-41A3-A7DD-E880341E4A65}"/>
                </a:ext>
              </a:extLst>
            </p:cNvPr>
            <p:cNvSpPr/>
            <p:nvPr/>
          </p:nvSpPr>
          <p:spPr>
            <a:xfrm>
              <a:off x="2052642" y="2301261"/>
              <a:ext cx="865091" cy="432000"/>
            </a:xfrm>
            <a:prstGeom prst="rect">
              <a:avLst/>
            </a:prstGeom>
            <a:solidFill>
              <a:srgbClr val="9E5ECE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Kathi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0A2AF2-988E-4AE0-B5EC-13AE6827E7D5}"/>
                </a:ext>
              </a:extLst>
            </p:cNvPr>
            <p:cNvSpPr/>
            <p:nvPr/>
          </p:nvSpPr>
          <p:spPr>
            <a:xfrm>
              <a:off x="1737107" y="1558903"/>
              <a:ext cx="1188000" cy="432000"/>
            </a:xfrm>
            <a:prstGeom prst="rect">
              <a:avLst/>
            </a:prstGeom>
            <a:solidFill>
              <a:srgbClr val="F06697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Room 236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41EA4B-C79C-4C75-BED4-85F8E18C64C0}"/>
                </a:ext>
              </a:extLst>
            </p:cNvPr>
            <p:cNvSpPr txBox="1"/>
            <p:nvPr/>
          </p:nvSpPr>
          <p:spPr>
            <a:xfrm rot="1538796">
              <a:off x="3199374" y="1664851"/>
              <a:ext cx="65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host: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0CC83B8-18CA-49FB-A1EA-A08044C08310}"/>
                </a:ext>
              </a:extLst>
            </p:cNvPr>
            <p:cNvSpPr txBox="1"/>
            <p:nvPr/>
          </p:nvSpPr>
          <p:spPr>
            <a:xfrm>
              <a:off x="2471011" y="3290788"/>
              <a:ext cx="1873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featureOfInterest</a:t>
              </a:r>
              <a:r>
                <a:rPr lang="en-US" dirty="0"/>
                <a:t>:</a:t>
              </a:r>
            </a:p>
          </p:txBody>
        </p:sp>
      </p:grpSp>
      <p:sp>
        <p:nvSpPr>
          <p:cNvPr id="4" name="Smiley Face 3">
            <a:extLst>
              <a:ext uri="{FF2B5EF4-FFF2-40B4-BE49-F238E27FC236}">
                <a16:creationId xmlns:a16="http://schemas.microsoft.com/office/drawing/2014/main" id="{40BEA471-DAA4-4303-BE2D-85393CFF434C}"/>
              </a:ext>
            </a:extLst>
          </p:cNvPr>
          <p:cNvSpPr/>
          <p:nvPr/>
        </p:nvSpPr>
        <p:spPr>
          <a:xfrm>
            <a:off x="637563" y="3038052"/>
            <a:ext cx="1800000" cy="1800000"/>
          </a:xfrm>
          <a:prstGeom prst="smileyFac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E836472-9537-4EAD-BC66-77E9FB26FE25}"/>
              </a:ext>
            </a:extLst>
          </p:cNvPr>
          <p:cNvGrpSpPr/>
          <p:nvPr/>
        </p:nvGrpSpPr>
        <p:grpSpPr>
          <a:xfrm>
            <a:off x="1745347" y="4180938"/>
            <a:ext cx="8627378" cy="2214137"/>
            <a:chOff x="1745347" y="4180938"/>
            <a:chExt cx="8627378" cy="2214137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645F530-4A74-9965-BA58-F1464F4197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73959" y="4577662"/>
              <a:ext cx="270572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4DFF13A-7C38-E2E9-24C4-4CC98328C04A}"/>
                </a:ext>
              </a:extLst>
            </p:cNvPr>
            <p:cNvCxnSpPr>
              <a:cxnSpLocks/>
            </p:cNvCxnSpPr>
            <p:nvPr/>
          </p:nvCxnSpPr>
          <p:spPr>
            <a:xfrm>
              <a:off x="2173959" y="4574448"/>
              <a:ext cx="6941466" cy="64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303B07B-8F67-DE83-E568-EB331612061C}"/>
                </a:ext>
              </a:extLst>
            </p:cNvPr>
            <p:cNvSpPr txBox="1"/>
            <p:nvPr/>
          </p:nvSpPr>
          <p:spPr>
            <a:xfrm>
              <a:off x="5059211" y="4615286"/>
              <a:ext cx="1249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Expression: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451DC2-C298-A822-F768-2B657AEA0A23}"/>
                </a:ext>
              </a:extLst>
            </p:cNvPr>
            <p:cNvSpPr/>
            <p:nvPr/>
          </p:nvSpPr>
          <p:spPr>
            <a:xfrm>
              <a:off x="9115425" y="4323702"/>
              <a:ext cx="1257300" cy="51435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HAPPY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E9495E2-DCD2-5C6E-F149-1C4B29853D48}"/>
                </a:ext>
              </a:extLst>
            </p:cNvPr>
            <p:cNvCxnSpPr>
              <a:cxnSpLocks/>
            </p:cNvCxnSpPr>
            <p:nvPr/>
          </p:nvCxnSpPr>
          <p:spPr>
            <a:xfrm>
              <a:off x="6686655" y="4577623"/>
              <a:ext cx="1843234" cy="7849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F9D0E04-B868-BBDD-FD9B-CC7966A9800F}"/>
                </a:ext>
              </a:extLst>
            </p:cNvPr>
            <p:cNvCxnSpPr>
              <a:cxnSpLocks/>
            </p:cNvCxnSpPr>
            <p:nvPr/>
          </p:nvCxnSpPr>
          <p:spPr>
            <a:xfrm>
              <a:off x="6510098" y="5097400"/>
              <a:ext cx="2019791" cy="10066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02CC98D-F830-94BB-7D3A-196CC3B75B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5311" y="4591890"/>
              <a:ext cx="1843060" cy="7849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A527FBF-3693-66EF-577F-F64F970172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5311" y="5111667"/>
              <a:ext cx="2019600" cy="10066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27806C0-3140-6881-4C76-0F869B178A96}"/>
                </a:ext>
              </a:extLst>
            </p:cNvPr>
            <p:cNvSpPr/>
            <p:nvPr/>
          </p:nvSpPr>
          <p:spPr>
            <a:xfrm>
              <a:off x="8515350" y="5860097"/>
              <a:ext cx="1257300" cy="468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Expression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FBE79B7-EEBE-532F-04CB-CB72960B4750}"/>
                </a:ext>
              </a:extLst>
            </p:cNvPr>
            <p:cNvSpPr/>
            <p:nvPr/>
          </p:nvSpPr>
          <p:spPr>
            <a:xfrm>
              <a:off x="8529889" y="5063114"/>
              <a:ext cx="1378744" cy="57777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Face Recognition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03DF093F-60CD-41F5-2F99-098C2878C381}"/>
                </a:ext>
              </a:extLst>
            </p:cNvPr>
            <p:cNvSpPr/>
            <p:nvPr/>
          </p:nvSpPr>
          <p:spPr>
            <a:xfrm>
              <a:off x="4768371" y="4444398"/>
              <a:ext cx="1933575" cy="7795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E2DB2A6-E89F-790D-FF96-56FC639218D0}"/>
                </a:ext>
              </a:extLst>
            </p:cNvPr>
            <p:cNvSpPr txBox="1"/>
            <p:nvPr/>
          </p:nvSpPr>
          <p:spPr>
            <a:xfrm rot="20213045">
              <a:off x="3184960" y="5091897"/>
              <a:ext cx="107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observer: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77161F4-42F1-8AD7-35D0-D72EE17CF8C0}"/>
                </a:ext>
              </a:extLst>
            </p:cNvPr>
            <p:cNvSpPr/>
            <p:nvPr/>
          </p:nvSpPr>
          <p:spPr>
            <a:xfrm>
              <a:off x="2052641" y="5117561"/>
              <a:ext cx="865091" cy="432000"/>
            </a:xfrm>
            <a:prstGeom prst="rect">
              <a:avLst/>
            </a:prstGeom>
            <a:solidFill>
              <a:srgbClr val="9E5ECE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Kathi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85DB879-6911-286A-1D97-A08C60CE5A02}"/>
                </a:ext>
              </a:extLst>
            </p:cNvPr>
            <p:cNvSpPr/>
            <p:nvPr/>
          </p:nvSpPr>
          <p:spPr>
            <a:xfrm>
              <a:off x="1745347" y="5888023"/>
              <a:ext cx="1179964" cy="432000"/>
            </a:xfrm>
            <a:prstGeom prst="rect">
              <a:avLst/>
            </a:prstGeom>
            <a:solidFill>
              <a:srgbClr val="F06697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Room 236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10C4BC9-E285-9210-A1B5-8E4587E1F17B}"/>
                </a:ext>
              </a:extLst>
            </p:cNvPr>
            <p:cNvSpPr txBox="1"/>
            <p:nvPr/>
          </p:nvSpPr>
          <p:spPr>
            <a:xfrm rot="20003047">
              <a:off x="3199655" y="5831752"/>
              <a:ext cx="65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host: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2BA1B87-E51F-D478-CBE8-826A7D3A4E13}"/>
                </a:ext>
              </a:extLst>
            </p:cNvPr>
            <p:cNvSpPr txBox="1"/>
            <p:nvPr/>
          </p:nvSpPr>
          <p:spPr>
            <a:xfrm rot="1403992">
              <a:off x="7112425" y="5031966"/>
              <a:ext cx="121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procedure: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1E60ADE-82C2-BEA6-4559-7D9385F79F34}"/>
                </a:ext>
              </a:extLst>
            </p:cNvPr>
            <p:cNvSpPr txBox="1"/>
            <p:nvPr/>
          </p:nvSpPr>
          <p:spPr>
            <a:xfrm rot="1638486">
              <a:off x="7178829" y="5748744"/>
              <a:ext cx="108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observed</a:t>
              </a:r>
              <a:br>
                <a:rPr lang="en-US" dirty="0"/>
              </a:br>
              <a:r>
                <a:rPr lang="en-US" dirty="0"/>
                <a:t>Property: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39B177B-2E9F-6497-A4C4-449A04D0955E}"/>
                </a:ext>
              </a:extLst>
            </p:cNvPr>
            <p:cNvSpPr txBox="1"/>
            <p:nvPr/>
          </p:nvSpPr>
          <p:spPr>
            <a:xfrm>
              <a:off x="8094368" y="4180938"/>
              <a:ext cx="781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result: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197D8A7-7EC1-1143-47A3-295117831683}"/>
                </a:ext>
              </a:extLst>
            </p:cNvPr>
            <p:cNvSpPr txBox="1"/>
            <p:nvPr/>
          </p:nvSpPr>
          <p:spPr>
            <a:xfrm>
              <a:off x="2468114" y="4182000"/>
              <a:ext cx="18739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featureOfInterest</a:t>
              </a:r>
              <a:r>
                <a:rPr lang="en-US" dirty="0"/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49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70"/>
    </mc:Choice>
    <mc:Fallback xmlns="">
      <p:transition spd="slow" advTm="25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07407E-6 L 0.02109 0.098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" y="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Observational </a:t>
            </a:r>
            <a:r>
              <a:rPr lang="en-GB" noProof="0" dirty="0">
                <a:solidFill>
                  <a:schemeClr val="bg1">
                    <a:lumMod val="65000"/>
                  </a:schemeClr>
                </a:solidFill>
              </a:rPr>
              <a:t>(Meta)</a:t>
            </a:r>
            <a:r>
              <a:rPr lang="en-GB" noProof="0" dirty="0"/>
              <a:t>Data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DC9BEAC-AD2C-4217-AE8B-8058B5C12C0B}"/>
              </a:ext>
            </a:extLst>
          </p:cNvPr>
          <p:cNvCxnSpPr>
            <a:cxnSpLocks/>
          </p:cNvCxnSpPr>
          <p:nvPr/>
        </p:nvCxnSpPr>
        <p:spPr>
          <a:xfrm flipH="1">
            <a:off x="2432138" y="3977996"/>
            <a:ext cx="27057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FF2E08-8995-4D3D-B058-8654F4AB823D}"/>
              </a:ext>
            </a:extLst>
          </p:cNvPr>
          <p:cNvCxnSpPr>
            <a:cxnSpLocks/>
          </p:cNvCxnSpPr>
          <p:nvPr/>
        </p:nvCxnSpPr>
        <p:spPr>
          <a:xfrm flipH="1" flipV="1">
            <a:off x="3183490" y="3193483"/>
            <a:ext cx="1843060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C19798-9248-48A9-8821-44D013CA0E01}"/>
              </a:ext>
            </a:extLst>
          </p:cNvPr>
          <p:cNvCxnSpPr>
            <a:cxnSpLocks/>
          </p:cNvCxnSpPr>
          <p:nvPr/>
        </p:nvCxnSpPr>
        <p:spPr>
          <a:xfrm>
            <a:off x="2432138" y="3977996"/>
            <a:ext cx="697004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6AF46B-A4FF-43B4-B36D-DED030B2AE66}"/>
              </a:ext>
            </a:extLst>
          </p:cNvPr>
          <p:cNvSpPr txBox="1"/>
          <p:nvPr/>
        </p:nvSpPr>
        <p:spPr>
          <a:xfrm>
            <a:off x="5615123" y="356319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F2AC3E-7C21-48D4-B6D3-233D6453EF31}"/>
              </a:ext>
            </a:extLst>
          </p:cNvPr>
          <p:cNvSpPr/>
          <p:nvPr/>
        </p:nvSpPr>
        <p:spPr>
          <a:xfrm>
            <a:off x="9402179" y="3722216"/>
            <a:ext cx="1257300" cy="514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YELLOW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FB4052-3416-4D35-B4BF-4FD35B54AD37}"/>
              </a:ext>
            </a:extLst>
          </p:cNvPr>
          <p:cNvSpPr/>
          <p:nvPr/>
        </p:nvSpPr>
        <p:spPr>
          <a:xfrm>
            <a:off x="8788068" y="2906111"/>
            <a:ext cx="1378744" cy="5777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Swatch Comparison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A517EC-39F5-41F6-8C62-E7F6C45430FC}"/>
              </a:ext>
            </a:extLst>
          </p:cNvPr>
          <p:cNvSpPr txBox="1"/>
          <p:nvPr/>
        </p:nvSpPr>
        <p:spPr>
          <a:xfrm rot="20170186">
            <a:off x="7371159" y="3168219"/>
            <a:ext cx="121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procedure: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6C032B3-FDD3-421E-8C73-9394A7337D70}"/>
              </a:ext>
            </a:extLst>
          </p:cNvPr>
          <p:cNvCxnSpPr>
            <a:cxnSpLocks/>
          </p:cNvCxnSpPr>
          <p:nvPr/>
        </p:nvCxnSpPr>
        <p:spPr>
          <a:xfrm flipV="1">
            <a:off x="6944834" y="3193483"/>
            <a:ext cx="1843234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07132D-D59D-4774-80C7-E3394017FA37}"/>
              </a:ext>
            </a:extLst>
          </p:cNvPr>
          <p:cNvSpPr txBox="1"/>
          <p:nvPr/>
        </p:nvSpPr>
        <p:spPr>
          <a:xfrm rot="20041475">
            <a:off x="7438072" y="2157257"/>
            <a:ext cx="108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</a:t>
            </a:r>
            <a:br>
              <a:rPr lang="en-US" dirty="0"/>
            </a:br>
            <a:r>
              <a:rPr lang="en-US" dirty="0"/>
              <a:t>Property: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DD15BF-C390-4B15-AA23-054BF4A28E3F}"/>
              </a:ext>
            </a:extLst>
          </p:cNvPr>
          <p:cNvCxnSpPr>
            <a:cxnSpLocks/>
          </p:cNvCxnSpPr>
          <p:nvPr/>
        </p:nvCxnSpPr>
        <p:spPr>
          <a:xfrm flipV="1">
            <a:off x="6768277" y="2452638"/>
            <a:ext cx="2019791" cy="1005857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AADB72-3F8C-44D7-ACD7-EBF104F9E04F}"/>
              </a:ext>
            </a:extLst>
          </p:cNvPr>
          <p:cNvSpPr/>
          <p:nvPr/>
        </p:nvSpPr>
        <p:spPr>
          <a:xfrm>
            <a:off x="8788068" y="2236638"/>
            <a:ext cx="865091" cy="43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357AA6-2BED-4D96-8EC4-5AE2EF0C7541}"/>
              </a:ext>
            </a:extLst>
          </p:cNvPr>
          <p:cNvSpPr txBox="1"/>
          <p:nvPr/>
        </p:nvSpPr>
        <p:spPr>
          <a:xfrm>
            <a:off x="8352547" y="3985276"/>
            <a:ext cx="78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0CA137-B4BF-4F67-BB57-3128E2C14570}"/>
              </a:ext>
            </a:extLst>
          </p:cNvPr>
          <p:cNvSpPr txBox="1"/>
          <p:nvPr/>
        </p:nvSpPr>
        <p:spPr>
          <a:xfrm rot="1392004">
            <a:off x="3443069" y="3158694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observer: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3EA489-1739-41A3-A7DD-E880341E4A65}"/>
              </a:ext>
            </a:extLst>
          </p:cNvPr>
          <p:cNvSpPr/>
          <p:nvPr/>
        </p:nvSpPr>
        <p:spPr>
          <a:xfrm>
            <a:off x="2310821" y="2978996"/>
            <a:ext cx="865091" cy="432000"/>
          </a:xfrm>
          <a:prstGeom prst="rect">
            <a:avLst/>
          </a:prstGeom>
          <a:solidFill>
            <a:srgbClr val="9E5ECE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Kathi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C2BF49-B65C-4C99-9486-2D1BAEEA286A}"/>
              </a:ext>
            </a:extLst>
          </p:cNvPr>
          <p:cNvGrpSpPr/>
          <p:nvPr/>
        </p:nvGrpSpPr>
        <p:grpSpPr>
          <a:xfrm>
            <a:off x="2008094" y="2236638"/>
            <a:ext cx="3194996" cy="1180682"/>
            <a:chOff x="2008094" y="2236638"/>
            <a:chExt cx="3194996" cy="118068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369F285-D6AD-401C-A11C-173256100D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83490" y="2452638"/>
              <a:ext cx="2019600" cy="9646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0A2AF2-988E-4AE0-B5EC-13AE6827E7D5}"/>
                </a:ext>
              </a:extLst>
            </p:cNvPr>
            <p:cNvSpPr/>
            <p:nvPr/>
          </p:nvSpPr>
          <p:spPr>
            <a:xfrm>
              <a:off x="2008094" y="2236638"/>
              <a:ext cx="1185112" cy="432000"/>
            </a:xfrm>
            <a:prstGeom prst="rect">
              <a:avLst/>
            </a:prstGeom>
            <a:solidFill>
              <a:srgbClr val="F06697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Room 236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41EA4B-C79C-4C75-BED4-85F8E18C64C0}"/>
                </a:ext>
              </a:extLst>
            </p:cNvPr>
            <p:cNvSpPr txBox="1"/>
            <p:nvPr/>
          </p:nvSpPr>
          <p:spPr>
            <a:xfrm rot="1538796">
              <a:off x="3457553" y="2342586"/>
              <a:ext cx="65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host: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0CC83B8-18CA-49FB-A1EA-A08044C08310}"/>
              </a:ext>
            </a:extLst>
          </p:cNvPr>
          <p:cNvSpPr txBox="1"/>
          <p:nvPr/>
        </p:nvSpPr>
        <p:spPr>
          <a:xfrm>
            <a:off x="2729190" y="3968523"/>
            <a:ext cx="187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featureOfInterest</a:t>
            </a:r>
            <a:r>
              <a:rPr lang="en-US" dirty="0"/>
              <a:t>: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0BEA471-DAA4-4303-BE2D-85393CFF434C}"/>
              </a:ext>
            </a:extLst>
          </p:cNvPr>
          <p:cNvSpPr/>
          <p:nvPr/>
        </p:nvSpPr>
        <p:spPr>
          <a:xfrm>
            <a:off x="637563" y="3038052"/>
            <a:ext cx="1800000" cy="1800000"/>
          </a:xfrm>
          <a:prstGeom prst="smileyFac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9E4316-0CCF-4896-AE71-7402C7597565}"/>
              </a:ext>
            </a:extLst>
          </p:cNvPr>
          <p:cNvSpPr/>
          <p:nvPr/>
        </p:nvSpPr>
        <p:spPr>
          <a:xfrm>
            <a:off x="978664" y="1690688"/>
            <a:ext cx="1044000" cy="432000"/>
          </a:xfrm>
          <a:prstGeom prst="rect">
            <a:avLst/>
          </a:prstGeom>
          <a:solidFill>
            <a:srgbClr val="C37BB9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April 7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1311A70-B23B-4AD0-A5A0-7FAD0AD0FE62}"/>
              </a:ext>
            </a:extLst>
          </p:cNvPr>
          <p:cNvCxnSpPr>
            <a:cxnSpLocks/>
            <a:stCxn id="30" idx="2"/>
            <a:endCxn id="27" idx="0"/>
          </p:cNvCxnSpPr>
          <p:nvPr/>
        </p:nvCxnSpPr>
        <p:spPr>
          <a:xfrm>
            <a:off x="1500664" y="2122688"/>
            <a:ext cx="1242703" cy="856308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E9CEFC7-6E14-4610-AB12-C247468056A8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2022664" y="1906688"/>
            <a:ext cx="1411099" cy="54595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5D6A0DA-A52A-4A49-8AB3-D56610AAD8D8}"/>
              </a:ext>
            </a:extLst>
          </p:cNvPr>
          <p:cNvSpPr txBox="1"/>
          <p:nvPr/>
        </p:nvSpPr>
        <p:spPr>
          <a:xfrm rot="1275683">
            <a:off x="2185239" y="1737986"/>
            <a:ext cx="654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24101D-3689-4A49-B802-48D64B9B6209}"/>
              </a:ext>
            </a:extLst>
          </p:cNvPr>
          <p:cNvSpPr txBox="1"/>
          <p:nvPr/>
        </p:nvSpPr>
        <p:spPr>
          <a:xfrm rot="2027036">
            <a:off x="1727674" y="2262738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observer: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6C01978-E0CE-42D2-9D2D-615E25D74821}"/>
              </a:ext>
            </a:extLst>
          </p:cNvPr>
          <p:cNvSpPr/>
          <p:nvPr/>
        </p:nvSpPr>
        <p:spPr>
          <a:xfrm>
            <a:off x="5039729" y="3398119"/>
            <a:ext cx="1933575" cy="779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646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78"/>
    </mc:Choice>
    <mc:Fallback xmlns="">
      <p:transition spd="slow" advTm="213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48148E-6 L 0.11667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Observational </a:t>
            </a:r>
            <a:r>
              <a:rPr lang="en-GB" noProof="0" dirty="0">
                <a:solidFill>
                  <a:schemeClr val="bg1">
                    <a:lumMod val="65000"/>
                  </a:schemeClr>
                </a:solidFill>
              </a:rPr>
              <a:t>(Meta)</a:t>
            </a:r>
            <a:r>
              <a:rPr lang="en-GB" noProof="0" dirty="0"/>
              <a:t>Data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DC9BEAC-AD2C-4217-AE8B-8058B5C12C0B}"/>
              </a:ext>
            </a:extLst>
          </p:cNvPr>
          <p:cNvCxnSpPr>
            <a:cxnSpLocks/>
          </p:cNvCxnSpPr>
          <p:nvPr/>
        </p:nvCxnSpPr>
        <p:spPr>
          <a:xfrm flipH="1">
            <a:off x="2432138" y="3977996"/>
            <a:ext cx="27057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FF2E08-8995-4D3D-B058-8654F4AB823D}"/>
              </a:ext>
            </a:extLst>
          </p:cNvPr>
          <p:cNvCxnSpPr>
            <a:cxnSpLocks/>
          </p:cNvCxnSpPr>
          <p:nvPr/>
        </p:nvCxnSpPr>
        <p:spPr>
          <a:xfrm flipH="1" flipV="1">
            <a:off x="3183490" y="3193483"/>
            <a:ext cx="1843060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C19798-9248-48A9-8821-44D013CA0E01}"/>
              </a:ext>
            </a:extLst>
          </p:cNvPr>
          <p:cNvCxnSpPr>
            <a:cxnSpLocks/>
          </p:cNvCxnSpPr>
          <p:nvPr/>
        </p:nvCxnSpPr>
        <p:spPr>
          <a:xfrm>
            <a:off x="2432138" y="3977996"/>
            <a:ext cx="697004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6AF46B-A4FF-43B4-B36D-DED030B2AE66}"/>
              </a:ext>
            </a:extLst>
          </p:cNvPr>
          <p:cNvSpPr txBox="1"/>
          <p:nvPr/>
        </p:nvSpPr>
        <p:spPr>
          <a:xfrm>
            <a:off x="5636513" y="359785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F2AC3E-7C21-48D4-B6D3-233D6453EF31}"/>
              </a:ext>
            </a:extLst>
          </p:cNvPr>
          <p:cNvSpPr/>
          <p:nvPr/>
        </p:nvSpPr>
        <p:spPr>
          <a:xfrm>
            <a:off x="9402179" y="3722216"/>
            <a:ext cx="1257300" cy="514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YELLOW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FB4052-3416-4D35-B4BF-4FD35B54AD37}"/>
              </a:ext>
            </a:extLst>
          </p:cNvPr>
          <p:cNvSpPr/>
          <p:nvPr/>
        </p:nvSpPr>
        <p:spPr>
          <a:xfrm>
            <a:off x="8788068" y="2906111"/>
            <a:ext cx="1378744" cy="5777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Swatch Comparison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A517EC-39F5-41F6-8C62-E7F6C45430FC}"/>
              </a:ext>
            </a:extLst>
          </p:cNvPr>
          <p:cNvSpPr txBox="1"/>
          <p:nvPr/>
        </p:nvSpPr>
        <p:spPr>
          <a:xfrm rot="20170186">
            <a:off x="7371159" y="3168219"/>
            <a:ext cx="121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procedure: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6C032B3-FDD3-421E-8C73-9394A7337D70}"/>
              </a:ext>
            </a:extLst>
          </p:cNvPr>
          <p:cNvCxnSpPr>
            <a:cxnSpLocks/>
          </p:cNvCxnSpPr>
          <p:nvPr/>
        </p:nvCxnSpPr>
        <p:spPr>
          <a:xfrm flipV="1">
            <a:off x="6944834" y="3193483"/>
            <a:ext cx="1843234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07132D-D59D-4774-80C7-E3394017FA37}"/>
              </a:ext>
            </a:extLst>
          </p:cNvPr>
          <p:cNvSpPr txBox="1"/>
          <p:nvPr/>
        </p:nvSpPr>
        <p:spPr>
          <a:xfrm rot="20041475">
            <a:off x="7438072" y="2157257"/>
            <a:ext cx="108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</a:t>
            </a:r>
            <a:br>
              <a:rPr lang="en-US" dirty="0"/>
            </a:br>
            <a:r>
              <a:rPr lang="en-US" dirty="0"/>
              <a:t>Property: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DD15BF-C390-4B15-AA23-054BF4A28E3F}"/>
              </a:ext>
            </a:extLst>
          </p:cNvPr>
          <p:cNvCxnSpPr>
            <a:cxnSpLocks/>
          </p:cNvCxnSpPr>
          <p:nvPr/>
        </p:nvCxnSpPr>
        <p:spPr>
          <a:xfrm flipV="1">
            <a:off x="6768277" y="2452638"/>
            <a:ext cx="2019791" cy="1005857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AADB72-3F8C-44D7-ACD7-EBF104F9E04F}"/>
              </a:ext>
            </a:extLst>
          </p:cNvPr>
          <p:cNvSpPr/>
          <p:nvPr/>
        </p:nvSpPr>
        <p:spPr>
          <a:xfrm>
            <a:off x="8788068" y="2236638"/>
            <a:ext cx="865091" cy="43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Color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6C01978-E0CE-42D2-9D2D-615E25D74821}"/>
              </a:ext>
            </a:extLst>
          </p:cNvPr>
          <p:cNvSpPr/>
          <p:nvPr/>
        </p:nvSpPr>
        <p:spPr>
          <a:xfrm>
            <a:off x="5043386" y="3392740"/>
            <a:ext cx="1933575" cy="779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357AA6-2BED-4D96-8EC4-5AE2EF0C7541}"/>
              </a:ext>
            </a:extLst>
          </p:cNvPr>
          <p:cNvSpPr txBox="1"/>
          <p:nvPr/>
        </p:nvSpPr>
        <p:spPr>
          <a:xfrm>
            <a:off x="8352547" y="3985276"/>
            <a:ext cx="78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0CA137-B4BF-4F67-BB57-3128E2C14570}"/>
              </a:ext>
            </a:extLst>
          </p:cNvPr>
          <p:cNvSpPr txBox="1"/>
          <p:nvPr/>
        </p:nvSpPr>
        <p:spPr>
          <a:xfrm rot="1392004">
            <a:off x="3443069" y="3158694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observer: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3EA489-1739-41A3-A7DD-E880341E4A65}"/>
              </a:ext>
            </a:extLst>
          </p:cNvPr>
          <p:cNvSpPr/>
          <p:nvPr/>
        </p:nvSpPr>
        <p:spPr>
          <a:xfrm>
            <a:off x="2310821" y="2978996"/>
            <a:ext cx="865091" cy="432000"/>
          </a:xfrm>
          <a:prstGeom prst="rect">
            <a:avLst/>
          </a:prstGeom>
          <a:solidFill>
            <a:srgbClr val="9E5ECE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Kathi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C2BF49-B65C-4C99-9486-2D1BAEEA286A}"/>
              </a:ext>
            </a:extLst>
          </p:cNvPr>
          <p:cNvGrpSpPr/>
          <p:nvPr/>
        </p:nvGrpSpPr>
        <p:grpSpPr>
          <a:xfrm>
            <a:off x="2004251" y="2236638"/>
            <a:ext cx="3198839" cy="1180682"/>
            <a:chOff x="2004251" y="2236638"/>
            <a:chExt cx="3198839" cy="118068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369F285-D6AD-401C-A11C-173256100D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83490" y="2452638"/>
              <a:ext cx="2019600" cy="9646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0A2AF2-988E-4AE0-B5EC-13AE6827E7D5}"/>
                </a:ext>
              </a:extLst>
            </p:cNvPr>
            <p:cNvSpPr/>
            <p:nvPr/>
          </p:nvSpPr>
          <p:spPr>
            <a:xfrm>
              <a:off x="2004251" y="2236638"/>
              <a:ext cx="1188000" cy="432000"/>
            </a:xfrm>
            <a:prstGeom prst="rect">
              <a:avLst/>
            </a:prstGeom>
            <a:solidFill>
              <a:srgbClr val="F06697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Room 236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41EA4B-C79C-4C75-BED4-85F8E18C64C0}"/>
                </a:ext>
              </a:extLst>
            </p:cNvPr>
            <p:cNvSpPr txBox="1"/>
            <p:nvPr/>
          </p:nvSpPr>
          <p:spPr>
            <a:xfrm rot="1538796">
              <a:off x="3457553" y="2342586"/>
              <a:ext cx="65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host: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0CC83B8-18CA-49FB-A1EA-A08044C08310}"/>
              </a:ext>
            </a:extLst>
          </p:cNvPr>
          <p:cNvSpPr txBox="1"/>
          <p:nvPr/>
        </p:nvSpPr>
        <p:spPr>
          <a:xfrm>
            <a:off x="2729190" y="3968523"/>
            <a:ext cx="187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featureOfInterest</a:t>
            </a:r>
            <a:r>
              <a:rPr lang="en-US" dirty="0"/>
              <a:t>: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0BEA471-DAA4-4303-BE2D-85393CFF434C}"/>
              </a:ext>
            </a:extLst>
          </p:cNvPr>
          <p:cNvSpPr/>
          <p:nvPr/>
        </p:nvSpPr>
        <p:spPr>
          <a:xfrm>
            <a:off x="637563" y="3038052"/>
            <a:ext cx="1800000" cy="1800000"/>
          </a:xfrm>
          <a:prstGeom prst="smileyFac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6E4BBC7-7486-4E52-929B-0DE60F376890}"/>
              </a:ext>
            </a:extLst>
          </p:cNvPr>
          <p:cNvSpPr/>
          <p:nvPr/>
        </p:nvSpPr>
        <p:spPr>
          <a:xfrm>
            <a:off x="5043386" y="3392740"/>
            <a:ext cx="1933575" cy="779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F575E89-C3D8-4F11-BD6A-4745737E35C6}"/>
              </a:ext>
            </a:extLst>
          </p:cNvPr>
          <p:cNvSpPr/>
          <p:nvPr/>
        </p:nvSpPr>
        <p:spPr>
          <a:xfrm>
            <a:off x="5043386" y="3391922"/>
            <a:ext cx="1933575" cy="7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time: April 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FF24B-5C61-4BAD-B494-28EB6BD091B1}"/>
              </a:ext>
            </a:extLst>
          </p:cNvPr>
          <p:cNvSpPr/>
          <p:nvPr/>
        </p:nvSpPr>
        <p:spPr>
          <a:xfrm>
            <a:off x="4628628" y="1462003"/>
            <a:ext cx="2755773" cy="128617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Times in Observation: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phenomenonTime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resultTime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validTime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5B6F233-CD9F-4E7B-9FF3-081B5EC362B7}"/>
              </a:ext>
            </a:extLst>
          </p:cNvPr>
          <p:cNvSpPr/>
          <p:nvPr/>
        </p:nvSpPr>
        <p:spPr>
          <a:xfrm>
            <a:off x="5043386" y="3391922"/>
            <a:ext cx="1933575" cy="7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time: April 7</a:t>
            </a:r>
            <a:r>
              <a:rPr lang="en-US" baseline="30000" dirty="0"/>
              <a:t>th</a:t>
            </a:r>
            <a:r>
              <a:rPr lang="en-US" dirty="0"/>
              <a:t> –</a:t>
            </a:r>
            <a:br>
              <a:rPr lang="en-US" dirty="0"/>
            </a:br>
            <a:r>
              <a:rPr lang="en-US" dirty="0"/>
              <a:t>April 8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ECFAE2-1D39-4B66-8C06-AA76B6EADEBC}"/>
              </a:ext>
            </a:extLst>
          </p:cNvPr>
          <p:cNvSpPr/>
          <p:nvPr/>
        </p:nvSpPr>
        <p:spPr>
          <a:xfrm>
            <a:off x="9402179" y="3626509"/>
            <a:ext cx="1799221" cy="7354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April 7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YELLOW</a:t>
            </a:r>
          </a:p>
          <a:p>
            <a:r>
              <a:rPr lang="en-US" b="1" dirty="0">
                <a:solidFill>
                  <a:schemeClr val="tx1"/>
                </a:solidFill>
              </a:rPr>
              <a:t>April 8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GREEN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157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62"/>
    </mc:Choice>
    <mc:Fallback xmlns="">
      <p:transition spd="slow" advTm="1100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 animBg="1"/>
      <p:bldP spid="5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9C2BF49-B65C-4C99-9486-2D1BAEEA286A}"/>
              </a:ext>
            </a:extLst>
          </p:cNvPr>
          <p:cNvGrpSpPr/>
          <p:nvPr/>
        </p:nvGrpSpPr>
        <p:grpSpPr>
          <a:xfrm>
            <a:off x="1999131" y="2236638"/>
            <a:ext cx="3203959" cy="1180682"/>
            <a:chOff x="1999131" y="2236638"/>
            <a:chExt cx="3203959" cy="118068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369F285-D6AD-401C-A11C-173256100D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83490" y="2452638"/>
              <a:ext cx="2019600" cy="9646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00A2AF2-988E-4AE0-B5EC-13AE6827E7D5}"/>
                </a:ext>
              </a:extLst>
            </p:cNvPr>
            <p:cNvSpPr/>
            <p:nvPr/>
          </p:nvSpPr>
          <p:spPr>
            <a:xfrm>
              <a:off x="1999131" y="2236638"/>
              <a:ext cx="1188000" cy="432000"/>
            </a:xfrm>
            <a:prstGeom prst="rect">
              <a:avLst/>
            </a:prstGeom>
            <a:solidFill>
              <a:srgbClr val="F06697"/>
            </a:solidFill>
            <a:ln>
              <a:solidFill>
                <a:srgbClr val="7030A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Room 236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41EA4B-C79C-4C75-BED4-85F8E18C64C0}"/>
                </a:ext>
              </a:extLst>
            </p:cNvPr>
            <p:cNvSpPr txBox="1"/>
            <p:nvPr/>
          </p:nvSpPr>
          <p:spPr>
            <a:xfrm rot="1538796">
              <a:off x="3457553" y="2342586"/>
              <a:ext cx="654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host: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Observational </a:t>
            </a:r>
            <a:r>
              <a:rPr lang="en-GB" noProof="0" dirty="0">
                <a:solidFill>
                  <a:schemeClr val="bg1">
                    <a:lumMod val="65000"/>
                  </a:schemeClr>
                </a:solidFill>
              </a:rPr>
              <a:t>(Meta)</a:t>
            </a:r>
            <a:r>
              <a:rPr lang="en-GB" noProof="0" dirty="0"/>
              <a:t>Data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DC9BEAC-AD2C-4217-AE8B-8058B5C12C0B}"/>
              </a:ext>
            </a:extLst>
          </p:cNvPr>
          <p:cNvCxnSpPr>
            <a:cxnSpLocks/>
          </p:cNvCxnSpPr>
          <p:nvPr/>
        </p:nvCxnSpPr>
        <p:spPr>
          <a:xfrm flipH="1">
            <a:off x="2432138" y="3977996"/>
            <a:ext cx="27057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FF2E08-8995-4D3D-B058-8654F4AB823D}"/>
              </a:ext>
            </a:extLst>
          </p:cNvPr>
          <p:cNvCxnSpPr>
            <a:cxnSpLocks/>
          </p:cNvCxnSpPr>
          <p:nvPr/>
        </p:nvCxnSpPr>
        <p:spPr>
          <a:xfrm flipH="1" flipV="1">
            <a:off x="3183490" y="3193483"/>
            <a:ext cx="1843060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C19798-9248-48A9-8821-44D013CA0E01}"/>
              </a:ext>
            </a:extLst>
          </p:cNvPr>
          <p:cNvCxnSpPr>
            <a:cxnSpLocks/>
          </p:cNvCxnSpPr>
          <p:nvPr/>
        </p:nvCxnSpPr>
        <p:spPr>
          <a:xfrm>
            <a:off x="2432138" y="3977996"/>
            <a:ext cx="697004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6AF46B-A4FF-43B4-B36D-DED030B2AE66}"/>
              </a:ext>
            </a:extLst>
          </p:cNvPr>
          <p:cNvSpPr txBox="1"/>
          <p:nvPr/>
        </p:nvSpPr>
        <p:spPr>
          <a:xfrm>
            <a:off x="5615123" y="356319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F2AC3E-7C21-48D4-B6D3-233D6453EF31}"/>
              </a:ext>
            </a:extLst>
          </p:cNvPr>
          <p:cNvSpPr/>
          <p:nvPr/>
        </p:nvSpPr>
        <p:spPr>
          <a:xfrm>
            <a:off x="9402179" y="3722216"/>
            <a:ext cx="1257300" cy="514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YELLOW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FB4052-3416-4D35-B4BF-4FD35B54AD37}"/>
              </a:ext>
            </a:extLst>
          </p:cNvPr>
          <p:cNvSpPr/>
          <p:nvPr/>
        </p:nvSpPr>
        <p:spPr>
          <a:xfrm>
            <a:off x="8788068" y="2906111"/>
            <a:ext cx="1378744" cy="57777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Swatch Comparison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A517EC-39F5-41F6-8C62-E7F6C45430FC}"/>
              </a:ext>
            </a:extLst>
          </p:cNvPr>
          <p:cNvSpPr txBox="1"/>
          <p:nvPr/>
        </p:nvSpPr>
        <p:spPr>
          <a:xfrm rot="20170186">
            <a:off x="7371159" y="3168219"/>
            <a:ext cx="121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procedure: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6C032B3-FDD3-421E-8C73-9394A7337D70}"/>
              </a:ext>
            </a:extLst>
          </p:cNvPr>
          <p:cNvCxnSpPr>
            <a:cxnSpLocks/>
          </p:cNvCxnSpPr>
          <p:nvPr/>
        </p:nvCxnSpPr>
        <p:spPr>
          <a:xfrm flipV="1">
            <a:off x="6944834" y="3193483"/>
            <a:ext cx="1843234" cy="7843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07132D-D59D-4774-80C7-E3394017FA37}"/>
              </a:ext>
            </a:extLst>
          </p:cNvPr>
          <p:cNvSpPr txBox="1"/>
          <p:nvPr/>
        </p:nvSpPr>
        <p:spPr>
          <a:xfrm rot="20041475">
            <a:off x="7438072" y="2157257"/>
            <a:ext cx="108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</a:t>
            </a:r>
            <a:br>
              <a:rPr lang="en-US" dirty="0"/>
            </a:br>
            <a:r>
              <a:rPr lang="en-US" dirty="0"/>
              <a:t>Property: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DD15BF-C390-4B15-AA23-054BF4A28E3F}"/>
              </a:ext>
            </a:extLst>
          </p:cNvPr>
          <p:cNvCxnSpPr>
            <a:cxnSpLocks/>
          </p:cNvCxnSpPr>
          <p:nvPr/>
        </p:nvCxnSpPr>
        <p:spPr>
          <a:xfrm flipV="1">
            <a:off x="6768277" y="2452638"/>
            <a:ext cx="2019791" cy="1005857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AADB72-3F8C-44D7-ACD7-EBF104F9E04F}"/>
              </a:ext>
            </a:extLst>
          </p:cNvPr>
          <p:cNvSpPr/>
          <p:nvPr/>
        </p:nvSpPr>
        <p:spPr>
          <a:xfrm>
            <a:off x="8788068" y="2236638"/>
            <a:ext cx="865091" cy="432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Color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6C01978-E0CE-42D2-9D2D-615E25D74821}"/>
              </a:ext>
            </a:extLst>
          </p:cNvPr>
          <p:cNvSpPr/>
          <p:nvPr/>
        </p:nvSpPr>
        <p:spPr>
          <a:xfrm>
            <a:off x="5039729" y="3398119"/>
            <a:ext cx="1933575" cy="779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357AA6-2BED-4D96-8EC4-5AE2EF0C7541}"/>
              </a:ext>
            </a:extLst>
          </p:cNvPr>
          <p:cNvSpPr txBox="1"/>
          <p:nvPr/>
        </p:nvSpPr>
        <p:spPr>
          <a:xfrm>
            <a:off x="8352547" y="3985276"/>
            <a:ext cx="78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0CA137-B4BF-4F67-BB57-3128E2C14570}"/>
              </a:ext>
            </a:extLst>
          </p:cNvPr>
          <p:cNvSpPr txBox="1"/>
          <p:nvPr/>
        </p:nvSpPr>
        <p:spPr>
          <a:xfrm rot="1392004">
            <a:off x="3443069" y="3158694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observer: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3EA489-1739-41A3-A7DD-E880341E4A65}"/>
              </a:ext>
            </a:extLst>
          </p:cNvPr>
          <p:cNvSpPr/>
          <p:nvPr/>
        </p:nvSpPr>
        <p:spPr>
          <a:xfrm>
            <a:off x="2310821" y="2978996"/>
            <a:ext cx="865091" cy="432000"/>
          </a:xfrm>
          <a:prstGeom prst="rect">
            <a:avLst/>
          </a:prstGeom>
          <a:solidFill>
            <a:srgbClr val="9E5ECE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Kathi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CC83B8-18CA-49FB-A1EA-A08044C08310}"/>
              </a:ext>
            </a:extLst>
          </p:cNvPr>
          <p:cNvSpPr txBox="1"/>
          <p:nvPr/>
        </p:nvSpPr>
        <p:spPr>
          <a:xfrm>
            <a:off x="2731477" y="3978061"/>
            <a:ext cx="187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featureOfInterest</a:t>
            </a:r>
            <a:r>
              <a:rPr lang="en-US" dirty="0"/>
              <a:t>: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0BEA471-DAA4-4303-BE2D-85393CFF434C}"/>
              </a:ext>
            </a:extLst>
          </p:cNvPr>
          <p:cNvSpPr/>
          <p:nvPr/>
        </p:nvSpPr>
        <p:spPr>
          <a:xfrm>
            <a:off x="637563" y="3038052"/>
            <a:ext cx="1800000" cy="1800000"/>
          </a:xfrm>
          <a:prstGeom prst="smileyFace">
            <a:avLst/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FF24B-5C61-4BAD-B494-28EB6BD091B1}"/>
              </a:ext>
            </a:extLst>
          </p:cNvPr>
          <p:cNvSpPr/>
          <p:nvPr/>
        </p:nvSpPr>
        <p:spPr>
          <a:xfrm>
            <a:off x="4628628" y="1462003"/>
            <a:ext cx="2755773" cy="128617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Feature of Interest (FoI):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proximateFoI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ultimateFoI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ECFAE2-1D39-4B66-8C06-AA76B6EADEBC}"/>
              </a:ext>
            </a:extLst>
          </p:cNvPr>
          <p:cNvSpPr/>
          <p:nvPr/>
        </p:nvSpPr>
        <p:spPr>
          <a:xfrm>
            <a:off x="9402179" y="3626509"/>
            <a:ext cx="1799221" cy="7354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April 7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YELLOW</a:t>
            </a:r>
          </a:p>
          <a:p>
            <a:r>
              <a:rPr lang="en-US" b="1" dirty="0">
                <a:solidFill>
                  <a:schemeClr val="tx1"/>
                </a:solidFill>
              </a:rPr>
              <a:t>April 8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GREEN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A1872A8-9E09-4997-920C-5D4285A95DD0}"/>
              </a:ext>
            </a:extLst>
          </p:cNvPr>
          <p:cNvGrpSpPr/>
          <p:nvPr/>
        </p:nvGrpSpPr>
        <p:grpSpPr>
          <a:xfrm>
            <a:off x="2477489" y="4848225"/>
            <a:ext cx="3237511" cy="1962145"/>
            <a:chOff x="2477489" y="4848225"/>
            <a:chExt cx="3237511" cy="1962145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717E6F06-DAB7-44C1-97A5-8C0FE2458F18}"/>
                </a:ext>
              </a:extLst>
            </p:cNvPr>
            <p:cNvSpPr/>
            <p:nvPr/>
          </p:nvSpPr>
          <p:spPr>
            <a:xfrm>
              <a:off x="2477489" y="4848225"/>
              <a:ext cx="3237511" cy="1962145"/>
            </a:xfrm>
            <a:prstGeom prst="cloud">
              <a:avLst/>
            </a:prstGeom>
            <a:solidFill>
              <a:srgbClr val="C37BB9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iley Face 29">
              <a:extLst>
                <a:ext uri="{FF2B5EF4-FFF2-40B4-BE49-F238E27FC236}">
                  <a16:creationId xmlns:a16="http://schemas.microsoft.com/office/drawing/2014/main" id="{F5C41EAB-A4F4-4EEB-AFD5-E3FC84281F5D}"/>
                </a:ext>
              </a:extLst>
            </p:cNvPr>
            <p:cNvSpPr/>
            <p:nvPr/>
          </p:nvSpPr>
          <p:spPr>
            <a:xfrm>
              <a:off x="2751895" y="5829300"/>
              <a:ext cx="432000" cy="432000"/>
            </a:xfrm>
            <a:prstGeom prst="smileyFace">
              <a:avLst>
                <a:gd name="adj" fmla="val -639"/>
              </a:avLst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Smiley Face 30">
              <a:extLst>
                <a:ext uri="{FF2B5EF4-FFF2-40B4-BE49-F238E27FC236}">
                  <a16:creationId xmlns:a16="http://schemas.microsoft.com/office/drawing/2014/main" id="{185A74EA-8D2F-4F3B-A8B0-093DA91B92D8}"/>
                </a:ext>
              </a:extLst>
            </p:cNvPr>
            <p:cNvSpPr/>
            <p:nvPr/>
          </p:nvSpPr>
          <p:spPr>
            <a:xfrm>
              <a:off x="3961570" y="6257925"/>
              <a:ext cx="432000" cy="432000"/>
            </a:xfrm>
            <a:prstGeom prst="smileyFace">
              <a:avLst/>
            </a:prstGeom>
            <a:solidFill>
              <a:srgbClr val="0099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Smiley Face 31">
              <a:extLst>
                <a:ext uri="{FF2B5EF4-FFF2-40B4-BE49-F238E27FC236}">
                  <a16:creationId xmlns:a16="http://schemas.microsoft.com/office/drawing/2014/main" id="{811CB090-39D0-4F88-A4EC-08AD3FF09710}"/>
                </a:ext>
              </a:extLst>
            </p:cNvPr>
            <p:cNvSpPr/>
            <p:nvPr/>
          </p:nvSpPr>
          <p:spPr>
            <a:xfrm>
              <a:off x="3264028" y="6091642"/>
              <a:ext cx="432000" cy="432000"/>
            </a:xfrm>
            <a:prstGeom prst="smileyFace">
              <a:avLst>
                <a:gd name="adj" fmla="val -639"/>
              </a:avLst>
            </a:prstGeom>
            <a:solidFill>
              <a:srgbClr val="0099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Smiley Face 35">
              <a:extLst>
                <a:ext uri="{FF2B5EF4-FFF2-40B4-BE49-F238E27FC236}">
                  <a16:creationId xmlns:a16="http://schemas.microsoft.com/office/drawing/2014/main" id="{3E520C24-9DB6-4D3D-921B-9E9BE1C75B2A}"/>
                </a:ext>
              </a:extLst>
            </p:cNvPr>
            <p:cNvSpPr/>
            <p:nvPr/>
          </p:nvSpPr>
          <p:spPr>
            <a:xfrm>
              <a:off x="4317370" y="5499983"/>
              <a:ext cx="432000" cy="432000"/>
            </a:xfrm>
            <a:prstGeom prst="smileyFac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Smiley Face 36">
              <a:extLst>
                <a:ext uri="{FF2B5EF4-FFF2-40B4-BE49-F238E27FC236}">
                  <a16:creationId xmlns:a16="http://schemas.microsoft.com/office/drawing/2014/main" id="{9A699F99-435A-4224-B98C-FC15EDED9990}"/>
                </a:ext>
              </a:extLst>
            </p:cNvPr>
            <p:cNvSpPr/>
            <p:nvPr/>
          </p:nvSpPr>
          <p:spPr>
            <a:xfrm>
              <a:off x="4536748" y="6029225"/>
              <a:ext cx="432000" cy="432000"/>
            </a:xfrm>
            <a:prstGeom prst="smileyFace">
              <a:avLst>
                <a:gd name="adj" fmla="val 1897"/>
              </a:avLst>
            </a:prstGeom>
            <a:solidFill>
              <a:srgbClr val="0099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Smiley Face 37">
              <a:extLst>
                <a:ext uri="{FF2B5EF4-FFF2-40B4-BE49-F238E27FC236}">
                  <a16:creationId xmlns:a16="http://schemas.microsoft.com/office/drawing/2014/main" id="{5AE6116D-7A13-4657-8C1B-FE3BA166BBB8}"/>
                </a:ext>
              </a:extLst>
            </p:cNvPr>
            <p:cNvSpPr/>
            <p:nvPr/>
          </p:nvSpPr>
          <p:spPr>
            <a:xfrm>
              <a:off x="4963937" y="5620042"/>
              <a:ext cx="432000" cy="432000"/>
            </a:xfrm>
            <a:prstGeom prst="smileyFace">
              <a:avLst>
                <a:gd name="adj" fmla="val -4653"/>
              </a:avLst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Smiley Face 38">
              <a:extLst>
                <a:ext uri="{FF2B5EF4-FFF2-40B4-BE49-F238E27FC236}">
                  <a16:creationId xmlns:a16="http://schemas.microsoft.com/office/drawing/2014/main" id="{C00A97D5-98B0-40D4-9429-9FC8C3B893A9}"/>
                </a:ext>
              </a:extLst>
            </p:cNvPr>
            <p:cNvSpPr/>
            <p:nvPr/>
          </p:nvSpPr>
          <p:spPr>
            <a:xfrm>
              <a:off x="3750509" y="5104980"/>
              <a:ext cx="432000" cy="432000"/>
            </a:xfrm>
            <a:prstGeom prst="smileyFace">
              <a:avLst>
                <a:gd name="adj" fmla="val 1125"/>
              </a:avLst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Smiley Face 39">
              <a:extLst>
                <a:ext uri="{FF2B5EF4-FFF2-40B4-BE49-F238E27FC236}">
                  <a16:creationId xmlns:a16="http://schemas.microsoft.com/office/drawing/2014/main" id="{C5A58D94-8745-46D5-92EA-8D7F78D06085}"/>
                </a:ext>
              </a:extLst>
            </p:cNvPr>
            <p:cNvSpPr/>
            <p:nvPr/>
          </p:nvSpPr>
          <p:spPr>
            <a:xfrm>
              <a:off x="4779057" y="4996439"/>
              <a:ext cx="432000" cy="432000"/>
            </a:xfrm>
            <a:prstGeom prst="smileyFace">
              <a:avLst>
                <a:gd name="adj" fmla="val 1125"/>
              </a:avLst>
            </a:prstGeom>
            <a:solidFill>
              <a:srgbClr val="0099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Smiley Face 40">
              <a:extLst>
                <a:ext uri="{FF2B5EF4-FFF2-40B4-BE49-F238E27FC236}">
                  <a16:creationId xmlns:a16="http://schemas.microsoft.com/office/drawing/2014/main" id="{11EF60E6-991D-4368-852D-6A96C09675D5}"/>
                </a:ext>
              </a:extLst>
            </p:cNvPr>
            <p:cNvSpPr/>
            <p:nvPr/>
          </p:nvSpPr>
          <p:spPr>
            <a:xfrm>
              <a:off x="2953739" y="5167049"/>
              <a:ext cx="432000" cy="432000"/>
            </a:xfrm>
            <a:prstGeom prst="smileyFace">
              <a:avLst/>
            </a:prstGeom>
            <a:solidFill>
              <a:srgbClr val="0099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Smiley Face 41">
              <a:extLst>
                <a:ext uri="{FF2B5EF4-FFF2-40B4-BE49-F238E27FC236}">
                  <a16:creationId xmlns:a16="http://schemas.microsoft.com/office/drawing/2014/main" id="{C3F60853-3F1B-4BA3-94FB-568BBB4DFD67}"/>
                </a:ext>
              </a:extLst>
            </p:cNvPr>
            <p:cNvSpPr/>
            <p:nvPr/>
          </p:nvSpPr>
          <p:spPr>
            <a:xfrm>
              <a:off x="3664078" y="5653492"/>
              <a:ext cx="432000" cy="432000"/>
            </a:xfrm>
            <a:prstGeom prst="smileyFace">
              <a:avLst>
                <a:gd name="adj" fmla="val -4166"/>
              </a:avLst>
            </a:prstGeom>
            <a:solidFill>
              <a:srgbClr val="0099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1236AD6-33A2-46AB-A8E9-1D90C5824DE2}"/>
              </a:ext>
            </a:extLst>
          </p:cNvPr>
          <p:cNvSpPr txBox="1"/>
          <p:nvPr/>
        </p:nvSpPr>
        <p:spPr>
          <a:xfrm>
            <a:off x="2729189" y="3974299"/>
            <a:ext cx="147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proximateFoI</a:t>
            </a:r>
            <a:r>
              <a:rPr lang="en-US" dirty="0"/>
              <a:t>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3CEB54-D301-4B24-8F34-3BBF1916DCEB}"/>
              </a:ext>
            </a:extLst>
          </p:cNvPr>
          <p:cNvSpPr txBox="1"/>
          <p:nvPr/>
        </p:nvSpPr>
        <p:spPr>
          <a:xfrm rot="691342">
            <a:off x="2301485" y="4386795"/>
            <a:ext cx="176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sampledFeature</a:t>
            </a:r>
            <a:r>
              <a:rPr lang="en-US" dirty="0"/>
              <a:t>: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B0E5BFF-1599-4B34-B4E8-2ABDBE8ED515}"/>
              </a:ext>
            </a:extLst>
          </p:cNvPr>
          <p:cNvCxnSpPr>
            <a:cxnSpLocks/>
            <a:stCxn id="4" idx="5"/>
            <a:endCxn id="7" idx="3"/>
          </p:cNvCxnSpPr>
          <p:nvPr/>
        </p:nvCxnSpPr>
        <p:spPr>
          <a:xfrm>
            <a:off x="2173959" y="4574448"/>
            <a:ext cx="1922286" cy="38596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E0B53F8-819A-4F95-8FE1-4E4CE06DBBE1}"/>
              </a:ext>
            </a:extLst>
          </p:cNvPr>
          <p:cNvSpPr/>
          <p:nvPr/>
        </p:nvSpPr>
        <p:spPr>
          <a:xfrm>
            <a:off x="5043386" y="3391922"/>
            <a:ext cx="1933575" cy="7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time: April 7</a:t>
            </a:r>
            <a:r>
              <a:rPr lang="en-US" baseline="30000" dirty="0"/>
              <a:t>th</a:t>
            </a:r>
            <a:r>
              <a:rPr lang="en-US" dirty="0"/>
              <a:t> –</a:t>
            </a:r>
            <a:br>
              <a:rPr lang="en-US" dirty="0"/>
            </a:br>
            <a:r>
              <a:rPr lang="en-US" dirty="0"/>
              <a:t>April 8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7E11C3D-7373-F71E-DD61-2083AA70C241}"/>
              </a:ext>
            </a:extLst>
          </p:cNvPr>
          <p:cNvCxnSpPr>
            <a:cxnSpLocks/>
            <a:stCxn id="51" idx="2"/>
            <a:endCxn id="7" idx="0"/>
          </p:cNvCxnSpPr>
          <p:nvPr/>
        </p:nvCxnSpPr>
        <p:spPr>
          <a:xfrm flipH="1">
            <a:off x="5712302" y="4173122"/>
            <a:ext cx="297872" cy="1656176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CC08DFB-9995-B794-DA24-5F114D583C4C}"/>
              </a:ext>
            </a:extLst>
          </p:cNvPr>
          <p:cNvSpPr txBox="1"/>
          <p:nvPr/>
        </p:nvSpPr>
        <p:spPr>
          <a:xfrm rot="16798658">
            <a:off x="5152570" y="4440453"/>
            <a:ext cx="195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ultimateFoI</a:t>
            </a:r>
            <a:r>
              <a:rPr lang="en-US" dirty="0"/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81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250"/>
    </mc:Choice>
    <mc:Fallback xmlns="">
      <p:transition spd="slow" advTm="152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" grpId="0" animBg="1"/>
      <p:bldP spid="43" grpId="0"/>
      <p:bldP spid="46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A385-A94E-4C87-BAD7-08130019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Sampling </a:t>
            </a:r>
            <a:r>
              <a:rPr lang="en-GB" noProof="0" dirty="0">
                <a:solidFill>
                  <a:schemeClr val="bg1">
                    <a:lumMod val="65000"/>
                  </a:schemeClr>
                </a:solidFill>
              </a:rPr>
              <a:t>(Meta)</a:t>
            </a:r>
            <a:r>
              <a:rPr lang="en-GB" noProof="0" dirty="0"/>
              <a:t>Data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0BEA471-DAA4-4303-BE2D-85393CFF434C}"/>
              </a:ext>
            </a:extLst>
          </p:cNvPr>
          <p:cNvSpPr/>
          <p:nvPr/>
        </p:nvSpPr>
        <p:spPr>
          <a:xfrm>
            <a:off x="637563" y="3038052"/>
            <a:ext cx="1800000" cy="1800000"/>
          </a:xfrm>
          <a:prstGeom prst="smileyFace">
            <a:avLst/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717E6F06-DAB7-44C1-97A5-8C0FE2458F18}"/>
              </a:ext>
            </a:extLst>
          </p:cNvPr>
          <p:cNvSpPr/>
          <p:nvPr/>
        </p:nvSpPr>
        <p:spPr>
          <a:xfrm>
            <a:off x="2477489" y="4848225"/>
            <a:ext cx="3237511" cy="1962145"/>
          </a:xfrm>
          <a:prstGeom prst="cloud">
            <a:avLst/>
          </a:prstGeom>
          <a:solidFill>
            <a:srgbClr val="C37BB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>
            <a:extLst>
              <a:ext uri="{FF2B5EF4-FFF2-40B4-BE49-F238E27FC236}">
                <a16:creationId xmlns:a16="http://schemas.microsoft.com/office/drawing/2014/main" id="{F5C41EAB-A4F4-4EEB-AFD5-E3FC84281F5D}"/>
              </a:ext>
            </a:extLst>
          </p:cNvPr>
          <p:cNvSpPr/>
          <p:nvPr/>
        </p:nvSpPr>
        <p:spPr>
          <a:xfrm>
            <a:off x="2751895" y="5829300"/>
            <a:ext cx="432000" cy="432000"/>
          </a:xfrm>
          <a:prstGeom prst="smileyFace">
            <a:avLst>
              <a:gd name="adj" fmla="val -639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miley Face 30">
            <a:extLst>
              <a:ext uri="{FF2B5EF4-FFF2-40B4-BE49-F238E27FC236}">
                <a16:creationId xmlns:a16="http://schemas.microsoft.com/office/drawing/2014/main" id="{185A74EA-8D2F-4F3B-A8B0-093DA91B92D8}"/>
              </a:ext>
            </a:extLst>
          </p:cNvPr>
          <p:cNvSpPr/>
          <p:nvPr/>
        </p:nvSpPr>
        <p:spPr>
          <a:xfrm>
            <a:off x="3961570" y="6257925"/>
            <a:ext cx="432000" cy="432000"/>
          </a:xfrm>
          <a:prstGeom prst="smileyFace">
            <a:avLst/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Smiley Face 31">
            <a:extLst>
              <a:ext uri="{FF2B5EF4-FFF2-40B4-BE49-F238E27FC236}">
                <a16:creationId xmlns:a16="http://schemas.microsoft.com/office/drawing/2014/main" id="{811CB090-39D0-4F88-A4EC-08AD3FF09710}"/>
              </a:ext>
            </a:extLst>
          </p:cNvPr>
          <p:cNvSpPr/>
          <p:nvPr/>
        </p:nvSpPr>
        <p:spPr>
          <a:xfrm>
            <a:off x="3264028" y="6091642"/>
            <a:ext cx="432000" cy="432000"/>
          </a:xfrm>
          <a:prstGeom prst="smileyFace">
            <a:avLst>
              <a:gd name="adj" fmla="val -639"/>
            </a:avLst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miley Face 35">
            <a:extLst>
              <a:ext uri="{FF2B5EF4-FFF2-40B4-BE49-F238E27FC236}">
                <a16:creationId xmlns:a16="http://schemas.microsoft.com/office/drawing/2014/main" id="{3E520C24-9DB6-4D3D-921B-9E9BE1C75B2A}"/>
              </a:ext>
            </a:extLst>
          </p:cNvPr>
          <p:cNvSpPr/>
          <p:nvPr/>
        </p:nvSpPr>
        <p:spPr>
          <a:xfrm>
            <a:off x="4317370" y="5499983"/>
            <a:ext cx="432000" cy="432000"/>
          </a:xfrm>
          <a:prstGeom prst="smileyFac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Smiley Face 36">
            <a:extLst>
              <a:ext uri="{FF2B5EF4-FFF2-40B4-BE49-F238E27FC236}">
                <a16:creationId xmlns:a16="http://schemas.microsoft.com/office/drawing/2014/main" id="{9A699F99-435A-4224-B98C-FC15EDED9990}"/>
              </a:ext>
            </a:extLst>
          </p:cNvPr>
          <p:cNvSpPr/>
          <p:nvPr/>
        </p:nvSpPr>
        <p:spPr>
          <a:xfrm>
            <a:off x="4536748" y="6029225"/>
            <a:ext cx="432000" cy="432000"/>
          </a:xfrm>
          <a:prstGeom prst="smileyFace">
            <a:avLst>
              <a:gd name="adj" fmla="val 1897"/>
            </a:avLst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Smiley Face 37">
            <a:extLst>
              <a:ext uri="{FF2B5EF4-FFF2-40B4-BE49-F238E27FC236}">
                <a16:creationId xmlns:a16="http://schemas.microsoft.com/office/drawing/2014/main" id="{5AE6116D-7A13-4657-8C1B-FE3BA166BBB8}"/>
              </a:ext>
            </a:extLst>
          </p:cNvPr>
          <p:cNvSpPr/>
          <p:nvPr/>
        </p:nvSpPr>
        <p:spPr>
          <a:xfrm>
            <a:off x="4963937" y="5620042"/>
            <a:ext cx="432000" cy="432000"/>
          </a:xfrm>
          <a:prstGeom prst="smileyFace">
            <a:avLst>
              <a:gd name="adj" fmla="val -4653"/>
            </a:avLst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miley Face 38">
            <a:extLst>
              <a:ext uri="{FF2B5EF4-FFF2-40B4-BE49-F238E27FC236}">
                <a16:creationId xmlns:a16="http://schemas.microsoft.com/office/drawing/2014/main" id="{C00A97D5-98B0-40D4-9429-9FC8C3B893A9}"/>
              </a:ext>
            </a:extLst>
          </p:cNvPr>
          <p:cNvSpPr/>
          <p:nvPr/>
        </p:nvSpPr>
        <p:spPr>
          <a:xfrm>
            <a:off x="3750509" y="5104980"/>
            <a:ext cx="432000" cy="432000"/>
          </a:xfrm>
          <a:prstGeom prst="smileyFace">
            <a:avLst>
              <a:gd name="adj" fmla="val 1125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Smiley Face 39">
            <a:extLst>
              <a:ext uri="{FF2B5EF4-FFF2-40B4-BE49-F238E27FC236}">
                <a16:creationId xmlns:a16="http://schemas.microsoft.com/office/drawing/2014/main" id="{C5A58D94-8745-46D5-92EA-8D7F78D06085}"/>
              </a:ext>
            </a:extLst>
          </p:cNvPr>
          <p:cNvSpPr/>
          <p:nvPr/>
        </p:nvSpPr>
        <p:spPr>
          <a:xfrm>
            <a:off x="4779057" y="4996439"/>
            <a:ext cx="432000" cy="432000"/>
          </a:xfrm>
          <a:prstGeom prst="smileyFace">
            <a:avLst>
              <a:gd name="adj" fmla="val 1125"/>
            </a:avLst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Smiley Face 40">
            <a:extLst>
              <a:ext uri="{FF2B5EF4-FFF2-40B4-BE49-F238E27FC236}">
                <a16:creationId xmlns:a16="http://schemas.microsoft.com/office/drawing/2014/main" id="{11EF60E6-991D-4368-852D-6A96C09675D5}"/>
              </a:ext>
            </a:extLst>
          </p:cNvPr>
          <p:cNvSpPr/>
          <p:nvPr/>
        </p:nvSpPr>
        <p:spPr>
          <a:xfrm>
            <a:off x="2953739" y="5167049"/>
            <a:ext cx="432000" cy="432000"/>
          </a:xfrm>
          <a:prstGeom prst="smileyFace">
            <a:avLst/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Smiley Face 41">
            <a:extLst>
              <a:ext uri="{FF2B5EF4-FFF2-40B4-BE49-F238E27FC236}">
                <a16:creationId xmlns:a16="http://schemas.microsoft.com/office/drawing/2014/main" id="{C3F60853-3F1B-4BA3-94FB-568BBB4DFD67}"/>
              </a:ext>
            </a:extLst>
          </p:cNvPr>
          <p:cNvSpPr/>
          <p:nvPr/>
        </p:nvSpPr>
        <p:spPr>
          <a:xfrm>
            <a:off x="3664078" y="5653492"/>
            <a:ext cx="432000" cy="432000"/>
          </a:xfrm>
          <a:prstGeom prst="smileyFace">
            <a:avLst>
              <a:gd name="adj" fmla="val -4166"/>
            </a:avLst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3CEB54-D301-4B24-8F34-3BBF1916DCEB}"/>
              </a:ext>
            </a:extLst>
          </p:cNvPr>
          <p:cNvSpPr txBox="1"/>
          <p:nvPr/>
        </p:nvSpPr>
        <p:spPr>
          <a:xfrm rot="691342">
            <a:off x="2301485" y="4386795"/>
            <a:ext cx="176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sampledFeature</a:t>
            </a:r>
            <a:r>
              <a:rPr lang="en-US" dirty="0"/>
              <a:t>: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B0E5BFF-1599-4B34-B4E8-2ABDBE8ED515}"/>
              </a:ext>
            </a:extLst>
          </p:cNvPr>
          <p:cNvCxnSpPr>
            <a:cxnSpLocks/>
            <a:stCxn id="4" idx="5"/>
            <a:endCxn id="7" idx="3"/>
          </p:cNvCxnSpPr>
          <p:nvPr/>
        </p:nvCxnSpPr>
        <p:spPr>
          <a:xfrm>
            <a:off x="2173959" y="4574448"/>
            <a:ext cx="1922286" cy="38596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B31A5A7-E1BC-4D4C-B2BF-0EC64C85168D}"/>
              </a:ext>
            </a:extLst>
          </p:cNvPr>
          <p:cNvCxnSpPr>
            <a:cxnSpLocks/>
          </p:cNvCxnSpPr>
          <p:nvPr/>
        </p:nvCxnSpPr>
        <p:spPr>
          <a:xfrm flipH="1">
            <a:off x="2432138" y="3977996"/>
            <a:ext cx="270572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80FC690-F1DF-48B6-9DE5-C8A7C0F02EF7}"/>
              </a:ext>
            </a:extLst>
          </p:cNvPr>
          <p:cNvSpPr txBox="1"/>
          <p:nvPr/>
        </p:nvSpPr>
        <p:spPr>
          <a:xfrm>
            <a:off x="2729190" y="396852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sample: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6BDE0C26-6FC2-4590-87E1-74E8C7188D2B}"/>
              </a:ext>
            </a:extLst>
          </p:cNvPr>
          <p:cNvSpPr/>
          <p:nvPr/>
        </p:nvSpPr>
        <p:spPr>
          <a:xfrm>
            <a:off x="5039728" y="3764404"/>
            <a:ext cx="1933575" cy="43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time: April 7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7059B4E-F3EA-488C-A0DA-F8A4004D141B}"/>
              </a:ext>
            </a:extLst>
          </p:cNvPr>
          <p:cNvCxnSpPr>
            <a:cxnSpLocks/>
            <a:stCxn id="52" idx="2"/>
            <a:endCxn id="7" idx="0"/>
          </p:cNvCxnSpPr>
          <p:nvPr/>
        </p:nvCxnSpPr>
        <p:spPr>
          <a:xfrm flipH="1">
            <a:off x="5712302" y="4196404"/>
            <a:ext cx="294214" cy="1632894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9004EE41-6E58-4C60-BE84-31E630F7DD98}"/>
              </a:ext>
            </a:extLst>
          </p:cNvPr>
          <p:cNvSpPr txBox="1"/>
          <p:nvPr/>
        </p:nvSpPr>
        <p:spPr>
          <a:xfrm rot="16798658">
            <a:off x="5062434" y="4881965"/>
            <a:ext cx="195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featureOfInterest</a:t>
            </a:r>
            <a:r>
              <a:rPr lang="en-US" dirty="0"/>
              <a:t>: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15701EF-BA6E-431C-AE00-081057C47F3E}"/>
              </a:ext>
            </a:extLst>
          </p:cNvPr>
          <p:cNvCxnSpPr>
            <a:cxnSpLocks/>
            <a:stCxn id="52" idx="3"/>
            <a:endCxn id="59" idx="1"/>
          </p:cNvCxnSpPr>
          <p:nvPr/>
        </p:nvCxnSpPr>
        <p:spPr>
          <a:xfrm flipV="1">
            <a:off x="6973303" y="3968523"/>
            <a:ext cx="2425847" cy="11881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8BBF5C6-D502-4264-8D6D-3AF032434C6E}"/>
              </a:ext>
            </a:extLst>
          </p:cNvPr>
          <p:cNvSpPr txBox="1"/>
          <p:nvPr/>
        </p:nvSpPr>
        <p:spPr>
          <a:xfrm>
            <a:off x="8144610" y="3608664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sampler: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5647527-D747-4241-BEA3-56336A49C7FB}"/>
              </a:ext>
            </a:extLst>
          </p:cNvPr>
          <p:cNvSpPr/>
          <p:nvPr/>
        </p:nvSpPr>
        <p:spPr>
          <a:xfrm>
            <a:off x="9399150" y="3752523"/>
            <a:ext cx="865091" cy="432000"/>
          </a:xfrm>
          <a:prstGeom prst="rect">
            <a:avLst/>
          </a:prstGeom>
          <a:solidFill>
            <a:srgbClr val="9E5ECE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Kathi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23010C4-3D7D-42DF-8073-996353837069}"/>
              </a:ext>
            </a:extLst>
          </p:cNvPr>
          <p:cNvCxnSpPr>
            <a:cxnSpLocks/>
            <a:stCxn id="52" idx="0"/>
            <a:endCxn id="65" idx="1"/>
          </p:cNvCxnSpPr>
          <p:nvPr/>
        </p:nvCxnSpPr>
        <p:spPr>
          <a:xfrm flipV="1">
            <a:off x="6006516" y="2551334"/>
            <a:ext cx="2158865" cy="121307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02B9939-1F67-4048-A06E-42A186B03510}"/>
              </a:ext>
            </a:extLst>
          </p:cNvPr>
          <p:cNvSpPr txBox="1"/>
          <p:nvPr/>
        </p:nvSpPr>
        <p:spPr>
          <a:xfrm rot="19860085">
            <a:off x="5976430" y="2795292"/>
            <a:ext cx="205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samplingProcedure</a:t>
            </a:r>
            <a:r>
              <a:rPr lang="en-US" dirty="0"/>
              <a:t>: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06EC9A1-A53D-4615-A76C-EF9AE751E746}"/>
              </a:ext>
            </a:extLst>
          </p:cNvPr>
          <p:cNvSpPr/>
          <p:nvPr/>
        </p:nvSpPr>
        <p:spPr>
          <a:xfrm>
            <a:off x="8165381" y="2335334"/>
            <a:ext cx="1959694" cy="432000"/>
          </a:xfrm>
          <a:prstGeom prst="rect">
            <a:avLst/>
          </a:prstGeom>
          <a:solidFill>
            <a:srgbClr val="F06697"/>
          </a:solidFill>
          <a:ln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Random Selection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006DA27-9F34-4973-91F6-487E98A4EC9D}"/>
              </a:ext>
            </a:extLst>
          </p:cNvPr>
          <p:cNvCxnSpPr>
            <a:cxnSpLocks/>
            <a:stCxn id="4" idx="7"/>
            <a:endCxn id="70" idx="1"/>
          </p:cNvCxnSpPr>
          <p:nvPr/>
        </p:nvCxnSpPr>
        <p:spPr>
          <a:xfrm flipV="1">
            <a:off x="2173959" y="2312013"/>
            <a:ext cx="1810131" cy="989643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061B0BA-647A-4A39-9731-22D28AD48F14}"/>
              </a:ext>
            </a:extLst>
          </p:cNvPr>
          <p:cNvSpPr txBox="1"/>
          <p:nvPr/>
        </p:nvSpPr>
        <p:spPr>
          <a:xfrm rot="19860085">
            <a:off x="2069299" y="2467962"/>
            <a:ext cx="176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preparationStep</a:t>
            </a:r>
            <a:r>
              <a:rPr lang="en-US" dirty="0"/>
              <a:t>: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982D5EC-6127-4E47-A8BA-53C279FBC92D}"/>
              </a:ext>
            </a:extLst>
          </p:cNvPr>
          <p:cNvSpPr/>
          <p:nvPr/>
        </p:nvSpPr>
        <p:spPr>
          <a:xfrm>
            <a:off x="3984090" y="2096013"/>
            <a:ext cx="1959694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Pressed &amp; Dried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63A3C29-3351-766E-9B88-5D64674F52A8}"/>
              </a:ext>
            </a:extLst>
          </p:cNvPr>
          <p:cNvCxnSpPr>
            <a:cxnSpLocks/>
            <a:stCxn id="70" idx="0"/>
            <a:endCxn id="35" idx="1"/>
          </p:cNvCxnSpPr>
          <p:nvPr/>
        </p:nvCxnSpPr>
        <p:spPr>
          <a:xfrm flipV="1">
            <a:off x="4963937" y="1106370"/>
            <a:ext cx="1804025" cy="989643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8BB230E-8CF9-3443-94BD-CCE409AE1257}"/>
              </a:ext>
            </a:extLst>
          </p:cNvPr>
          <p:cNvSpPr txBox="1"/>
          <p:nvPr/>
        </p:nvSpPr>
        <p:spPr>
          <a:xfrm rot="19860085">
            <a:off x="4797162" y="1262319"/>
            <a:ext cx="1880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processingDetails</a:t>
            </a:r>
            <a:r>
              <a:rPr lang="en-US" dirty="0"/>
              <a:t>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146729-90FB-9DB1-5B95-A4A4590B64DD}"/>
              </a:ext>
            </a:extLst>
          </p:cNvPr>
          <p:cNvSpPr/>
          <p:nvPr/>
        </p:nvSpPr>
        <p:spPr>
          <a:xfrm>
            <a:off x="6767962" y="890370"/>
            <a:ext cx="1268690" cy="432000"/>
          </a:xfrm>
          <a:prstGeom prst="rect">
            <a:avLst/>
          </a:prstGeom>
          <a:solidFill>
            <a:srgbClr val="3B979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Book Press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50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100"/>
    </mc:Choice>
    <mc:Fallback xmlns="">
      <p:transition spd="slow" advTm="1241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  <p:bldP spid="54" grpId="0"/>
      <p:bldP spid="58" grpId="0"/>
      <p:bldP spid="59" grpId="0" animBg="1"/>
      <p:bldP spid="64" grpId="0"/>
      <p:bldP spid="65" grpId="0" animBg="1"/>
      <p:bldP spid="69" grpId="0"/>
      <p:bldP spid="70" grpId="0" animBg="1"/>
      <p:bldP spid="34" grpId="0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|25.2|7|42.4|17.6|17.1|8.8|27.7|41.4|2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5.3|11.7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3|22.4|6.4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4.7|6.8|29.6|20.6|18.4|1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85.1|4.5|7|9.5|21|8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7812</TotalTime>
  <Words>653</Words>
  <Application>Microsoft Office PowerPoint</Application>
  <PresentationFormat>Widescreen</PresentationFormat>
  <Paragraphs>191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The Fully-Described Observation</vt:lpstr>
      <vt:lpstr>Observations, Measurements and Samples</vt:lpstr>
      <vt:lpstr>InteroperAble Descriptions of Observable Property Terminology (I-ADOPT)</vt:lpstr>
      <vt:lpstr>Observational (Meta)Data</vt:lpstr>
      <vt:lpstr>Observational (Meta)Data</vt:lpstr>
      <vt:lpstr>Observational (Meta)Data</vt:lpstr>
      <vt:lpstr>Observational (Meta)Data</vt:lpstr>
      <vt:lpstr>Observational (Meta)Data</vt:lpstr>
      <vt:lpstr>Sampling (Meta)Data</vt:lpstr>
      <vt:lpstr>Observational (Meta)Data</vt:lpstr>
      <vt:lpstr>I-ADOPT Observable Property Extension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en Measurement (en Samples)</dc:title>
  <dc:creator>Katharina Schleidt</dc:creator>
  <cp:lastModifiedBy>Cox, Simon (L&amp;W, Clayton)</cp:lastModifiedBy>
  <cp:revision>27</cp:revision>
  <dcterms:created xsi:type="dcterms:W3CDTF">2022-03-27T14:13:12Z</dcterms:created>
  <dcterms:modified xsi:type="dcterms:W3CDTF">2022-08-29T13:24:44Z</dcterms:modified>
</cp:coreProperties>
</file>