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3" r:id="rId3"/>
    <p:sldId id="414" r:id="rId4"/>
    <p:sldId id="257" r:id="rId5"/>
    <p:sldId id="264" r:id="rId6"/>
    <p:sldId id="385" r:id="rId7"/>
    <p:sldId id="387" r:id="rId8"/>
    <p:sldId id="272" r:id="rId9"/>
    <p:sldId id="415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BF25-2FBE-AEFD-9C88-3BA2D8133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CC0C7-7C07-02F4-3ED0-9D59F7BCA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F7699-072B-BFAA-84D3-55028F95E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555B8-5092-6461-82F0-2BC96BFC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FF271-5515-65B6-C199-622D3F38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94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8F25-EE26-62B1-2CA9-F8DE044B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4CA3A-5112-5A70-E727-9015311B4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8095A-2907-B853-2333-7A94A0A7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60C6A-3F3F-5D47-C6ED-2FB7B7C0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A2951-FFAF-4292-3204-6585C47EA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84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86070-1989-1028-C6BD-3045AC836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20FBA-BE29-D05F-437A-793F09B08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FDBB4-9E2F-CD02-B398-00612B3C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F3CD1-254B-FEFA-80D2-1CFCEA43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76E36-A096-0C22-97F2-82254547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02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CA09-9E92-4456-93B1-DD3483B9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F4857-752D-8722-377B-685C57F9E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72C91-11C3-A95C-6FE2-10478197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1C0C-5B65-E4C9-53B2-A0E92EC1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35B2-5C9F-2BEA-BFA0-B7B91ED8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62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1776-ECEA-D27C-0B63-3E91A2B3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7A797-5B08-D86E-EF0A-F879E378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63F9-B47C-16F4-1318-4F777742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D341E-36E4-A65C-59A3-3BE54FB4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03AF4-5CE2-CF71-1BB5-A11B5CAF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392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4BC4-83CD-5A93-F14E-C3EF3A42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C4270-BFA3-B853-B812-F87CF1768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41509-B74C-E075-32AC-FAA0E5E6F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0C27C-85F8-CC7C-30D4-D3891D5E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41923-1A95-B218-3089-CF166205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50504-5424-336F-DCB8-94716AC8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2204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F55E-5A7D-89D9-9F43-E51C38FD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C0B93-32C2-F023-A45E-16AFDF684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FA30A-BD88-BA1D-6099-2F048071A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62EB5-1EDB-5A6A-351E-4D26E8A39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9F2DA-B41C-5930-1075-403C53FA6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4DDD92-7C4E-021F-3A8B-745D25CB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C2BDFB-CAE8-375C-41E3-02590BE9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C2D58-3975-718A-17EF-550F234F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519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BCE8-DD0E-ED9E-40BA-279E12D6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1F72E-4FA1-7851-36D5-3E266A95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7D47E-D5B5-260B-3822-64DFD5CC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950DF-0FD4-9770-B248-E8E4171E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333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3A444-D914-EFB3-2722-A4730051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6BC8E-63F0-9F6C-0229-CDB1024E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82755-B483-6330-689F-E51A44B6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777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9CA4-8470-E4B3-79D3-2B5B0CD8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21C07-8304-1547-D52C-BEC75CE27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F6126-4C6A-AC09-C8AA-F13A85BA1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E0751-0EEB-33EF-EA7C-C3827EBC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F66F0-348B-D27C-FC77-0EC822B7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05E44-A5DD-AB65-AFDB-4AD57A24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659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F58D-021F-36AB-F459-72C19F6C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96530-9710-026B-FE6A-B8B0D2E0F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44EA-08D7-B74F-EBF8-77B479312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B7F3D-832C-0746-C646-0FFE9443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7D04C-C569-DAB5-3303-8D17A03A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0FA1F-A535-8CC6-B8E6-FCCB5AE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211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166F8-1DB0-6909-4306-EEC46A4F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24332-B94F-81A1-D6CD-20F82E4F0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D1E43-6E57-F7AC-69B0-CC788C6D8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00AA-6E26-42DB-A2CC-602FD4EB51DB}" type="datetimeFigureOut">
              <a:rPr lang="en-DE" smtClean="0"/>
              <a:t>26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C21E4-6F44-A7FA-57A3-AEB25731A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2F353-B0ED-D573-AD3B-73715014E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96F5-DD42-41A2-B026-65A64CDD88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80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validator.omg.org/se-interop/class-view?class=type*UML%202.4.1*DataType" TargetMode="External"/><Relationship Id="rId13" Type="http://schemas.openxmlformats.org/officeDocument/2006/relationships/hyperlink" Target="http://validator.omg.org/se-interop/class-view?class=type*UML%202.4.1*PrimitiveType" TargetMode="External"/><Relationship Id="rId3" Type="http://schemas.openxmlformats.org/officeDocument/2006/relationships/hyperlink" Target="http://validator.omg.org/se-interop/class-view?class=type*UML%202.4.1*Package" TargetMode="External"/><Relationship Id="rId7" Type="http://schemas.openxmlformats.org/officeDocument/2006/relationships/hyperlink" Target="http://validator.omg.org/se-interop/class-view?class=type*UML%202.4.1*Generalization" TargetMode="External"/><Relationship Id="rId12" Type="http://schemas.openxmlformats.org/officeDocument/2006/relationships/hyperlink" Target="http://validator.omg.org/se-interop/class-view?class=type*UML%202.4.1*LiteralUnlimitedNatural" TargetMode="External"/><Relationship Id="rId2" Type="http://schemas.openxmlformats.org/officeDocument/2006/relationships/hyperlink" Target="http://validator.omg.org/se-interop/class-view?class=type*UML%202.4.1*Mod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alidator.omg.org/se-interop/class-view?class=type*UML%202.4.1*Association" TargetMode="External"/><Relationship Id="rId11" Type="http://schemas.openxmlformats.org/officeDocument/2006/relationships/hyperlink" Target="http://validator.omg.org/se-interop/class-view?class=type*UML%202.4.1*LiteralInteger" TargetMode="External"/><Relationship Id="rId5" Type="http://schemas.openxmlformats.org/officeDocument/2006/relationships/hyperlink" Target="http://validator.omg.org/se-interop/class-view?class=type*UML%202.4.1*Property" TargetMode="External"/><Relationship Id="rId15" Type="http://schemas.openxmlformats.org/officeDocument/2006/relationships/hyperlink" Target="https://www.uml-diagrams.org/index-references.html" TargetMode="External"/><Relationship Id="rId10" Type="http://schemas.openxmlformats.org/officeDocument/2006/relationships/hyperlink" Target="http://validator.omg.org/se-interop/class-view?class=type*UML%202.4.1*EnumerationLiteral" TargetMode="External"/><Relationship Id="rId4" Type="http://schemas.openxmlformats.org/officeDocument/2006/relationships/hyperlink" Target="http://validator.omg.org/se-interop/class-view?class=type*UML%202.4.1*Class" TargetMode="External"/><Relationship Id="rId9" Type="http://schemas.openxmlformats.org/officeDocument/2006/relationships/hyperlink" Target="http://validator.omg.org/se-interop/class-view?class=type*UML%202.4.1*Enumeration" TargetMode="External"/><Relationship Id="rId14" Type="http://schemas.openxmlformats.org/officeDocument/2006/relationships/hyperlink" Target="http://validator.omg.org/se-interop/class-view?class=type*UML%202.4.1*Comm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di-alliance.bitbucket.io/DDI-CDI/DDI-CDI_Public_Review_1/1_Specification_Documents/Supporting_Documents/UML_Class_Diagram_-_Practitioner&#8217;s_Subset_for_Data_Modeling_-_Detailed_List_of_Items_0-9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F_Model_to_Text_Transformation_Langu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g.org/spec/MOFM2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help.eclipse.org/2020-09/index.jsp?topic=/org.eclipse.acceleo.doc/pages/index.html&amp;cp=5" TargetMode="External"/><Relationship Id="rId13" Type="http://schemas.openxmlformats.org/officeDocument/2006/relationships/hyperlink" Target="https://www.eclipse.org/forums/index.php/f/24/" TargetMode="External"/><Relationship Id="rId18" Type="http://schemas.openxmlformats.org/officeDocument/2006/relationships/hyperlink" Target="https://www.eclipse.org/acceleo/documentation/" TargetMode="External"/><Relationship Id="rId3" Type="http://schemas.openxmlformats.org/officeDocument/2006/relationships/hyperlink" Target="https://wiki.eclipse.org/Acceleo/Getting_Started" TargetMode="External"/><Relationship Id="rId7" Type="http://schemas.openxmlformats.org/officeDocument/2006/relationships/hyperlink" Target="https://www.obeo.fr/en/acceleo-best-practices" TargetMode="External"/><Relationship Id="rId12" Type="http://schemas.openxmlformats.org/officeDocument/2006/relationships/hyperlink" Target="https://www.youtube.com/watch?v=42jkrOWA9RE" TargetMode="External"/><Relationship Id="rId17" Type="http://schemas.openxmlformats.org/officeDocument/2006/relationships/hyperlink" Target="https://wiki.eclipse.org/Acceleo/Maven" TargetMode="External"/><Relationship Id="rId2" Type="http://schemas.openxmlformats.org/officeDocument/2006/relationships/hyperlink" Target="https://www.eclipse.org/acceleo/" TargetMode="External"/><Relationship Id="rId16" Type="http://schemas.openxmlformats.org/officeDocument/2006/relationships/hyperlink" Target="https://www.eclipse.org/forums/index.php/t/109632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clipse.org/Acceleo/FAQ" TargetMode="External"/><Relationship Id="rId11" Type="http://schemas.openxmlformats.org/officeDocument/2006/relationships/hyperlink" Target="https://www.youtube.com/watch?v=2xprNizrFSU" TargetMode="External"/><Relationship Id="rId5" Type="http://schemas.openxmlformats.org/officeDocument/2006/relationships/hyperlink" Target="https://wiki.eclipse.org/Acceleo/User_Guide" TargetMode="External"/><Relationship Id="rId15" Type="http://schemas.openxmlformats.org/officeDocument/2006/relationships/hyperlink" Target="https://help.eclipse.org/2019-09/index.jsp?topic=/org.eclipse.acceleo.doc/pages/reference/standalone.html" TargetMode="External"/><Relationship Id="rId10" Type="http://schemas.openxmlformats.org/officeDocument/2006/relationships/hyperlink" Target="https://wiki.eclipse.org/Acceleo/OCL_Operations_Reference" TargetMode="External"/><Relationship Id="rId4" Type="http://schemas.openxmlformats.org/officeDocument/2006/relationships/hyperlink" Target="https://www.eclipse.org/acceleo/download.html" TargetMode="External"/><Relationship Id="rId9" Type="http://schemas.openxmlformats.org/officeDocument/2006/relationships/hyperlink" Target="https://wiki.eclipse.org/Acceleo/Acceleo_Operations_Reference" TargetMode="External"/><Relationship Id="rId14" Type="http://schemas.openxmlformats.org/officeDocument/2006/relationships/hyperlink" Target="https://stackoverflow.com/questions/tagged/acceleo?page=1&amp;sort=Votes&amp;pageSize=5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wackerow/ucmis.m2t/" TargetMode="External"/><Relationship Id="rId2" Type="http://schemas.openxmlformats.org/officeDocument/2006/relationships/hyperlink" Target="https://bitbucket.org/ddi-alliance/ucm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bucket.org/ddi-alliance/ddi-cdi/src/master/build/encoding/xmi/ddi-cdi_canonical-unique-names-eclipse.xmi" TargetMode="External"/><Relationship Id="rId5" Type="http://schemas.openxmlformats.org/officeDocument/2006/relationships/hyperlink" Target="https://bitbucket.org/ddi-alliance/ddi-cdi/src/master/build/encoding/" TargetMode="External"/><Relationship Id="rId4" Type="http://schemas.openxmlformats.org/officeDocument/2006/relationships/hyperlink" Target="https://ddi-alliance.bitbucket.io/DDI-CDI/DDI-CDI_v1.0-rc1/field-level-document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DD28-9A52-6C6E-30FE-1B24F4430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to Text Tool</a:t>
            </a:r>
            <a:br>
              <a:rPr lang="en-US" dirty="0"/>
            </a:br>
            <a:r>
              <a:rPr lang="en-US" dirty="0"/>
              <a:t>for UCMIS</a:t>
            </a:r>
            <a:br>
              <a:rPr lang="en-US" dirty="0"/>
            </a:br>
            <a:r>
              <a:rPr lang="en-US" sz="4900" dirty="0"/>
              <a:t>UML Class Model Interoperable Subset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8F5BD-6D1B-A02F-F2FF-18B22F26A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Joachim Wackerow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29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Subset</a:t>
            </a:r>
            <a:r>
              <a:rPr lang="de-DE" dirty="0"/>
              <a:t>  </a:t>
            </a:r>
            <a:r>
              <a:rPr lang="de-DE" dirty="0" err="1"/>
              <a:t>of</a:t>
            </a:r>
            <a:r>
              <a:rPr lang="de-DE" dirty="0"/>
              <a:t> UML Class </a:t>
            </a:r>
            <a:r>
              <a:rPr lang="de-DE" dirty="0" err="1"/>
              <a:t>Diagram</a:t>
            </a:r>
            <a:r>
              <a:rPr lang="de-DE" dirty="0"/>
              <a:t> Items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DDI-CDI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867400" cy="50292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dirty="0"/>
              <a:t>Packaging</a:t>
            </a:r>
            <a:endParaRPr lang="de-DE" dirty="0"/>
          </a:p>
          <a:p>
            <a:pPr lvl="1"/>
            <a:r>
              <a:rPr lang="en-US" dirty="0">
                <a:hlinkClick r:id="rId2"/>
              </a:rPr>
              <a:t>Model</a:t>
            </a:r>
            <a:r>
              <a:rPr lang="en-US" dirty="0"/>
              <a:t> – only one model</a:t>
            </a:r>
            <a:endParaRPr lang="de-DE" dirty="0"/>
          </a:p>
          <a:p>
            <a:pPr lvl="1"/>
            <a:r>
              <a:rPr lang="en-US" dirty="0">
                <a:hlinkClick r:id="rId3"/>
              </a:rPr>
              <a:t>Package</a:t>
            </a:r>
            <a:r>
              <a:rPr lang="en-US" dirty="0"/>
              <a:t> – multiple packages, can be nested</a:t>
            </a:r>
            <a:endParaRPr lang="de-DE" dirty="0"/>
          </a:p>
          <a:p>
            <a:pPr lvl="0"/>
            <a:r>
              <a:rPr lang="en-US" dirty="0"/>
              <a:t>Class definition</a:t>
            </a:r>
            <a:endParaRPr lang="de-DE" dirty="0"/>
          </a:p>
          <a:p>
            <a:pPr lvl="1"/>
            <a:r>
              <a:rPr lang="en-US" dirty="0">
                <a:hlinkClick r:id="rId4"/>
              </a:rPr>
              <a:t>Class</a:t>
            </a:r>
            <a:r>
              <a:rPr lang="en-US" dirty="0"/>
              <a:t> – template for creating objects, each related object can be identified by a DDI URN (persistent identifier)</a:t>
            </a:r>
            <a:endParaRPr lang="de-DE" dirty="0"/>
          </a:p>
          <a:p>
            <a:pPr lvl="1"/>
            <a:r>
              <a:rPr lang="en-US" dirty="0">
                <a:hlinkClick r:id="rId5"/>
              </a:rPr>
              <a:t>Property</a:t>
            </a:r>
            <a:r>
              <a:rPr lang="en-US" dirty="0"/>
              <a:t> – used for attributes and association ends, have multiplicity definition</a:t>
            </a:r>
            <a:endParaRPr lang="de-DE" dirty="0"/>
          </a:p>
          <a:p>
            <a:pPr lvl="0"/>
            <a:r>
              <a:rPr lang="en-US" dirty="0"/>
              <a:t>Relationships</a:t>
            </a:r>
            <a:endParaRPr lang="de-DE" dirty="0"/>
          </a:p>
          <a:p>
            <a:pPr lvl="1"/>
            <a:r>
              <a:rPr lang="en-US" dirty="0">
                <a:hlinkClick r:id="rId6"/>
              </a:rPr>
              <a:t>Association</a:t>
            </a:r>
            <a:r>
              <a:rPr lang="en-US" dirty="0"/>
              <a:t> – only binary, directed associations, with association name (DDI-CDI usage violates currently the requirement of unique names in a package), without association end (role) names, both ends have multiplicity definitions</a:t>
            </a:r>
            <a:endParaRPr lang="de-DE" dirty="0"/>
          </a:p>
          <a:p>
            <a:pPr lvl="1"/>
            <a:r>
              <a:rPr lang="en-US" dirty="0">
                <a:hlinkClick r:id="rId7"/>
              </a:rPr>
              <a:t>Generalization</a:t>
            </a:r>
            <a:r>
              <a:rPr lang="en-US" dirty="0"/>
              <a:t> – inherits all attributes and associations of the whole inheritance tree, only single inheritance</a:t>
            </a:r>
            <a:endParaRPr lang="de-DE" dirty="0"/>
          </a:p>
          <a:p>
            <a:pPr lvl="0"/>
            <a:r>
              <a:rPr lang="en-US" dirty="0"/>
              <a:t>Data types</a:t>
            </a:r>
            <a:endParaRPr lang="de-DE" dirty="0"/>
          </a:p>
          <a:p>
            <a:pPr lvl="1"/>
            <a:r>
              <a:rPr lang="en-US" dirty="0" err="1">
                <a:hlinkClick r:id="rId8"/>
              </a:rPr>
              <a:t>DataType</a:t>
            </a:r>
            <a:r>
              <a:rPr lang="en-US" dirty="0"/>
              <a:t> – structured data types, attribute type definitions could relate to primitive data types or other structured data types</a:t>
            </a:r>
            <a:endParaRPr lang="de-DE" dirty="0"/>
          </a:p>
          <a:p>
            <a:pPr lvl="1"/>
            <a:r>
              <a:rPr lang="en-US" dirty="0">
                <a:hlinkClick r:id="rId9"/>
              </a:rPr>
              <a:t>Enumeration</a:t>
            </a:r>
            <a:r>
              <a:rPr lang="en-US" dirty="0"/>
              <a:t> – set of named values</a:t>
            </a:r>
            <a:endParaRPr lang="de-DE" dirty="0"/>
          </a:p>
          <a:p>
            <a:pPr lvl="1"/>
            <a:r>
              <a:rPr lang="en-US" dirty="0" err="1">
                <a:hlinkClick r:id="rId10"/>
              </a:rPr>
              <a:t>EnumerationLiteral</a:t>
            </a:r>
            <a:r>
              <a:rPr lang="en-US" dirty="0"/>
              <a:t> – used in Enumeration</a:t>
            </a:r>
            <a:endParaRPr lang="de-DE" dirty="0"/>
          </a:p>
          <a:p>
            <a:pPr lvl="1"/>
            <a:r>
              <a:rPr lang="en-US" dirty="0" err="1">
                <a:hlinkClick r:id="rId11"/>
              </a:rPr>
              <a:t>LiteralInteger</a:t>
            </a:r>
            <a:r>
              <a:rPr lang="en-US" dirty="0"/>
              <a:t> – used in multiplicity definition</a:t>
            </a:r>
            <a:endParaRPr lang="de-DE" dirty="0"/>
          </a:p>
          <a:p>
            <a:pPr lvl="1"/>
            <a:r>
              <a:rPr lang="en-US" dirty="0" err="1">
                <a:hlinkClick r:id="rId12"/>
              </a:rPr>
              <a:t>LiteralUnlimitedNatural</a:t>
            </a:r>
            <a:r>
              <a:rPr lang="en-US" dirty="0"/>
              <a:t> – used in multiplicity definition</a:t>
            </a:r>
            <a:endParaRPr lang="de-DE" dirty="0"/>
          </a:p>
          <a:p>
            <a:pPr lvl="1"/>
            <a:r>
              <a:rPr lang="en-US" dirty="0" err="1">
                <a:hlinkClick r:id="rId13"/>
              </a:rPr>
              <a:t>PrimitiveType</a:t>
            </a:r>
            <a:endParaRPr lang="de-DE" dirty="0"/>
          </a:p>
          <a:p>
            <a:pPr lvl="2"/>
            <a:r>
              <a:rPr lang="en-US" dirty="0"/>
              <a:t>Boolean</a:t>
            </a:r>
            <a:endParaRPr lang="de-DE" dirty="0"/>
          </a:p>
          <a:p>
            <a:pPr lvl="2"/>
            <a:r>
              <a:rPr lang="en-US" dirty="0"/>
              <a:t>Integer</a:t>
            </a:r>
            <a:endParaRPr lang="de-DE" dirty="0"/>
          </a:p>
          <a:p>
            <a:pPr lvl="2"/>
            <a:r>
              <a:rPr lang="en-US" dirty="0"/>
              <a:t>Real</a:t>
            </a:r>
            <a:endParaRPr lang="de-DE" dirty="0"/>
          </a:p>
          <a:p>
            <a:pPr lvl="2"/>
            <a:r>
              <a:rPr lang="en-US" dirty="0"/>
              <a:t>String</a:t>
            </a:r>
            <a:endParaRPr lang="de-DE" dirty="0"/>
          </a:p>
          <a:p>
            <a:pPr lvl="2"/>
            <a:r>
              <a:rPr lang="de-DE" dirty="0" err="1"/>
              <a:t>UnlimitedNatural</a:t>
            </a:r>
            <a:endParaRPr lang="de-DE" dirty="0"/>
          </a:p>
          <a:p>
            <a:pPr lvl="0"/>
            <a:r>
              <a:rPr lang="en-US" dirty="0"/>
              <a:t>Documentation</a:t>
            </a:r>
            <a:endParaRPr lang="de-DE" dirty="0"/>
          </a:p>
          <a:p>
            <a:pPr lvl="1"/>
            <a:r>
              <a:rPr lang="en-US" dirty="0">
                <a:hlinkClick r:id="rId14"/>
              </a:rPr>
              <a:t>Comment</a:t>
            </a:r>
            <a:r>
              <a:rPr lang="en-US" dirty="0"/>
              <a:t> – can be attached to any item</a:t>
            </a:r>
            <a:endParaRPr lang="de-D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2CCAA3-F48A-4F54-8F4D-A44727A6E6F7}"/>
              </a:ext>
            </a:extLst>
          </p:cNvPr>
          <p:cNvSpPr txBox="1">
            <a:spLocks/>
          </p:cNvSpPr>
          <p:nvPr/>
        </p:nvSpPr>
        <p:spPr>
          <a:xfrm>
            <a:off x="7924800" y="1604682"/>
            <a:ext cx="2438400" cy="235771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i="1" dirty="0"/>
              <a:t>The UML </a:t>
            </a:r>
            <a:r>
              <a:rPr lang="de-DE" sz="1400" i="1" dirty="0" err="1"/>
              <a:t>items</a:t>
            </a:r>
            <a:r>
              <a:rPr lang="de-DE" sz="1400" i="1" dirty="0"/>
              <a:t> </a:t>
            </a:r>
            <a:r>
              <a:rPr lang="de-DE" sz="1400" i="1" dirty="0" err="1"/>
              <a:t>are</a:t>
            </a:r>
            <a:r>
              <a:rPr lang="de-DE" sz="1400" i="1" dirty="0"/>
              <a:t> </a:t>
            </a:r>
            <a:r>
              <a:rPr lang="de-DE" sz="1400" i="1" dirty="0" err="1"/>
              <a:t>used</a:t>
            </a:r>
            <a:r>
              <a:rPr lang="de-DE" sz="1400" i="1" dirty="0"/>
              <a:t> in </a:t>
            </a:r>
            <a:r>
              <a:rPr lang="de-DE" sz="1400" i="1" dirty="0" err="1"/>
              <a:t>the</a:t>
            </a:r>
            <a:r>
              <a:rPr lang="de-DE" sz="1400" i="1" dirty="0"/>
              <a:t> XMI </a:t>
            </a:r>
            <a:r>
              <a:rPr lang="de-DE" sz="1400" i="1" dirty="0" err="1"/>
              <a:t>representation</a:t>
            </a:r>
            <a:r>
              <a:rPr lang="de-DE" sz="1400" i="1" dirty="0"/>
              <a:t> </a:t>
            </a:r>
            <a:r>
              <a:rPr lang="de-DE" sz="1400" i="1" dirty="0" err="1"/>
              <a:t>with</a:t>
            </a:r>
            <a:r>
              <a:rPr lang="de-DE" sz="1400" i="1" dirty="0"/>
              <a:t> </a:t>
            </a:r>
            <a:r>
              <a:rPr lang="de-DE" sz="1400" i="1" dirty="0" err="1"/>
              <a:t>the</a:t>
            </a:r>
            <a:r>
              <a:rPr lang="de-DE" sz="1400" i="1" dirty="0"/>
              <a:t> </a:t>
            </a:r>
            <a:r>
              <a:rPr lang="de-DE" sz="1400" i="1" dirty="0" err="1"/>
              <a:t>prefix</a:t>
            </a:r>
            <a:r>
              <a:rPr lang="de-DE" sz="1400" i="1" dirty="0"/>
              <a:t> „</a:t>
            </a:r>
            <a:r>
              <a:rPr lang="de-DE" sz="1400" i="1" dirty="0" err="1"/>
              <a:t>uml</a:t>
            </a:r>
            <a:r>
              <a:rPr lang="de-DE" sz="1400" i="1" dirty="0"/>
              <a:t>:“ like „</a:t>
            </a:r>
            <a:r>
              <a:rPr lang="de-DE" sz="1400" i="1" dirty="0" err="1"/>
              <a:t>uml:Class</a:t>
            </a:r>
            <a:r>
              <a:rPr lang="de-DE" sz="1400" i="1" dirty="0"/>
              <a:t>“.</a:t>
            </a:r>
          </a:p>
          <a:p>
            <a:r>
              <a:rPr lang="de-DE" sz="1400" i="1" dirty="0"/>
              <a:t>Links </a:t>
            </a:r>
            <a:r>
              <a:rPr lang="de-DE" sz="1400" i="1" dirty="0" err="1"/>
              <a:t>of</a:t>
            </a:r>
            <a:r>
              <a:rPr lang="de-DE" sz="1400" i="1" dirty="0"/>
              <a:t> </a:t>
            </a:r>
            <a:r>
              <a:rPr lang="de-DE" sz="1400" i="1" dirty="0" err="1"/>
              <a:t>items</a:t>
            </a:r>
            <a:r>
              <a:rPr lang="de-DE" sz="1400" i="1" dirty="0"/>
              <a:t> </a:t>
            </a:r>
            <a:r>
              <a:rPr lang="de-DE" sz="1400" i="1" dirty="0" err="1"/>
              <a:t>go</a:t>
            </a:r>
            <a:r>
              <a:rPr lang="de-DE" sz="1400" i="1" dirty="0"/>
              <a:t> </a:t>
            </a:r>
            <a:r>
              <a:rPr lang="de-DE" sz="1400" i="1" dirty="0" err="1"/>
              <a:t>to</a:t>
            </a:r>
            <a:r>
              <a:rPr lang="de-DE" sz="1400" i="1" dirty="0"/>
              <a:t> </a:t>
            </a:r>
            <a:r>
              <a:rPr lang="de-DE" sz="1400" i="1" dirty="0" err="1"/>
              <a:t>pages</a:t>
            </a:r>
            <a:r>
              <a:rPr lang="de-DE" sz="1400" i="1" dirty="0"/>
              <a:t> </a:t>
            </a:r>
            <a:r>
              <a:rPr lang="de-DE" sz="1400" i="1" dirty="0" err="1"/>
              <a:t>of</a:t>
            </a:r>
            <a:r>
              <a:rPr lang="de-DE" sz="1400" i="1" dirty="0"/>
              <a:t> XMI </a:t>
            </a:r>
            <a:r>
              <a:rPr lang="de-DE" sz="1400" i="1" dirty="0" err="1"/>
              <a:t>validator</a:t>
            </a:r>
            <a:r>
              <a:rPr lang="de-DE" sz="1400" i="1" dirty="0"/>
              <a:t> </a:t>
            </a:r>
            <a:r>
              <a:rPr lang="de-DE" sz="1400" i="1" dirty="0" err="1"/>
              <a:t>of</a:t>
            </a:r>
            <a:r>
              <a:rPr lang="de-DE" sz="1400" i="1" dirty="0"/>
              <a:t> NIST.</a:t>
            </a:r>
          </a:p>
          <a:p>
            <a:r>
              <a:rPr lang="de-DE" sz="1400" i="1" dirty="0" err="1"/>
              <a:t>Useful</a:t>
            </a:r>
            <a:r>
              <a:rPr lang="de-DE" sz="1400" i="1" dirty="0"/>
              <a:t> UML </a:t>
            </a:r>
            <a:r>
              <a:rPr lang="de-DE" sz="1400" i="1" dirty="0" err="1"/>
              <a:t>documentation</a:t>
            </a:r>
            <a:r>
              <a:rPr lang="de-DE" sz="1400" i="1" dirty="0"/>
              <a:t>: </a:t>
            </a:r>
            <a:r>
              <a:rPr lang="de-DE" sz="1400" i="1" dirty="0">
                <a:hlinkClick r:id="rId15"/>
              </a:rPr>
              <a:t>UML </a:t>
            </a:r>
            <a:r>
              <a:rPr lang="de-DE" sz="1400" i="1" dirty="0" err="1">
                <a:hlinkClick r:id="rId15"/>
              </a:rPr>
              <a:t>Diagrams</a:t>
            </a:r>
            <a:r>
              <a:rPr lang="de-DE" sz="1400" i="1" dirty="0"/>
              <a:t> </a:t>
            </a:r>
            <a:r>
              <a:rPr lang="de-DE" sz="1400" i="1" dirty="0" err="1"/>
              <a:t>by</a:t>
            </a:r>
            <a:r>
              <a:rPr lang="de-DE" sz="1400" i="1" dirty="0"/>
              <a:t> Kirill </a:t>
            </a:r>
            <a:r>
              <a:rPr lang="de-DE" sz="1400" i="1" dirty="0" err="1"/>
              <a:t>Fakhroutdinov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9485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DDB3-FE07-483C-923F-54529E6B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Subset</a:t>
            </a:r>
            <a:r>
              <a:rPr lang="de-DE" dirty="0"/>
              <a:t>  </a:t>
            </a:r>
            <a:r>
              <a:rPr lang="de-DE" dirty="0" err="1"/>
              <a:t>of</a:t>
            </a:r>
            <a:r>
              <a:rPr lang="de-DE" dirty="0"/>
              <a:t> UML Class </a:t>
            </a:r>
            <a:r>
              <a:rPr lang="de-DE" dirty="0" err="1"/>
              <a:t>Diagram</a:t>
            </a:r>
            <a:r>
              <a:rPr lang="de-DE" dirty="0"/>
              <a:t> Items: </a:t>
            </a:r>
            <a:r>
              <a:rPr lang="de-DE" dirty="0">
                <a:hlinkClick r:id="rId2"/>
              </a:rPr>
              <a:t>Details</a:t>
            </a:r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78E1C-5E31-4416-A2E4-E4A0FDF41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552576"/>
            <a:ext cx="8001000" cy="50006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5300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FEBE-49BE-EC10-6E5D-70D8A6F3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Chart of UCMIS.M2T</a:t>
            </a:r>
            <a:endParaRPr lang="en-DE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E10ED09-9740-BA16-F2A4-273E1DEB4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87" y="1690687"/>
            <a:ext cx="120872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to</a:t>
            </a:r>
            <a:r>
              <a:rPr lang="de-DE" dirty="0"/>
              <a:t>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MOF Model to Text Transformation Language (Mof2Text or MOFM2T) is an Object Management Group (OMG) specification for a model transformation language</a:t>
            </a:r>
          </a:p>
          <a:p>
            <a:r>
              <a:rPr lang="en-US" dirty="0"/>
              <a:t>Specifically, it can be used to express transformations which transform a model into text (M2T), </a:t>
            </a:r>
            <a:r>
              <a:rPr lang="en-US" b="1" dirty="0"/>
              <a:t>for example a platform-specific model into source code or documentation</a:t>
            </a:r>
          </a:p>
          <a:p>
            <a:r>
              <a:rPr lang="en-US" dirty="0"/>
              <a:t>MOFM2T is one part of OMG's Model-driven architecture (MDA) and reuses many concepts of MOF, OMG's metamodeling architecture</a:t>
            </a:r>
          </a:p>
          <a:p>
            <a:r>
              <a:rPr lang="en-US" dirty="0"/>
              <a:t>Whereas MOFM2T is used for expressing M2T transformations, OMG's QVT is used for expressing M2M transformations.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>
                <a:hlinkClick r:id="rId2"/>
              </a:rPr>
              <a:t>wikipedia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376354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Acceleo</a:t>
            </a:r>
            <a:r>
              <a:rPr lang="de-DE" dirty="0"/>
              <a:t> – Model </a:t>
            </a:r>
            <a:r>
              <a:rPr lang="de-DE" dirty="0" err="1"/>
              <a:t>to</a:t>
            </a:r>
            <a:r>
              <a:rPr lang="de-DE" dirty="0"/>
              <a:t>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Embedded in </a:t>
            </a:r>
            <a:r>
              <a:rPr lang="de-DE" b="1" dirty="0" err="1"/>
              <a:t>Eclipse</a:t>
            </a:r>
            <a:endParaRPr lang="de-DE" b="1" dirty="0"/>
          </a:p>
          <a:p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standalone</a:t>
            </a:r>
            <a:endParaRPr lang="de-DE" dirty="0"/>
          </a:p>
          <a:p>
            <a:r>
              <a:rPr lang="de-DE" b="1" dirty="0"/>
              <a:t>Implementation </a:t>
            </a:r>
            <a:r>
              <a:rPr lang="de-DE" b="1" dirty="0" err="1"/>
              <a:t>of</a:t>
            </a:r>
            <a:r>
              <a:rPr lang="de-DE" b="1" dirty="0"/>
              <a:t> Model </a:t>
            </a:r>
            <a:r>
              <a:rPr lang="de-DE" b="1" dirty="0" err="1"/>
              <a:t>to</a:t>
            </a:r>
            <a:r>
              <a:rPr lang="de-DE" b="1" dirty="0"/>
              <a:t> Text Transformation </a:t>
            </a:r>
            <a:r>
              <a:rPr lang="de-DE" b="1" dirty="0" err="1"/>
              <a:t>language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>
                <a:hlinkClick r:id="rId2"/>
              </a:rPr>
              <a:t>MOFM2T</a:t>
            </a:r>
            <a:r>
              <a:rPr lang="de-DE" dirty="0"/>
              <a:t>, OMG </a:t>
            </a:r>
            <a:r>
              <a:rPr lang="de-DE" dirty="0" err="1"/>
              <a:t>specification</a:t>
            </a:r>
            <a:r>
              <a:rPr lang="de-DE" dirty="0"/>
              <a:t>)</a:t>
            </a:r>
          </a:p>
          <a:p>
            <a:r>
              <a:rPr lang="de-DE" dirty="0"/>
              <a:t>First </a:t>
            </a:r>
            <a:r>
              <a:rPr lang="de-DE" dirty="0" err="1"/>
              <a:t>stable</a:t>
            </a:r>
            <a:r>
              <a:rPr lang="de-DE" dirty="0"/>
              <a:t> </a:t>
            </a:r>
            <a:r>
              <a:rPr lang="de-DE" dirty="0" err="1"/>
              <a:t>release</a:t>
            </a:r>
            <a:r>
              <a:rPr lang="de-DE" dirty="0"/>
              <a:t> in 2006</a:t>
            </a:r>
          </a:p>
          <a:p>
            <a:r>
              <a:rPr lang="de-DE" b="1" dirty="0"/>
              <a:t>Kind </a:t>
            </a:r>
            <a:r>
              <a:rPr lang="de-DE" b="1" dirty="0" err="1"/>
              <a:t>of</a:t>
            </a:r>
            <a:r>
              <a:rPr lang="de-DE" b="1" dirty="0"/>
              <a:t> high-level </a:t>
            </a:r>
            <a:r>
              <a:rPr lang="de-DE" b="1" dirty="0" err="1"/>
              <a:t>programming</a:t>
            </a:r>
            <a:r>
              <a:rPr lang="de-DE" b="1" dirty="0"/>
              <a:t> </a:t>
            </a:r>
            <a:r>
              <a:rPr lang="de-DE" b="1" dirty="0" err="1"/>
              <a:t>language</a:t>
            </a:r>
            <a:endParaRPr lang="de-DE" b="1" dirty="0"/>
          </a:p>
          <a:p>
            <a:pPr lvl="1"/>
            <a:r>
              <a:rPr lang="de-DE" b="1" dirty="0"/>
              <a:t>Powerful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small</a:t>
            </a:r>
            <a:r>
              <a:rPr lang="de-DE" b="1" dirty="0"/>
              <a:t> </a:t>
            </a:r>
            <a:r>
              <a:rPr lang="de-DE" b="1" dirty="0" err="1"/>
              <a:t>scripts</a:t>
            </a:r>
            <a:endParaRPr lang="de-DE" b="1" dirty="0"/>
          </a:p>
          <a:p>
            <a:pPr lvl="1"/>
            <a:r>
              <a:rPr lang="de-DE" b="1" dirty="0"/>
              <a:t>Initial </a:t>
            </a:r>
            <a:r>
              <a:rPr lang="de-DE" b="1" dirty="0" err="1"/>
              <a:t>learning</a:t>
            </a:r>
            <a:r>
              <a:rPr lang="de-DE" b="1" dirty="0"/>
              <a:t> </a:t>
            </a:r>
            <a:r>
              <a:rPr lang="de-DE" b="1" dirty="0" err="1"/>
              <a:t>curve</a:t>
            </a:r>
            <a:endParaRPr lang="de-DE" b="1" dirty="0"/>
          </a:p>
          <a:p>
            <a:r>
              <a:rPr lang="de-DE" dirty="0"/>
              <a:t>More powerful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Java, Python, XSLT</a:t>
            </a:r>
          </a:p>
          <a:p>
            <a:pPr lvl="1"/>
            <a:r>
              <a:rPr lang="de-DE" b="1" dirty="0" err="1"/>
              <a:t>Operates</a:t>
            </a:r>
            <a:r>
              <a:rPr lang="de-DE" b="1" dirty="0"/>
              <a:t> on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model</a:t>
            </a:r>
            <a:r>
              <a:rPr lang="de-DE" b="1" dirty="0"/>
              <a:t> </a:t>
            </a:r>
            <a:r>
              <a:rPr lang="de-DE" b="1" dirty="0" err="1"/>
              <a:t>structure</a:t>
            </a:r>
            <a:endParaRPr lang="de-DE" b="1" dirty="0"/>
          </a:p>
          <a:p>
            <a:pPr lvl="1"/>
            <a:r>
              <a:rPr lang="de-DE" dirty="0"/>
              <a:t>Code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written</a:t>
            </a:r>
            <a:r>
              <a:rPr lang="de-DE" dirty="0"/>
              <a:t> in </a:t>
            </a:r>
            <a:r>
              <a:rPr lang="de-DE" dirty="0" err="1"/>
              <a:t>templates</a:t>
            </a:r>
            <a:endParaRPr lang="de-DE" dirty="0"/>
          </a:p>
          <a:p>
            <a:pPr lvl="2"/>
            <a:r>
              <a:rPr lang="de-DE" dirty="0" err="1"/>
              <a:t>Easier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, </a:t>
            </a:r>
            <a:r>
              <a:rPr lang="de-DE" dirty="0" err="1"/>
              <a:t>easier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debug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73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Acceleo</a:t>
            </a:r>
            <a:r>
              <a:rPr lang="de-DE" dirty="0"/>
              <a:t> Environment -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Syntax </a:t>
            </a:r>
            <a:r>
              <a:rPr lang="de-DE" dirty="0" err="1"/>
              <a:t>highlighting</a:t>
            </a:r>
            <a:endParaRPr lang="de-DE" dirty="0"/>
          </a:p>
          <a:p>
            <a:r>
              <a:rPr lang="de-DE" dirty="0"/>
              <a:t>Smart </a:t>
            </a:r>
            <a:r>
              <a:rPr lang="de-DE" dirty="0" err="1"/>
              <a:t>completion</a:t>
            </a:r>
            <a:endParaRPr lang="de-DE" dirty="0"/>
          </a:p>
          <a:p>
            <a:r>
              <a:rPr lang="de-DE" dirty="0" err="1"/>
              <a:t>Documentation</a:t>
            </a:r>
            <a:r>
              <a:rPr lang="de-DE" dirty="0"/>
              <a:t> on </a:t>
            </a:r>
            <a:r>
              <a:rPr lang="de-DE" dirty="0" err="1"/>
              <a:t>hover</a:t>
            </a:r>
            <a:endParaRPr lang="de-DE" dirty="0"/>
          </a:p>
          <a:p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assistant</a:t>
            </a:r>
            <a:r>
              <a:rPr lang="de-DE" dirty="0"/>
              <a:t> (</a:t>
            </a:r>
            <a:r>
              <a:rPr lang="de-DE" dirty="0" err="1"/>
              <a:t>ctrl+space</a:t>
            </a:r>
            <a:r>
              <a:rPr lang="de-DE" dirty="0"/>
              <a:t>)</a:t>
            </a:r>
          </a:p>
          <a:p>
            <a:r>
              <a:rPr lang="de-DE" dirty="0"/>
              <a:t>Outline </a:t>
            </a:r>
            <a:r>
              <a:rPr lang="de-DE" dirty="0" err="1"/>
              <a:t>view</a:t>
            </a:r>
            <a:endParaRPr lang="de-DE" dirty="0"/>
          </a:p>
          <a:p>
            <a:r>
              <a:rPr lang="de-DE" dirty="0"/>
              <a:t>Code </a:t>
            </a:r>
            <a:r>
              <a:rPr lang="de-DE" dirty="0" err="1"/>
              <a:t>folding</a:t>
            </a:r>
            <a:endParaRPr lang="de-DE" dirty="0"/>
          </a:p>
          <a:p>
            <a:r>
              <a:rPr lang="de-DE" dirty="0"/>
              <a:t>Search </a:t>
            </a:r>
            <a:r>
              <a:rPr lang="de-DE" dirty="0" err="1"/>
              <a:t>references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(</a:t>
            </a:r>
            <a:r>
              <a:rPr lang="de-DE" dirty="0" err="1"/>
              <a:t>ctrl+shift+g</a:t>
            </a:r>
            <a:r>
              <a:rPr lang="de-DE" dirty="0"/>
              <a:t>)</a:t>
            </a:r>
          </a:p>
          <a:p>
            <a:r>
              <a:rPr lang="de-DE" dirty="0"/>
              <a:t>Dynamic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editing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13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Acceleo</a:t>
            </a:r>
            <a:r>
              <a:rPr lang="de-DE" dirty="0"/>
              <a:t>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de-DE" dirty="0">
                <a:hlinkClick r:id="rId2"/>
              </a:rPr>
              <a:t>Website</a:t>
            </a:r>
            <a:endParaRPr lang="de-DE" dirty="0">
              <a:hlinkClick r:id="rId3"/>
            </a:endParaRPr>
          </a:p>
          <a:p>
            <a:r>
              <a:rPr lang="de-DE" dirty="0">
                <a:hlinkClick r:id="rId4"/>
              </a:rPr>
              <a:t>Installation </a:t>
            </a:r>
            <a:r>
              <a:rPr lang="de-DE" dirty="0" err="1">
                <a:hlinkClick r:id="rId4"/>
              </a:rPr>
              <a:t>instructions</a:t>
            </a:r>
            <a:r>
              <a:rPr lang="de-DE" dirty="0"/>
              <a:t> (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Eclipse</a:t>
            </a:r>
            <a:r>
              <a:rPr lang="de-DE" dirty="0"/>
              <a:t> </a:t>
            </a:r>
            <a:r>
              <a:rPr lang="de-DE" dirty="0" err="1"/>
              <a:t>marketplace</a:t>
            </a:r>
            <a:r>
              <a:rPr lang="de-DE" dirty="0"/>
              <a:t>)</a:t>
            </a:r>
            <a:endParaRPr lang="de-DE" dirty="0">
              <a:hlinkClick r:id="rId3"/>
            </a:endParaRPr>
          </a:p>
          <a:p>
            <a:r>
              <a:rPr lang="de-DE" dirty="0" err="1">
                <a:hlinkClick r:id="rId3"/>
              </a:rPr>
              <a:t>Getting</a:t>
            </a:r>
            <a:r>
              <a:rPr lang="de-DE" dirty="0">
                <a:hlinkClick r:id="rId3"/>
              </a:rPr>
              <a:t> </a:t>
            </a:r>
            <a:r>
              <a:rPr lang="de-DE" dirty="0" err="1">
                <a:hlinkClick r:id="rId3"/>
              </a:rPr>
              <a:t>Started</a:t>
            </a:r>
            <a:endParaRPr lang="de-DE" dirty="0"/>
          </a:p>
          <a:p>
            <a:r>
              <a:rPr lang="de-DE" b="1" dirty="0">
                <a:hlinkClick r:id="rId5"/>
              </a:rPr>
              <a:t>User Guide</a:t>
            </a:r>
            <a:endParaRPr lang="de-DE" b="1" dirty="0"/>
          </a:p>
          <a:p>
            <a:r>
              <a:rPr lang="de-DE" dirty="0">
                <a:hlinkClick r:id="rId6"/>
              </a:rPr>
              <a:t>FAQ</a:t>
            </a:r>
            <a:endParaRPr lang="de-DE" dirty="0"/>
          </a:p>
          <a:p>
            <a:r>
              <a:rPr lang="de-DE" dirty="0">
                <a:hlinkClick r:id="rId7"/>
              </a:rPr>
              <a:t>Best Practices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>
                <a:hlinkClick r:id="rId8"/>
              </a:rPr>
              <a:t>Eclipse</a:t>
            </a:r>
            <a:r>
              <a:rPr lang="de-DE" dirty="0">
                <a:hlinkClick r:id="rId8"/>
              </a:rPr>
              <a:t> 2020-09 </a:t>
            </a:r>
            <a:r>
              <a:rPr lang="de-DE" dirty="0" err="1">
                <a:hlinkClick r:id="rId8"/>
              </a:rPr>
              <a:t>documentation</a:t>
            </a:r>
            <a:endParaRPr lang="de-DE" dirty="0"/>
          </a:p>
          <a:p>
            <a:r>
              <a:rPr lang="de-DE" dirty="0"/>
              <a:t>References</a:t>
            </a:r>
          </a:p>
          <a:p>
            <a:pPr lvl="1"/>
            <a:r>
              <a:rPr lang="de-DE" dirty="0" err="1">
                <a:hlinkClick r:id="rId9"/>
              </a:rPr>
              <a:t>Operations</a:t>
            </a:r>
            <a:endParaRPr lang="de-DE" dirty="0"/>
          </a:p>
          <a:p>
            <a:pPr lvl="1"/>
            <a:r>
              <a:rPr lang="de-DE" dirty="0">
                <a:hlinkClick r:id="rId10"/>
              </a:rPr>
              <a:t>OCL </a:t>
            </a:r>
            <a:r>
              <a:rPr lang="de-DE" dirty="0" err="1">
                <a:hlinkClick r:id="rId10"/>
              </a:rPr>
              <a:t>Operations</a:t>
            </a:r>
            <a:endParaRPr lang="de-DE" dirty="0"/>
          </a:p>
          <a:p>
            <a:r>
              <a:rPr lang="de-DE" dirty="0"/>
              <a:t>Videos</a:t>
            </a:r>
          </a:p>
          <a:p>
            <a:pPr lvl="1"/>
            <a:r>
              <a:rPr lang="de-DE" dirty="0" err="1">
                <a:hlinkClick r:id="rId11"/>
              </a:rPr>
              <a:t>Automatic</a:t>
            </a:r>
            <a:r>
              <a:rPr lang="de-DE" dirty="0">
                <a:hlinkClick r:id="rId11"/>
              </a:rPr>
              <a:t> Code Generation</a:t>
            </a:r>
            <a:r>
              <a:rPr lang="de-DE" dirty="0"/>
              <a:t>, Shaun Lindsey (18 min)</a:t>
            </a:r>
          </a:p>
          <a:p>
            <a:pPr lvl="1"/>
            <a:r>
              <a:rPr lang="de-DE" dirty="0">
                <a:hlinkClick r:id="rId12"/>
              </a:rPr>
              <a:t>Code </a:t>
            </a:r>
            <a:r>
              <a:rPr lang="de-DE" dirty="0" err="1">
                <a:hlinkClick r:id="rId12"/>
              </a:rPr>
              <a:t>generation</a:t>
            </a:r>
            <a:r>
              <a:rPr lang="de-DE" dirty="0">
                <a:hlinkClick r:id="rId12"/>
              </a:rPr>
              <a:t> </a:t>
            </a:r>
            <a:r>
              <a:rPr lang="de-DE" dirty="0" err="1">
                <a:hlinkClick r:id="rId12"/>
              </a:rPr>
              <a:t>using</a:t>
            </a:r>
            <a:r>
              <a:rPr lang="de-DE" dirty="0">
                <a:hlinkClick r:id="rId12"/>
              </a:rPr>
              <a:t> </a:t>
            </a:r>
            <a:r>
              <a:rPr lang="de-DE" dirty="0" err="1">
                <a:hlinkClick r:id="rId12"/>
              </a:rPr>
              <a:t>Acceleo</a:t>
            </a:r>
            <a:r>
              <a:rPr lang="de-DE" dirty="0"/>
              <a:t>, Marco Di Natale (87 min)</a:t>
            </a:r>
          </a:p>
          <a:p>
            <a:r>
              <a:rPr lang="de-DE" dirty="0"/>
              <a:t>User </a:t>
            </a:r>
            <a:r>
              <a:rPr lang="de-DE" dirty="0" err="1"/>
              <a:t>forums</a:t>
            </a:r>
            <a:endParaRPr lang="de-DE" dirty="0"/>
          </a:p>
          <a:p>
            <a:pPr lvl="1"/>
            <a:r>
              <a:rPr lang="de-DE" dirty="0" err="1">
                <a:hlinkClick r:id="rId13"/>
              </a:rPr>
              <a:t>Eclipse</a:t>
            </a:r>
            <a:r>
              <a:rPr lang="de-DE" dirty="0">
                <a:hlinkClick r:id="rId13"/>
              </a:rPr>
              <a:t> </a:t>
            </a:r>
            <a:r>
              <a:rPr lang="de-DE" dirty="0" err="1">
                <a:hlinkClick r:id="rId13"/>
              </a:rPr>
              <a:t>community</a:t>
            </a:r>
            <a:r>
              <a:rPr lang="de-DE" dirty="0">
                <a:hlinkClick r:id="rId13"/>
              </a:rPr>
              <a:t> </a:t>
            </a:r>
            <a:r>
              <a:rPr lang="de-DE" dirty="0" err="1">
                <a:hlinkClick r:id="rId13"/>
              </a:rPr>
              <a:t>forum</a:t>
            </a:r>
            <a:r>
              <a:rPr lang="de-DE" dirty="0">
                <a:hlinkClick r:id="rId13"/>
              </a:rPr>
              <a:t> M2T</a:t>
            </a:r>
            <a:r>
              <a:rPr lang="de-DE" dirty="0"/>
              <a:t> (model-</a:t>
            </a:r>
            <a:r>
              <a:rPr lang="de-DE" dirty="0" err="1"/>
              <a:t>to</a:t>
            </a:r>
            <a:r>
              <a:rPr lang="de-DE" dirty="0"/>
              <a:t>-text </a:t>
            </a:r>
            <a:r>
              <a:rPr lang="de-DE" dirty="0" err="1"/>
              <a:t>transformation</a:t>
            </a:r>
            <a:r>
              <a:rPr lang="de-DE" dirty="0"/>
              <a:t>)</a:t>
            </a:r>
          </a:p>
          <a:p>
            <a:pPr lvl="1"/>
            <a:r>
              <a:rPr lang="de-DE" dirty="0">
                <a:hlinkClick r:id="rId14"/>
              </a:rPr>
              <a:t>Stack Overflow - </a:t>
            </a:r>
            <a:r>
              <a:rPr lang="de-DE" dirty="0" err="1">
                <a:hlinkClick r:id="rId14"/>
              </a:rPr>
              <a:t>Questions</a:t>
            </a:r>
            <a:r>
              <a:rPr lang="de-DE" dirty="0">
                <a:hlinkClick r:id="rId14"/>
              </a:rPr>
              <a:t> </a:t>
            </a:r>
            <a:r>
              <a:rPr lang="de-DE" dirty="0" err="1">
                <a:hlinkClick r:id="rId14"/>
              </a:rPr>
              <a:t>tagged</a:t>
            </a:r>
            <a:r>
              <a:rPr lang="de-DE" dirty="0">
                <a:hlinkClick r:id="rId14"/>
              </a:rPr>
              <a:t> [</a:t>
            </a:r>
            <a:r>
              <a:rPr lang="de-DE" dirty="0" err="1">
                <a:hlinkClick r:id="rId14"/>
              </a:rPr>
              <a:t>acceleo</a:t>
            </a:r>
            <a:r>
              <a:rPr lang="de-DE" dirty="0">
                <a:hlinkClick r:id="rId14"/>
              </a:rPr>
              <a:t>]</a:t>
            </a:r>
            <a:r>
              <a:rPr lang="de-DE" dirty="0"/>
              <a:t> </a:t>
            </a:r>
          </a:p>
          <a:p>
            <a:r>
              <a:rPr lang="de-DE" dirty="0" err="1">
                <a:hlinkClick r:id="rId15"/>
              </a:rPr>
              <a:t>Standalone</a:t>
            </a:r>
            <a:r>
              <a:rPr lang="de-DE" dirty="0">
                <a:hlinkClick r:id="rId15"/>
              </a:rPr>
              <a:t> </a:t>
            </a:r>
            <a:r>
              <a:rPr lang="de-DE" dirty="0" err="1">
                <a:hlinkClick r:id="rId15"/>
              </a:rPr>
              <a:t>usage</a:t>
            </a:r>
            <a:r>
              <a:rPr lang="de-DE" dirty="0"/>
              <a:t>, </a:t>
            </a:r>
            <a:r>
              <a:rPr lang="de-DE" dirty="0" err="1"/>
              <a:t>Ant</a:t>
            </a:r>
            <a:r>
              <a:rPr lang="de-DE" dirty="0"/>
              <a:t> (</a:t>
            </a:r>
            <a:r>
              <a:rPr lang="de-DE" dirty="0">
                <a:hlinkClick r:id="rId16"/>
              </a:rPr>
              <a:t>limited support</a:t>
            </a:r>
            <a:r>
              <a:rPr lang="de-DE" dirty="0"/>
              <a:t>), </a:t>
            </a:r>
            <a:r>
              <a:rPr lang="de-DE" dirty="0">
                <a:hlinkClick r:id="rId17"/>
              </a:rPr>
              <a:t>Maven</a:t>
            </a:r>
            <a:endParaRPr lang="de-DE" dirty="0"/>
          </a:p>
          <a:p>
            <a:r>
              <a:rPr lang="en-US" dirty="0">
                <a:hlinkClick r:id="rId18"/>
              </a:rPr>
              <a:t>Query and navigate in EMF models</a:t>
            </a:r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192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9046-EA33-B3C8-9C8C-BACCBD49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E6170-1270-2B16-840A-B473FE71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Repositories</a:t>
            </a:r>
          </a:p>
          <a:p>
            <a:pPr lvl="1"/>
            <a:r>
              <a:rPr lang="en-US" dirty="0"/>
              <a:t>UCMIS: </a:t>
            </a:r>
            <a:r>
              <a:rPr lang="de-DE" dirty="0">
                <a:hlinkClick r:id="rId2"/>
              </a:rPr>
              <a:t>https://bitbucket.org/ddi-alliance/ucmis/</a:t>
            </a:r>
            <a:endParaRPr lang="de-DE" dirty="0"/>
          </a:p>
          <a:p>
            <a:pPr lvl="1"/>
            <a:r>
              <a:rPr lang="de-DE" dirty="0"/>
              <a:t>UCMIS.M2T: </a:t>
            </a:r>
            <a:r>
              <a:rPr lang="de-DE" dirty="0">
                <a:hlinkClick r:id="rId3"/>
              </a:rPr>
              <a:t>https://bitbucket.org/wackerow/ucmis.m2t/</a:t>
            </a:r>
            <a:endParaRPr lang="de-DE" dirty="0"/>
          </a:p>
          <a:p>
            <a:r>
              <a:rPr lang="en-US" dirty="0"/>
              <a:t>Generated output</a:t>
            </a:r>
          </a:p>
          <a:p>
            <a:pPr lvl="1"/>
            <a:r>
              <a:rPr lang="en-US" dirty="0"/>
              <a:t>Field-level documentation: </a:t>
            </a:r>
            <a:r>
              <a:rPr lang="en-US" dirty="0">
                <a:hlinkClick r:id="rId4"/>
              </a:rPr>
              <a:t>https://ddi-alliance.bitbucket.io/DDI-CDI/DDI-CDI_v1.0-rc1/field-level-documentation/</a:t>
            </a:r>
            <a:endParaRPr lang="en-US" dirty="0"/>
          </a:p>
          <a:p>
            <a:pPr lvl="1"/>
            <a:r>
              <a:rPr lang="en-US" dirty="0"/>
              <a:t>Syntax </a:t>
            </a:r>
            <a:r>
              <a:rPr lang="en-US"/>
              <a:t>representations: </a:t>
            </a:r>
            <a:r>
              <a:rPr lang="en-US">
                <a:hlinkClick r:id="rId5"/>
              </a:rPr>
              <a:t>https://bitbucket.org/ddi-alliance/ddi-cdi/src/master/build/encoding/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Model input</a:t>
            </a:r>
          </a:p>
          <a:p>
            <a:pPr lvl="1"/>
            <a:r>
              <a:rPr lang="en-US" dirty="0"/>
              <a:t>XMI: </a:t>
            </a:r>
            <a:r>
              <a:rPr lang="en-US" dirty="0">
                <a:hlinkClick r:id="rId6"/>
              </a:rPr>
              <a:t>https://bitbucket.org/ddi-alliance/ddi-cdi/src/master/build/encoding/xmi/ddi-cdi_canonical-unique-names-eclipse.xmi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2275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631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Model to Text Tool for UCMIS UML Class Model Interoperable Subset</vt:lpstr>
      <vt:lpstr>Subset  of UML Class Diagram Items for DDI-CDI</vt:lpstr>
      <vt:lpstr>Subset  of UML Class Diagram Items: Details</vt:lpstr>
      <vt:lpstr>Flow Chart of UCMIS.M2T</vt:lpstr>
      <vt:lpstr>Model to Text</vt:lpstr>
      <vt:lpstr>Acceleo – Model to Text</vt:lpstr>
      <vt:lpstr>Acceleo Environment - Features</vt:lpstr>
      <vt:lpstr>Acceleo Resources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to Text Tool for UCMIS UML Class Model Interoperable Subset</dc:title>
  <dc:creator>Joachim Wackerow</dc:creator>
  <cp:lastModifiedBy>Joachim Wackerow</cp:lastModifiedBy>
  <cp:revision>8</cp:revision>
  <dcterms:created xsi:type="dcterms:W3CDTF">2023-09-26T10:05:11Z</dcterms:created>
  <dcterms:modified xsi:type="dcterms:W3CDTF">2023-09-26T20:51:05Z</dcterms:modified>
</cp:coreProperties>
</file>