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41289-D4B2-9B5D-EAE2-23C6050ED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83DD95-8ED1-410B-62DE-26127392AB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65C72D-6478-A8B1-D858-E06A72A1D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5BA5-21B5-4ADE-9B24-6F56C5CA012E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B2A671-68B7-1C79-8B62-340C8CFC5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C402E-F612-D230-D3D0-8911BF078D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1419-38A8-4F64-9F0E-ADD92D6BD5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623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6D445-BBE1-4282-BAB2-EA7CB19DF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14D43-13AE-3AA2-09A6-83EF5CE067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428EA-0315-2A35-2E7F-5173153EB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5BA5-21B5-4ADE-9B24-6F56C5CA012E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1506B2-B0C1-66E0-9A59-5E5423951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24086-653B-D9D5-97F5-CA9A5E6BC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1419-38A8-4F64-9F0E-ADD92D6BD5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91204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8C7ABD-9D1B-9A02-9B87-CB488A69A8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554382-F785-1D56-0DC8-CE3E9BF55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86C28-75BF-68AE-A3BB-D4444F10F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5BA5-21B5-4ADE-9B24-6F56C5CA012E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39B7AB-C938-FA27-515C-2839EBBE3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B960DC-E002-F0D3-2BCF-3BC529181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1419-38A8-4F64-9F0E-ADD92D6BD5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47752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FAF72-1966-A91B-6EAA-B7ACDD5C1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5EAE4-31C9-906F-E670-D09775AF8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FD221B-5DC0-547A-D539-9407177D4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5BA5-21B5-4ADE-9B24-6F56C5CA012E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13762-925B-C861-EF5F-AD1C1304C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CED12-C08D-3E4A-2F4B-4A5137C1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1419-38A8-4F64-9F0E-ADD92D6BD5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588321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B43B7-09C6-1330-E2FB-A2A1BA63C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A1571-519E-354A-BE92-DC6D091872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09E96A-628D-D5AD-FDC4-38ADC0506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5BA5-21B5-4ADE-9B24-6F56C5CA012E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B10AC2-A512-A2FB-D726-A6DA6DC65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97E0D9-964F-8227-2800-7F14AE93B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1419-38A8-4F64-9F0E-ADD92D6BD5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49700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C1F99-AB71-E132-98A0-07A8D2398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5FBCB-5BEE-263D-58E4-20ECB42BD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F15E50-8D70-9A90-544F-31962598E0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CAF19-B623-65BC-FE01-212F03298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5BA5-21B5-4ADE-9B24-6F56C5CA012E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577679-2F19-09CA-2957-E8AEEEBF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6E83A-6322-E368-0436-B203C2463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1419-38A8-4F64-9F0E-ADD92D6BD5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40289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22B8B-7C01-4478-3B6E-E8DD63410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0B9B6-7A03-264C-CF07-52CA18866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8E7770-CD5E-FB43-CFB7-C376719B4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13C0E2-8A7D-EF4A-01FE-05BF8724A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201F3D-8EE2-5FE3-2C15-8324116854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B98E2A-26BB-E122-25B9-15DBAD819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5BA5-21B5-4ADE-9B24-6F56C5CA012E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970215-0EC8-906A-6869-B52BB0E0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481591-E206-9F99-457F-6CBDFF6A4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1419-38A8-4F64-9F0E-ADD92D6BD5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9270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178CB-832F-D6BD-B1F5-AD8B2DE75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B1A249-7609-6D33-DB77-1D72CB22A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5BA5-21B5-4ADE-9B24-6F56C5CA012E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1E3391-4DCF-635C-0237-16F710E14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3C3379-22B4-5718-0562-45F267F26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1419-38A8-4F64-9F0E-ADD92D6BD5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163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AB7351-3E42-172A-BEBE-D620BFA47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5BA5-21B5-4ADE-9B24-6F56C5CA012E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A55F42-D2AA-2C2F-83D1-C3513A9FA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72F872-CBDC-7589-D48B-32F545D2A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1419-38A8-4F64-9F0E-ADD92D6BD5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11002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13BA7-469A-6603-31DD-821D052EF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17E4-6759-4B08-C1CF-794B63110B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E0867A-5857-9F7F-5A00-0341337D5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20191-AD9C-6F14-F69C-6BB5B8D6E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5BA5-21B5-4ADE-9B24-6F56C5CA012E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75898D-9EB8-BB51-1B77-F3D481154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2B8CFD-580E-2563-4812-17B374281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1419-38A8-4F64-9F0E-ADD92D6BD5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07098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D5ACF-8E51-A89A-5906-F7C83144E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2A6996-04E8-9322-8027-D973BAEF95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26A435-A313-6191-B9B8-6FF0FD9DA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730203-40B0-17D2-17D4-AC3AB6CAB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65BA5-21B5-4ADE-9B24-6F56C5CA012E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469052-5EB0-5A7F-9254-FA109F70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C9F1B8-E83F-A9B4-DEAC-895CE6AE3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71419-38A8-4F64-9F0E-ADD92D6BD5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8034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96EE52-D43B-01A0-57E2-3038C482E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D754D6-5A51-5697-5142-275B1F065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AA66DF-39A3-EC78-2E25-38019CF738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65BA5-21B5-4ADE-9B24-6F56C5CA012E}" type="datetimeFigureOut">
              <a:rPr lang="en-DE" smtClean="0"/>
              <a:t>24 Sep 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EE9389-8F5A-E17D-27B0-FDCC8D91E5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9114D-B8EE-EF51-4F4A-692B19042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71419-38A8-4F64-9F0E-ADD92D6BD5C2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86043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di-alliance.bitbucket.io/DDI-CDI/DDI-CDI_v1.0-rc1/field-level-documentation/DDICDILibrary/Classes/DataDescription/Datum.htm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3.org/TR/annotation-vocab/#datapositionselector" TargetMode="External"/><Relationship Id="rId13" Type="http://schemas.openxmlformats.org/officeDocument/2006/relationships/hyperlink" Target="https://www.w3.org/TR/annotation-vocab/#rangeselector" TargetMode="External"/><Relationship Id="rId18" Type="http://schemas.openxmlformats.org/officeDocument/2006/relationships/hyperlink" Target="https://www.w3.org/TR/annotation-vocab/#style" TargetMode="External"/><Relationship Id="rId3" Type="http://schemas.openxmlformats.org/officeDocument/2006/relationships/hyperlink" Target="https://ddi-alliance.bitbucket.io/DDI-CDI/DDI-CDI_v1.0-rc1/field-level-documentation/DDICDILibrary/DataTypes/StructuredDataTypes/TextPositionSelector.html#super-class-hierarchy-generalization" TargetMode="External"/><Relationship Id="rId21" Type="http://schemas.openxmlformats.org/officeDocument/2006/relationships/hyperlink" Target="https://www.w3.org/TR/annotation-vocab/#textualbody" TargetMode="External"/><Relationship Id="rId7" Type="http://schemas.openxmlformats.org/officeDocument/2006/relationships/hyperlink" Target="https://www.w3.org/TR/annotation-vocab/#cssstyle" TargetMode="External"/><Relationship Id="rId12" Type="http://schemas.openxmlformats.org/officeDocument/2006/relationships/hyperlink" Target="https://www.w3.org/TR/annotation-vocab/#motivation" TargetMode="External"/><Relationship Id="rId17" Type="http://schemas.openxmlformats.org/officeDocument/2006/relationships/hyperlink" Target="https://www.w3.org/TR/annotation-vocab/#state" TargetMode="External"/><Relationship Id="rId2" Type="http://schemas.openxmlformats.org/officeDocument/2006/relationships/hyperlink" Target="https://www.w3.org/TR/annotation-vocab/#textpositionselector" TargetMode="External"/><Relationship Id="rId16" Type="http://schemas.openxmlformats.org/officeDocument/2006/relationships/hyperlink" Target="https://www.w3.org/TR/annotation-vocab/#specificresource" TargetMode="External"/><Relationship Id="rId20" Type="http://schemas.openxmlformats.org/officeDocument/2006/relationships/hyperlink" Target="https://www.w3.org/TR/annotation-vocab/#textquoteselecto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3.org/TR/annotation-vocab/#cssselector" TargetMode="External"/><Relationship Id="rId11" Type="http://schemas.openxmlformats.org/officeDocument/2006/relationships/hyperlink" Target="https://www.w3.org/TR/annotation-vocab/#httprequeststate" TargetMode="External"/><Relationship Id="rId5" Type="http://schemas.openxmlformats.org/officeDocument/2006/relationships/hyperlink" Target="https://www.w3.org/TR/annotation-vocab/#choice" TargetMode="External"/><Relationship Id="rId15" Type="http://schemas.openxmlformats.org/officeDocument/2006/relationships/hyperlink" Target="https://www.w3.org/TR/annotation-vocab/#selector" TargetMode="External"/><Relationship Id="rId23" Type="http://schemas.openxmlformats.org/officeDocument/2006/relationships/hyperlink" Target="https://www.w3.org/TR/annotation-vocab/#xpathselector" TargetMode="External"/><Relationship Id="rId10" Type="http://schemas.openxmlformats.org/officeDocument/2006/relationships/hyperlink" Target="https://www.w3.org/TR/annotation-vocab/#fragmentselector" TargetMode="External"/><Relationship Id="rId19" Type="http://schemas.openxmlformats.org/officeDocument/2006/relationships/hyperlink" Target="https://www.w3.org/TR/annotation-vocab/#svgselector" TargetMode="External"/><Relationship Id="rId4" Type="http://schemas.openxmlformats.org/officeDocument/2006/relationships/hyperlink" Target="https://www.w3.org/TR/annotation-vocab/" TargetMode="External"/><Relationship Id="rId9" Type="http://schemas.openxmlformats.org/officeDocument/2006/relationships/hyperlink" Target="https://www.w3.org/TR/annotation-vocab/#direction" TargetMode="External"/><Relationship Id="rId14" Type="http://schemas.openxmlformats.org/officeDocument/2006/relationships/hyperlink" Target="https://www.w3.org/TR/annotation-vocab/#resourceselection" TargetMode="External"/><Relationship Id="rId22" Type="http://schemas.openxmlformats.org/officeDocument/2006/relationships/hyperlink" Target="https://www.w3.org/TR/annotation-vocab/#timestat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di-alliance.bitbucket.io/DDI-CDI/DDI-CDI_v1.0-rc1/field-level-documentation/DDICDILibrary/DataTypes/StructuredDataTypes/Selector.html#super-class-hierarchy-generalization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7C717-98D6-A553-E150-0CDB158EB3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err="1"/>
              <a:t>Introduction</a:t>
            </a:r>
            <a:r>
              <a:rPr lang="de-DE"/>
              <a:t>:</a:t>
            </a:r>
            <a:br>
              <a:rPr lang="de-DE"/>
            </a:br>
            <a:r>
              <a:rPr lang="de-DE"/>
              <a:t>Non-</a:t>
            </a:r>
            <a:r>
              <a:rPr lang="de-DE" dirty="0" err="1"/>
              <a:t>Numeric</a:t>
            </a:r>
            <a:r>
              <a:rPr lang="de-DE" dirty="0"/>
              <a:t>, Non-Code Datums</a:t>
            </a:r>
            <a:endParaRPr lang="en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E8E3D7-DBB9-4C8C-67A0-ED92868002C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58809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8A133-56BB-4024-41F9-B0B20BF57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DDI-CDI Numeric or Coded </a:t>
            </a:r>
            <a:r>
              <a:rPr lang="en-US" dirty="0">
                <a:hlinkClick r:id="rId2"/>
              </a:rPr>
              <a:t>Datum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3FBF35-2B25-EFE6-E949-8E7FAAE428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237" y="1476462"/>
            <a:ext cx="9691033" cy="5286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861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33E48-E5FA-5E86-425C-7C647C21B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0B62A-BE7D-42A5-C739-AD8D0D9506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Datum could be anything </a:t>
            </a:r>
            <a:r>
              <a:rPr lang="en-US" dirty="0"/>
              <a:t>– not only numeric or coded data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Text</a:t>
            </a:r>
          </a:p>
          <a:p>
            <a:pPr lvl="1"/>
            <a:r>
              <a:rPr lang="en-US" dirty="0"/>
              <a:t>Image</a:t>
            </a:r>
          </a:p>
          <a:p>
            <a:pPr lvl="1"/>
            <a:r>
              <a:rPr lang="en-US" dirty="0"/>
              <a:t>Audio</a:t>
            </a:r>
          </a:p>
          <a:p>
            <a:pPr lvl="1"/>
            <a:r>
              <a:rPr lang="en-US" dirty="0"/>
              <a:t>More complex data structure like a table 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317414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BC7331-1159-A2D6-499A-73CC31C6C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Segments of an Object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C78FF-82F2-AE12-699F-A0CEAED933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selector could address segments of an object</a:t>
            </a:r>
          </a:p>
          <a:p>
            <a:pPr lvl="1"/>
            <a:r>
              <a:rPr lang="en-US" dirty="0"/>
              <a:t>Example: W3C </a:t>
            </a:r>
            <a:r>
              <a:rPr lang="en-US" dirty="0" err="1"/>
              <a:t>Annocation</a:t>
            </a:r>
            <a:r>
              <a:rPr lang="en-US" dirty="0"/>
              <a:t> </a:t>
            </a:r>
            <a:r>
              <a:rPr lang="de-DE" dirty="0" err="1">
                <a:hlinkClick r:id="rId2"/>
              </a:rPr>
              <a:t>TextPositionSelector</a:t>
            </a:r>
            <a:r>
              <a:rPr lang="de-DE" dirty="0"/>
              <a:t>,</a:t>
            </a:r>
            <a:r>
              <a:rPr lang="en-US" dirty="0"/>
              <a:t> DDI-CDI </a:t>
            </a:r>
            <a:r>
              <a:rPr lang="en-US" dirty="0" err="1">
                <a:hlinkClick r:id="rId3"/>
              </a:rPr>
              <a:t>TextPositionSelector</a:t>
            </a:r>
            <a:r>
              <a:rPr lang="en-US" dirty="0"/>
              <a:t> (with start and end)</a:t>
            </a:r>
          </a:p>
          <a:p>
            <a:r>
              <a:rPr lang="de-DE" dirty="0">
                <a:hlinkClick r:id="rId4"/>
              </a:rPr>
              <a:t>Web Annotation </a:t>
            </a:r>
            <a:r>
              <a:rPr lang="de-DE" dirty="0" err="1">
                <a:hlinkClick r:id="rId4"/>
              </a:rPr>
              <a:t>Ontology</a:t>
            </a:r>
            <a:r>
              <a:rPr lang="de-DE" dirty="0"/>
              <a:t> </a:t>
            </a:r>
            <a:r>
              <a:rPr lang="de-DE" dirty="0" err="1"/>
              <a:t>proposes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selectors</a:t>
            </a:r>
            <a:endParaRPr lang="de-DE" dirty="0"/>
          </a:p>
          <a:p>
            <a:pPr lvl="1"/>
            <a:r>
              <a:rPr lang="de-DE" dirty="0">
                <a:hlinkClick r:id="rId5"/>
              </a:rPr>
              <a:t>Choice</a:t>
            </a:r>
            <a:r>
              <a:rPr lang="de-DE" dirty="0"/>
              <a:t> | </a:t>
            </a:r>
            <a:r>
              <a:rPr lang="de-DE" dirty="0" err="1">
                <a:hlinkClick r:id="rId6"/>
              </a:rPr>
              <a:t>CssSelector</a:t>
            </a:r>
            <a:r>
              <a:rPr lang="de-DE" dirty="0"/>
              <a:t> | </a:t>
            </a:r>
            <a:r>
              <a:rPr lang="de-DE" dirty="0" err="1">
                <a:hlinkClick r:id="rId7"/>
              </a:rPr>
              <a:t>CssStyle</a:t>
            </a:r>
            <a:r>
              <a:rPr lang="de-DE" dirty="0"/>
              <a:t> | </a:t>
            </a:r>
            <a:r>
              <a:rPr lang="de-DE" dirty="0" err="1">
                <a:hlinkClick r:id="rId8"/>
              </a:rPr>
              <a:t>DataPositionSelector</a:t>
            </a:r>
            <a:r>
              <a:rPr lang="de-DE" dirty="0"/>
              <a:t> | </a:t>
            </a:r>
            <a:r>
              <a:rPr lang="de-DE" dirty="0" err="1">
                <a:hlinkClick r:id="rId9"/>
              </a:rPr>
              <a:t>Direction</a:t>
            </a:r>
            <a:r>
              <a:rPr lang="de-DE" dirty="0"/>
              <a:t> | </a:t>
            </a:r>
            <a:r>
              <a:rPr lang="de-DE" dirty="0" err="1">
                <a:hlinkClick r:id="rId10"/>
              </a:rPr>
              <a:t>FragmentSelector</a:t>
            </a:r>
            <a:r>
              <a:rPr lang="de-DE" dirty="0"/>
              <a:t> | </a:t>
            </a:r>
            <a:r>
              <a:rPr lang="de-DE" dirty="0" err="1">
                <a:hlinkClick r:id="rId11"/>
              </a:rPr>
              <a:t>HttpRequestState</a:t>
            </a:r>
            <a:r>
              <a:rPr lang="de-DE" dirty="0"/>
              <a:t> | </a:t>
            </a:r>
            <a:r>
              <a:rPr lang="de-DE" dirty="0">
                <a:hlinkClick r:id="rId12"/>
              </a:rPr>
              <a:t>Motivation</a:t>
            </a:r>
            <a:r>
              <a:rPr lang="de-DE" dirty="0"/>
              <a:t> | </a:t>
            </a:r>
            <a:r>
              <a:rPr lang="de-DE" dirty="0" err="1">
                <a:hlinkClick r:id="rId13"/>
              </a:rPr>
              <a:t>RangeSelector</a:t>
            </a:r>
            <a:r>
              <a:rPr lang="de-DE" dirty="0"/>
              <a:t> | </a:t>
            </a:r>
            <a:r>
              <a:rPr lang="de-DE" dirty="0" err="1">
                <a:hlinkClick r:id="rId14"/>
              </a:rPr>
              <a:t>ResourceSelection</a:t>
            </a:r>
            <a:r>
              <a:rPr lang="de-DE" dirty="0"/>
              <a:t> | </a:t>
            </a:r>
            <a:r>
              <a:rPr lang="de-DE" dirty="0" err="1">
                <a:hlinkClick r:id="rId15"/>
              </a:rPr>
              <a:t>Selector</a:t>
            </a:r>
            <a:r>
              <a:rPr lang="de-DE" dirty="0"/>
              <a:t> | </a:t>
            </a:r>
            <a:r>
              <a:rPr lang="de-DE" dirty="0" err="1">
                <a:hlinkClick r:id="rId16"/>
              </a:rPr>
              <a:t>SpecificResource</a:t>
            </a:r>
            <a:r>
              <a:rPr lang="de-DE" dirty="0"/>
              <a:t> | </a:t>
            </a:r>
            <a:r>
              <a:rPr lang="de-DE" dirty="0">
                <a:hlinkClick r:id="rId17"/>
              </a:rPr>
              <a:t>State</a:t>
            </a:r>
            <a:r>
              <a:rPr lang="de-DE" dirty="0"/>
              <a:t> | </a:t>
            </a:r>
            <a:r>
              <a:rPr lang="de-DE" dirty="0">
                <a:hlinkClick r:id="rId18"/>
              </a:rPr>
              <a:t>Style</a:t>
            </a:r>
            <a:r>
              <a:rPr lang="de-DE" dirty="0"/>
              <a:t> | </a:t>
            </a:r>
            <a:r>
              <a:rPr lang="de-DE" dirty="0" err="1">
                <a:hlinkClick r:id="rId19"/>
              </a:rPr>
              <a:t>SvgSelector</a:t>
            </a:r>
            <a:r>
              <a:rPr lang="de-DE" dirty="0"/>
              <a:t> | </a:t>
            </a:r>
            <a:r>
              <a:rPr lang="de-DE" dirty="0" err="1">
                <a:hlinkClick r:id="rId2"/>
              </a:rPr>
              <a:t>TextPositionSelector</a:t>
            </a:r>
            <a:r>
              <a:rPr lang="de-DE" dirty="0"/>
              <a:t> | </a:t>
            </a:r>
            <a:r>
              <a:rPr lang="de-DE" dirty="0" err="1">
                <a:hlinkClick r:id="rId20"/>
              </a:rPr>
              <a:t>TextQuoteSelector</a:t>
            </a:r>
            <a:r>
              <a:rPr lang="de-DE" dirty="0"/>
              <a:t> | </a:t>
            </a:r>
            <a:r>
              <a:rPr lang="de-DE" dirty="0" err="1">
                <a:hlinkClick r:id="rId21"/>
              </a:rPr>
              <a:t>TextualBody</a:t>
            </a:r>
            <a:r>
              <a:rPr lang="de-DE" dirty="0"/>
              <a:t> | </a:t>
            </a:r>
            <a:r>
              <a:rPr lang="de-DE" dirty="0" err="1">
                <a:hlinkClick r:id="rId22"/>
              </a:rPr>
              <a:t>TimeState</a:t>
            </a:r>
            <a:r>
              <a:rPr lang="de-DE" dirty="0"/>
              <a:t> | </a:t>
            </a:r>
            <a:r>
              <a:rPr lang="de-DE" dirty="0" err="1">
                <a:hlinkClick r:id="rId23"/>
              </a:rPr>
              <a:t>XPathSelector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769069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A807C-A034-F3E4-E3E6-6646D42BB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DDI-CDI Data Type </a:t>
            </a:r>
            <a:r>
              <a:rPr lang="en-US" dirty="0">
                <a:hlinkClick r:id="rId2"/>
              </a:rPr>
              <a:t>Selector</a:t>
            </a:r>
            <a:r>
              <a:rPr lang="en-US" dirty="0"/>
              <a:t> and Sub-Types</a:t>
            </a:r>
            <a:endParaRPr lang="en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BAE4A7-9D69-0CFE-A080-05C5151140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4596" y="1923468"/>
            <a:ext cx="8962807" cy="469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763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5DB7C-F061-1AB9-81AE-6E97221E3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Questions</a:t>
            </a:r>
            <a:endParaRPr lang="en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5E48ED-7A34-EDCF-8A73-D2FB133BF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features are necessary?</a:t>
            </a:r>
          </a:p>
          <a:p>
            <a:pPr lvl="1"/>
            <a:r>
              <a:rPr lang="en-US" dirty="0"/>
              <a:t>Reference to an object </a:t>
            </a:r>
            <a:r>
              <a:rPr lang="en-US"/>
              <a:t>including a selector </a:t>
            </a:r>
            <a:r>
              <a:rPr lang="en-US" dirty="0"/>
              <a:t>for addressing segments of an object?</a:t>
            </a:r>
          </a:p>
          <a:p>
            <a:pPr lvl="1"/>
            <a:r>
              <a:rPr lang="en-US" dirty="0"/>
              <a:t>More?</a:t>
            </a:r>
          </a:p>
          <a:p>
            <a:r>
              <a:rPr lang="en-US" dirty="0"/>
              <a:t>What is necessary to integrate this into the model without breaking it?</a:t>
            </a:r>
          </a:p>
        </p:txBody>
      </p:sp>
    </p:spTree>
    <p:extLst>
      <p:ext uri="{BB962C8B-B14F-4D97-AF65-F5344CB8AC3E}">
        <p14:creationId xmlns:p14="http://schemas.microsoft.com/office/powerpoint/2010/main" val="2216898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150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Introduction: Non-Numeric, Non-Code Datums</vt:lpstr>
      <vt:lpstr>DDI-CDI Numeric or Coded Datum</vt:lpstr>
      <vt:lpstr>Goal</vt:lpstr>
      <vt:lpstr>Addressing Segments of an Object</vt:lpstr>
      <vt:lpstr>DDI-CDI Data Type Selector and Sub-Types</vt:lpstr>
      <vt:lpstr>Some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Joachim Wackerow</dc:creator>
  <cp:lastModifiedBy>Joachim Wackerow</cp:lastModifiedBy>
  <cp:revision>12</cp:revision>
  <dcterms:created xsi:type="dcterms:W3CDTF">2023-09-24T20:53:23Z</dcterms:created>
  <dcterms:modified xsi:type="dcterms:W3CDTF">2023-09-24T21:26:35Z</dcterms:modified>
</cp:coreProperties>
</file>