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2" r:id="rId3"/>
    <p:sldId id="309" r:id="rId4"/>
    <p:sldId id="310" r:id="rId5"/>
    <p:sldId id="313" r:id="rId6"/>
    <p:sldId id="259" r:id="rId7"/>
    <p:sldId id="263" r:id="rId8"/>
    <p:sldId id="315" r:id="rId9"/>
    <p:sldId id="264" r:id="rId10"/>
    <p:sldId id="316" r:id="rId11"/>
    <p:sldId id="293" r:id="rId12"/>
    <p:sldId id="325" r:id="rId13"/>
    <p:sldId id="306" r:id="rId14"/>
    <p:sldId id="307" r:id="rId15"/>
    <p:sldId id="326" r:id="rId16"/>
    <p:sldId id="327" r:id="rId17"/>
    <p:sldId id="328" r:id="rId18"/>
    <p:sldId id="329" r:id="rId19"/>
    <p:sldId id="330" r:id="rId20"/>
    <p:sldId id="271" r:id="rId21"/>
    <p:sldId id="336" r:id="rId22"/>
    <p:sldId id="331" r:id="rId23"/>
    <p:sldId id="332" r:id="rId24"/>
    <p:sldId id="333" r:id="rId25"/>
    <p:sldId id="334" r:id="rId26"/>
    <p:sldId id="33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8A51-220E-400A-A3D5-F861C48C5386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EEBF7-BC1E-4ED8-8962-027EED78B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Viewing</a:t>
            </a:r>
            <a:r>
              <a:rPr lang="en-US" baseline="0" dirty="0"/>
              <a:t> the</a:t>
            </a:r>
            <a:r>
              <a:rPr lang="en-US" dirty="0"/>
              <a:t> relationships</a:t>
            </a:r>
            <a:r>
              <a:rPr lang="en-US" baseline="0" dirty="0"/>
              <a:t> in a collection in a diagram may reveal insights that are not immediately apparent in a textual description. </a:t>
            </a:r>
          </a:p>
          <a:p>
            <a:r>
              <a:rPr lang="en-US" baseline="0" dirty="0"/>
              <a:t>Topic modeling allows applying a structure to unstructured text. It could be used to compute distances among objects like questions. See https://en.wikipedia.org/wiki/Topic_model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490BE-CBA4-4A17-A399-067A5F7726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E2FD-2A5D-549F-874A-2E8A53AB0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6088B-76EF-A35A-22A5-C02CDF034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1B76A-BE41-182E-5093-ECE6914D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B28F-ED91-2A24-B17B-A99100A1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95584-120E-FFEC-F533-B63AA495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FA54-A5AC-D524-9C06-32F0CBCE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79594-8144-DC4A-DE6F-3FD60388D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A2F3-37B1-BF19-495F-1C69CED9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3897-77C9-BF2E-8A87-246B46F8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4755-74A5-C4CD-BADF-4F5708C3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2808D-503F-3D28-56CC-00CEBD00A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E8A50-6E7C-3401-0EF7-FBC56B507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136C2-4033-6855-197F-37AF51DE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0B34-8AD5-10EA-ED36-878E9358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8BFB9-08DF-FC98-A9AD-ED394FF0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2168-750A-4D97-4F62-6A991A81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B9F93-45B6-D81A-E345-B5FABE81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52BB6-3786-C3CB-739E-224DA400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AFE9-BAE1-F65E-1804-59DC1487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EFCE3-FC7C-D247-F464-2754CDA1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7F1B-7D4C-6B59-6BC8-337F10C5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53796-4FCE-0F8C-968A-2B2EA94FF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5E1A-C654-B66B-B854-29D4C9AD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FECE-536E-95F2-8E7B-A43760A5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2FF6D-F45E-2372-7011-B5ED3BED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FCF5-BCB0-B1F2-E59C-28F569562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A2AC-4284-2D21-5B11-64406BCF9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32FFE-5F28-7A44-452A-6DD45D4A7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A6F44-79D3-9E03-18E4-0013A76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14CB3-7E06-284F-C9E6-947DA796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9D2E5-E414-14AC-BE88-C965E4D2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F0BD9-4BC0-6F14-BF81-041726A9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78BDB-807F-EA38-9555-AB6D3DAC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5D2A1-4A8B-E463-13BE-DA734F289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57FB0-4173-BDCE-1D81-DBA60C2DA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6319F-2C67-9A1C-3D6A-16CB5B367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229E9-E891-91C2-935D-5100CC8A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06C9C-5AE8-3F98-0CE1-0F90DF653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26CDD0-E891-AF12-4261-496C4305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2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EB46-2D48-89DD-F811-FD7F5E695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1213C-4355-2E51-5A21-9003694D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67F8B-9D36-54B8-7A3F-214E7953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594E1-6E5D-DE56-C8F2-9CE6584B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5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E4FDF-7954-EE99-B6E3-895FA7DC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F59EC-0D91-F404-746E-C38F9125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03CF0-2DC9-C2F9-63E5-6DA2A6A0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9EE4-542D-B06C-ED1C-0657C898C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419D-F6DA-10CF-B1F2-9C99E2C6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01F9E-F261-4421-BA4E-D6AE87F59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DDB56-4890-7132-D8B3-D475B2D9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60AE9-612F-85D3-9C08-5B69A2FB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E72B2-302C-BBD8-F22B-0F71A3C1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F783-ABE3-A633-E4F9-F4B1E520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49F2D-EF64-D3FD-AC87-626B457A0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B32B3-EEB9-E9CF-3E71-B5BE809F0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4CF03-C36F-6638-D477-4CCCEC73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59070-AD68-815D-A60B-DD8EB7B7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BEE5-88A0-EA72-172F-6DB925F5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411861-298E-846C-02C2-EFD30D2D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81E83-D4B8-9160-B712-F6818288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6B72D-8D3F-ECC7-D9A9-0F4443771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1C19-5A10-4B85-A8B0-9B757B82318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C99D-4B66-58B0-9066-EB5595491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CDI Encoding -  </a:t>
            </a:r>
            <a:r>
              <a:rPr lang="en-US" dirty="0" err="1"/>
              <a:t>Dagstuhl</a:t>
            </a:r>
            <a:r>
              <a:rPr lang="en-US" dirty="0"/>
              <a:t> September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8A8F7-DA86-62B3-0E5E-C5B10738E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7954-152F-457E-88D6-CF18D44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8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A16F-D813-801C-5EA9-1A0E5C80E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Representations of a </a:t>
            </a:r>
            <a:br>
              <a:rPr lang="en-US" dirty="0"/>
            </a:br>
            <a:r>
              <a:rPr lang="en-US" dirty="0"/>
              <a:t>UCMIS Model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597FE-A077-1EC4-BBA3-00E87F970F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69CECA-3B0A-F2C3-ACF3-244E5C79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Functions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6A52B-9FC2-6FD8-1D8D-8C32C1C03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“getter” for complete “tree” from an object</a:t>
            </a:r>
          </a:p>
          <a:p>
            <a:pPr lvl="1"/>
            <a:r>
              <a:rPr lang="en-US" dirty="0"/>
              <a:t>All properties</a:t>
            </a:r>
          </a:p>
          <a:p>
            <a:pPr lvl="1"/>
            <a:r>
              <a:rPr lang="en-US" dirty="0"/>
              <a:t>Not only references, but all associated (referenced) objects</a:t>
            </a:r>
          </a:p>
          <a:p>
            <a:pPr lvl="2"/>
            <a:r>
              <a:rPr lang="en-US" dirty="0"/>
              <a:t>Including external searches?</a:t>
            </a:r>
          </a:p>
          <a:p>
            <a:pPr lvl="2"/>
            <a:endParaRPr lang="en-US" dirty="0"/>
          </a:p>
          <a:p>
            <a:r>
              <a:rPr lang="en-US" dirty="0"/>
              <a:t>Deep content comparison – </a:t>
            </a:r>
          </a:p>
          <a:p>
            <a:pPr lvl="1"/>
            <a:r>
              <a:rPr lang="en-US" dirty="0"/>
              <a:t>Comparing the content of two “trees”, ignoring IDs of associated objects.</a:t>
            </a:r>
          </a:p>
          <a:p>
            <a:pPr lvl="2"/>
            <a:r>
              <a:rPr lang="en-US" dirty="0"/>
              <a:t>Example  - comparing the value domains of two SPSS </a:t>
            </a:r>
            <a:r>
              <a:rPr lang="en-US"/>
              <a:t>categorical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1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DDI4 has a </a:t>
            </a:r>
            <a:r>
              <a:rPr lang="en-US" dirty="0" err="1"/>
              <a:t>CollectionsPattern</a:t>
            </a:r>
            <a:r>
              <a:rPr lang="en-US" dirty="0"/>
              <a:t> that is reused in many places in the model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E.g. </a:t>
            </a:r>
            <a:r>
              <a:rPr lang="en-US" dirty="0" err="1"/>
              <a:t>CodeList</a:t>
            </a:r>
            <a:r>
              <a:rPr lang="en-US" dirty="0"/>
              <a:t>, </a:t>
            </a:r>
            <a:r>
              <a:rPr lang="en-US" dirty="0" err="1"/>
              <a:t>ConceptSystem</a:t>
            </a:r>
            <a:r>
              <a:rPr lang="en-US" dirty="0"/>
              <a:t>, </a:t>
            </a:r>
            <a:r>
              <a:rPr lang="en-US" dirty="0" err="1"/>
              <a:t>AgentListing</a:t>
            </a:r>
            <a:r>
              <a:rPr lang="en-US" dirty="0"/>
              <a:t>, </a:t>
            </a:r>
            <a:r>
              <a:rPr lang="en-US" dirty="0" err="1"/>
              <a:t>VariableCollection</a:t>
            </a: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r>
              <a:rPr lang="en-US" dirty="0"/>
              <a:t>A number of operators could apply to any type of collection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Intersection, union, difference, inner and outer joins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Collections and their structure are a prime candidate for visualization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Collection structures could be used with metadata mining like topic modeling to yield new ways of navigation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Codelists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Codelists</a:t>
            </a:r>
            <a:r>
              <a:rPr lang="en-US" dirty="0"/>
              <a:t> – are These Equal?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/>
          </a:p>
          <a:p>
            <a:r>
              <a:rPr lang="en-US" dirty="0"/>
              <a:t>1 denotes “Very unhappy”</a:t>
            </a:r>
          </a:p>
          <a:p>
            <a:r>
              <a:rPr lang="en-US" dirty="0"/>
              <a:t>2 denotes “Somewhat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CodelistB</a:t>
            </a:r>
            <a:endParaRPr lang="en-US" dirty="0"/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87882" y="739557"/>
            <a:ext cx="4465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B0F0"/>
                </a:solidFill>
              </a:rPr>
              <a:t>CodelistA</a:t>
            </a:r>
            <a:r>
              <a:rPr lang="en-US" sz="3600" dirty="0">
                <a:solidFill>
                  <a:srgbClr val="00B0F0"/>
                </a:solidFill>
              </a:rPr>
              <a:t> == </a:t>
            </a:r>
            <a:r>
              <a:rPr lang="en-US" sz="3600" dirty="0" err="1">
                <a:solidFill>
                  <a:srgbClr val="00B0F0"/>
                </a:solidFill>
              </a:rPr>
              <a:t>CodeListB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75643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Codelists</a:t>
            </a:r>
            <a:r>
              <a:rPr lang="en-US" dirty="0"/>
              <a:t> – are These Equal?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6700" y="1797050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/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r>
              <a:rPr lang="en-US" dirty="0">
                <a:solidFill>
                  <a:srgbClr val="FF0000"/>
                </a:solidFill>
              </a:rPr>
              <a:t>6 denotes “Ecstatic”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CodelistB</a:t>
            </a:r>
            <a:endParaRPr lang="en-US" dirty="0"/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87882" y="739557"/>
            <a:ext cx="4465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B0F0"/>
                </a:solidFill>
              </a:rPr>
              <a:t>CodelistA</a:t>
            </a:r>
            <a:r>
              <a:rPr lang="en-US" sz="3600" dirty="0">
                <a:solidFill>
                  <a:srgbClr val="00B0F0"/>
                </a:solidFill>
              </a:rPr>
              <a:t> == </a:t>
            </a:r>
            <a:r>
              <a:rPr lang="en-US" sz="3600" dirty="0" err="1">
                <a:solidFill>
                  <a:srgbClr val="00B0F0"/>
                </a:solidFill>
              </a:rPr>
              <a:t>CodeListB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269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06309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Codelists</a:t>
            </a:r>
            <a:r>
              <a:rPr lang="en-US" dirty="0"/>
              <a:t> – What is the Difference Between A and B?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47825"/>
            <a:ext cx="42291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/>
          </a:p>
          <a:p>
            <a:r>
              <a:rPr lang="en-US" sz="2400" dirty="0"/>
              <a:t>1 denotes "Very unhappy”</a:t>
            </a:r>
          </a:p>
          <a:p>
            <a:r>
              <a:rPr lang="en-US" sz="2400" dirty="0"/>
              <a:t>2 denotes "Somewhat unhappy”</a:t>
            </a:r>
          </a:p>
          <a:p>
            <a:r>
              <a:rPr lang="en-US" sz="2400" dirty="0"/>
              <a:t>3 denotes "Neither”</a:t>
            </a:r>
          </a:p>
          <a:p>
            <a:r>
              <a:rPr lang="en-US" sz="2400" dirty="0"/>
              <a:t>4 denotes "Somewhat happy”</a:t>
            </a:r>
          </a:p>
          <a:p>
            <a:r>
              <a:rPr lang="en-US" sz="2400" dirty="0"/>
              <a:t>5 denotes "Very happy”</a:t>
            </a:r>
          </a:p>
          <a:p>
            <a:r>
              <a:rPr lang="en-US" sz="2400" dirty="0">
                <a:solidFill>
                  <a:srgbClr val="FF0000"/>
                </a:solidFill>
              </a:rPr>
              <a:t>6 denotes “Ecstatic”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647825"/>
            <a:ext cx="414208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CodelistB</a:t>
            </a:r>
            <a:endParaRPr lang="en-US" dirty="0"/>
          </a:p>
          <a:p>
            <a:r>
              <a:rPr lang="en-US" sz="2400" dirty="0"/>
              <a:t>1 denotes "Very unhappy”</a:t>
            </a:r>
          </a:p>
          <a:p>
            <a:r>
              <a:rPr lang="en-US" sz="2400" dirty="0"/>
              <a:t>2 denotes "Somewhat unhappy”</a:t>
            </a:r>
          </a:p>
          <a:p>
            <a:r>
              <a:rPr lang="en-US" sz="2400" dirty="0"/>
              <a:t>3 denotes "Neither”</a:t>
            </a:r>
          </a:p>
          <a:p>
            <a:r>
              <a:rPr lang="en-US" sz="2400" dirty="0"/>
              <a:t>4 denotes "Somewhat happy”</a:t>
            </a:r>
          </a:p>
          <a:p>
            <a:r>
              <a:rPr lang="en-US" sz="2400" dirty="0"/>
              <a:t>5 denotes "Very happy”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20842" y="1647825"/>
            <a:ext cx="3069558" cy="892552"/>
          </a:xfrm>
          <a:prstGeom prst="rect">
            <a:avLst/>
          </a:prstGeom>
          <a:noFill/>
          <a:ln>
            <a:solidFill>
              <a:srgbClr val="253494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(</a:t>
            </a:r>
            <a:r>
              <a:rPr lang="en-US" sz="2400" dirty="0" err="1">
                <a:solidFill>
                  <a:srgbClr val="00B0F0"/>
                </a:solidFill>
              </a:rPr>
              <a:t>CodelistA</a:t>
            </a:r>
            <a:r>
              <a:rPr lang="en-US" sz="2400" dirty="0">
                <a:solidFill>
                  <a:srgbClr val="00B0F0"/>
                </a:solidFill>
              </a:rPr>
              <a:t> – </a:t>
            </a:r>
            <a:r>
              <a:rPr lang="en-US" sz="2400" dirty="0" err="1">
                <a:solidFill>
                  <a:srgbClr val="00B0F0"/>
                </a:solidFill>
              </a:rPr>
              <a:t>CodeListB</a:t>
            </a:r>
            <a:r>
              <a:rPr lang="en-US" sz="2400" dirty="0">
                <a:solidFill>
                  <a:srgbClr val="00B0F0"/>
                </a:solidFill>
              </a:rPr>
              <a:t>)</a:t>
            </a:r>
          </a:p>
          <a:p>
            <a:r>
              <a:rPr lang="en-US" sz="2400" dirty="0"/>
              <a:t>6 denotes “Ecstatic</a:t>
            </a:r>
            <a:r>
              <a:rPr lang="en-US" sz="28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12200" y="3502025"/>
            <a:ext cx="3378200" cy="830997"/>
          </a:xfrm>
          <a:prstGeom prst="rect">
            <a:avLst/>
          </a:prstGeom>
          <a:noFill/>
          <a:ln>
            <a:solidFill>
              <a:srgbClr val="25349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(</a:t>
            </a:r>
            <a:r>
              <a:rPr lang="en-US" sz="2400" dirty="0" err="1">
                <a:solidFill>
                  <a:srgbClr val="00B0F0"/>
                </a:solidFill>
              </a:rPr>
              <a:t>CodelistB</a:t>
            </a:r>
            <a:r>
              <a:rPr lang="en-US" sz="2400" dirty="0">
                <a:solidFill>
                  <a:srgbClr val="00B0F0"/>
                </a:solidFill>
              </a:rPr>
              <a:t> – </a:t>
            </a:r>
            <a:r>
              <a:rPr lang="en-US" sz="2400" dirty="0" err="1">
                <a:solidFill>
                  <a:srgbClr val="00B0F0"/>
                </a:solidFill>
              </a:rPr>
              <a:t>CodeListA</a:t>
            </a:r>
            <a:r>
              <a:rPr lang="en-US" sz="2400" dirty="0">
                <a:solidFill>
                  <a:srgbClr val="00B0F0"/>
                </a:solidFill>
              </a:rPr>
              <a:t>)</a:t>
            </a:r>
          </a:p>
          <a:p>
            <a:r>
              <a:rPr lang="en-US" sz="2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1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Codelists</a:t>
            </a:r>
            <a:r>
              <a:rPr lang="en-US" dirty="0"/>
              <a:t> – is one a Subset?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/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r>
              <a:rPr lang="en-US" dirty="0">
                <a:solidFill>
                  <a:srgbClr val="FF0000"/>
                </a:solidFill>
              </a:rPr>
              <a:t>6 denotes “Ecstatic”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CodelistB</a:t>
            </a:r>
            <a:endParaRPr lang="en-US" dirty="0"/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700771"/>
            <a:ext cx="592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Contains(</a:t>
            </a:r>
            <a:r>
              <a:rPr lang="en-US" sz="3600" dirty="0" err="1">
                <a:solidFill>
                  <a:srgbClr val="00B0F0"/>
                </a:solidFill>
              </a:rPr>
              <a:t>CodelistA</a:t>
            </a:r>
            <a:r>
              <a:rPr lang="en-US" sz="3600" dirty="0">
                <a:solidFill>
                  <a:srgbClr val="00B0F0"/>
                </a:solidFill>
              </a:rPr>
              <a:t>, </a:t>
            </a:r>
            <a:r>
              <a:rPr lang="en-US" sz="3600" dirty="0" err="1">
                <a:solidFill>
                  <a:srgbClr val="00B0F0"/>
                </a:solidFill>
              </a:rPr>
              <a:t>CodeListB</a:t>
            </a:r>
            <a:r>
              <a:rPr lang="en-US" sz="36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123710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Properties are Different?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6700" y="2110838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takesSubstantiveValuesFrom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</a:t>
            </a:r>
            <a:r>
              <a:rPr lang="en-US" dirty="0" err="1">
                <a:solidFill>
                  <a:srgbClr val="00B0F0"/>
                </a:solidFill>
              </a:rPr>
              <a:t>takesSentinalValuesFrom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99 denotes “missing-refused”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2139413"/>
            <a:ext cx="5181600" cy="4351338"/>
          </a:xfrm>
          <a:solidFill>
            <a:srgbClr val="D5EFE9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takesSubstantiveValuesFrom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1 denotes "Very unhappy”</a:t>
            </a:r>
          </a:p>
          <a:p>
            <a:r>
              <a:rPr lang="en-US" dirty="0"/>
              <a:t>2 denotes "Somewhat unhappy”</a:t>
            </a:r>
          </a:p>
          <a:p>
            <a:r>
              <a:rPr lang="en-US" dirty="0"/>
              <a:t>3 denotes "Neither”</a:t>
            </a:r>
          </a:p>
          <a:p>
            <a:r>
              <a:rPr lang="en-US" dirty="0"/>
              <a:t>4 denotes "Somewhat happy”</a:t>
            </a:r>
          </a:p>
          <a:p>
            <a:r>
              <a:rPr lang="en-US" dirty="0"/>
              <a:t>5 denotes "Very happy”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23753"/>
            <a:ext cx="8612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B0F0"/>
                </a:solidFill>
              </a:rPr>
              <a:t>PropertyDifference</a:t>
            </a:r>
            <a:r>
              <a:rPr lang="en-US" sz="2800" dirty="0">
                <a:solidFill>
                  <a:srgbClr val="00B0F0"/>
                </a:solidFill>
              </a:rPr>
              <a:t>(InstanceVariable1, InstanceVariable2)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4488" y="1571911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53494"/>
                </a:solidFill>
              </a:rPr>
              <a:t>InstanceVariable1 associations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014" y="1571911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53494"/>
                </a:solidFill>
              </a:rPr>
              <a:t>InstanceVariable2 associations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8828813" y="890110"/>
            <a:ext cx="2582182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2E75B6"/>
                </a:solidFill>
              </a:rPr>
              <a:t>takesSentinalValuesFrom</a:t>
            </a:r>
            <a:endParaRPr lang="en-US" b="1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0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Complexities-</a:t>
            </a:r>
            <a:br>
              <a:rPr lang="en-US" dirty="0"/>
            </a:br>
            <a:r>
              <a:rPr lang="en-US" dirty="0"/>
              <a:t>How do we deal with “Other”?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1=“age 0 to 18”</a:t>
            </a:r>
          </a:p>
          <a:p>
            <a:r>
              <a:rPr lang="en-US" dirty="0"/>
              <a:t>2=“age 19 to 30”</a:t>
            </a:r>
          </a:p>
          <a:p>
            <a:r>
              <a:rPr lang="en-US" dirty="0"/>
              <a:t>9=“other”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1=“age 0 to 18”</a:t>
            </a:r>
          </a:p>
          <a:p>
            <a:r>
              <a:rPr lang="en-US" dirty="0"/>
              <a:t>2=“age 19 to 30”</a:t>
            </a:r>
          </a:p>
          <a:p>
            <a:r>
              <a:rPr lang="en-US" dirty="0"/>
              <a:t>3=“age 31 to 65”</a:t>
            </a:r>
          </a:p>
          <a:p>
            <a:r>
              <a:rPr lang="en-US" dirty="0"/>
              <a:t>9=“other”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8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What Kinds of Metadata Objects Might We Operate?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918200"/>
          </a:xfrm>
        </p:spPr>
        <p:txBody>
          <a:bodyPr/>
          <a:lstStyle/>
          <a:p>
            <a:r>
              <a:rPr lang="en-US" dirty="0"/>
              <a:t>Complex objects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InstanceVariable</a:t>
            </a:r>
            <a:r>
              <a:rPr lang="en-US" dirty="0"/>
              <a:t>, </a:t>
            </a:r>
            <a:r>
              <a:rPr lang="en-US" dirty="0" err="1"/>
              <a:t>Codelist</a:t>
            </a:r>
            <a:r>
              <a:rPr lang="en-US" dirty="0"/>
              <a:t>, Question (Capture), Questionnaire (Instrument)</a:t>
            </a:r>
          </a:p>
          <a:p>
            <a:pPr lvl="1"/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What does it mean if two objects are different? What tools can help explore that?</a:t>
            </a:r>
          </a:p>
          <a:p>
            <a:pPr lvl="2">
              <a:spcBef>
                <a:spcPts val="0"/>
              </a:spcBef>
            </a:pPr>
            <a:r>
              <a:rPr lang="en-US" sz="2400" dirty="0"/>
              <a:t>Shared references</a:t>
            </a:r>
          </a:p>
          <a:p>
            <a:pPr lvl="3">
              <a:spcAft>
                <a:spcPts val="600"/>
              </a:spcAft>
            </a:pPr>
            <a:r>
              <a:rPr lang="en-US" sz="2400" dirty="0"/>
              <a:t> For an </a:t>
            </a:r>
            <a:r>
              <a:rPr lang="en-US" sz="2400" dirty="0" err="1"/>
              <a:t>InstanceVariable</a:t>
            </a:r>
            <a:r>
              <a:rPr lang="en-US" sz="2400" dirty="0"/>
              <a:t>: </a:t>
            </a:r>
            <a:r>
              <a:rPr lang="en-US" sz="2400" dirty="0" err="1"/>
              <a:t>RepresentedVariable</a:t>
            </a:r>
            <a:r>
              <a:rPr lang="en-US" sz="2400" dirty="0"/>
              <a:t>, </a:t>
            </a:r>
            <a:r>
              <a:rPr lang="en-US" sz="2400" dirty="0" err="1"/>
              <a:t>ConceptualVariable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/>
              <a:t> Semantic similarity (based on structure derived from  topic modeling)</a:t>
            </a:r>
          </a:p>
          <a:p>
            <a:pPr lvl="2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What proportion of properties have entries?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Weighting of properties?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03845-7A3E-AA6C-2E89-EFD6CBCD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AAB1D-D95F-0E9B-7E05-CCE34D8A95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81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Kinds of Operations and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04452"/>
            <a:ext cx="5181600" cy="4931804"/>
          </a:xfrm>
        </p:spPr>
        <p:txBody>
          <a:bodyPr>
            <a:normAutofit/>
          </a:bodyPr>
          <a:lstStyle/>
          <a:p>
            <a:r>
              <a:rPr lang="en-US" dirty="0"/>
              <a:t>Transformation</a:t>
            </a:r>
          </a:p>
          <a:p>
            <a:endParaRPr lang="en-US" dirty="0"/>
          </a:p>
          <a:p>
            <a:r>
              <a:rPr lang="en-US" dirty="0"/>
              <a:t>Comparison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Visualization</a:t>
            </a:r>
          </a:p>
          <a:p>
            <a:pPr lvl="1"/>
            <a:r>
              <a:rPr lang="en-US" dirty="0"/>
              <a:t>“print” to various formats or with selected language</a:t>
            </a:r>
          </a:p>
          <a:p>
            <a:pPr lvl="1"/>
            <a:r>
              <a:rPr lang="en-US" dirty="0"/>
              <a:t>Structure of collections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Combination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904452"/>
            <a:ext cx="5181600" cy="4931804"/>
          </a:xfrm>
        </p:spPr>
        <p:txBody>
          <a:bodyPr>
            <a:normAutofit/>
          </a:bodyPr>
          <a:lstStyle/>
          <a:p>
            <a:r>
              <a:rPr lang="en-US" dirty="0"/>
              <a:t>Complex Single Objects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Collections</a:t>
            </a:r>
          </a:p>
          <a:p>
            <a:pPr lvl="1"/>
            <a:r>
              <a:rPr lang="en-US" dirty="0"/>
              <a:t>Code and Category lists</a:t>
            </a:r>
          </a:p>
          <a:p>
            <a:pPr lvl="1"/>
            <a:r>
              <a:rPr lang="en-US" dirty="0"/>
              <a:t>Processes like GSBPM nodes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Agents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54280" y="53512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Operations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9007" y="444261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Objects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1110466"/>
            <a:ext cx="2628900" cy="5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051463" y="1302626"/>
            <a:ext cx="2968337" cy="8620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17103" y="3196243"/>
            <a:ext cx="3002697" cy="133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164960" y="3535057"/>
            <a:ext cx="3007240" cy="19663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51463" y="2214793"/>
            <a:ext cx="3006437" cy="8301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070512" y="1480365"/>
            <a:ext cx="2949288" cy="16600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29000" y="1273784"/>
            <a:ext cx="2590800" cy="16459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64960" y="5977102"/>
            <a:ext cx="516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would combining two </a:t>
            </a:r>
            <a:r>
              <a:rPr lang="en-US" dirty="0" err="1"/>
              <a:t>InstanceVariables</a:t>
            </a:r>
            <a:r>
              <a:rPr lang="en-US" dirty="0"/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31706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Operations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5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Operators Might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5EFE9"/>
          </a:solidFill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US" sz="2800" dirty="0"/>
              <a:t>Exact Equality – e.g. same </a:t>
            </a:r>
            <a:r>
              <a:rPr lang="en-US" sz="2800" dirty="0" err="1"/>
              <a:t>DdiUrn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800" dirty="0"/>
              <a:t>Content Equality – TRUE if all content equal, ignoring identification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&lt; or &gt; – Boolean, (based on index) two objects in an ordered collection  </a:t>
            </a:r>
            <a:r>
              <a:rPr lang="en-US" sz="2800" dirty="0" err="1"/>
              <a:t>lessThan</a:t>
            </a:r>
            <a:r>
              <a:rPr lang="en-US" sz="2800" dirty="0"/>
              <a:t>(</a:t>
            </a:r>
            <a:r>
              <a:rPr lang="en-US" sz="2800" dirty="0" err="1"/>
              <a:t>objectA</a:t>
            </a:r>
            <a:r>
              <a:rPr lang="en-US" sz="2800" dirty="0"/>
              <a:t>, object, </a:t>
            </a:r>
            <a:r>
              <a:rPr lang="en-US" sz="2800" dirty="0" err="1"/>
              <a:t>orderDefinition</a:t>
            </a:r>
            <a:r>
              <a:rPr lang="en-US" sz="2800" dirty="0"/>
              <a:t>) </a:t>
            </a:r>
          </a:p>
          <a:p>
            <a:pPr lvl="2">
              <a:spcAft>
                <a:spcPts val="1200"/>
              </a:spcAft>
            </a:pPr>
            <a:r>
              <a:rPr lang="en-US" sz="2400" dirty="0"/>
              <a:t>(e.g. Seniority Order Definition)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Distance between (order, network hops)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67880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Comparison Operators on Objects</a:t>
            </a:r>
          </a:p>
        </p:txBody>
      </p:sp>
    </p:spTree>
    <p:extLst>
      <p:ext uri="{BB962C8B-B14F-4D97-AF65-F5344CB8AC3E}">
        <p14:creationId xmlns:p14="http://schemas.microsoft.com/office/powerpoint/2010/main" val="1849605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Operators Might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5625"/>
            <a:ext cx="11518900" cy="4351338"/>
          </a:xfrm>
          <a:solidFill>
            <a:srgbClr val="D5EFE9"/>
          </a:solidFill>
        </p:spPr>
        <p:txBody>
          <a:bodyPr numCol="2">
            <a:normAutofit fontScale="85000" lnSpcReduction="20000"/>
          </a:bodyPr>
          <a:lstStyle/>
          <a:p>
            <a:pPr lvl="1"/>
            <a:r>
              <a:rPr lang="en-US" sz="2800" dirty="0" err="1"/>
              <a:t>AsOrdered</a:t>
            </a:r>
            <a:r>
              <a:rPr lang="en-US" sz="2800" dirty="0"/>
              <a:t> – </a:t>
            </a:r>
          </a:p>
          <a:p>
            <a:pPr lvl="2"/>
            <a:r>
              <a:rPr lang="en-US" sz="2400" dirty="0"/>
              <a:t>converts collection</a:t>
            </a:r>
          </a:p>
          <a:p>
            <a:pPr lvl="1"/>
            <a:r>
              <a:rPr lang="en-US" sz="2800" dirty="0" err="1"/>
              <a:t>AsBag</a:t>
            </a:r>
            <a:r>
              <a:rPr lang="en-US" sz="2800" dirty="0"/>
              <a:t> – </a:t>
            </a:r>
          </a:p>
          <a:p>
            <a:pPr lvl="2"/>
            <a:r>
              <a:rPr lang="en-US" sz="2400" dirty="0"/>
              <a:t>converts collection</a:t>
            </a:r>
          </a:p>
          <a:p>
            <a:pPr lvl="1"/>
            <a:r>
              <a:rPr lang="en-US" sz="2800" dirty="0" err="1"/>
              <a:t>AsSet</a:t>
            </a:r>
            <a:r>
              <a:rPr lang="en-US" sz="2800" dirty="0"/>
              <a:t> – </a:t>
            </a:r>
          </a:p>
          <a:p>
            <a:pPr lvl="2"/>
            <a:r>
              <a:rPr lang="en-US" sz="2400" dirty="0"/>
              <a:t>converts collection</a:t>
            </a:r>
          </a:p>
          <a:p>
            <a:pPr lvl="1"/>
            <a:r>
              <a:rPr lang="en-US" sz="2800" dirty="0"/>
              <a:t>Count – </a:t>
            </a:r>
          </a:p>
          <a:p>
            <a:pPr lvl="2"/>
            <a:r>
              <a:rPr lang="en-US" sz="2400" dirty="0"/>
              <a:t># of objects in collection</a:t>
            </a:r>
          </a:p>
          <a:p>
            <a:pPr lvl="1"/>
            <a:r>
              <a:rPr lang="en-US" sz="2800" dirty="0"/>
              <a:t>First – </a:t>
            </a:r>
          </a:p>
          <a:p>
            <a:pPr lvl="2"/>
            <a:r>
              <a:rPr lang="en-US" sz="2400" dirty="0"/>
              <a:t>first object in collection</a:t>
            </a:r>
          </a:p>
          <a:p>
            <a:pPr lvl="1"/>
            <a:r>
              <a:rPr lang="en-US" sz="2800" dirty="0" err="1"/>
              <a:t>ForAll</a:t>
            </a:r>
            <a:r>
              <a:rPr lang="en-US" sz="2800" dirty="0"/>
              <a:t> (Boolean) </a:t>
            </a:r>
          </a:p>
          <a:p>
            <a:pPr lvl="2"/>
            <a:r>
              <a:rPr lang="en-US" sz="2400" dirty="0"/>
              <a:t>(every element satisfies a condition)</a:t>
            </a:r>
            <a:endParaRPr lang="en-US" sz="2800" dirty="0"/>
          </a:p>
          <a:p>
            <a:pPr lvl="1"/>
            <a:r>
              <a:rPr lang="en-US" sz="2800" dirty="0" err="1"/>
              <a:t>IndexOf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 index of object in ordered collection</a:t>
            </a:r>
          </a:p>
          <a:p>
            <a:pPr lvl="1"/>
            <a:r>
              <a:rPr lang="en-US" sz="2800" dirty="0" err="1"/>
              <a:t>IsEmpty</a:t>
            </a:r>
            <a:r>
              <a:rPr lang="en-US" sz="2800" dirty="0"/>
              <a:t> / </a:t>
            </a:r>
            <a:r>
              <a:rPr lang="en-US" sz="2800" dirty="0" err="1"/>
              <a:t>notEmpty</a:t>
            </a:r>
            <a:r>
              <a:rPr lang="en-US" sz="2800" dirty="0"/>
              <a:t> – </a:t>
            </a:r>
          </a:p>
          <a:p>
            <a:pPr lvl="2"/>
            <a:r>
              <a:rPr lang="en-US" sz="2400" dirty="0"/>
              <a:t>TRUE if no content</a:t>
            </a:r>
          </a:p>
          <a:p>
            <a:pPr lvl="1"/>
            <a:r>
              <a:rPr lang="en-US" sz="2800" dirty="0"/>
              <a:t>Last</a:t>
            </a:r>
          </a:p>
          <a:p>
            <a:pPr lvl="2"/>
            <a:r>
              <a:rPr lang="en-US" sz="2400" dirty="0"/>
              <a:t>Last object in the collection</a:t>
            </a:r>
          </a:p>
          <a:p>
            <a:pPr lvl="1"/>
            <a:r>
              <a:rPr lang="en-US" sz="2800" dirty="0" err="1"/>
              <a:t>SortedBy</a:t>
            </a:r>
            <a:endParaRPr lang="en-US" sz="2800" dirty="0"/>
          </a:p>
          <a:p>
            <a:pPr lvl="2"/>
            <a:r>
              <a:rPr lang="en-US" sz="2400" dirty="0"/>
              <a:t>Create index on some property</a:t>
            </a:r>
          </a:p>
          <a:p>
            <a:pPr lvl="1"/>
            <a:r>
              <a:rPr lang="en-US" sz="2800" dirty="0"/>
              <a:t>Sub (Bag, Set)</a:t>
            </a:r>
          </a:p>
          <a:p>
            <a:pPr lvl="2"/>
            <a:r>
              <a:rPr lang="en-US" sz="2400" dirty="0"/>
              <a:t>All </a:t>
            </a:r>
            <a:r>
              <a:rPr lang="en-US" sz="2400" dirty="0" err="1"/>
              <a:t>obkects</a:t>
            </a:r>
            <a:r>
              <a:rPr lang="en-US" sz="2400" dirty="0"/>
              <a:t> 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36900" y="101655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Single Collection Oriented 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02801" y="812800"/>
            <a:ext cx="165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Only show things with examples?</a:t>
            </a:r>
          </a:p>
        </p:txBody>
      </p:sp>
    </p:spTree>
    <p:extLst>
      <p:ext uri="{BB962C8B-B14F-4D97-AF65-F5344CB8AC3E}">
        <p14:creationId xmlns:p14="http://schemas.microsoft.com/office/powerpoint/2010/main" val="47698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Operators Might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63673"/>
            <a:ext cx="12039600" cy="4713290"/>
          </a:xfrm>
          <a:solidFill>
            <a:srgbClr val="D5EFE9"/>
          </a:solidFill>
        </p:spPr>
        <p:txBody>
          <a:bodyPr numCol="2">
            <a:normAutofit fontScale="85000" lnSpcReduction="20000"/>
          </a:bodyPr>
          <a:lstStyle/>
          <a:p>
            <a:pPr lvl="1"/>
            <a:r>
              <a:rPr lang="en-US" sz="2800" dirty="0"/>
              <a:t>Append</a:t>
            </a:r>
          </a:p>
          <a:p>
            <a:pPr lvl="2"/>
            <a:r>
              <a:rPr lang="en-US" dirty="0"/>
              <a:t>All of A followed by all of B</a:t>
            </a:r>
          </a:p>
          <a:p>
            <a:pPr lvl="1"/>
            <a:r>
              <a:rPr lang="en-US" sz="2800" dirty="0"/>
              <a:t>Difference (“-”)</a:t>
            </a:r>
          </a:p>
          <a:p>
            <a:pPr lvl="2"/>
            <a:r>
              <a:rPr lang="en-US" sz="2400" dirty="0"/>
              <a:t>Objects in A not in B</a:t>
            </a:r>
          </a:p>
          <a:p>
            <a:pPr lvl="1"/>
            <a:r>
              <a:rPr lang="en-US" sz="2800" dirty="0"/>
              <a:t>Excludes (Boolean)</a:t>
            </a:r>
          </a:p>
          <a:p>
            <a:pPr lvl="2"/>
            <a:r>
              <a:rPr lang="en-US" sz="2400" dirty="0"/>
              <a:t>TRUE if B not in A</a:t>
            </a:r>
          </a:p>
          <a:p>
            <a:pPr lvl="1"/>
            <a:r>
              <a:rPr lang="en-US" sz="2800" dirty="0" err="1"/>
              <a:t>IncludesAll</a:t>
            </a:r>
            <a:r>
              <a:rPr lang="en-US" sz="2800" dirty="0"/>
              <a:t> (Boolean)</a:t>
            </a:r>
          </a:p>
          <a:p>
            <a:pPr lvl="2"/>
            <a:r>
              <a:rPr lang="en-US" sz="2400" dirty="0"/>
              <a:t>All in B are in A</a:t>
            </a:r>
          </a:p>
          <a:p>
            <a:pPr lvl="1"/>
            <a:r>
              <a:rPr lang="en-US" sz="2800" dirty="0"/>
              <a:t>Inner Join</a:t>
            </a:r>
          </a:p>
          <a:p>
            <a:pPr lvl="2"/>
            <a:r>
              <a:rPr lang="en-US" sz="2400" dirty="0"/>
              <a:t>All objects in both collections meeting a condition</a:t>
            </a:r>
            <a:endParaRPr lang="en-US" sz="2800" dirty="0"/>
          </a:p>
          <a:p>
            <a:pPr lvl="1"/>
            <a:r>
              <a:rPr lang="en-US" sz="2800" dirty="0" err="1"/>
              <a:t>InsertAt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B inserted in A after a specific element of A</a:t>
            </a:r>
          </a:p>
          <a:p>
            <a:pPr lvl="1"/>
            <a:r>
              <a:rPr lang="en-US" sz="2800" dirty="0"/>
              <a:t>Intersection</a:t>
            </a:r>
          </a:p>
          <a:p>
            <a:pPr lvl="2"/>
            <a:r>
              <a:rPr lang="en-US" sz="2400" dirty="0"/>
              <a:t>Objects in both A and B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OuterJoin</a:t>
            </a:r>
            <a:endParaRPr lang="en-US" sz="2800" dirty="0"/>
          </a:p>
          <a:p>
            <a:pPr lvl="2"/>
            <a:r>
              <a:rPr lang="en-US" sz="2400" dirty="0"/>
              <a:t>All objects in both collections meeting a condition</a:t>
            </a:r>
          </a:p>
          <a:p>
            <a:pPr lvl="2"/>
            <a:r>
              <a:rPr lang="en-US" sz="2400" dirty="0"/>
              <a:t>Plus any other objects in one (left) or both (full) collections</a:t>
            </a:r>
            <a:endParaRPr lang="en-US" sz="2800" dirty="0"/>
          </a:p>
          <a:p>
            <a:pPr lvl="1"/>
            <a:r>
              <a:rPr lang="en-US" sz="2800" dirty="0" err="1"/>
              <a:t>SameOrder</a:t>
            </a:r>
            <a:endParaRPr lang="en-US" sz="2800" dirty="0"/>
          </a:p>
          <a:p>
            <a:pPr lvl="2"/>
            <a:r>
              <a:rPr lang="en-US" sz="2400" dirty="0"/>
              <a:t>A and B contain the same objects in the same order</a:t>
            </a:r>
          </a:p>
          <a:p>
            <a:pPr lvl="1"/>
            <a:r>
              <a:rPr lang="en-US" sz="2800" dirty="0"/>
              <a:t>Union</a:t>
            </a:r>
          </a:p>
          <a:p>
            <a:pPr lvl="2"/>
            <a:r>
              <a:rPr lang="en-US" sz="2400" dirty="0"/>
              <a:t>Objects in both collections, duplicated not included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60843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Collection Comparison Operators</a:t>
            </a:r>
          </a:p>
          <a:p>
            <a:pPr algn="ctr"/>
            <a:r>
              <a:rPr lang="en-US" sz="2400" b="1" dirty="0"/>
              <a:t>Collection A and Collection B</a:t>
            </a:r>
          </a:p>
        </p:txBody>
      </p:sp>
    </p:spTree>
    <p:extLst>
      <p:ext uri="{BB962C8B-B14F-4D97-AF65-F5344CB8AC3E}">
        <p14:creationId xmlns:p14="http://schemas.microsoft.com/office/powerpoint/2010/main" val="620965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Operators Might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25625"/>
            <a:ext cx="10655300" cy="2566235"/>
          </a:xfrm>
          <a:solidFill>
            <a:srgbClr val="D5EFE9"/>
          </a:solidFill>
        </p:spPr>
        <p:txBody>
          <a:bodyPr/>
          <a:lstStyle/>
          <a:p>
            <a:pPr lvl="1"/>
            <a:r>
              <a:rPr lang="en-US" sz="2800" dirty="0" err="1"/>
              <a:t>EmptyObject</a:t>
            </a:r>
            <a:endParaRPr lang="en-US" sz="2800" dirty="0"/>
          </a:p>
          <a:p>
            <a:pPr lvl="2"/>
            <a:r>
              <a:rPr lang="en-US" sz="2400" dirty="0"/>
              <a:t>TRUE if no property or relationship </a:t>
            </a:r>
            <a:endParaRPr lang="en-US" sz="2200" dirty="0"/>
          </a:p>
          <a:p>
            <a:pPr lvl="1"/>
            <a:r>
              <a:rPr lang="en-US" sz="2800" dirty="0" err="1"/>
              <a:t>CommonProperties</a:t>
            </a:r>
            <a:endParaRPr lang="en-US" sz="2800" dirty="0"/>
          </a:p>
          <a:p>
            <a:pPr lvl="2"/>
            <a:r>
              <a:rPr lang="en-US" sz="2400" dirty="0"/>
              <a:t>Could be used to find shared properties </a:t>
            </a:r>
          </a:p>
          <a:p>
            <a:pPr lvl="1"/>
            <a:r>
              <a:rPr lang="en-US" sz="2800" dirty="0" err="1"/>
              <a:t>CommonRelationships</a:t>
            </a:r>
            <a:endParaRPr lang="en-US" sz="2800" dirty="0"/>
          </a:p>
          <a:p>
            <a:pPr lvl="2"/>
            <a:r>
              <a:rPr lang="en-US" sz="2400" dirty="0"/>
              <a:t>Could be used to find shared associations</a:t>
            </a:r>
          </a:p>
          <a:p>
            <a:pPr lvl="2"/>
            <a:endParaRPr lang="en-US" sz="24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36900" y="101655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2C7FB8"/>
                </a:solidFill>
              </a:rPr>
              <a:t>Network Oriented 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596339"/>
            <a:ext cx="8394700" cy="1815882"/>
          </a:xfrm>
          <a:prstGeom prst="rect">
            <a:avLst/>
          </a:prstGeom>
          <a:solidFill>
            <a:srgbClr val="FFFAE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C7FB8"/>
                </a:solidFill>
              </a:rPr>
              <a:t>These operators could be used to build network diagrams of a set of DDI4 objects. Examples: diagram of variables sharing code lists; studies sharing individuals Variables with the same units of measurement.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13737" y="532389"/>
            <a:ext cx="271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Iassist</a:t>
            </a:r>
            <a:r>
              <a:rPr lang="en-US" dirty="0">
                <a:solidFill>
                  <a:srgbClr val="FF0000"/>
                </a:solidFill>
              </a:rPr>
              <a:t> Example: cuisine around the world</a:t>
            </a:r>
          </a:p>
          <a:p>
            <a:r>
              <a:rPr lang="en-US" dirty="0">
                <a:solidFill>
                  <a:srgbClr val="FF0000"/>
                </a:solidFill>
              </a:rPr>
              <a:t>Individuals?</a:t>
            </a:r>
          </a:p>
          <a:p>
            <a:r>
              <a:rPr lang="en-US" dirty="0" err="1">
                <a:solidFill>
                  <a:srgbClr val="FF0000"/>
                </a:solidFill>
              </a:rPr>
              <a:t>WorkflowSteps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6381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Operators Might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5EFE9"/>
          </a:solidFill>
        </p:spPr>
        <p:txBody>
          <a:bodyPr/>
          <a:lstStyle/>
          <a:p>
            <a:pPr lvl="1"/>
            <a:r>
              <a:rPr lang="en-US" sz="2800" dirty="0"/>
              <a:t>Class – returns class of object</a:t>
            </a:r>
          </a:p>
          <a:p>
            <a:pPr lvl="1"/>
            <a:r>
              <a:rPr lang="en-US" sz="2800" dirty="0"/>
              <a:t>Size – returns size of object</a:t>
            </a:r>
          </a:p>
          <a:p>
            <a:pPr lvl="1"/>
            <a:r>
              <a:rPr lang="en-US" sz="2800" dirty="0" err="1"/>
              <a:t>EmptyObject</a:t>
            </a:r>
            <a:r>
              <a:rPr lang="en-US" sz="2800" dirty="0"/>
              <a:t> – TRUE If no content</a:t>
            </a:r>
          </a:p>
          <a:p>
            <a:pPr lvl="1"/>
            <a:r>
              <a:rPr lang="en-US" sz="2800" dirty="0"/>
              <a:t>Properties – Lists properties names</a:t>
            </a:r>
          </a:p>
          <a:p>
            <a:pPr lvl="1"/>
            <a:r>
              <a:rPr lang="en-US" sz="2800" dirty="0" err="1"/>
              <a:t>FilledProperties</a:t>
            </a:r>
            <a:r>
              <a:rPr lang="en-US" sz="2800" dirty="0"/>
              <a:t> (count)</a:t>
            </a:r>
          </a:p>
          <a:p>
            <a:pPr lvl="1"/>
            <a:r>
              <a:rPr lang="en-US" sz="2800" dirty="0"/>
              <a:t>Relationships  - Lists relationship names</a:t>
            </a:r>
          </a:p>
          <a:p>
            <a:pPr lvl="1"/>
            <a:r>
              <a:rPr lang="en-US" sz="2800" dirty="0"/>
              <a:t>Fingerprint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American Data Documentation Initiative Conference (NADDI2019), Ottawa , On, Canada This work is licensed under the Creative Commons Attribution 4.0 International (CC BY 4.0)  License.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73663" y="64546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Utility Operators on Objects</a:t>
            </a:r>
          </a:p>
        </p:txBody>
      </p:sp>
    </p:spTree>
    <p:extLst>
      <p:ext uri="{BB962C8B-B14F-4D97-AF65-F5344CB8AC3E}">
        <p14:creationId xmlns:p14="http://schemas.microsoft.com/office/powerpoint/2010/main" val="201755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5943B-7BE2-0040-BA21-E577EB91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UCMIS Level vs Model Content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9EE12-DFBA-C4CE-C3D6-77D2BDDD4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things in a representation stem from the UCMIS model</a:t>
            </a:r>
          </a:p>
          <a:p>
            <a:pPr lvl="1"/>
            <a:r>
              <a:rPr lang="en-US" dirty="0"/>
              <a:t>E.G. Distinction between classes and structured datatypes</a:t>
            </a:r>
          </a:p>
          <a:p>
            <a:r>
              <a:rPr lang="en-US" dirty="0"/>
              <a:t>Some things stem from the content of a specific model</a:t>
            </a:r>
          </a:p>
          <a:p>
            <a:pPr lvl="1"/>
            <a:r>
              <a:rPr lang="en-US" dirty="0"/>
              <a:t>E.G. Persistent Identifiers and  Collections in the DDI-CDI model</a:t>
            </a:r>
          </a:p>
        </p:txBody>
      </p:sp>
    </p:spTree>
    <p:extLst>
      <p:ext uri="{BB962C8B-B14F-4D97-AF65-F5344CB8AC3E}">
        <p14:creationId xmlns:p14="http://schemas.microsoft.com/office/powerpoint/2010/main" val="16081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7E67-DFC9-B549-7087-9E69B922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vs Language Specific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39F-54EC-1F6A-8CEB-05D5165C6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UCMIS distinguishes between Classes and </a:t>
            </a:r>
            <a:r>
              <a:rPr lang="en-US" dirty="0" err="1"/>
              <a:t>DataTypes</a:t>
            </a:r>
            <a:endParaRPr lang="en-US" dirty="0"/>
          </a:p>
          <a:p>
            <a:pPr lvl="1"/>
            <a:r>
              <a:rPr lang="en-US" dirty="0"/>
              <a:t>Only Classes may have associations</a:t>
            </a:r>
          </a:p>
          <a:p>
            <a:r>
              <a:rPr lang="en-US" dirty="0"/>
              <a:t>Some languages may not have the distinction – everything may be a class</a:t>
            </a:r>
          </a:p>
          <a:p>
            <a:pPr lvl="1"/>
            <a:r>
              <a:rPr lang="en-US" dirty="0"/>
              <a:t>How are associations to be represented?</a:t>
            </a:r>
          </a:p>
        </p:txBody>
      </p:sp>
    </p:spTree>
    <p:extLst>
      <p:ext uri="{BB962C8B-B14F-4D97-AF65-F5344CB8AC3E}">
        <p14:creationId xmlns:p14="http://schemas.microsoft.com/office/powerpoint/2010/main" val="30354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73DEA9-2167-8B22-3ECF-ED5AC47B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DA116-5876-BB77-140C-74526A1DDF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3BFB-8580-CE48-08D2-ACCAA75E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Classes vs Instance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D5D8F-2D00-3B4D-C901-4553B3D48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different level, </a:t>
            </a:r>
            <a:r>
              <a:rPr lang="en-US" b="1" dirty="0"/>
              <a:t>instances</a:t>
            </a:r>
            <a:r>
              <a:rPr lang="en-US" dirty="0"/>
              <a:t> of model classes could be described structured with class definitions for specific objects. This is specific to a particular model. With </a:t>
            </a:r>
            <a:r>
              <a:rPr lang="en-US" dirty="0" err="1"/>
              <a:t>DdiCdi</a:t>
            </a:r>
            <a:r>
              <a:rPr lang="en-US" dirty="0"/>
              <a:t>, for example, there would be a </a:t>
            </a:r>
            <a:r>
              <a:rPr lang="en-US" dirty="0" err="1"/>
              <a:t>DataPoint</a:t>
            </a:r>
            <a:r>
              <a:rPr lang="en-US" dirty="0"/>
              <a:t> class - instances of which would be specific data points in specific data structures.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0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3AC0-9E54-55C5-8834-49FD06EC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EBF88-5E8C-F7BA-DD3E-49B87AF9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in a programming language offers certain opportunities</a:t>
            </a:r>
          </a:p>
          <a:p>
            <a:pPr lvl="1"/>
            <a:r>
              <a:rPr lang="en-US" dirty="0"/>
              <a:t>Validating content  on creation</a:t>
            </a:r>
          </a:p>
          <a:p>
            <a:pPr lvl="1"/>
            <a:r>
              <a:rPr lang="en-US" dirty="0"/>
              <a:t>Attaching metadata to data as they are created and processed</a:t>
            </a:r>
          </a:p>
          <a:p>
            <a:pPr lvl="2"/>
            <a:r>
              <a:rPr lang="en-US" dirty="0"/>
              <a:t>E.g. in R or Python metadata objects could be attributes of variables or “tables”</a:t>
            </a:r>
          </a:p>
          <a:p>
            <a:pPr lvl="1"/>
            <a:r>
              <a:rPr lang="en-US" dirty="0"/>
              <a:t>Operating on metadata as data</a:t>
            </a:r>
          </a:p>
          <a:p>
            <a:pPr lvl="1"/>
            <a:r>
              <a:rPr lang="en-US" dirty="0"/>
              <a:t>Functions and operators to work with metadata</a:t>
            </a:r>
          </a:p>
        </p:txBody>
      </p:sp>
    </p:spTree>
    <p:extLst>
      <p:ext uri="{BB962C8B-B14F-4D97-AF65-F5344CB8AC3E}">
        <p14:creationId xmlns:p14="http://schemas.microsoft.com/office/powerpoint/2010/main" val="319531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353D-E181-9271-6A3B-550AFE78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Validation is “at” the UCMIS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D15F-B09B-D065-422F-BFA02A36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Validating properties and associations could be at the UCMIS level</a:t>
            </a:r>
          </a:p>
          <a:p>
            <a:pPr lvl="1"/>
            <a:r>
              <a:rPr lang="en-US" dirty="0"/>
              <a:t>Class for association</a:t>
            </a:r>
          </a:p>
          <a:p>
            <a:pPr lvl="1"/>
            <a:r>
              <a:rPr lang="en-US" dirty="0"/>
              <a:t>Datatype for attributes</a:t>
            </a:r>
          </a:p>
          <a:p>
            <a:pPr lvl="1"/>
            <a:r>
              <a:rPr lang="en-US" dirty="0"/>
              <a:t>Conformance with cardinality for both</a:t>
            </a:r>
          </a:p>
        </p:txBody>
      </p:sp>
    </p:spTree>
    <p:extLst>
      <p:ext uri="{BB962C8B-B14F-4D97-AF65-F5344CB8AC3E}">
        <p14:creationId xmlns:p14="http://schemas.microsoft.com/office/powerpoint/2010/main" val="15836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23613-6775-10D4-F417-F663A960A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0F64-BFEA-0911-C013-5343BDE2D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Generic (UCMIS level) functions to </a:t>
            </a:r>
          </a:p>
          <a:p>
            <a:pPr lvl="2"/>
            <a:r>
              <a:rPr lang="en-US" dirty="0"/>
              <a:t>Validate objects on creation</a:t>
            </a:r>
          </a:p>
          <a:p>
            <a:pPr lvl="2"/>
            <a:r>
              <a:rPr lang="en-US" dirty="0"/>
              <a:t>Count filled properties or relationships</a:t>
            </a:r>
          </a:p>
          <a:p>
            <a:pPr lvl="2"/>
            <a:r>
              <a:rPr lang="en-US" dirty="0"/>
              <a:t>Return empty properties or relationships</a:t>
            </a:r>
          </a:p>
          <a:p>
            <a:pPr lvl="2"/>
            <a:r>
              <a:rPr lang="en-US" dirty="0"/>
              <a:t>Print objects</a:t>
            </a:r>
          </a:p>
          <a:p>
            <a:pPr lvl="2"/>
            <a:r>
              <a:rPr lang="en-US" dirty="0"/>
              <a:t>Comparison of content of complex objects (equality, subset of, difference)</a:t>
            </a:r>
          </a:p>
          <a:p>
            <a:pPr lvl="2"/>
            <a:r>
              <a:rPr lang="en-US" dirty="0"/>
              <a:t>Fingerprint</a:t>
            </a:r>
          </a:p>
          <a:p>
            <a:pPr lvl="1"/>
            <a:r>
              <a:rPr lang="en-US" dirty="0"/>
              <a:t>DDICDI</a:t>
            </a:r>
          </a:p>
          <a:p>
            <a:pPr lvl="2"/>
            <a:r>
              <a:rPr lang="en-US" dirty="0"/>
              <a:t> Manage a session level registry of identifiable objects (DDI URN lookup)</a:t>
            </a:r>
          </a:p>
          <a:p>
            <a:pPr lvl="2"/>
            <a:r>
              <a:rPr lang="en-US" dirty="0"/>
              <a:t>Manage a session level reverse registry of references to objects</a:t>
            </a:r>
          </a:p>
          <a:p>
            <a:pPr lvl="2"/>
            <a:r>
              <a:rPr lang="en-US" dirty="0"/>
              <a:t>Import / Export other (DDI) schemas</a:t>
            </a:r>
          </a:p>
          <a:p>
            <a:pPr lvl="2"/>
            <a:r>
              <a:rPr lang="en-US" dirty="0"/>
              <a:t>Functions on collections</a:t>
            </a:r>
          </a:p>
          <a:p>
            <a:pPr lvl="2"/>
            <a:r>
              <a:rPr lang="en-US" dirty="0"/>
              <a:t>Use of DDI persistent globally unique identifier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7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2044</Words>
  <Application>Microsoft Office PowerPoint</Application>
  <PresentationFormat>Widescreen</PresentationFormat>
  <Paragraphs>332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Representations of a  UCMIS Model </vt:lpstr>
      <vt:lpstr>Model Level</vt:lpstr>
      <vt:lpstr>UCMIS Level vs Model Content Level</vt:lpstr>
      <vt:lpstr>Generic vs Language Specific Constraints</vt:lpstr>
      <vt:lpstr>Instance Level</vt:lpstr>
      <vt:lpstr>Model Classes vs Instance Classes</vt:lpstr>
      <vt:lpstr>Programming Language Implementations</vt:lpstr>
      <vt:lpstr>Object Validation is “at” the UCMIS Level</vt:lpstr>
      <vt:lpstr>Functions</vt:lpstr>
      <vt:lpstr>More Complex Functions</vt:lpstr>
      <vt:lpstr>Collections</vt:lpstr>
      <vt:lpstr>Codelists</vt:lpstr>
      <vt:lpstr>Codelists – are These Equal?</vt:lpstr>
      <vt:lpstr>Codelists – are These Equal?</vt:lpstr>
      <vt:lpstr>Codelists – What is the Difference Between A and B?</vt:lpstr>
      <vt:lpstr>Codelists – is one a Subset?</vt:lpstr>
      <vt:lpstr>What Properties are Different?</vt:lpstr>
      <vt:lpstr>Complexities- How do we deal with “Other”?</vt:lpstr>
      <vt:lpstr>On What Kinds of Metadata Objects Might We Operate?</vt:lpstr>
      <vt:lpstr>What Kinds of Operations and Objects?</vt:lpstr>
      <vt:lpstr>Possible Operations</vt:lpstr>
      <vt:lpstr>What Operators Might be Useful?</vt:lpstr>
      <vt:lpstr>What Operators Might be Useful?</vt:lpstr>
      <vt:lpstr>What Operators Might be Useful?</vt:lpstr>
      <vt:lpstr>What Operators Might be Useful?</vt:lpstr>
      <vt:lpstr>What Operators Might be Useful?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Representations of a  UCMIS Model </dc:title>
  <dc:creator> </dc:creator>
  <cp:lastModifiedBy>Joachim Wackerow</cp:lastModifiedBy>
  <cp:revision>14</cp:revision>
  <dcterms:created xsi:type="dcterms:W3CDTF">2023-09-07T14:04:44Z</dcterms:created>
  <dcterms:modified xsi:type="dcterms:W3CDTF">2023-09-21T14:42:29Z</dcterms:modified>
</cp:coreProperties>
</file>