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12" r:id="rId4"/>
    <p:sldId id="258" r:id="rId5"/>
    <p:sldId id="309" r:id="rId6"/>
    <p:sldId id="310" r:id="rId7"/>
    <p:sldId id="260" r:id="rId8"/>
    <p:sldId id="262" r:id="rId9"/>
    <p:sldId id="313" r:id="rId10"/>
    <p:sldId id="259" r:id="rId11"/>
    <p:sldId id="263" r:id="rId12"/>
    <p:sldId id="261" r:id="rId13"/>
    <p:sldId id="314" r:id="rId14"/>
    <p:sldId id="315" r:id="rId15"/>
    <p:sldId id="264" r:id="rId16"/>
    <p:sldId id="265" r:id="rId17"/>
    <p:sldId id="308" r:id="rId18"/>
    <p:sldId id="316" r:id="rId19"/>
    <p:sldId id="317" r:id="rId20"/>
    <p:sldId id="266" r:id="rId21"/>
    <p:sldId id="318" r:id="rId22"/>
    <p:sldId id="319" r:id="rId23"/>
    <p:sldId id="267" r:id="rId24"/>
    <p:sldId id="320" r:id="rId25"/>
    <p:sldId id="303" r:id="rId26"/>
    <p:sldId id="293" r:id="rId27"/>
    <p:sldId id="322" r:id="rId28"/>
    <p:sldId id="323" r:id="rId29"/>
    <p:sldId id="290" r:id="rId30"/>
    <p:sldId id="294" r:id="rId31"/>
    <p:sldId id="282" r:id="rId32"/>
    <p:sldId id="295" r:id="rId33"/>
    <p:sldId id="296" r:id="rId34"/>
    <p:sldId id="297" r:id="rId35"/>
    <p:sldId id="298" r:id="rId36"/>
    <p:sldId id="299" r:id="rId37"/>
    <p:sldId id="325" r:id="rId38"/>
    <p:sldId id="306" r:id="rId39"/>
    <p:sldId id="307" r:id="rId40"/>
    <p:sldId id="326" r:id="rId41"/>
    <p:sldId id="327" r:id="rId42"/>
    <p:sldId id="328" r:id="rId43"/>
    <p:sldId id="329" r:id="rId44"/>
    <p:sldId id="330" r:id="rId45"/>
    <p:sldId id="271" r:id="rId46"/>
    <p:sldId id="336" r:id="rId47"/>
    <p:sldId id="331" r:id="rId48"/>
    <p:sldId id="332" r:id="rId49"/>
    <p:sldId id="333" r:id="rId50"/>
    <p:sldId id="334" r:id="rId51"/>
    <p:sldId id="335" r:id="rId52"/>
    <p:sldId id="32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8A51-220E-400A-A3D5-F861C48C538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EEBF7-BC1E-4ED8-8962-027EED78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Viewing</a:t>
            </a:r>
            <a:r>
              <a:rPr lang="en-US" baseline="0" dirty="0"/>
              <a:t> the</a:t>
            </a:r>
            <a:r>
              <a:rPr lang="en-US" dirty="0"/>
              <a:t> relationships</a:t>
            </a:r>
            <a:r>
              <a:rPr lang="en-US" baseline="0" dirty="0"/>
              <a:t> in a collection in a diagram may reveal insights that are not immediately apparent in a textual description. </a:t>
            </a:r>
          </a:p>
          <a:p>
            <a:r>
              <a:rPr lang="en-US" baseline="0" dirty="0"/>
              <a:t>Topic modeling allows applying a structure to unstructured text. It could be used to compute distances among objects like questions. See https://en.wikipedia.org/wiki/Topic_model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90BE-CBA4-4A17-A399-067A5F7726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relationship of the cat to then family is much more apparent in the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90BE-CBA4-4A17-A399-067A5F7726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E2FD-2A5D-549F-874A-2E8A53AB0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6088B-76EF-A35A-22A5-C02CDF034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1B76A-BE41-182E-5093-ECE6914D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4B28F-ED91-2A24-B17B-A99100A1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95584-120E-FFEC-F533-B63AA49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FA54-A5AC-D524-9C06-32F0CBCE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79594-8144-DC4A-DE6F-3FD60388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A2F3-37B1-BF19-495F-1C69CED9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3897-77C9-BF2E-8A87-246B46F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94755-74A5-C4CD-BADF-4F5708C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2808D-503F-3D28-56CC-00CEBD00A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E8A50-6E7C-3401-0EF7-FBC56B507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36C2-4033-6855-197F-37AF51DE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0B34-8AD5-10EA-ED36-878E9358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BFB9-08DF-FC98-A9AD-ED394FF0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2168-750A-4D97-4F62-6A991A81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9F93-45B6-D81A-E345-B5FABE81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2BB6-3786-C3CB-739E-224DA400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AFE9-BAE1-F65E-1804-59DC1487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FCE3-FC7C-D247-F464-2754CDA1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7F1B-7D4C-6B59-6BC8-337F10C5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53796-4FCE-0F8C-968A-2B2EA94F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35E1A-C654-B66B-B854-29D4C9AD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FECE-536E-95F2-8E7B-A43760A5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2FF6D-F45E-2372-7011-B5ED3BED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FCF5-BCB0-B1F2-E59C-28F5695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A2AC-4284-2D21-5B11-64406BCF9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32FFE-5F28-7A44-452A-6DD45D4A7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6F44-79D3-9E03-18E4-0013A76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14CB3-7E06-284F-C9E6-947DA796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2E5-E414-14AC-BE88-C965E4D2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0BD9-4BC0-6F14-BF81-041726A9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78BDB-807F-EA38-9555-AB6D3DAC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5D2A1-4A8B-E463-13BE-DA734F289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57FB0-4173-BDCE-1D81-DBA60C2DA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6319F-2C67-9A1C-3D6A-16CB5B367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229E9-E891-91C2-935D-5100CC8A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06C9C-5AE8-3F98-0CE1-0F90DF65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6CDD0-E891-AF12-4261-496C4305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EB46-2D48-89DD-F811-FD7F5E69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1213C-4355-2E51-5A21-9003694D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67F8B-9D36-54B8-7A3F-214E7953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594E1-6E5D-DE56-C8F2-9CE6584B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E4FDF-7954-EE99-B6E3-895FA7DC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F59EC-0D91-F404-746E-C38F9125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03CF0-2DC9-C2F9-63E5-6DA2A6A0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9EE4-542D-B06C-ED1C-0657C898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419D-F6DA-10CF-B1F2-9C99E2C6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01F9E-F261-4421-BA4E-D6AE87F59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DDB56-4890-7132-D8B3-D475B2D9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60AE9-612F-85D3-9C08-5B69A2FB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E72B2-302C-BBD8-F22B-0F71A3C1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F783-ABE3-A633-E4F9-F4B1E52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49F2D-EF64-D3FD-AC87-626B457A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B32B3-EEB9-E9CF-3E71-B5BE809F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4CF03-C36F-6638-D477-4CCCEC73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59070-AD68-815D-A60B-DD8EB7B7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7BEE5-88A0-EA72-172F-6DB925F5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3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11861-298E-846C-02C2-EFD30D2D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1E83-D4B8-9160-B712-F68182889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B72D-8D3F-ECC7-D9A9-0F4443771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1C19-5A10-4B85-A8B0-9B757B82318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8C99D-4B66-58B0-9066-EB5595491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CDI Encoding -  </a:t>
            </a:r>
            <a:r>
              <a:rPr lang="en-US" dirty="0" err="1"/>
              <a:t>Dagstuhl</a:t>
            </a:r>
            <a:r>
              <a:rPr lang="en-US" dirty="0"/>
              <a:t>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8A8F7-DA86-62B3-0E5E-C5B10738E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7954-152F-457E-88D6-CF18D444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8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dyverse.org/packag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uscholarworks.ku.edu/handle/1808/2777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ign_patter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ck_and_Jane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A16F-D813-801C-5EA9-1A0E5C80E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Representations of a </a:t>
            </a:r>
            <a:br>
              <a:rPr lang="en-US" dirty="0"/>
            </a:br>
            <a:r>
              <a:rPr lang="en-US" dirty="0"/>
              <a:t>UCMIS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597FE-A077-1EC4-BBA3-00E87F970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3BFB-8580-CE48-08D2-ACCAA75E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Classes vs Instance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5D8F-2D00-3B4D-C901-4553B3D48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different level, </a:t>
            </a:r>
            <a:r>
              <a:rPr lang="en-US" b="1" dirty="0"/>
              <a:t>instances</a:t>
            </a:r>
            <a:r>
              <a:rPr lang="en-US" dirty="0"/>
              <a:t> of model classes could be described structured with class definitions for specific objects. This is specific to a particular model. With </a:t>
            </a:r>
            <a:r>
              <a:rPr lang="en-US" dirty="0" err="1"/>
              <a:t>DdiCdi</a:t>
            </a:r>
            <a:r>
              <a:rPr lang="en-US" dirty="0"/>
              <a:t>, for example, there would be a </a:t>
            </a:r>
            <a:r>
              <a:rPr lang="en-US" dirty="0" err="1"/>
              <a:t>DataPoint</a:t>
            </a:r>
            <a:r>
              <a:rPr lang="en-US" dirty="0"/>
              <a:t> class - instances of which would be specific data points in specific data structures.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3AC0-9E54-55C5-8834-49FD06EC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EBF88-5E8C-F7BA-DD3E-49B87AF98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Implementing in a programming language offers certain opportunities</a:t>
            </a:r>
          </a:p>
          <a:p>
            <a:pPr lvl="1"/>
            <a:r>
              <a:rPr lang="en-US" dirty="0"/>
              <a:t>Validating content  on creation</a:t>
            </a:r>
          </a:p>
          <a:p>
            <a:pPr lvl="1"/>
            <a:r>
              <a:rPr lang="en-US" dirty="0"/>
              <a:t>Attaching metadata to data as they are created and processed</a:t>
            </a:r>
          </a:p>
          <a:p>
            <a:pPr lvl="2"/>
            <a:r>
              <a:rPr lang="en-US" dirty="0"/>
              <a:t>E.g. in R or Python metadata objects could be attributes of variables or “tables”</a:t>
            </a:r>
          </a:p>
          <a:p>
            <a:pPr lvl="1"/>
            <a:r>
              <a:rPr lang="en-US" dirty="0"/>
              <a:t>Operating on metadata as data</a:t>
            </a:r>
          </a:p>
          <a:p>
            <a:pPr lvl="1"/>
            <a:r>
              <a:rPr lang="en-US" dirty="0"/>
              <a:t>Functions and operators to work with metadata</a:t>
            </a:r>
          </a:p>
        </p:txBody>
      </p:sp>
    </p:spTree>
    <p:extLst>
      <p:ext uri="{BB962C8B-B14F-4D97-AF65-F5344CB8AC3E}">
        <p14:creationId xmlns:p14="http://schemas.microsoft.com/office/powerpoint/2010/main" val="319531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4FFD-4CA8-E3C5-ED62-247083FD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Python Class for </a:t>
            </a:r>
            <a:r>
              <a:rPr lang="en-US" dirty="0" err="1"/>
              <a:t>DataPoint</a:t>
            </a:r>
            <a:endParaRPr lang="en-US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D0D4E37-33D5-4AE7-1533-FCF882BE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0" y="602803"/>
            <a:ext cx="10847032" cy="55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9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15C7-04B8-88AA-EA28-4ECAEE09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pic>
        <p:nvPicPr>
          <p:cNvPr id="4" name="Picture 3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189988D3-83F9-6957-0EC9-EC4B67F22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9" y="828572"/>
            <a:ext cx="11957621" cy="31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0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353D-E181-9271-6A3B-550AFE78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Validation is “at” the UCMIS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D15F-B09B-D065-422F-BFA02A364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Validating properties and associations could be at the UCMIS level</a:t>
            </a:r>
          </a:p>
          <a:p>
            <a:pPr lvl="1"/>
            <a:r>
              <a:rPr lang="en-US" dirty="0"/>
              <a:t>Class for association</a:t>
            </a:r>
          </a:p>
          <a:p>
            <a:pPr lvl="1"/>
            <a:r>
              <a:rPr lang="en-US" dirty="0"/>
              <a:t>Datatype for attributes</a:t>
            </a:r>
          </a:p>
          <a:p>
            <a:pPr lvl="1"/>
            <a:r>
              <a:rPr lang="en-US" dirty="0"/>
              <a:t>Conformance with cardinality for both</a:t>
            </a:r>
          </a:p>
        </p:txBody>
      </p:sp>
    </p:spTree>
    <p:extLst>
      <p:ext uri="{BB962C8B-B14F-4D97-AF65-F5344CB8AC3E}">
        <p14:creationId xmlns:p14="http://schemas.microsoft.com/office/powerpoint/2010/main" val="15836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3613-6775-10D4-F417-F663A960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0F64-BFEA-0911-C013-5343BDE2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Generic (UCMIS level) functions to </a:t>
            </a:r>
          </a:p>
          <a:p>
            <a:pPr lvl="2"/>
            <a:r>
              <a:rPr lang="en-US" dirty="0"/>
              <a:t>Validate objects on creation</a:t>
            </a:r>
          </a:p>
          <a:p>
            <a:pPr lvl="2"/>
            <a:r>
              <a:rPr lang="en-US" dirty="0"/>
              <a:t>Count filled properties or relationships</a:t>
            </a:r>
          </a:p>
          <a:p>
            <a:pPr lvl="2"/>
            <a:r>
              <a:rPr lang="en-US" dirty="0"/>
              <a:t>Return empty properties or relationships</a:t>
            </a:r>
          </a:p>
          <a:p>
            <a:pPr lvl="2"/>
            <a:r>
              <a:rPr lang="en-US" dirty="0"/>
              <a:t>Print objects</a:t>
            </a:r>
          </a:p>
          <a:p>
            <a:pPr lvl="2"/>
            <a:r>
              <a:rPr lang="en-US" dirty="0"/>
              <a:t>Comparison of content of complex objects (equality, subset of, difference)</a:t>
            </a:r>
          </a:p>
          <a:p>
            <a:pPr lvl="2"/>
            <a:r>
              <a:rPr lang="en-US" dirty="0"/>
              <a:t>Fingerprint</a:t>
            </a:r>
          </a:p>
          <a:p>
            <a:pPr lvl="1"/>
            <a:r>
              <a:rPr lang="en-US" dirty="0"/>
              <a:t>DDICDI</a:t>
            </a:r>
          </a:p>
          <a:p>
            <a:pPr lvl="2"/>
            <a:r>
              <a:rPr lang="en-US" dirty="0"/>
              <a:t> Manage a session level registry of identifiable objects (DDI URN lookup)</a:t>
            </a:r>
          </a:p>
          <a:p>
            <a:pPr lvl="2"/>
            <a:r>
              <a:rPr lang="en-US" dirty="0"/>
              <a:t>Manage a session level reverse registry of references to objects</a:t>
            </a:r>
          </a:p>
          <a:p>
            <a:pPr lvl="2"/>
            <a:r>
              <a:rPr lang="en-US" dirty="0"/>
              <a:t>Import / Export other (DDI) schemas</a:t>
            </a:r>
          </a:p>
          <a:p>
            <a:pPr lvl="2"/>
            <a:r>
              <a:rPr lang="en-US" dirty="0"/>
              <a:t>Functions on collections</a:t>
            </a:r>
          </a:p>
          <a:p>
            <a:pPr lvl="2"/>
            <a:r>
              <a:rPr lang="en-US" dirty="0"/>
              <a:t>Use of DDI persistent globally unique identifier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3CC9-FF99-8ADF-72B5-6485A30F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Equality Function on 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E238-4090-236E-8707-44E959587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SPSS repeats </a:t>
            </a:r>
            <a:r>
              <a:rPr lang="en-US" dirty="0" err="1"/>
              <a:t>codelists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SAS and Stata share </a:t>
            </a:r>
            <a:r>
              <a:rPr lang="en-US" dirty="0" err="1"/>
              <a:t>codelists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equality operator or function simplifies harmonizing metadata</a:t>
            </a:r>
          </a:p>
        </p:txBody>
      </p:sp>
    </p:spTree>
    <p:extLst>
      <p:ext uri="{BB962C8B-B14F-4D97-AF65-F5344CB8AC3E}">
        <p14:creationId xmlns:p14="http://schemas.microsoft.com/office/powerpoint/2010/main" val="125130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Codelists</a:t>
            </a:r>
            <a:r>
              <a:rPr lang="en-US" dirty="0"/>
              <a:t> – What is the Difference Between A and B?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47825"/>
            <a:ext cx="42291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CodelistA</a:t>
            </a:r>
            <a:endParaRPr lang="en-US" dirty="0"/>
          </a:p>
          <a:p>
            <a:r>
              <a:rPr lang="en-US" sz="2400" dirty="0"/>
              <a:t>1 denotes "Very unhappy”</a:t>
            </a:r>
          </a:p>
          <a:p>
            <a:r>
              <a:rPr lang="en-US" sz="2400" dirty="0"/>
              <a:t>2 denotes "Somewhat unhappy”</a:t>
            </a:r>
          </a:p>
          <a:p>
            <a:r>
              <a:rPr lang="en-US" sz="2400" dirty="0"/>
              <a:t>3 denotes "Neither”</a:t>
            </a:r>
          </a:p>
          <a:p>
            <a:r>
              <a:rPr lang="en-US" sz="2400" dirty="0"/>
              <a:t>4 denotes "Somewhat happy”</a:t>
            </a:r>
          </a:p>
          <a:p>
            <a:r>
              <a:rPr lang="en-US" sz="2400" dirty="0"/>
              <a:t>5 denotes "Very happy”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 denotes “Ecstatic”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647825"/>
            <a:ext cx="414208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CodelistB</a:t>
            </a:r>
            <a:endParaRPr lang="en-US" dirty="0"/>
          </a:p>
          <a:p>
            <a:r>
              <a:rPr lang="en-US" sz="2400" dirty="0"/>
              <a:t>1 denotes "Very unhappy”</a:t>
            </a:r>
          </a:p>
          <a:p>
            <a:r>
              <a:rPr lang="en-US" sz="2400" dirty="0"/>
              <a:t>2 denotes "Somewhat unhappy”</a:t>
            </a:r>
          </a:p>
          <a:p>
            <a:r>
              <a:rPr lang="en-US" sz="2400" dirty="0"/>
              <a:t>3 denotes "Neither”</a:t>
            </a:r>
          </a:p>
          <a:p>
            <a:r>
              <a:rPr lang="en-US" sz="2400" dirty="0"/>
              <a:t>4 denotes "Somewhat happy”</a:t>
            </a:r>
          </a:p>
          <a:p>
            <a:r>
              <a:rPr lang="en-US" sz="2400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20842" y="1647825"/>
            <a:ext cx="3069558" cy="892552"/>
          </a:xfrm>
          <a:prstGeom prst="rect">
            <a:avLst/>
          </a:prstGeom>
          <a:noFill/>
          <a:ln>
            <a:solidFill>
              <a:srgbClr val="25349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CodelistA</a:t>
            </a:r>
            <a:r>
              <a:rPr lang="en-US" sz="2400" dirty="0">
                <a:solidFill>
                  <a:srgbClr val="00B0F0"/>
                </a:solidFill>
              </a:rPr>
              <a:t> – </a:t>
            </a:r>
            <a:r>
              <a:rPr lang="en-US" sz="2400" dirty="0" err="1">
                <a:solidFill>
                  <a:srgbClr val="00B0F0"/>
                </a:solidFill>
              </a:rPr>
              <a:t>CodeListB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</a:p>
          <a:p>
            <a:r>
              <a:rPr lang="en-US" sz="2400" dirty="0"/>
              <a:t>6 denotes “Ecstatic</a:t>
            </a:r>
            <a:r>
              <a:rPr lang="en-US" sz="28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2200" y="3502025"/>
            <a:ext cx="3378200" cy="830997"/>
          </a:xfrm>
          <a:prstGeom prst="rect">
            <a:avLst/>
          </a:prstGeom>
          <a:noFill/>
          <a:ln>
            <a:solidFill>
              <a:srgbClr val="25349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CodelistB</a:t>
            </a:r>
            <a:r>
              <a:rPr lang="en-US" sz="2400" dirty="0">
                <a:solidFill>
                  <a:srgbClr val="00B0F0"/>
                </a:solidFill>
              </a:rPr>
              <a:t> – </a:t>
            </a:r>
            <a:r>
              <a:rPr lang="en-US" sz="2400" dirty="0" err="1">
                <a:solidFill>
                  <a:srgbClr val="00B0F0"/>
                </a:solidFill>
              </a:rPr>
              <a:t>CodeListA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</a:p>
          <a:p>
            <a:r>
              <a:rPr lang="en-US" sz="24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04814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69CECA-3B0A-F2C3-ACF3-244E5C79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6A52B-9FC2-6FD8-1D8D-8C32C1C0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“getter” for complete “tree” from an object</a:t>
            </a:r>
          </a:p>
          <a:p>
            <a:pPr lvl="1"/>
            <a:r>
              <a:rPr lang="en-US" dirty="0"/>
              <a:t>All properties</a:t>
            </a:r>
          </a:p>
          <a:p>
            <a:pPr lvl="1"/>
            <a:r>
              <a:rPr lang="en-US" dirty="0"/>
              <a:t>Not only references, but all associated (referenced) objects</a:t>
            </a:r>
          </a:p>
          <a:p>
            <a:pPr lvl="2"/>
            <a:r>
              <a:rPr lang="en-US" dirty="0"/>
              <a:t>Including external searches?</a:t>
            </a:r>
          </a:p>
          <a:p>
            <a:pPr lvl="2"/>
            <a:endParaRPr lang="en-US" dirty="0"/>
          </a:p>
          <a:p>
            <a:r>
              <a:rPr lang="en-US" dirty="0"/>
              <a:t>Deep content comparison – </a:t>
            </a:r>
          </a:p>
          <a:p>
            <a:pPr lvl="1"/>
            <a:r>
              <a:rPr lang="en-US" dirty="0"/>
              <a:t>Comparing the content of two “trees”, ignoring IDs of associated objects.</a:t>
            </a:r>
          </a:p>
          <a:p>
            <a:pPr lvl="2"/>
            <a:r>
              <a:rPr lang="en-US" dirty="0"/>
              <a:t>Example  - comparing the value domains of two SPSS </a:t>
            </a:r>
            <a:r>
              <a:rPr lang="en-US"/>
              <a:t>categorical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1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B525-1E9F-DBFE-EF30-1BABB33D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D512-EFE8-9098-620B-AB93668E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instance: Dictionaries of objects keyed on DDI URN</a:t>
            </a:r>
          </a:p>
          <a:p>
            <a:r>
              <a:rPr lang="en-US" dirty="0"/>
              <a:t>External search functions</a:t>
            </a:r>
          </a:p>
        </p:txBody>
      </p:sp>
    </p:spTree>
    <p:extLst>
      <p:ext uri="{BB962C8B-B14F-4D97-AF65-F5344CB8AC3E}">
        <p14:creationId xmlns:p14="http://schemas.microsoft.com/office/powerpoint/2010/main" val="459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3905-3A1D-CBDA-8377-10DE279B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/ Platforms /Languages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D9614-6D32-9BE3-1C7E-3AE08E70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UML model conforming to the UML Class Model Interoperable Subset (UCMIS), a subset of UML class diagram items can be represented in an encoding as a metadata schema or a programming language.</a:t>
            </a:r>
          </a:p>
        </p:txBody>
      </p:sp>
    </p:spTree>
    <p:extLst>
      <p:ext uri="{BB962C8B-B14F-4D97-AF65-F5344CB8AC3E}">
        <p14:creationId xmlns:p14="http://schemas.microsoft.com/office/powerpoint/2010/main" val="345060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7298B-852B-4AD5-A6D7-D4123EC8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Visualization of DDI-CDI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2820E-E0B8-A738-9EBE-7949B112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Agent relationships in an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AgentStructure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1800" dirty="0"/>
              <a:t>Note: this is not generic to UCMIS</a:t>
            </a:r>
          </a:p>
          <a:p>
            <a:pPr marL="0" indent="0" algn="ctr">
              <a:buNone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45E84-5AE5-DCA1-4B10-8C725DCC9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>
          <a:xfrm>
            <a:off x="5895751" y="664441"/>
            <a:ext cx="5708649" cy="54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A7B0-A17E-88D4-6FFF-D5476724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vs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52FF-4051-DEB8-7959-6C91CD503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me, Python is a more comfortable language for some of the desirable structures.</a:t>
            </a:r>
          </a:p>
          <a:p>
            <a:pPr lvl="1"/>
            <a:r>
              <a:rPr lang="en-US" dirty="0"/>
              <a:t>Examples – Python dictionaries vs Using R environments</a:t>
            </a:r>
          </a:p>
          <a:p>
            <a:pPr lvl="4"/>
            <a:r>
              <a:rPr lang="en-US" dirty="0"/>
              <a:t>Complex datatypes are a more natural thing in Python</a:t>
            </a:r>
          </a:p>
          <a:p>
            <a:pPr lvl="1"/>
            <a:r>
              <a:rPr lang="en-US" dirty="0"/>
              <a:t>There doesn’t seem to be just one R to target (“traditional” vs 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“The </a:t>
            </a:r>
            <a:r>
              <a:rPr lang="en-US" dirty="0" err="1"/>
              <a:t>tidyverse</a:t>
            </a:r>
            <a:r>
              <a:rPr lang="en-US" dirty="0"/>
              <a:t> is an opinionated </a:t>
            </a:r>
            <a:r>
              <a:rPr lang="en-US" dirty="0">
                <a:hlinkClick r:id="rId2"/>
              </a:rPr>
              <a:t>collection of R packages</a:t>
            </a:r>
            <a:r>
              <a:rPr lang="en-US" dirty="0"/>
              <a:t> designed for data science. All packages share an underlying design philosophy, grammar, and data structures.”  https://www.tidyverse.org/</a:t>
            </a:r>
          </a:p>
          <a:p>
            <a:pPr lvl="4"/>
            <a:endParaRPr lang="en-US" dirty="0"/>
          </a:p>
          <a:p>
            <a:r>
              <a:rPr lang="en-US" dirty="0"/>
              <a:t>Both languages allowed for implementation though</a:t>
            </a:r>
          </a:p>
        </p:txBody>
      </p:sp>
    </p:spTree>
    <p:extLst>
      <p:ext uri="{BB962C8B-B14F-4D97-AF65-F5344CB8AC3E}">
        <p14:creationId xmlns:p14="http://schemas.microsoft.com/office/powerpoint/2010/main" val="354370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3E78-5D65-B90D-F190-BD8A6134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56E4-7F06-54F4-600D-641ADFE6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Fitting into existing language infrastructure – will attaching metadata objects survive use in </a:t>
            </a:r>
          </a:p>
          <a:p>
            <a:pPr lvl="1"/>
            <a:r>
              <a:rPr lang="en-US" dirty="0"/>
              <a:t>E.g. R6 classes and </a:t>
            </a:r>
            <a:r>
              <a:rPr lang="en-US" dirty="0" err="1"/>
              <a:t>TidyVerse</a:t>
            </a:r>
            <a:endParaRPr lang="en-US" dirty="0"/>
          </a:p>
          <a:p>
            <a:pPr lvl="1"/>
            <a:r>
              <a:rPr lang="en-US" dirty="0"/>
              <a:t>Python NumPy and pandas</a:t>
            </a:r>
          </a:p>
          <a:p>
            <a:r>
              <a:rPr lang="en-US" dirty="0"/>
              <a:t>Will established communities see a need or find that metadata implementations make sense?</a:t>
            </a:r>
          </a:p>
          <a:p>
            <a:endParaRPr lang="en-US" dirty="0"/>
          </a:p>
          <a:p>
            <a:r>
              <a:rPr lang="en-US" dirty="0"/>
              <a:t>DDI-CDI and DDI-</a:t>
            </a:r>
            <a:r>
              <a:rPr lang="en-US" dirty="0" err="1"/>
              <a:t>LifeCycle</a:t>
            </a:r>
            <a:r>
              <a:rPr lang="en-US" dirty="0"/>
              <a:t> encourage reuse of objects through a globally unique identifier. UCMIS does not necessarily do so. Identifiers can be local to some collection of objects.</a:t>
            </a:r>
          </a:p>
        </p:txBody>
      </p:sp>
    </p:spTree>
    <p:extLst>
      <p:ext uri="{BB962C8B-B14F-4D97-AF65-F5344CB8AC3E}">
        <p14:creationId xmlns:p14="http://schemas.microsoft.com/office/powerpoint/2010/main" val="310806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2B42-A37D-3B5F-5DD4-A0F0FCB9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0960-B4E3-81E1-BE9A-7F8059428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details see NADDI 2019 Hoyle and </a:t>
            </a:r>
            <a:r>
              <a:rPr lang="en-US" dirty="0" err="1"/>
              <a:t>Wackerow</a:t>
            </a:r>
            <a:r>
              <a:rPr lang="en-US" dirty="0"/>
              <a:t>: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DDI4 in R – New Possibilities Operations on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12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6B6F4-9708-96EF-5DAA-EC82A294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NADDI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3BCB4-5110-A133-442A-2F5569813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DDI4 model adopted the notion of a design pattern. From Wikipedia: “A design pattern is the re-usable form of a solution to a design problem.” </a:t>
            </a:r>
            <a:r>
              <a:rPr lang="en-US" sz="1800" dirty="0">
                <a:hlinkClick r:id="rId2"/>
              </a:rPr>
              <a:t>https://en.wikipedia.org/wiki/Design_pattern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 err="1"/>
              <a:t>CollectionsPattern</a:t>
            </a:r>
            <a:r>
              <a:rPr lang="en-US" dirty="0"/>
              <a:t>, one of these, describes a generic structure which can be applied to different types of collections. Classes that people will use, like </a:t>
            </a:r>
            <a:r>
              <a:rPr lang="en-US" dirty="0" err="1"/>
              <a:t>Codelists</a:t>
            </a:r>
            <a:r>
              <a:rPr lang="en-US" dirty="0"/>
              <a:t>, </a:t>
            </a:r>
            <a:r>
              <a:rPr lang="en-US" dirty="0" err="1"/>
              <a:t>VariableCollections</a:t>
            </a:r>
            <a:r>
              <a:rPr lang="en-US" dirty="0"/>
              <a:t>, and </a:t>
            </a:r>
            <a:r>
              <a:rPr lang="en-US" dirty="0" err="1"/>
              <a:t>DataPipeline</a:t>
            </a:r>
            <a:r>
              <a:rPr lang="en-US" dirty="0"/>
              <a:t>, </a:t>
            </a:r>
            <a:r>
              <a:rPr lang="en-US" b="1" dirty="0"/>
              <a:t>copy</a:t>
            </a:r>
            <a:r>
              <a:rPr lang="en-US" dirty="0"/>
              <a:t> the structure from the pattern.</a:t>
            </a:r>
          </a:p>
          <a:p>
            <a:pPr>
              <a:spcAft>
                <a:spcPts val="1200"/>
              </a:spcAft>
            </a:pPr>
            <a:r>
              <a:rPr lang="en-US" dirty="0"/>
              <a:t>This ensures consistency in the model where possible.</a:t>
            </a:r>
          </a:p>
          <a:p>
            <a:pPr>
              <a:spcAft>
                <a:spcPts val="1200"/>
              </a:spcAft>
            </a:pPr>
            <a:r>
              <a:rPr lang="en-US" dirty="0"/>
              <a:t>This also allows tools to be developed that operate on multiple classes. All can be managed by the same tool.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DDI4 has a </a:t>
            </a:r>
            <a:r>
              <a:rPr lang="en-US" dirty="0" err="1"/>
              <a:t>CollectionsPattern</a:t>
            </a:r>
            <a:r>
              <a:rPr lang="en-US" dirty="0"/>
              <a:t> that is reused in many places in the model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E.g. </a:t>
            </a:r>
            <a:r>
              <a:rPr lang="en-US" dirty="0" err="1"/>
              <a:t>CodeList</a:t>
            </a:r>
            <a:r>
              <a:rPr lang="en-US" dirty="0"/>
              <a:t>, </a:t>
            </a:r>
            <a:r>
              <a:rPr lang="en-US" dirty="0" err="1"/>
              <a:t>ConceptSystem</a:t>
            </a:r>
            <a:r>
              <a:rPr lang="en-US" dirty="0"/>
              <a:t>, </a:t>
            </a:r>
            <a:r>
              <a:rPr lang="en-US" dirty="0" err="1"/>
              <a:t>AgentListing</a:t>
            </a:r>
            <a:r>
              <a:rPr lang="en-US" dirty="0"/>
              <a:t>, </a:t>
            </a:r>
            <a:r>
              <a:rPr lang="en-US" dirty="0" err="1"/>
              <a:t>VariableCollection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r>
              <a:rPr lang="en-US" dirty="0"/>
              <a:t>A number of operators could apply to any type of collection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Intersection, union, difference, inner and outer joins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Collections and their structure are a prime candidate for visualization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Collection structures could be used with metadata mining like topic modeling to yield new ways of navigation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A5A6-2106-EDD3-B4C4-A4268B52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as a List</a:t>
            </a:r>
          </a:p>
        </p:txBody>
      </p:sp>
      <p:pic>
        <p:nvPicPr>
          <p:cNvPr id="5" name="Picture 4" descr="A diagram of a group of objects&#10;&#10;Description automatically generated">
            <a:extLst>
              <a:ext uri="{FF2B5EF4-FFF2-40B4-BE49-F238E27FC236}">
                <a16:creationId xmlns:a16="http://schemas.microsoft.com/office/drawing/2014/main" id="{B4AE4740-2F19-4FBD-4A55-55A2220B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0" y="839501"/>
            <a:ext cx="10071742" cy="56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0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96B6-6CB4-4AEA-2F30-56EE3EDB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Collection</a:t>
            </a:r>
          </a:p>
        </p:txBody>
      </p:sp>
      <p:pic>
        <p:nvPicPr>
          <p:cNvPr id="4" name="Picture 3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EA92FCF-E19A-8EF3-D74E-572C9FC67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3" y="681038"/>
            <a:ext cx="11478827" cy="44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88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DDI4R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been developing an R package that implements DDI4 as R6 classes.</a:t>
            </a:r>
          </a:p>
          <a:p>
            <a:pPr lvl="1"/>
            <a:r>
              <a:rPr lang="en-US" dirty="0"/>
              <a:t>Class definition code written programmatically from the Model XMI file.</a:t>
            </a:r>
          </a:p>
          <a:p>
            <a:pPr lvl="1"/>
            <a:r>
              <a:rPr lang="en-US" dirty="0"/>
              <a:t>Functions to </a:t>
            </a:r>
          </a:p>
          <a:p>
            <a:pPr lvl="2"/>
            <a:r>
              <a:rPr lang="en-US" dirty="0"/>
              <a:t>Validate objects on creation</a:t>
            </a:r>
          </a:p>
          <a:p>
            <a:pPr lvl="2"/>
            <a:r>
              <a:rPr lang="en-US" dirty="0"/>
              <a:t>Print objects</a:t>
            </a:r>
          </a:p>
          <a:p>
            <a:pPr lvl="2"/>
            <a:r>
              <a:rPr lang="en-US" dirty="0"/>
              <a:t>Manage a session level registry of identifiable objects (DDI URN lookup)</a:t>
            </a:r>
          </a:p>
          <a:p>
            <a:pPr lvl="2"/>
            <a:r>
              <a:rPr lang="en-US" dirty="0"/>
              <a:t>Manage a session level reverse registry of references to objects</a:t>
            </a:r>
          </a:p>
          <a:p>
            <a:pPr lvl="2"/>
            <a:r>
              <a:rPr lang="en-US" dirty="0"/>
              <a:t>Import DDI4 XML</a:t>
            </a:r>
          </a:p>
          <a:p>
            <a:pPr lvl="2"/>
            <a:r>
              <a:rPr lang="en-US" dirty="0"/>
              <a:t>Export DDI4 XML</a:t>
            </a:r>
          </a:p>
          <a:p>
            <a:pPr lvl="2"/>
            <a:r>
              <a:rPr lang="en-US" dirty="0"/>
              <a:t>Import DDI2 XML</a:t>
            </a:r>
          </a:p>
          <a:p>
            <a:pPr lvl="2"/>
            <a:r>
              <a:rPr lang="en-US" dirty="0"/>
              <a:t>Test equality of content of complex objects (Boolean)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03845-7A3E-AA6C-2E89-EFD6CBCD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AAB1D-D95F-0E9B-7E05-CCE34D8A9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1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DDI4R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function “DDI4ObjectContentsEqual” that compares complex objects, like a </a:t>
            </a:r>
            <a:r>
              <a:rPr lang="en-US" dirty="0" err="1"/>
              <a:t>codelist</a:t>
            </a:r>
            <a:r>
              <a:rPr lang="en-US" dirty="0"/>
              <a:t>, for equality down to the leaf level, even across referenced objects.</a:t>
            </a:r>
          </a:p>
          <a:p>
            <a:r>
              <a:rPr lang="en-US" dirty="0"/>
              <a:t>We’re using it in importing DDI2 content into DDI4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5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Diagrams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Structured Collections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Many classes in DDI4 are </a:t>
            </a:r>
            <a:r>
              <a:rPr lang="en-US" i="1" dirty="0"/>
              <a:t>structured collections</a:t>
            </a:r>
            <a:r>
              <a:rPr lang="en-US" dirty="0"/>
              <a:t>. A structured collection has an associated description of all of the relationships among the objects in the collection.  This is done through a CollectionStructureDefinition that directly corresponds to a network adjacency list.</a:t>
            </a:r>
          </a:p>
          <a:p>
            <a:pPr>
              <a:spcAft>
                <a:spcPts val="1200"/>
              </a:spcAft>
            </a:pPr>
            <a:r>
              <a:rPr lang="en-US" dirty="0"/>
              <a:t>A function could transform this CollectionStructureDefinition into a </a:t>
            </a:r>
            <a:r>
              <a:rPr lang="en-US" i="1" dirty="0"/>
              <a:t>CSV compatible </a:t>
            </a:r>
            <a:r>
              <a:rPr lang="en-US" dirty="0"/>
              <a:t>with network visualization software like </a:t>
            </a:r>
            <a:r>
              <a:rPr lang="en-US" dirty="0" err="1"/>
              <a:t>Gephi</a:t>
            </a:r>
            <a:r>
              <a:rPr lang="en-US" dirty="0"/>
              <a:t> (a well known network analysis tool).</a:t>
            </a:r>
          </a:p>
          <a:p>
            <a:pPr>
              <a:spcAft>
                <a:spcPts val="1200"/>
              </a:spcAft>
            </a:pPr>
            <a:r>
              <a:rPr lang="en-US" dirty="0"/>
              <a:t>This would allow </a:t>
            </a:r>
            <a:r>
              <a:rPr lang="en-US" i="1" dirty="0"/>
              <a:t>visualization</a:t>
            </a:r>
            <a:r>
              <a:rPr lang="en-US" dirty="0"/>
              <a:t> of all of the relationships among the objects in the collection.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6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Example: </a:t>
            </a:r>
            <a:r>
              <a:rPr lang="en-US" dirty="0" err="1"/>
              <a:t>AgentListing</a:t>
            </a:r>
            <a:r>
              <a:rPr lang="en-US" dirty="0"/>
              <a:t> (a Collection)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584200"/>
            <a:ext cx="101747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AgentListing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&lt;Agency&gt;example.org&lt;/Agency&gt; </a:t>
            </a:r>
            <a:br>
              <a:rPr lang="en-US" dirty="0"/>
            </a:br>
            <a:r>
              <a:rPr lang="en-US" dirty="0"/>
              <a:t>    &lt;Id&gt;</a:t>
            </a:r>
            <a:r>
              <a:rPr lang="en-US" dirty="0" err="1"/>
              <a:t>TheFamily</a:t>
            </a:r>
            <a:r>
              <a:rPr lang="en-US" dirty="0"/>
              <a:t>&lt;/Id&gt;</a:t>
            </a:r>
            <a:br>
              <a:rPr lang="en-US" dirty="0"/>
            </a:br>
            <a:r>
              <a:rPr lang="en-US" dirty="0"/>
              <a:t>    &lt;Version&gt;1&lt;/Version&gt;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2E75B6"/>
                </a:solidFill>
              </a:rPr>
              <a:t>Spot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Sally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Dick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Jane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Puf</a:t>
            </a: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Mother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    &lt;Contains&gt;&lt;Member </a:t>
            </a:r>
            <a:r>
              <a:rPr lang="en-US" dirty="0" err="1"/>
              <a:t>typeOfClass</a:t>
            </a:r>
            <a:r>
              <a:rPr lang="en-US" dirty="0"/>
              <a:t>="Individual"&gt;urn:ddi:example.org:Id</a:t>
            </a:r>
            <a:r>
              <a:rPr lang="en-US" b="1" dirty="0">
                <a:solidFill>
                  <a:srgbClr val="0070C0"/>
                </a:solidFill>
              </a:rPr>
              <a:t>Father</a:t>
            </a:r>
            <a:r>
              <a:rPr lang="en-US" dirty="0"/>
              <a:t>:1&lt;/Member&gt;&lt;/Contains&gt;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AgentListing</a:t>
            </a:r>
            <a:r>
              <a:rPr lang="en-US" dirty="0"/>
              <a:t>&gt;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00" y="4339729"/>
            <a:ext cx="555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 Function: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NodeList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(Collection)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75625" y="4339729"/>
            <a:ext cx="868075" cy="67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93708" y="3997076"/>
            <a:ext cx="2447529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Id,Label</a:t>
            </a:r>
            <a:endParaRPr lang="en-US" b="1" dirty="0"/>
          </a:p>
          <a:p>
            <a:r>
              <a:rPr lang="en-US" dirty="0" err="1"/>
              <a:t>IdSally</a:t>
            </a:r>
            <a:r>
              <a:rPr lang="en-US" dirty="0"/>
              <a:t>,"Sally Doe"</a:t>
            </a:r>
          </a:p>
          <a:p>
            <a:r>
              <a:rPr lang="en-US" dirty="0" err="1"/>
              <a:t>IdDick</a:t>
            </a:r>
            <a:r>
              <a:rPr lang="en-US" dirty="0"/>
              <a:t>,"Dick Doe"</a:t>
            </a:r>
          </a:p>
          <a:p>
            <a:r>
              <a:rPr lang="en-US" dirty="0" err="1"/>
              <a:t>IdJane</a:t>
            </a:r>
            <a:r>
              <a:rPr lang="en-US" dirty="0"/>
              <a:t>,"Jane Doe"</a:t>
            </a:r>
          </a:p>
          <a:p>
            <a:r>
              <a:rPr lang="en-US" dirty="0" err="1"/>
              <a:t>IdMother</a:t>
            </a:r>
            <a:r>
              <a:rPr lang="en-US" dirty="0"/>
              <a:t>,"Mother Doe"</a:t>
            </a:r>
          </a:p>
          <a:p>
            <a:r>
              <a:rPr lang="en-US" dirty="0" err="1"/>
              <a:t>IdFather</a:t>
            </a:r>
            <a:r>
              <a:rPr lang="en-US" dirty="0"/>
              <a:t>,"Father Doe"</a:t>
            </a:r>
          </a:p>
          <a:p>
            <a:r>
              <a:rPr lang="en-US" dirty="0" err="1"/>
              <a:t>IdSpot</a:t>
            </a:r>
            <a:r>
              <a:rPr lang="en-US" dirty="0"/>
              <a:t>,"Spot </a:t>
            </a:r>
            <a:r>
              <a:rPr lang="en-US" dirty="0" err="1"/>
              <a:t>TheDog</a:t>
            </a:r>
            <a:r>
              <a:rPr lang="en-US" dirty="0"/>
              <a:t>"</a:t>
            </a:r>
          </a:p>
          <a:p>
            <a:r>
              <a:rPr lang="en-US" dirty="0" err="1"/>
              <a:t>IdPuff</a:t>
            </a:r>
            <a:r>
              <a:rPr lang="en-US" dirty="0"/>
              <a:t>,"Puff </a:t>
            </a:r>
            <a:r>
              <a:rPr lang="en-US" dirty="0" err="1"/>
              <a:t>LeChat</a:t>
            </a:r>
            <a:r>
              <a:rPr lang="en-US" dirty="0"/>
              <a:t>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4878" y="4431725"/>
            <a:ext cx="242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Node CSV 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00" y="5756856"/>
            <a:ext cx="511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those of you who don’t know Dick and Jane see: </a:t>
            </a:r>
          </a:p>
          <a:p>
            <a:r>
              <a:rPr lang="en-US" dirty="0">
                <a:hlinkClick r:id="rId2"/>
              </a:rPr>
              <a:t>https://en.wikipedia.org/wiki/Dick_and_Jane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430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DDI4 </a:t>
            </a:r>
            <a:r>
              <a:rPr lang="en-US" dirty="0" err="1"/>
              <a:t>RelationStructure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000" y="584200"/>
            <a:ext cx="773795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AgentRelationStructure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&lt;Agency&gt;example.org&lt;/Agency&gt;</a:t>
            </a:r>
            <a:br>
              <a:rPr lang="en-US" dirty="0"/>
            </a:br>
            <a:r>
              <a:rPr lang="en-US" dirty="0"/>
              <a:t>    &lt;Id&gt;</a:t>
            </a:r>
            <a:r>
              <a:rPr lang="en-US" dirty="0" err="1"/>
              <a:t>FamilyStucture</a:t>
            </a:r>
            <a:r>
              <a:rPr lang="en-US" dirty="0"/>
              <a:t>&lt;/Id&gt;</a:t>
            </a:r>
            <a:br>
              <a:rPr lang="en-US" dirty="0"/>
            </a:br>
            <a:r>
              <a:rPr lang="en-US" dirty="0"/>
              <a:t>    &lt;Version&gt;1&lt;/Version&gt;</a:t>
            </a:r>
            <a:br>
              <a:rPr lang="en-US" dirty="0"/>
            </a:br>
            <a:r>
              <a:rPr lang="en-US" dirty="0"/>
              <a:t>    &lt;</a:t>
            </a:r>
            <a:r>
              <a:rPr lang="en-US" dirty="0" err="1"/>
              <a:t>HasMemberRelation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Semantic</a:t>
            </a:r>
            <a:r>
              <a:rPr lang="en-US" dirty="0"/>
              <a:t>&gt;&lt;Content&gt;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hasBrother</a:t>
            </a:r>
            <a:r>
              <a:rPr lang="en-US" dirty="0"/>
              <a:t>&lt;/Content&gt;&lt;/Semantic&gt;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Source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IdSally</a:t>
            </a:r>
            <a:r>
              <a:rPr lang="en-US" dirty="0"/>
              <a:t>:1&lt;/Source&gt;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IdDick</a:t>
            </a:r>
            <a:r>
              <a:rPr lang="en-US" dirty="0"/>
              <a:t>:1&lt;/Target&gt;</a:t>
            </a:r>
            <a:br>
              <a:rPr lang="en-US" dirty="0"/>
            </a:br>
            <a:r>
              <a:rPr lang="en-US" dirty="0"/>
              <a:t>    &lt;/</a:t>
            </a:r>
            <a:r>
              <a:rPr lang="en-US" dirty="0" err="1"/>
              <a:t>HasMemberRelation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&lt;</a:t>
            </a:r>
            <a:r>
              <a:rPr lang="en-US" dirty="0" err="1"/>
              <a:t>HasMemberRelation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2E75B6"/>
                </a:solidFill>
              </a:rPr>
              <a:t>Semantic</a:t>
            </a:r>
            <a:r>
              <a:rPr lang="en-US" dirty="0"/>
              <a:t>&gt;&lt;Content&gt;</a:t>
            </a:r>
            <a:r>
              <a:rPr lang="en-US" b="1" dirty="0" err="1">
                <a:solidFill>
                  <a:srgbClr val="2E75B6"/>
                </a:solidFill>
              </a:rPr>
              <a:t>OwnedBy</a:t>
            </a:r>
            <a:r>
              <a:rPr lang="en-US" dirty="0"/>
              <a:t>&lt;/Content&gt;&lt;/Semantic&gt;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0070C0"/>
                </a:solidFill>
              </a:rPr>
              <a:t>Source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rgbClr val="0070C0"/>
                </a:solidFill>
              </a:rPr>
              <a:t>IDSpot</a:t>
            </a:r>
            <a:r>
              <a:rPr lang="en-US" dirty="0"/>
              <a:t>:1&lt;/Source&gt;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0070C0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rgbClr val="0070C0"/>
                </a:solidFill>
              </a:rPr>
              <a:t>IdFather</a:t>
            </a:r>
            <a:r>
              <a:rPr lang="en-US" dirty="0"/>
              <a:t>:1&lt;/Target&gt;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0070C0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rgbClr val="0070C0"/>
                </a:solidFill>
              </a:rPr>
              <a:t>IdMother</a:t>
            </a:r>
            <a:r>
              <a:rPr lang="en-US" dirty="0"/>
              <a:t>:1&lt;/Target&gt;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0070C0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rgbClr val="0070C0"/>
                </a:solidFill>
              </a:rPr>
              <a:t>IdSally</a:t>
            </a:r>
            <a:r>
              <a:rPr lang="en-US" dirty="0"/>
              <a:t>:1&lt;/Target&gt;</a:t>
            </a:r>
            <a:br>
              <a:rPr lang="en-US" dirty="0"/>
            </a:br>
            <a:r>
              <a:rPr lang="en-US" dirty="0"/>
              <a:t>        &lt;</a:t>
            </a:r>
            <a:r>
              <a:rPr lang="en-US" b="1" dirty="0">
                <a:solidFill>
                  <a:srgbClr val="0070C0"/>
                </a:solidFill>
              </a:rPr>
              <a:t>Target</a:t>
            </a:r>
            <a:r>
              <a:rPr lang="en-US" dirty="0"/>
              <a:t> </a:t>
            </a:r>
            <a:r>
              <a:rPr lang="en-US" dirty="0" err="1"/>
              <a:t>typeOfClass</a:t>
            </a:r>
            <a:r>
              <a:rPr lang="en-US" dirty="0"/>
              <a:t>="Individual"&gt;urn:ddi:example.org:</a:t>
            </a:r>
            <a:r>
              <a:rPr lang="en-US" b="1" dirty="0">
                <a:solidFill>
                  <a:srgbClr val="0070C0"/>
                </a:solidFill>
              </a:rPr>
              <a:t>IdDick</a:t>
            </a:r>
            <a:r>
              <a:rPr lang="en-US" dirty="0"/>
              <a:t>:1&lt;/Target&gt;</a:t>
            </a:r>
          </a:p>
          <a:p>
            <a:r>
              <a:rPr lang="en-US" dirty="0"/>
              <a:t>    &lt;/</a:t>
            </a:r>
            <a:r>
              <a:rPr lang="en-US" dirty="0" err="1"/>
              <a:t>HasMemberRelation</a:t>
            </a:r>
            <a:r>
              <a:rPr lang="en-US" dirty="0"/>
              <a:t>&gt;</a:t>
            </a:r>
          </a:p>
          <a:p>
            <a:r>
              <a:rPr lang="en-US" sz="36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07" y="5701632"/>
            <a:ext cx="616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 Function: Edge(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RelationStructure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96877" y="5651554"/>
            <a:ext cx="868075" cy="676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33354" y="-46325"/>
            <a:ext cx="2331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Edge CSV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8324" y="431800"/>
            <a:ext cx="3758145" cy="59093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Source,Target,Label,Type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/>
              <a:t>IdSally,IdDick,hasBrother,Directed</a:t>
            </a:r>
            <a:endParaRPr lang="en-US" dirty="0"/>
          </a:p>
          <a:p>
            <a:r>
              <a:rPr lang="en-US" dirty="0" err="1"/>
              <a:t>IdJane,IdDick,hasBrother,Directed</a:t>
            </a:r>
            <a:endParaRPr lang="en-US" dirty="0"/>
          </a:p>
          <a:p>
            <a:r>
              <a:rPr lang="en-US" dirty="0" err="1"/>
              <a:t>IdDick,IdSally,hasSister,Directed</a:t>
            </a:r>
            <a:endParaRPr lang="en-US" dirty="0"/>
          </a:p>
          <a:p>
            <a:r>
              <a:rPr lang="en-US" dirty="0" err="1"/>
              <a:t>IdDick,IdJane,hasSister,Directed</a:t>
            </a:r>
            <a:endParaRPr lang="en-US" dirty="0"/>
          </a:p>
          <a:p>
            <a:r>
              <a:rPr lang="en-US" dirty="0" err="1"/>
              <a:t>IdSally,IdJane,hasSister,Directed</a:t>
            </a:r>
            <a:endParaRPr lang="en-US" dirty="0"/>
          </a:p>
          <a:p>
            <a:r>
              <a:rPr lang="en-US" dirty="0" err="1"/>
              <a:t>IdJane,IdSally,hasSister,Directed</a:t>
            </a:r>
            <a:endParaRPr lang="en-US" dirty="0"/>
          </a:p>
          <a:p>
            <a:r>
              <a:rPr lang="en-US" dirty="0" err="1"/>
              <a:t>IdMother,IdSally,MotherOf,Directed</a:t>
            </a:r>
            <a:endParaRPr lang="en-US" dirty="0"/>
          </a:p>
          <a:p>
            <a:r>
              <a:rPr lang="en-US" dirty="0" err="1"/>
              <a:t>IdMother,IdJane,MotherOf,Directed</a:t>
            </a:r>
            <a:endParaRPr lang="en-US" dirty="0"/>
          </a:p>
          <a:p>
            <a:r>
              <a:rPr lang="en-US" dirty="0" err="1"/>
              <a:t>IdMother,IdDick,MotherOf,Directed</a:t>
            </a:r>
            <a:endParaRPr lang="en-US" dirty="0"/>
          </a:p>
          <a:p>
            <a:r>
              <a:rPr lang="en-US" dirty="0" err="1"/>
              <a:t>IdFather,IdSally,FatherOf,Directed</a:t>
            </a:r>
            <a:endParaRPr lang="en-US" dirty="0"/>
          </a:p>
          <a:p>
            <a:r>
              <a:rPr lang="en-US" dirty="0" err="1"/>
              <a:t>IdFather,IdJane,FatherOf,Directed</a:t>
            </a:r>
            <a:endParaRPr lang="en-US" dirty="0"/>
          </a:p>
          <a:p>
            <a:r>
              <a:rPr lang="en-US" dirty="0" err="1"/>
              <a:t>IdFather,IdDick,FatherOf,Directed</a:t>
            </a:r>
            <a:endParaRPr lang="en-US" dirty="0"/>
          </a:p>
          <a:p>
            <a:r>
              <a:rPr lang="en-US" dirty="0" err="1"/>
              <a:t>IdMother,IdFather,MarriedTo,Directed</a:t>
            </a:r>
            <a:endParaRPr lang="en-US" dirty="0"/>
          </a:p>
          <a:p>
            <a:r>
              <a:rPr lang="en-US" dirty="0" err="1"/>
              <a:t>IdFather,IdMother,MarriedTo,Directed</a:t>
            </a:r>
            <a:endParaRPr lang="en-US" dirty="0"/>
          </a:p>
          <a:p>
            <a:r>
              <a:rPr lang="en-US" dirty="0" err="1"/>
              <a:t>IdSpot,IdMother,OwnedBy,Directed</a:t>
            </a:r>
            <a:endParaRPr lang="en-US" dirty="0"/>
          </a:p>
          <a:p>
            <a:r>
              <a:rPr lang="en-US" dirty="0" err="1"/>
              <a:t>IdSpot,IdFather,OwnedBy,Directed</a:t>
            </a:r>
            <a:endParaRPr lang="en-US" dirty="0"/>
          </a:p>
          <a:p>
            <a:r>
              <a:rPr lang="en-US" dirty="0" err="1"/>
              <a:t>IdSpot,IdJane,OwnedBy,Directed</a:t>
            </a:r>
            <a:endParaRPr lang="en-US" dirty="0"/>
          </a:p>
          <a:p>
            <a:r>
              <a:rPr lang="en-US" dirty="0" err="1"/>
              <a:t>IdSpot,IdSally,OwnedBy,Directed</a:t>
            </a:r>
            <a:endParaRPr lang="en-US" dirty="0"/>
          </a:p>
          <a:p>
            <a:r>
              <a:rPr lang="en-US" dirty="0" err="1"/>
              <a:t>IdSpot,IdDick,OwnedBy,Directed</a:t>
            </a:r>
            <a:endParaRPr lang="en-US" dirty="0"/>
          </a:p>
          <a:p>
            <a:r>
              <a:rPr lang="en-US" dirty="0" err="1"/>
              <a:t>IdSpot,IdPuff,OwnedBy,Directed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48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>
          <a:xfrm>
            <a:off x="103909" y="609600"/>
            <a:ext cx="6116782" cy="589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Imported Into </a:t>
            </a:r>
            <a:r>
              <a:rPr lang="en-US" dirty="0" err="1"/>
              <a:t>Gephi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1" y="1676400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see the relationships among the individuals and filter by type of relationship as needed.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1466" y="5665563"/>
            <a:ext cx="239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See: https://gephi.org/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65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Imported Into </a:t>
            </a:r>
            <a:r>
              <a:rPr lang="en-US" dirty="0" err="1"/>
              <a:t>Gephi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2750" y="702941"/>
            <a:ext cx="3618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we can quickly see that Puff </a:t>
            </a:r>
            <a:r>
              <a:rPr lang="en-US" sz="2400" dirty="0" err="1"/>
              <a:t>leChat</a:t>
            </a:r>
            <a:r>
              <a:rPr lang="en-US" sz="2400" dirty="0"/>
              <a:t> owns Spot </a:t>
            </a:r>
            <a:r>
              <a:rPr lang="en-US" sz="2400" dirty="0" err="1"/>
              <a:t>TheDog</a:t>
            </a:r>
            <a:r>
              <a:rPr lang="en-US" sz="2400" dirty="0"/>
              <a:t>, but has no other relationship to the family.  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0" r="62515" b="22943"/>
          <a:stretch/>
        </p:blipFill>
        <p:spPr>
          <a:xfrm>
            <a:off x="155864" y="541770"/>
            <a:ext cx="3806537" cy="6003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5" r="69798" b="18991"/>
          <a:stretch/>
        </p:blipFill>
        <p:spPr>
          <a:xfrm>
            <a:off x="8451850" y="2122574"/>
            <a:ext cx="3352800" cy="42610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2199" y="1349271"/>
            <a:ext cx="3893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Unfortunately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Gephi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doesn’t show arrowheads with curved lines.</a:t>
            </a:r>
          </a:p>
        </p:txBody>
      </p:sp>
    </p:spTree>
    <p:extLst>
      <p:ext uri="{BB962C8B-B14F-4D97-AF65-F5344CB8AC3E}">
        <p14:creationId xmlns:p14="http://schemas.microsoft.com/office/powerpoint/2010/main" val="15791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Codelists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Codelists</a:t>
            </a:r>
            <a:r>
              <a:rPr lang="en-US" dirty="0"/>
              <a:t> – are These Equal?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CodelistA</a:t>
            </a:r>
            <a:endParaRPr lang="en-US" dirty="0"/>
          </a:p>
          <a:p>
            <a:r>
              <a:rPr lang="en-US" dirty="0"/>
              <a:t>1 denotes “Very unhappy”</a:t>
            </a:r>
          </a:p>
          <a:p>
            <a:r>
              <a:rPr lang="en-US" dirty="0"/>
              <a:t>2 denotes “Somewhat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CodelistB</a:t>
            </a:r>
            <a:endParaRPr lang="en-US" dirty="0"/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7882" y="739557"/>
            <a:ext cx="446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CodelistA</a:t>
            </a:r>
            <a:r>
              <a:rPr lang="en-US" sz="3600" dirty="0">
                <a:solidFill>
                  <a:srgbClr val="00B0F0"/>
                </a:solidFill>
              </a:rPr>
              <a:t> == </a:t>
            </a:r>
            <a:r>
              <a:rPr lang="en-US" sz="3600" dirty="0" err="1">
                <a:solidFill>
                  <a:srgbClr val="00B0F0"/>
                </a:solidFill>
              </a:rPr>
              <a:t>CodeListB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739557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56432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Codelists</a:t>
            </a:r>
            <a:r>
              <a:rPr lang="en-US" dirty="0"/>
              <a:t> – are These Equal?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6700" y="1797050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CodelistA</a:t>
            </a:r>
            <a:endParaRPr lang="en-US" dirty="0"/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r>
              <a:rPr lang="en-US" dirty="0">
                <a:solidFill>
                  <a:srgbClr val="FF0000"/>
                </a:solidFill>
              </a:rPr>
              <a:t>6 denotes “Ecstatic”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CodelistB</a:t>
            </a:r>
            <a:endParaRPr lang="en-US" dirty="0"/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7882" y="739557"/>
            <a:ext cx="446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CodelistA</a:t>
            </a:r>
            <a:r>
              <a:rPr lang="en-US" sz="3600" dirty="0">
                <a:solidFill>
                  <a:srgbClr val="00B0F0"/>
                </a:solidFill>
              </a:rPr>
              <a:t> == </a:t>
            </a:r>
            <a:r>
              <a:rPr lang="en-US" sz="3600" dirty="0" err="1">
                <a:solidFill>
                  <a:srgbClr val="00B0F0"/>
                </a:solidFill>
              </a:rPr>
              <a:t>CodeListB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739557"/>
            <a:ext cx="1269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6309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A788-1162-500E-788A-B77297D3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/ Object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345A-E686-9FA0-FC1C-4216BC52A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Examples of representing a model as a data structure might include an XML Schema or and OWL Ontology.</a:t>
            </a:r>
          </a:p>
          <a:p>
            <a:r>
              <a:rPr lang="en-US" dirty="0"/>
              <a:t>In a programming language the model might be represented as a data structure, e.g. a tree, or a set of dictionaries and lists..</a:t>
            </a:r>
          </a:p>
          <a:p>
            <a:r>
              <a:rPr lang="en-US" dirty="0"/>
              <a:t>The model itself might also be represented as a set of classes (e.g.  </a:t>
            </a:r>
            <a:r>
              <a:rPr lang="en-US" dirty="0" err="1"/>
              <a:t>ClassDefinitions</a:t>
            </a:r>
            <a:r>
              <a:rPr lang="en-US" dirty="0"/>
              <a:t> and </a:t>
            </a:r>
            <a:r>
              <a:rPr lang="en-US" dirty="0" err="1"/>
              <a:t>DatatypeDefinitions</a:t>
            </a:r>
            <a:r>
              <a:rPr lang="en-US" dirty="0"/>
              <a:t>) with the specific classes or datatypes (e.g. a DDICDI </a:t>
            </a:r>
            <a:r>
              <a:rPr lang="en-US" dirty="0" err="1"/>
              <a:t>DataPoint</a:t>
            </a:r>
            <a:r>
              <a:rPr lang="en-US" dirty="0"/>
              <a:t>) as instances (objects) of these classes. This is very generic and should work for any model implemented in UCMIS.</a:t>
            </a:r>
          </a:p>
          <a:p>
            <a:r>
              <a:rPr lang="en-US" dirty="0"/>
              <a:t>In a programming language, functions to operate on the metadata might also be defined. These, together with the class object might be considered an ecosystem for the metadata.</a:t>
            </a:r>
          </a:p>
        </p:txBody>
      </p:sp>
    </p:spTree>
    <p:extLst>
      <p:ext uri="{BB962C8B-B14F-4D97-AF65-F5344CB8AC3E}">
        <p14:creationId xmlns:p14="http://schemas.microsoft.com/office/powerpoint/2010/main" val="1053120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Codelists</a:t>
            </a:r>
            <a:r>
              <a:rPr lang="en-US" dirty="0"/>
              <a:t> – What is the Difference Between A and B?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47825"/>
            <a:ext cx="42291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CodelistA</a:t>
            </a:r>
            <a:endParaRPr lang="en-US" dirty="0"/>
          </a:p>
          <a:p>
            <a:r>
              <a:rPr lang="en-US" sz="2400" dirty="0"/>
              <a:t>1 denotes "Very unhappy”</a:t>
            </a:r>
          </a:p>
          <a:p>
            <a:r>
              <a:rPr lang="en-US" sz="2400" dirty="0"/>
              <a:t>2 denotes "Somewhat unhappy”</a:t>
            </a:r>
          </a:p>
          <a:p>
            <a:r>
              <a:rPr lang="en-US" sz="2400" dirty="0"/>
              <a:t>3 denotes "Neither”</a:t>
            </a:r>
          </a:p>
          <a:p>
            <a:r>
              <a:rPr lang="en-US" sz="2400" dirty="0"/>
              <a:t>4 denotes "Somewhat happy”</a:t>
            </a:r>
          </a:p>
          <a:p>
            <a:r>
              <a:rPr lang="en-US" sz="2400" dirty="0"/>
              <a:t>5 denotes "Very happy”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 denotes “Ecstatic”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647825"/>
            <a:ext cx="414208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CodelistB</a:t>
            </a:r>
            <a:endParaRPr lang="en-US" dirty="0"/>
          </a:p>
          <a:p>
            <a:r>
              <a:rPr lang="en-US" sz="2400" dirty="0"/>
              <a:t>1 denotes "Very unhappy”</a:t>
            </a:r>
          </a:p>
          <a:p>
            <a:r>
              <a:rPr lang="en-US" sz="2400" dirty="0"/>
              <a:t>2 denotes "Somewhat unhappy”</a:t>
            </a:r>
          </a:p>
          <a:p>
            <a:r>
              <a:rPr lang="en-US" sz="2400" dirty="0"/>
              <a:t>3 denotes "Neither”</a:t>
            </a:r>
          </a:p>
          <a:p>
            <a:r>
              <a:rPr lang="en-US" sz="2400" dirty="0"/>
              <a:t>4 denotes "Somewhat happy”</a:t>
            </a:r>
          </a:p>
          <a:p>
            <a:r>
              <a:rPr lang="en-US" sz="2400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20842" y="1647825"/>
            <a:ext cx="3069558" cy="892552"/>
          </a:xfrm>
          <a:prstGeom prst="rect">
            <a:avLst/>
          </a:prstGeom>
          <a:noFill/>
          <a:ln>
            <a:solidFill>
              <a:srgbClr val="25349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CodelistA</a:t>
            </a:r>
            <a:r>
              <a:rPr lang="en-US" sz="2400" dirty="0">
                <a:solidFill>
                  <a:srgbClr val="00B0F0"/>
                </a:solidFill>
              </a:rPr>
              <a:t> – </a:t>
            </a:r>
            <a:r>
              <a:rPr lang="en-US" sz="2400" dirty="0" err="1">
                <a:solidFill>
                  <a:srgbClr val="00B0F0"/>
                </a:solidFill>
              </a:rPr>
              <a:t>CodeListB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</a:p>
          <a:p>
            <a:r>
              <a:rPr lang="en-US" sz="2400" dirty="0"/>
              <a:t>6 denotes “Ecstatic</a:t>
            </a:r>
            <a:r>
              <a:rPr lang="en-US" sz="28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2200" y="3502025"/>
            <a:ext cx="3378200" cy="830997"/>
          </a:xfrm>
          <a:prstGeom prst="rect">
            <a:avLst/>
          </a:prstGeom>
          <a:noFill/>
          <a:ln>
            <a:solidFill>
              <a:srgbClr val="25349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CodelistB</a:t>
            </a:r>
            <a:r>
              <a:rPr lang="en-US" sz="2400" dirty="0">
                <a:solidFill>
                  <a:srgbClr val="00B0F0"/>
                </a:solidFill>
              </a:rPr>
              <a:t> – </a:t>
            </a:r>
            <a:r>
              <a:rPr lang="en-US" sz="2400" dirty="0" err="1">
                <a:solidFill>
                  <a:srgbClr val="00B0F0"/>
                </a:solidFill>
              </a:rPr>
              <a:t>CodeListA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</a:p>
          <a:p>
            <a:r>
              <a:rPr lang="en-US" sz="2400" dirty="0"/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11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Codelists</a:t>
            </a:r>
            <a:r>
              <a:rPr lang="en-US" dirty="0"/>
              <a:t> – is one a Subset?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CodelistA</a:t>
            </a:r>
            <a:endParaRPr lang="en-US" dirty="0"/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r>
              <a:rPr lang="en-US" dirty="0">
                <a:solidFill>
                  <a:srgbClr val="FF0000"/>
                </a:solidFill>
              </a:rPr>
              <a:t>6 denotes “Ecstatic”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CodelistB</a:t>
            </a:r>
            <a:endParaRPr lang="en-US" dirty="0"/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700771"/>
            <a:ext cx="592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Contains(</a:t>
            </a:r>
            <a:r>
              <a:rPr lang="en-US" sz="3600" dirty="0" err="1">
                <a:solidFill>
                  <a:srgbClr val="00B0F0"/>
                </a:solidFill>
              </a:rPr>
              <a:t>CodelistA</a:t>
            </a:r>
            <a:r>
              <a:rPr lang="en-US" sz="3600" dirty="0">
                <a:solidFill>
                  <a:srgbClr val="00B0F0"/>
                </a:solidFill>
              </a:rPr>
              <a:t>, </a:t>
            </a:r>
            <a:r>
              <a:rPr lang="en-US" sz="3600" dirty="0" err="1">
                <a:solidFill>
                  <a:srgbClr val="00B0F0"/>
                </a:solidFill>
              </a:rPr>
              <a:t>CodeListB</a:t>
            </a:r>
            <a:r>
              <a:rPr lang="en-US" sz="3600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8800" y="739557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123710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Properties are Different?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6700" y="2110838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takesSubstantiveValuesFrom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     </a:t>
            </a:r>
            <a:r>
              <a:rPr lang="en-US" dirty="0" err="1">
                <a:solidFill>
                  <a:srgbClr val="00B0F0"/>
                </a:solidFill>
              </a:rPr>
              <a:t>takesSentinalValuesFrom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99 denotes “missing-refused”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2139413"/>
            <a:ext cx="5181600" cy="4351338"/>
          </a:xfrm>
          <a:solidFill>
            <a:srgbClr val="D5EFE9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takesSubstantiveValuesFrom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1 denotes "Very unhappy”</a:t>
            </a:r>
          </a:p>
          <a:p>
            <a:r>
              <a:rPr lang="en-US" dirty="0"/>
              <a:t>2 denotes "Somewhat unhappy”</a:t>
            </a:r>
          </a:p>
          <a:p>
            <a:r>
              <a:rPr lang="en-US" dirty="0"/>
              <a:t>3 denotes "Neither”</a:t>
            </a:r>
          </a:p>
          <a:p>
            <a:r>
              <a:rPr lang="en-US" dirty="0"/>
              <a:t>4 denotes "Somewhat happy”</a:t>
            </a:r>
          </a:p>
          <a:p>
            <a:r>
              <a:rPr lang="en-US" dirty="0"/>
              <a:t>5 denotes "Very happy”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23753"/>
            <a:ext cx="8612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</a:rPr>
              <a:t>PropertyDifference</a:t>
            </a:r>
            <a:r>
              <a:rPr lang="en-US" sz="2800" dirty="0">
                <a:solidFill>
                  <a:srgbClr val="00B0F0"/>
                </a:solidFill>
              </a:rPr>
              <a:t>(InstanceVariable1, InstanceVariable2)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4488" y="1571911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53494"/>
                </a:solidFill>
              </a:rPr>
              <a:t>InstanceVariable1 associations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014" y="1571911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53494"/>
                </a:solidFill>
              </a:rPr>
              <a:t>InstanceVariable2 associations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8813" y="890110"/>
            <a:ext cx="2582182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2E75B6"/>
                </a:solidFill>
              </a:rPr>
              <a:t>takesSentinalValuesFrom</a:t>
            </a:r>
            <a:endParaRPr lang="en-US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8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022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Complexities-</a:t>
            </a:r>
            <a:br>
              <a:rPr lang="en-US" dirty="0"/>
            </a:br>
            <a:r>
              <a:rPr lang="en-US" dirty="0"/>
              <a:t>How do we deal with “Other”?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1=“age 0 to 18”</a:t>
            </a:r>
          </a:p>
          <a:p>
            <a:r>
              <a:rPr lang="en-US" dirty="0"/>
              <a:t>2=“age 19 to 30”</a:t>
            </a:r>
          </a:p>
          <a:p>
            <a:r>
              <a:rPr lang="en-US" dirty="0"/>
              <a:t>9=“other”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1=“age 0 to 18”</a:t>
            </a:r>
          </a:p>
          <a:p>
            <a:r>
              <a:rPr lang="en-US" dirty="0"/>
              <a:t>2=“age 19 to 30”</a:t>
            </a:r>
          </a:p>
          <a:p>
            <a:r>
              <a:rPr lang="en-US" dirty="0"/>
              <a:t>3=“age 31 to 65”</a:t>
            </a:r>
          </a:p>
          <a:p>
            <a:r>
              <a:rPr lang="en-US" dirty="0"/>
              <a:t>9=“other”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8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What Kinds of Metadata Objects Might We Operate?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918200"/>
          </a:xfrm>
        </p:spPr>
        <p:txBody>
          <a:bodyPr/>
          <a:lstStyle/>
          <a:p>
            <a:r>
              <a:rPr lang="en-US" dirty="0"/>
              <a:t>Complex objects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InstanceVariable</a:t>
            </a:r>
            <a:r>
              <a:rPr lang="en-US" dirty="0"/>
              <a:t>, </a:t>
            </a:r>
            <a:r>
              <a:rPr lang="en-US" dirty="0" err="1"/>
              <a:t>Codelist</a:t>
            </a:r>
            <a:r>
              <a:rPr lang="en-US" dirty="0"/>
              <a:t>, Question (Capture), Questionnaire (Instrument)</a:t>
            </a:r>
          </a:p>
          <a:p>
            <a:pPr lvl="1"/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What does it mean if two objects are different? What tools can help explore that?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Shared references</a:t>
            </a:r>
          </a:p>
          <a:p>
            <a:pPr lvl="3">
              <a:spcAft>
                <a:spcPts val="600"/>
              </a:spcAft>
            </a:pPr>
            <a:r>
              <a:rPr lang="en-US" sz="2400" dirty="0"/>
              <a:t> For an </a:t>
            </a:r>
            <a:r>
              <a:rPr lang="en-US" sz="2400" dirty="0" err="1"/>
              <a:t>InstanceVariable</a:t>
            </a:r>
            <a:r>
              <a:rPr lang="en-US" sz="2400" dirty="0"/>
              <a:t>: </a:t>
            </a:r>
            <a:r>
              <a:rPr lang="en-US" sz="2400" dirty="0" err="1"/>
              <a:t>RepresentedVariable</a:t>
            </a:r>
            <a:r>
              <a:rPr lang="en-US" sz="2400" dirty="0"/>
              <a:t>, </a:t>
            </a:r>
            <a:r>
              <a:rPr lang="en-US" sz="2400" dirty="0" err="1"/>
              <a:t>ConceptualVariable</a:t>
            </a:r>
            <a:endParaRPr lang="en-US" sz="2400" dirty="0"/>
          </a:p>
          <a:p>
            <a:pPr lvl="2">
              <a:spcAft>
                <a:spcPts val="600"/>
              </a:spcAft>
            </a:pPr>
            <a:r>
              <a:rPr lang="en-US" sz="2400" dirty="0"/>
              <a:t> Semantic similarity (based on structure derived from  topic modeling)</a:t>
            </a:r>
          </a:p>
          <a:p>
            <a:pPr lvl="2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What proportion of properties have entries?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Weighting of properties?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6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Kinds of Operations and Objects?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04452"/>
            <a:ext cx="5181600" cy="4931804"/>
          </a:xfrm>
        </p:spPr>
        <p:txBody>
          <a:bodyPr>
            <a:normAutofit/>
          </a:bodyPr>
          <a:lstStyle/>
          <a:p>
            <a:r>
              <a:rPr lang="en-US" dirty="0"/>
              <a:t>Transformation</a:t>
            </a:r>
          </a:p>
          <a:p>
            <a:endParaRPr lang="en-US" dirty="0"/>
          </a:p>
          <a:p>
            <a:r>
              <a:rPr lang="en-US" dirty="0"/>
              <a:t>Comparison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Visualization</a:t>
            </a:r>
          </a:p>
          <a:p>
            <a:pPr lvl="1"/>
            <a:r>
              <a:rPr lang="en-US" dirty="0"/>
              <a:t>“print” to various formats or with selected language</a:t>
            </a:r>
          </a:p>
          <a:p>
            <a:pPr lvl="1"/>
            <a:r>
              <a:rPr lang="en-US" dirty="0"/>
              <a:t>Structure of collections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Combination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904452"/>
            <a:ext cx="5181600" cy="4931804"/>
          </a:xfrm>
        </p:spPr>
        <p:txBody>
          <a:bodyPr>
            <a:normAutofit/>
          </a:bodyPr>
          <a:lstStyle/>
          <a:p>
            <a:r>
              <a:rPr lang="en-US" dirty="0"/>
              <a:t>Complex Single Objects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Code and Category lists</a:t>
            </a:r>
          </a:p>
          <a:p>
            <a:pPr lvl="1"/>
            <a:r>
              <a:rPr lang="en-US" dirty="0"/>
              <a:t>Processes like GSBPM nodes</a:t>
            </a:r>
          </a:p>
          <a:p>
            <a:pPr lvl="1"/>
            <a:r>
              <a:rPr lang="en-US" dirty="0"/>
              <a:t>Concepts</a:t>
            </a:r>
          </a:p>
          <a:p>
            <a:pPr lvl="1"/>
            <a:r>
              <a:rPr lang="en-US" dirty="0"/>
              <a:t>Agents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4280" y="535120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9007" y="44426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0" y="1110466"/>
            <a:ext cx="2628900" cy="5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51463" y="1302626"/>
            <a:ext cx="2968337" cy="862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17103" y="3196243"/>
            <a:ext cx="3002697" cy="13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64960" y="3535057"/>
            <a:ext cx="3007240" cy="19663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51463" y="2214793"/>
            <a:ext cx="3006437" cy="8301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70512" y="1480365"/>
            <a:ext cx="2949288" cy="1660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29000" y="1273784"/>
            <a:ext cx="2590800" cy="1645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64960" y="5977102"/>
            <a:ext cx="516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would combining two </a:t>
            </a:r>
            <a:r>
              <a:rPr lang="en-US" dirty="0" err="1"/>
              <a:t>InstanceVariables</a:t>
            </a:r>
            <a:r>
              <a:rPr lang="en-US" dirty="0"/>
              <a:t> mean?</a:t>
            </a:r>
          </a:p>
        </p:txBody>
      </p:sp>
    </p:spTree>
    <p:extLst>
      <p:ext uri="{BB962C8B-B14F-4D97-AF65-F5344CB8AC3E}">
        <p14:creationId xmlns:p14="http://schemas.microsoft.com/office/powerpoint/2010/main" val="31706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5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Operators Might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5EFE9"/>
          </a:solidFill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2800" dirty="0"/>
              <a:t>Exact Equality – e.g. same </a:t>
            </a:r>
            <a:r>
              <a:rPr lang="en-US" sz="2800" dirty="0" err="1"/>
              <a:t>DdiUrn</a:t>
            </a:r>
            <a:endParaRPr lang="en-US" sz="2800" dirty="0"/>
          </a:p>
          <a:p>
            <a:pPr lvl="1">
              <a:spcAft>
                <a:spcPts val="1200"/>
              </a:spcAft>
            </a:pPr>
            <a:r>
              <a:rPr lang="en-US" sz="2800" dirty="0"/>
              <a:t>Content Equality – TRUE if all content equal, ignoring identification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&lt; or &gt; – Boolean, (based on index) two objects in an ordered collection  </a:t>
            </a:r>
            <a:r>
              <a:rPr lang="en-US" sz="2800" dirty="0" err="1"/>
              <a:t>lessThan</a:t>
            </a:r>
            <a:r>
              <a:rPr lang="en-US" sz="2800" dirty="0"/>
              <a:t>(</a:t>
            </a:r>
            <a:r>
              <a:rPr lang="en-US" sz="2800" dirty="0" err="1"/>
              <a:t>objectA</a:t>
            </a:r>
            <a:r>
              <a:rPr lang="en-US" sz="2800" dirty="0"/>
              <a:t>, object, </a:t>
            </a:r>
            <a:r>
              <a:rPr lang="en-US" sz="2800" dirty="0" err="1"/>
              <a:t>orderDefinition</a:t>
            </a:r>
            <a:r>
              <a:rPr lang="en-US" sz="2800" dirty="0"/>
              <a:t>) 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(e.g. Seniority Order Definition)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Distance between (order, network hops)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6788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Comparison Operators on Objects</a:t>
            </a:r>
          </a:p>
        </p:txBody>
      </p:sp>
    </p:spTree>
    <p:extLst>
      <p:ext uri="{BB962C8B-B14F-4D97-AF65-F5344CB8AC3E}">
        <p14:creationId xmlns:p14="http://schemas.microsoft.com/office/powerpoint/2010/main" val="1849605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Operators Might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5625"/>
            <a:ext cx="11518900" cy="4351338"/>
          </a:xfrm>
          <a:solidFill>
            <a:srgbClr val="D5EFE9"/>
          </a:solidFill>
        </p:spPr>
        <p:txBody>
          <a:bodyPr numCol="2">
            <a:normAutofit fontScale="85000" lnSpcReduction="20000"/>
          </a:bodyPr>
          <a:lstStyle/>
          <a:p>
            <a:pPr lvl="1"/>
            <a:r>
              <a:rPr lang="en-US" sz="2800" dirty="0" err="1"/>
              <a:t>AsOrdered</a:t>
            </a:r>
            <a:r>
              <a:rPr lang="en-US" sz="2800" dirty="0"/>
              <a:t> – </a:t>
            </a:r>
          </a:p>
          <a:p>
            <a:pPr lvl="2"/>
            <a:r>
              <a:rPr lang="en-US" sz="2400" dirty="0"/>
              <a:t>converts collection</a:t>
            </a:r>
          </a:p>
          <a:p>
            <a:pPr lvl="1"/>
            <a:r>
              <a:rPr lang="en-US" sz="2800" dirty="0" err="1"/>
              <a:t>AsBag</a:t>
            </a:r>
            <a:r>
              <a:rPr lang="en-US" sz="2800" dirty="0"/>
              <a:t> – </a:t>
            </a:r>
          </a:p>
          <a:p>
            <a:pPr lvl="2"/>
            <a:r>
              <a:rPr lang="en-US" sz="2400" dirty="0"/>
              <a:t>converts collection</a:t>
            </a:r>
          </a:p>
          <a:p>
            <a:pPr lvl="1"/>
            <a:r>
              <a:rPr lang="en-US" sz="2800" dirty="0" err="1"/>
              <a:t>AsSet</a:t>
            </a:r>
            <a:r>
              <a:rPr lang="en-US" sz="2800" dirty="0"/>
              <a:t> – </a:t>
            </a:r>
          </a:p>
          <a:p>
            <a:pPr lvl="2"/>
            <a:r>
              <a:rPr lang="en-US" sz="2400" dirty="0"/>
              <a:t>converts collection</a:t>
            </a:r>
          </a:p>
          <a:p>
            <a:pPr lvl="1"/>
            <a:r>
              <a:rPr lang="en-US" sz="2800" dirty="0"/>
              <a:t>Count – </a:t>
            </a:r>
          </a:p>
          <a:p>
            <a:pPr lvl="2"/>
            <a:r>
              <a:rPr lang="en-US" sz="2400" dirty="0"/>
              <a:t># of objects in collection</a:t>
            </a:r>
          </a:p>
          <a:p>
            <a:pPr lvl="1"/>
            <a:r>
              <a:rPr lang="en-US" sz="2800" dirty="0"/>
              <a:t>First – </a:t>
            </a:r>
          </a:p>
          <a:p>
            <a:pPr lvl="2"/>
            <a:r>
              <a:rPr lang="en-US" sz="2400" dirty="0"/>
              <a:t>first object in collection</a:t>
            </a:r>
          </a:p>
          <a:p>
            <a:pPr lvl="1"/>
            <a:r>
              <a:rPr lang="en-US" sz="2800" dirty="0" err="1"/>
              <a:t>ForAll</a:t>
            </a:r>
            <a:r>
              <a:rPr lang="en-US" sz="2800" dirty="0"/>
              <a:t> (Boolean) </a:t>
            </a:r>
          </a:p>
          <a:p>
            <a:pPr lvl="2"/>
            <a:r>
              <a:rPr lang="en-US" sz="2400" dirty="0"/>
              <a:t>(every element satisfies a condition)</a:t>
            </a:r>
            <a:endParaRPr lang="en-US" sz="2800" dirty="0"/>
          </a:p>
          <a:p>
            <a:pPr lvl="1"/>
            <a:r>
              <a:rPr lang="en-US" sz="2800" dirty="0" err="1"/>
              <a:t>IndexOf</a:t>
            </a:r>
            <a:r>
              <a:rPr lang="en-US" sz="2800" dirty="0"/>
              <a:t> </a:t>
            </a:r>
          </a:p>
          <a:p>
            <a:pPr lvl="2"/>
            <a:r>
              <a:rPr lang="en-US" sz="2400" dirty="0"/>
              <a:t> index of object in ordered collection</a:t>
            </a:r>
          </a:p>
          <a:p>
            <a:pPr lvl="1"/>
            <a:r>
              <a:rPr lang="en-US" sz="2800" dirty="0" err="1"/>
              <a:t>IsEmpty</a:t>
            </a:r>
            <a:r>
              <a:rPr lang="en-US" sz="2800" dirty="0"/>
              <a:t> / </a:t>
            </a:r>
            <a:r>
              <a:rPr lang="en-US" sz="2800" dirty="0" err="1"/>
              <a:t>notEmpty</a:t>
            </a:r>
            <a:r>
              <a:rPr lang="en-US" sz="2800" dirty="0"/>
              <a:t> – </a:t>
            </a:r>
          </a:p>
          <a:p>
            <a:pPr lvl="2"/>
            <a:r>
              <a:rPr lang="en-US" sz="2400" dirty="0"/>
              <a:t>TRUE if no content</a:t>
            </a:r>
          </a:p>
          <a:p>
            <a:pPr lvl="1"/>
            <a:r>
              <a:rPr lang="en-US" sz="2800" dirty="0"/>
              <a:t>Last</a:t>
            </a:r>
          </a:p>
          <a:p>
            <a:pPr lvl="2"/>
            <a:r>
              <a:rPr lang="en-US" sz="2400" dirty="0"/>
              <a:t>Last object in the collection</a:t>
            </a:r>
          </a:p>
          <a:p>
            <a:pPr lvl="1"/>
            <a:r>
              <a:rPr lang="en-US" sz="2800" dirty="0" err="1"/>
              <a:t>SortedBy</a:t>
            </a:r>
            <a:endParaRPr lang="en-US" sz="2800" dirty="0"/>
          </a:p>
          <a:p>
            <a:pPr lvl="2"/>
            <a:r>
              <a:rPr lang="en-US" sz="2400" dirty="0"/>
              <a:t>Create index on some property</a:t>
            </a:r>
          </a:p>
          <a:p>
            <a:pPr lvl="1"/>
            <a:r>
              <a:rPr lang="en-US" sz="2800" dirty="0"/>
              <a:t>Sub (Bag, Set)</a:t>
            </a:r>
          </a:p>
          <a:p>
            <a:pPr lvl="2"/>
            <a:r>
              <a:rPr lang="en-US" sz="2400" dirty="0"/>
              <a:t>All </a:t>
            </a:r>
            <a:r>
              <a:rPr lang="en-US" sz="2400" dirty="0" err="1"/>
              <a:t>obkects</a:t>
            </a:r>
            <a:r>
              <a:rPr lang="en-US" sz="2400" dirty="0"/>
              <a:t>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6900" y="10165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Single Collection Oriented Operators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2801" y="812800"/>
            <a:ext cx="165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show things with examples?</a:t>
            </a:r>
          </a:p>
        </p:txBody>
      </p:sp>
    </p:spTree>
    <p:extLst>
      <p:ext uri="{BB962C8B-B14F-4D97-AF65-F5344CB8AC3E}">
        <p14:creationId xmlns:p14="http://schemas.microsoft.com/office/powerpoint/2010/main" val="47698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Operators Might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3673"/>
            <a:ext cx="12039600" cy="4713290"/>
          </a:xfrm>
          <a:solidFill>
            <a:srgbClr val="D5EFE9"/>
          </a:solidFill>
        </p:spPr>
        <p:txBody>
          <a:bodyPr numCol="2">
            <a:normAutofit fontScale="85000" lnSpcReduction="20000"/>
          </a:bodyPr>
          <a:lstStyle/>
          <a:p>
            <a:pPr lvl="1"/>
            <a:r>
              <a:rPr lang="en-US" sz="2800" dirty="0"/>
              <a:t>Append</a:t>
            </a:r>
          </a:p>
          <a:p>
            <a:pPr lvl="2"/>
            <a:r>
              <a:rPr lang="en-US" dirty="0"/>
              <a:t>All of A followed by all of B</a:t>
            </a:r>
          </a:p>
          <a:p>
            <a:pPr lvl="1"/>
            <a:r>
              <a:rPr lang="en-US" sz="2800" dirty="0"/>
              <a:t>Difference (“-”)</a:t>
            </a:r>
          </a:p>
          <a:p>
            <a:pPr lvl="2"/>
            <a:r>
              <a:rPr lang="en-US" sz="2400" dirty="0"/>
              <a:t>Objects in A not in B</a:t>
            </a:r>
          </a:p>
          <a:p>
            <a:pPr lvl="1"/>
            <a:r>
              <a:rPr lang="en-US" sz="2800" dirty="0"/>
              <a:t>Excludes (Boolean)</a:t>
            </a:r>
          </a:p>
          <a:p>
            <a:pPr lvl="2"/>
            <a:r>
              <a:rPr lang="en-US" sz="2400" dirty="0"/>
              <a:t>TRUE if B not in A</a:t>
            </a:r>
          </a:p>
          <a:p>
            <a:pPr lvl="1"/>
            <a:r>
              <a:rPr lang="en-US" sz="2800" dirty="0" err="1"/>
              <a:t>IncludesAll</a:t>
            </a:r>
            <a:r>
              <a:rPr lang="en-US" sz="2800" dirty="0"/>
              <a:t> (Boolean)</a:t>
            </a:r>
          </a:p>
          <a:p>
            <a:pPr lvl="2"/>
            <a:r>
              <a:rPr lang="en-US" sz="2400" dirty="0"/>
              <a:t>All in B are in A</a:t>
            </a:r>
          </a:p>
          <a:p>
            <a:pPr lvl="1"/>
            <a:r>
              <a:rPr lang="en-US" sz="2800" dirty="0"/>
              <a:t>Inner Join</a:t>
            </a:r>
          </a:p>
          <a:p>
            <a:pPr lvl="2"/>
            <a:r>
              <a:rPr lang="en-US" sz="2400" dirty="0"/>
              <a:t>All objects in both collections meeting a condition</a:t>
            </a:r>
            <a:endParaRPr lang="en-US" sz="2800" dirty="0"/>
          </a:p>
          <a:p>
            <a:pPr lvl="1"/>
            <a:r>
              <a:rPr lang="en-US" sz="2800" dirty="0" err="1"/>
              <a:t>InsertAt</a:t>
            </a:r>
            <a:r>
              <a:rPr lang="en-US" sz="2800" dirty="0"/>
              <a:t> </a:t>
            </a:r>
          </a:p>
          <a:p>
            <a:pPr lvl="2"/>
            <a:r>
              <a:rPr lang="en-US" sz="2400" dirty="0"/>
              <a:t>B inserted in A after a specific element of A</a:t>
            </a:r>
          </a:p>
          <a:p>
            <a:pPr lvl="1"/>
            <a:r>
              <a:rPr lang="en-US" sz="2800" dirty="0"/>
              <a:t>Intersection</a:t>
            </a:r>
          </a:p>
          <a:p>
            <a:pPr lvl="2"/>
            <a:r>
              <a:rPr lang="en-US" sz="2400" dirty="0"/>
              <a:t>Objects in both A and B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/>
              <a:t>OuterJoin</a:t>
            </a:r>
            <a:endParaRPr lang="en-US" sz="2800" dirty="0"/>
          </a:p>
          <a:p>
            <a:pPr lvl="2"/>
            <a:r>
              <a:rPr lang="en-US" sz="2400" dirty="0"/>
              <a:t>All objects in both collections meeting a condition</a:t>
            </a:r>
          </a:p>
          <a:p>
            <a:pPr lvl="2"/>
            <a:r>
              <a:rPr lang="en-US" sz="2400" dirty="0"/>
              <a:t>Plus any other objects in one (left) or both (full) collections</a:t>
            </a:r>
            <a:endParaRPr lang="en-US" sz="2800" dirty="0"/>
          </a:p>
          <a:p>
            <a:pPr lvl="1"/>
            <a:r>
              <a:rPr lang="en-US" sz="2800" dirty="0" err="1"/>
              <a:t>SameOrder</a:t>
            </a:r>
            <a:endParaRPr lang="en-US" sz="2800" dirty="0"/>
          </a:p>
          <a:p>
            <a:pPr lvl="2"/>
            <a:r>
              <a:rPr lang="en-US" sz="2400" dirty="0"/>
              <a:t>A and B contain the same objects in the same order</a:t>
            </a:r>
          </a:p>
          <a:p>
            <a:pPr lvl="1"/>
            <a:r>
              <a:rPr lang="en-US" sz="2800" dirty="0"/>
              <a:t>Union</a:t>
            </a:r>
          </a:p>
          <a:p>
            <a:pPr lvl="2"/>
            <a:r>
              <a:rPr lang="en-US" sz="2400" dirty="0"/>
              <a:t>Objects in both collections, duplicated not included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49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6084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Collection Comparison Operators</a:t>
            </a:r>
          </a:p>
          <a:p>
            <a:pPr algn="ctr"/>
            <a:r>
              <a:rPr lang="en-US" sz="2400" b="1" dirty="0"/>
              <a:t>Collection A and Collection B</a:t>
            </a:r>
          </a:p>
        </p:txBody>
      </p:sp>
    </p:spTree>
    <p:extLst>
      <p:ext uri="{BB962C8B-B14F-4D97-AF65-F5344CB8AC3E}">
        <p14:creationId xmlns:p14="http://schemas.microsoft.com/office/powerpoint/2010/main" val="62096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943B-7BE2-0040-BA21-E577EB91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UCMIS Level vs Model Content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EE12-DFBA-C4CE-C3D6-77D2BDDD4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things in a representation stem from the UCMIS model</a:t>
            </a:r>
          </a:p>
          <a:p>
            <a:pPr lvl="1"/>
            <a:r>
              <a:rPr lang="en-US" dirty="0"/>
              <a:t>E.G. Distinction between classes and structured datatypes</a:t>
            </a:r>
          </a:p>
          <a:p>
            <a:r>
              <a:rPr lang="en-US" dirty="0"/>
              <a:t>Some things stem from the content of a specific model</a:t>
            </a:r>
          </a:p>
          <a:p>
            <a:pPr lvl="1"/>
            <a:r>
              <a:rPr lang="en-US" dirty="0"/>
              <a:t>E.G. Persistent Identifiers and  Collections in the DDI-CDI model</a:t>
            </a:r>
          </a:p>
        </p:txBody>
      </p:sp>
    </p:spTree>
    <p:extLst>
      <p:ext uri="{BB962C8B-B14F-4D97-AF65-F5344CB8AC3E}">
        <p14:creationId xmlns:p14="http://schemas.microsoft.com/office/powerpoint/2010/main" val="16081613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Operators Might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825625"/>
            <a:ext cx="10655300" cy="2566235"/>
          </a:xfrm>
          <a:solidFill>
            <a:srgbClr val="D5EFE9"/>
          </a:solidFill>
        </p:spPr>
        <p:txBody>
          <a:bodyPr/>
          <a:lstStyle/>
          <a:p>
            <a:pPr lvl="1"/>
            <a:r>
              <a:rPr lang="en-US" sz="2800" dirty="0" err="1"/>
              <a:t>EmptyObject</a:t>
            </a:r>
            <a:endParaRPr lang="en-US" sz="2800" dirty="0"/>
          </a:p>
          <a:p>
            <a:pPr lvl="2"/>
            <a:r>
              <a:rPr lang="en-US" sz="2400" dirty="0"/>
              <a:t>TRUE if no property or relationship </a:t>
            </a:r>
            <a:endParaRPr lang="en-US" sz="2200" dirty="0"/>
          </a:p>
          <a:p>
            <a:pPr lvl="1"/>
            <a:r>
              <a:rPr lang="en-US" sz="2800" dirty="0" err="1"/>
              <a:t>CommonProperties</a:t>
            </a:r>
            <a:endParaRPr lang="en-US" sz="2800" dirty="0"/>
          </a:p>
          <a:p>
            <a:pPr lvl="2"/>
            <a:r>
              <a:rPr lang="en-US" sz="2400" dirty="0"/>
              <a:t>Could be used to find shared properties </a:t>
            </a:r>
          </a:p>
          <a:p>
            <a:pPr lvl="1"/>
            <a:r>
              <a:rPr lang="en-US" sz="2800" dirty="0" err="1"/>
              <a:t>CommonRelationships</a:t>
            </a:r>
            <a:endParaRPr lang="en-US" sz="2800" dirty="0"/>
          </a:p>
          <a:p>
            <a:pPr lvl="2"/>
            <a:r>
              <a:rPr lang="en-US" sz="2400" dirty="0"/>
              <a:t>Could be used to find shared associations</a:t>
            </a:r>
          </a:p>
          <a:p>
            <a:pPr lvl="2"/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6900" y="10165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7FB8"/>
                </a:solidFill>
              </a:rPr>
              <a:t>Network Oriented Operators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596339"/>
            <a:ext cx="8394700" cy="1815882"/>
          </a:xfrm>
          <a:prstGeom prst="rect">
            <a:avLst/>
          </a:prstGeom>
          <a:solidFill>
            <a:srgbClr val="FFFA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C7FB8"/>
                </a:solidFill>
              </a:rPr>
              <a:t>These operators could be used to build network diagrams of a set of DDI4 objects. Examples: diagram of variables sharing code lists; studies sharing individuals Variables with the same units of measurement.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3737" y="532389"/>
            <a:ext cx="271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Iassist</a:t>
            </a:r>
            <a:r>
              <a:rPr lang="en-US" dirty="0">
                <a:solidFill>
                  <a:srgbClr val="FF0000"/>
                </a:solidFill>
              </a:rPr>
              <a:t> Example: cuisine around the world</a:t>
            </a:r>
          </a:p>
          <a:p>
            <a:r>
              <a:rPr lang="en-US" dirty="0">
                <a:solidFill>
                  <a:srgbClr val="FF0000"/>
                </a:solidFill>
              </a:rPr>
              <a:t>Individuals?</a:t>
            </a:r>
          </a:p>
          <a:p>
            <a:r>
              <a:rPr lang="en-US" dirty="0" err="1">
                <a:solidFill>
                  <a:srgbClr val="FF0000"/>
                </a:solidFill>
              </a:rPr>
              <a:t>WorkflowSteps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6381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Operators Might be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D5EFE9"/>
          </a:solidFill>
        </p:spPr>
        <p:txBody>
          <a:bodyPr/>
          <a:lstStyle/>
          <a:p>
            <a:pPr lvl="1"/>
            <a:r>
              <a:rPr lang="en-US" sz="2800" dirty="0"/>
              <a:t>Class – returns class of object</a:t>
            </a:r>
          </a:p>
          <a:p>
            <a:pPr lvl="1"/>
            <a:r>
              <a:rPr lang="en-US" sz="2800" dirty="0"/>
              <a:t>Size – returns size of object</a:t>
            </a:r>
          </a:p>
          <a:p>
            <a:pPr lvl="1"/>
            <a:r>
              <a:rPr lang="en-US" sz="2800" dirty="0" err="1"/>
              <a:t>EmptyObject</a:t>
            </a:r>
            <a:r>
              <a:rPr lang="en-US" sz="2800" dirty="0"/>
              <a:t> – TRUE If no content</a:t>
            </a:r>
          </a:p>
          <a:p>
            <a:pPr lvl="1"/>
            <a:r>
              <a:rPr lang="en-US" sz="2800" dirty="0"/>
              <a:t>Properties – Lists properties names</a:t>
            </a:r>
          </a:p>
          <a:p>
            <a:pPr lvl="1"/>
            <a:r>
              <a:rPr lang="en-US" sz="2800" dirty="0" err="1"/>
              <a:t>FilledProperties</a:t>
            </a:r>
            <a:r>
              <a:rPr lang="en-US" sz="2800" dirty="0"/>
              <a:t> (count)</a:t>
            </a:r>
          </a:p>
          <a:p>
            <a:pPr lvl="1"/>
            <a:r>
              <a:rPr lang="en-US" sz="2800" dirty="0"/>
              <a:t>Relationships  - Lists relationship names</a:t>
            </a:r>
          </a:p>
          <a:p>
            <a:pPr lvl="1"/>
            <a:r>
              <a:rPr lang="en-US" sz="2800" dirty="0"/>
              <a:t>Fingerprint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North American Data Documentation Initiative Conference (NADDI2019), Ottawa , On, Canada This work is licensed under the Creative Commons Attribution 4.0 International (CC BY 4.0)  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406B-711C-45E6-B8BF-BA5F559CAF69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73663" y="6454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Utility Operators on Objects</a:t>
            </a:r>
          </a:p>
        </p:txBody>
      </p:sp>
    </p:spTree>
    <p:extLst>
      <p:ext uri="{BB962C8B-B14F-4D97-AF65-F5344CB8AC3E}">
        <p14:creationId xmlns:p14="http://schemas.microsoft.com/office/powerpoint/2010/main" val="2017553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A634-F607-6ECC-C2A6-A8EC67F8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8629-E617-F1A4-8DAC-4CE35657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7E67-DFC9-B549-7087-9E69B92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vs Language Specific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E39F-54EC-1F6A-8CEB-05D5165C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UCMIS distinguishes between Classes and </a:t>
            </a:r>
            <a:r>
              <a:rPr lang="en-US" dirty="0" err="1"/>
              <a:t>DataTypes</a:t>
            </a:r>
            <a:endParaRPr lang="en-US" dirty="0"/>
          </a:p>
          <a:p>
            <a:pPr lvl="1"/>
            <a:r>
              <a:rPr lang="en-US" dirty="0"/>
              <a:t>Only Classes may have associations</a:t>
            </a:r>
          </a:p>
          <a:p>
            <a:r>
              <a:rPr lang="en-US" dirty="0"/>
              <a:t>Some languages may not have the distinction – everything may be a class</a:t>
            </a:r>
          </a:p>
          <a:p>
            <a:pPr lvl="1"/>
            <a:r>
              <a:rPr lang="en-US" dirty="0"/>
              <a:t>How are associations to be represented?</a:t>
            </a:r>
          </a:p>
        </p:txBody>
      </p:sp>
    </p:spTree>
    <p:extLst>
      <p:ext uri="{BB962C8B-B14F-4D97-AF65-F5344CB8AC3E}">
        <p14:creationId xmlns:p14="http://schemas.microsoft.com/office/powerpoint/2010/main" val="30354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85E8-8109-0274-D251-B8DE969E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at the Model XMI level – (Python example)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9B3C837-7643-E8E0-6194-9BAEFCCE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" y="681038"/>
            <a:ext cx="11893307" cy="55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B169-5636-5655-6BB1-6FEC3927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approach – DDItoR.py</a:t>
            </a:r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E96D89F2-7709-BF9B-AE9F-55DD50CA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" y="1997774"/>
            <a:ext cx="11944020" cy="4454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7477F-99B6-68AF-5D1D-3A808482CA62}"/>
              </a:ext>
            </a:extLst>
          </p:cNvPr>
          <p:cNvSpPr txBox="1"/>
          <p:nvPr/>
        </p:nvSpPr>
        <p:spPr>
          <a:xfrm>
            <a:off x="197510" y="936346"/>
            <a:ext cx="1078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 earlier project a Python program generated an R package where </a:t>
            </a:r>
            <a:r>
              <a:rPr lang="en-US" b="1" dirty="0"/>
              <a:t>Instance</a:t>
            </a:r>
            <a:r>
              <a:rPr lang="en-US" dirty="0"/>
              <a:t> classes were R R6 classes. </a:t>
            </a:r>
          </a:p>
          <a:p>
            <a:r>
              <a:rPr lang="en-US" dirty="0"/>
              <a:t>In the Python generator program the </a:t>
            </a:r>
            <a:r>
              <a:rPr lang="en-US" b="1" dirty="0"/>
              <a:t>model</a:t>
            </a:r>
            <a:r>
              <a:rPr lang="en-US" dirty="0"/>
              <a:t> was represented internally as a set of hierarchical dictionaries. </a:t>
            </a:r>
          </a:p>
        </p:txBody>
      </p:sp>
    </p:spTree>
    <p:extLst>
      <p:ext uri="{BB962C8B-B14F-4D97-AF65-F5344CB8AC3E}">
        <p14:creationId xmlns:p14="http://schemas.microsoft.com/office/powerpoint/2010/main" val="325080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73DEA9-2167-8B22-3ECF-ED5AC47B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DA116-5876-BB77-140C-74526A1DD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4062</Words>
  <Application>Microsoft Office PowerPoint</Application>
  <PresentationFormat>Widescreen</PresentationFormat>
  <Paragraphs>499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Representations of a  UCMIS Model </vt:lpstr>
      <vt:lpstr>Encoding / Platforms /Languages</vt:lpstr>
      <vt:lpstr>Model Level</vt:lpstr>
      <vt:lpstr>Data Structure / Object Orientation</vt:lpstr>
      <vt:lpstr>UCMIS Level vs Model Content Level</vt:lpstr>
      <vt:lpstr>Generic vs Language Specific Constraints</vt:lpstr>
      <vt:lpstr>Classes at the Model XMI level – (Python example)</vt:lpstr>
      <vt:lpstr>Hybrid approach – DDItoR.py</vt:lpstr>
      <vt:lpstr>Instance Level</vt:lpstr>
      <vt:lpstr>Model Classes vs Instance Classes</vt:lpstr>
      <vt:lpstr>Programming Language Implementations</vt:lpstr>
      <vt:lpstr>Example: Python Class for DataPoint</vt:lpstr>
      <vt:lpstr>Validation</vt:lpstr>
      <vt:lpstr>Object Validation is “at” the UCMIS Level</vt:lpstr>
      <vt:lpstr>Functions</vt:lpstr>
      <vt:lpstr>Example: Equality Function on a collection</vt:lpstr>
      <vt:lpstr>Codelists – What is the Difference Between A and B?</vt:lpstr>
      <vt:lpstr>More Complex Functions</vt:lpstr>
      <vt:lpstr>Repositories</vt:lpstr>
      <vt:lpstr>Visualization of DDI-CDI collections</vt:lpstr>
      <vt:lpstr>R vs Python</vt:lpstr>
      <vt:lpstr>Generic Pitfalls</vt:lpstr>
      <vt:lpstr>For More Details</vt:lpstr>
      <vt:lpstr>From NADDI 2019</vt:lpstr>
      <vt:lpstr>Design Patterns</vt:lpstr>
      <vt:lpstr>Collections</vt:lpstr>
      <vt:lpstr>Collection as a List</vt:lpstr>
      <vt:lpstr>Structured Collection</vt:lpstr>
      <vt:lpstr>DDI4R</vt:lpstr>
      <vt:lpstr>DDI4R Functions</vt:lpstr>
      <vt:lpstr>Network Diagrams</vt:lpstr>
      <vt:lpstr>Structured Collections</vt:lpstr>
      <vt:lpstr>Network Example: AgentListing (a Collection)</vt:lpstr>
      <vt:lpstr>DDI4 RelationStructure</vt:lpstr>
      <vt:lpstr>Imported Into Gephi </vt:lpstr>
      <vt:lpstr>Imported Into Gephi</vt:lpstr>
      <vt:lpstr>Codelists</vt:lpstr>
      <vt:lpstr>Codelists – are These Equal?</vt:lpstr>
      <vt:lpstr>Codelists – are These Equal?</vt:lpstr>
      <vt:lpstr>Codelists – What is the Difference Between A and B?</vt:lpstr>
      <vt:lpstr>Codelists – is one a Subset?</vt:lpstr>
      <vt:lpstr>What Properties are Different?</vt:lpstr>
      <vt:lpstr>Complexities- How do we deal with “Other”?</vt:lpstr>
      <vt:lpstr>On What Kinds of Metadata Objects Might We Operate?</vt:lpstr>
      <vt:lpstr>What Kinds of Operations and Objects?</vt:lpstr>
      <vt:lpstr>Possible Operations</vt:lpstr>
      <vt:lpstr>What Operators Might be Useful?</vt:lpstr>
      <vt:lpstr>What Operators Might be Useful?</vt:lpstr>
      <vt:lpstr>What Operators Might be Useful?</vt:lpstr>
      <vt:lpstr>What Operators Might be Useful?</vt:lpstr>
      <vt:lpstr>What Operators Might be Useful?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Representations of a  UCMIS Model </dc:title>
  <dc:creator> </dc:creator>
  <cp:lastModifiedBy> </cp:lastModifiedBy>
  <cp:revision>12</cp:revision>
  <dcterms:created xsi:type="dcterms:W3CDTF">2023-09-07T14:04:44Z</dcterms:created>
  <dcterms:modified xsi:type="dcterms:W3CDTF">2023-09-14T21:32:45Z</dcterms:modified>
</cp:coreProperties>
</file>