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56" r:id="rId4"/>
    <p:sldId id="261" r:id="rId5"/>
    <p:sldId id="262" r:id="rId6"/>
    <p:sldId id="263" r:id="rId7"/>
    <p:sldId id="257" r:id="rId8"/>
    <p:sldId id="258" r:id="rId9"/>
    <p:sldId id="259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4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0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0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7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0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4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0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1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8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4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ABD51-48F9-45C1-8A9D-06C3DDA19BD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5C9C-7E3C-446C-9DFC-6BEA61A39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Plan Model -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73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describing sampling plans for surveys and other statistical activities</a:t>
            </a:r>
          </a:p>
          <a:p>
            <a:r>
              <a:rPr lang="en-US" dirty="0" smtClean="0"/>
              <a:t>Handles all kinds of samples:</a:t>
            </a:r>
          </a:p>
          <a:p>
            <a:pPr lvl="1"/>
            <a:r>
              <a:rPr lang="en-US" dirty="0" smtClean="0"/>
              <a:t>Non-probability samples</a:t>
            </a:r>
          </a:p>
          <a:p>
            <a:pPr lvl="1"/>
            <a:r>
              <a:rPr lang="en-US" dirty="0" smtClean="0"/>
              <a:t>Probability samples</a:t>
            </a:r>
          </a:p>
          <a:p>
            <a:pPr lvl="2"/>
            <a:r>
              <a:rPr lang="en-US" dirty="0" smtClean="0"/>
              <a:t>Traditional – e.g., SRS, SSRS</a:t>
            </a:r>
          </a:p>
          <a:p>
            <a:pPr lvl="2"/>
            <a:r>
              <a:rPr lang="en-US" dirty="0" smtClean="0"/>
              <a:t>Model based</a:t>
            </a:r>
            <a:endParaRPr lang="en-US" dirty="0"/>
          </a:p>
          <a:p>
            <a:pPr lvl="1"/>
            <a:r>
              <a:rPr lang="en-US" dirty="0" smtClean="0"/>
              <a:t>Multi-stage</a:t>
            </a:r>
          </a:p>
          <a:p>
            <a:pPr lvl="2"/>
            <a:r>
              <a:rPr lang="en-US" dirty="0" smtClean="0"/>
              <a:t>Including stages with more than one frame</a:t>
            </a:r>
          </a:p>
          <a:p>
            <a:r>
              <a:rPr lang="en-US" dirty="0" smtClean="0"/>
              <a:t>Simple and direct</a:t>
            </a:r>
          </a:p>
          <a:p>
            <a:pPr lvl="1"/>
            <a:r>
              <a:rPr lang="en-US" dirty="0" smtClean="0"/>
              <a:t>3 classes</a:t>
            </a:r>
          </a:p>
          <a:p>
            <a:pPr lvl="1"/>
            <a:r>
              <a:rPr lang="en-US" dirty="0" smtClean="0"/>
              <a:t>3 relationships</a:t>
            </a:r>
          </a:p>
          <a:p>
            <a:pPr lvl="1"/>
            <a:r>
              <a:rPr lang="en-US" dirty="0" smtClean="0"/>
              <a:t>Few attributes</a:t>
            </a:r>
          </a:p>
        </p:txBody>
      </p:sp>
    </p:spTree>
    <p:extLst>
      <p:ext uri="{BB962C8B-B14F-4D97-AF65-F5344CB8AC3E}">
        <p14:creationId xmlns:p14="http://schemas.microsoft.com/office/powerpoint/2010/main" val="125053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Populations – Definitions 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Target, Survey, and Frame Populations</a:t>
            </a:r>
          </a:p>
          <a:p>
            <a:pPr lvl="1"/>
            <a:r>
              <a:rPr lang="en-US" dirty="0"/>
              <a:t>Frame Population – the population covered by the frame</a:t>
            </a:r>
          </a:p>
          <a:p>
            <a:pPr lvl="1"/>
            <a:r>
              <a:rPr lang="en-US" dirty="0"/>
              <a:t>Survey Population – the population the survey does measure</a:t>
            </a:r>
          </a:p>
          <a:p>
            <a:pPr lvl="1"/>
            <a:r>
              <a:rPr lang="en-US" dirty="0" smtClean="0"/>
              <a:t>Target </a:t>
            </a:r>
            <a:r>
              <a:rPr lang="en-US" dirty="0" smtClean="0"/>
              <a:t>Population – the population the survey is intended to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 – Labor force survey</a:t>
            </a:r>
          </a:p>
          <a:p>
            <a:pPr lvl="2"/>
            <a:r>
              <a:rPr lang="en-US" dirty="0" smtClean="0"/>
              <a:t>Frame population – occupied housing units</a:t>
            </a:r>
          </a:p>
          <a:p>
            <a:pPr lvl="2"/>
            <a:r>
              <a:rPr lang="en-US" dirty="0" smtClean="0"/>
              <a:t>Survey population – working age adults</a:t>
            </a:r>
          </a:p>
          <a:p>
            <a:pPr lvl="2"/>
            <a:r>
              <a:rPr lang="en-US" dirty="0" smtClean="0"/>
              <a:t>Target population – working age adults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 – Telephone survey of voters for an election</a:t>
            </a:r>
          </a:p>
          <a:p>
            <a:pPr lvl="2"/>
            <a:r>
              <a:rPr lang="en-US" dirty="0" smtClean="0"/>
              <a:t>Frame population – active residential and cell </a:t>
            </a:r>
            <a:r>
              <a:rPr lang="en-US" dirty="0" smtClean="0"/>
              <a:t>phone numbers</a:t>
            </a:r>
            <a:endParaRPr lang="en-US" dirty="0" smtClean="0"/>
          </a:p>
          <a:p>
            <a:pPr lvl="2"/>
            <a:r>
              <a:rPr lang="en-US" dirty="0" smtClean="0"/>
              <a:t>Survey population – people eligible and likely to vote</a:t>
            </a:r>
          </a:p>
          <a:p>
            <a:pPr lvl="2"/>
            <a:r>
              <a:rPr lang="en-US" dirty="0" smtClean="0"/>
              <a:t>Target population – people that will vote </a:t>
            </a:r>
            <a:r>
              <a:rPr lang="en-US" dirty="0" smtClean="0"/>
              <a:t>(in </a:t>
            </a:r>
            <a:r>
              <a:rPr lang="en-US" dirty="0" smtClean="0"/>
              <a:t>some </a:t>
            </a:r>
            <a:r>
              <a:rPr lang="en-US" dirty="0" smtClean="0"/>
              <a:t>election)</a:t>
            </a:r>
          </a:p>
        </p:txBody>
      </p:sp>
    </p:spTree>
    <p:extLst>
      <p:ext uri="{BB962C8B-B14F-4D97-AF65-F5344CB8AC3E}">
        <p14:creationId xmlns:p14="http://schemas.microsoft.com/office/powerpoint/2010/main" val="245704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Plan Model -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739"/>
          </a:xfrm>
        </p:spPr>
        <p:txBody>
          <a:bodyPr>
            <a:normAutofit/>
          </a:bodyPr>
          <a:lstStyle/>
          <a:p>
            <a:r>
              <a:rPr lang="en-US" dirty="0" smtClean="0"/>
              <a:t>Frames </a:t>
            </a:r>
            <a:r>
              <a:rPr lang="en-US" dirty="0"/>
              <a:t>are not described in this model.</a:t>
            </a:r>
          </a:p>
          <a:p>
            <a:r>
              <a:rPr lang="en-US" dirty="0" smtClean="0"/>
              <a:t>Model-based probability</a:t>
            </a:r>
            <a:r>
              <a:rPr lang="en-US" dirty="0" smtClean="0"/>
              <a:t> sampling is describable.</a:t>
            </a:r>
          </a:p>
          <a:p>
            <a:r>
              <a:rPr lang="en-US" dirty="0" smtClean="0"/>
              <a:t>Non-probability based sampling is describable.</a:t>
            </a:r>
          </a:p>
          <a:p>
            <a:r>
              <a:rPr lang="en-US" dirty="0" smtClean="0"/>
              <a:t>In a PPS sample, for instance, the inclusion probabilities are (possibly) different for each sample unit, and, so, these may be confidential. In this case, a pointer or reference to them is all that should be supplied.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02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- Class Diagram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34101" y="3159303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25438" y="3154166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77555" y="3164440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/>
        </p:nvSpPr>
        <p:spPr>
          <a:xfrm rot="5400000">
            <a:off x="3069406" y="3183277"/>
            <a:ext cx="513706" cy="702067"/>
          </a:xfrm>
          <a:prstGeom prst="diamon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35" idx="0"/>
            <a:endCxn id="9" idx="1"/>
          </p:cNvCxnSpPr>
          <p:nvPr/>
        </p:nvCxnSpPr>
        <p:spPr>
          <a:xfrm>
            <a:off x="7568631" y="3544584"/>
            <a:ext cx="1208924" cy="5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434101" y="3154166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25438" y="3149029"/>
            <a:ext cx="1541124" cy="77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/>
        </p:nvSpPr>
        <p:spPr>
          <a:xfrm rot="5400000">
            <a:off x="6960744" y="3193550"/>
            <a:ext cx="513706" cy="702067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13725" y="3232230"/>
            <a:ext cx="140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Sample Overview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459002" y="3349644"/>
            <a:ext cx="1273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28591" y="3221418"/>
            <a:ext cx="955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Stage Sample</a:t>
            </a:r>
            <a:endParaRPr lang="en-US" dirty="0"/>
          </a:p>
        </p:txBody>
      </p:sp>
      <p:cxnSp>
        <p:nvCxnSpPr>
          <p:cNvPr id="41" name="Straight Connector 40"/>
          <p:cNvCxnSpPr>
            <a:stCxn id="9" idx="3"/>
          </p:cNvCxnSpPr>
          <p:nvPr/>
        </p:nvCxnSpPr>
        <p:spPr>
          <a:xfrm>
            <a:off x="10318679" y="3549721"/>
            <a:ext cx="508572" cy="5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0816977" y="3565132"/>
            <a:ext cx="10274" cy="904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549830" y="4469258"/>
            <a:ext cx="1267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265168" y="3250000"/>
            <a:ext cx="777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[0..1]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896566" y="3904449"/>
            <a:ext cx="709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[0..</a:t>
            </a:r>
            <a:r>
              <a:rPr lang="en-US" dirty="0"/>
              <a:t>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548117" y="4423092"/>
            <a:ext cx="1375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follows</a:t>
            </a:r>
            <a:endParaRPr lang="en-US" dirty="0"/>
          </a:p>
        </p:txBody>
      </p:sp>
      <p:cxnSp>
        <p:nvCxnSpPr>
          <p:cNvPr id="11" name="Straight Connector 10"/>
          <p:cNvCxnSpPr>
            <a:stCxn id="27" idx="1"/>
            <a:endCxn id="15" idx="0"/>
          </p:cNvCxnSpPr>
          <p:nvPr/>
        </p:nvCxnSpPr>
        <p:spPr>
          <a:xfrm flipH="1">
            <a:off x="3677293" y="3534310"/>
            <a:ext cx="16481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697817" y="3232230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[1..</a:t>
            </a:r>
            <a:r>
              <a:rPr lang="en-US" dirty="0"/>
              <a:t>N]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46532" y="3221418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[1..</a:t>
            </a:r>
            <a:r>
              <a:rPr lang="en-US" dirty="0"/>
              <a:t>N]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43728" y="3488614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[1..1]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439287" y="3498417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[0..1]</a:t>
            </a:r>
            <a:endParaRPr lang="en-US" dirty="0"/>
          </a:p>
        </p:txBody>
      </p:sp>
      <p:cxnSp>
        <p:nvCxnSpPr>
          <p:cNvPr id="13" name="Straight Connector 12"/>
          <p:cNvCxnSpPr>
            <a:endCxn id="9" idx="2"/>
          </p:cNvCxnSpPr>
          <p:nvPr/>
        </p:nvCxnSpPr>
        <p:spPr>
          <a:xfrm flipV="1">
            <a:off x="9548117" y="3935002"/>
            <a:ext cx="0" cy="53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78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6444"/>
          </a:xfrm>
        </p:spPr>
        <p:txBody>
          <a:bodyPr/>
          <a:lstStyle/>
          <a:p>
            <a:r>
              <a:rPr lang="en-US" dirty="0" smtClean="0"/>
              <a:t>Sampling </a:t>
            </a:r>
            <a:r>
              <a:rPr lang="en-US" dirty="0" smtClean="0"/>
              <a:t>Plan – Model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2402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Sample Overview is a </a:t>
            </a:r>
            <a:r>
              <a:rPr lang="en-US" u="sng" dirty="0" smtClean="0"/>
              <a:t>composition</a:t>
            </a:r>
            <a:r>
              <a:rPr lang="en-US" dirty="0" smtClean="0"/>
              <a:t> of Stages. Stages are not reusable.</a:t>
            </a:r>
          </a:p>
          <a:p>
            <a:r>
              <a:rPr lang="en-US" dirty="0" smtClean="0"/>
              <a:t>Stage </a:t>
            </a:r>
            <a:r>
              <a:rPr lang="en-US" dirty="0"/>
              <a:t>is an </a:t>
            </a:r>
            <a:r>
              <a:rPr lang="en-US" u="sng" dirty="0" smtClean="0"/>
              <a:t>aggregation</a:t>
            </a:r>
            <a:r>
              <a:rPr lang="en-US" dirty="0" smtClean="0"/>
              <a:t> </a:t>
            </a:r>
            <a:r>
              <a:rPr lang="en-US" dirty="0"/>
              <a:t>of one or more Stage Samples. Stage Samples may be created and reused</a:t>
            </a:r>
            <a:r>
              <a:rPr lang="en-US" dirty="0" smtClean="0"/>
              <a:t>.</a:t>
            </a:r>
          </a:p>
          <a:p>
            <a:r>
              <a:rPr lang="en-US" dirty="0"/>
              <a:t>Note – multiple Stage Samples are allowed at each Stage. Therefore, it is possible to develop the </a:t>
            </a:r>
            <a:r>
              <a:rPr lang="en-US" dirty="0" smtClean="0"/>
              <a:t>sample plan </a:t>
            </a:r>
            <a:r>
              <a:rPr lang="en-US" dirty="0"/>
              <a:t>in </a:t>
            </a:r>
            <a:r>
              <a:rPr lang="en-US" dirty="0" smtClean="0"/>
              <a:t>parts, using multiple frames.</a:t>
            </a:r>
            <a:endParaRPr lang="en-US" dirty="0"/>
          </a:p>
          <a:p>
            <a:r>
              <a:rPr lang="en-US" dirty="0" smtClean="0"/>
              <a:t>In a multi-stage design, each Stage Sample </a:t>
            </a:r>
            <a:r>
              <a:rPr lang="en-US" u="sng" dirty="0" smtClean="0"/>
              <a:t>follows</a:t>
            </a:r>
            <a:r>
              <a:rPr lang="en-US" dirty="0" smtClean="0"/>
              <a:t> a Stage Sample in sequence from the next earlier Stage. So, as a </a:t>
            </a:r>
            <a:r>
              <a:rPr lang="en-US" b="1" dirty="0" smtClean="0"/>
              <a:t>constraint</a:t>
            </a:r>
            <a:r>
              <a:rPr lang="en-US" dirty="0" smtClean="0"/>
              <a:t>, the </a:t>
            </a:r>
            <a:r>
              <a:rPr lang="en-US" u="sng" dirty="0" smtClean="0"/>
              <a:t>follows</a:t>
            </a:r>
            <a:r>
              <a:rPr lang="en-US" dirty="0" smtClean="0"/>
              <a:t> relation is required in multi-stage Sampling </a:t>
            </a:r>
            <a:r>
              <a:rPr lang="en-US" dirty="0"/>
              <a:t>P</a:t>
            </a:r>
            <a:r>
              <a:rPr lang="en-US" dirty="0" smtClean="0"/>
              <a:t>lans.</a:t>
            </a:r>
          </a:p>
          <a:p>
            <a:r>
              <a:rPr lang="en-US" dirty="0" smtClean="0"/>
              <a:t>Stage Samples describe the sampling at each stage</a:t>
            </a:r>
            <a:r>
              <a:rPr lang="en-US" dirty="0"/>
              <a:t>: number of units; </a:t>
            </a:r>
            <a:r>
              <a:rPr lang="en-US" dirty="0" smtClean="0"/>
              <a:t>sampling type; probabilities </a:t>
            </a:r>
            <a:r>
              <a:rPr lang="en-US" dirty="0"/>
              <a:t>of inclusion (if necessary); etc. The </a:t>
            </a:r>
            <a:r>
              <a:rPr lang="en-US" i="1" dirty="0"/>
              <a:t>type</a:t>
            </a:r>
            <a:r>
              <a:rPr lang="en-US" dirty="0"/>
              <a:t> attribute indicates whether the sample </a:t>
            </a:r>
            <a:r>
              <a:rPr lang="en-US" dirty="0" smtClean="0"/>
              <a:t>is drawn under SRS, SSRS, PPS, SRSWR, etc. </a:t>
            </a:r>
          </a:p>
        </p:txBody>
      </p:sp>
    </p:spTree>
    <p:extLst>
      <p:ext uri="{BB962C8B-B14F-4D97-AF65-F5344CB8AC3E}">
        <p14:creationId xmlns:p14="http://schemas.microsoft.com/office/powerpoint/2010/main" val="159007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Plan </a:t>
            </a:r>
            <a:r>
              <a:rPr lang="en-US" dirty="0" smtClean="0"/>
              <a:t>– Classes and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650415" cy="4708739"/>
          </a:xfrm>
        </p:spPr>
        <p:txBody>
          <a:bodyPr>
            <a:normAutofit/>
          </a:bodyPr>
          <a:lstStyle/>
          <a:p>
            <a:r>
              <a:rPr lang="en-US" dirty="0" smtClean="0"/>
              <a:t>Classes –</a:t>
            </a:r>
          </a:p>
          <a:p>
            <a:pPr lvl="1"/>
            <a:r>
              <a:rPr lang="en-US" dirty="0" smtClean="0"/>
              <a:t>Stage Sample – plan for drawing a sample directly (in one step) from a single frame</a:t>
            </a:r>
          </a:p>
          <a:p>
            <a:pPr lvl="1"/>
            <a:r>
              <a:rPr lang="en-US" dirty="0" smtClean="0"/>
              <a:t>Stage – set of Stage Samples, each linked to a Stage Sample from the same prior stage</a:t>
            </a:r>
          </a:p>
          <a:p>
            <a:pPr lvl="1"/>
            <a:r>
              <a:rPr lang="en-US" dirty="0" smtClean="0"/>
              <a:t>Sample Overview – summary, </a:t>
            </a:r>
            <a:r>
              <a:rPr lang="en-US" dirty="0"/>
              <a:t>including a set of </a:t>
            </a:r>
            <a:r>
              <a:rPr lang="en-US" dirty="0" smtClean="0"/>
              <a:t>stages, to draw a sample</a:t>
            </a:r>
          </a:p>
          <a:p>
            <a:r>
              <a:rPr lang="en-US" dirty="0" smtClean="0"/>
              <a:t>Relations –</a:t>
            </a:r>
          </a:p>
          <a:p>
            <a:pPr lvl="1"/>
            <a:r>
              <a:rPr lang="en-US" dirty="0" smtClean="0"/>
              <a:t>Composition (Sampling Overview is </a:t>
            </a:r>
            <a:r>
              <a:rPr lang="en-US" u="sng" dirty="0" smtClean="0"/>
              <a:t>composed</a:t>
            </a:r>
            <a:r>
              <a:rPr lang="en-US" dirty="0" smtClean="0"/>
              <a:t> of Stages)</a:t>
            </a:r>
          </a:p>
          <a:p>
            <a:pPr lvl="2"/>
            <a:r>
              <a:rPr lang="en-US" dirty="0"/>
              <a:t>A Stage Plan is contained in one and only one Sampling Overview</a:t>
            </a:r>
          </a:p>
          <a:p>
            <a:pPr lvl="2"/>
            <a:r>
              <a:rPr lang="en-US" dirty="0"/>
              <a:t>A Sampling Overview contains one or more </a:t>
            </a:r>
            <a:r>
              <a:rPr lang="en-US" dirty="0" smtClean="0"/>
              <a:t>Stages</a:t>
            </a:r>
          </a:p>
          <a:p>
            <a:pPr lvl="2"/>
            <a:r>
              <a:rPr lang="en-US" dirty="0" smtClean="0"/>
              <a:t>Note – A Stage is not a reusable object. It exists only for a Sampling Overview.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0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Plan </a:t>
            </a:r>
            <a:r>
              <a:rPr lang="en-US" dirty="0" smtClean="0"/>
              <a:t>– Classes and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739"/>
          </a:xfrm>
        </p:spPr>
        <p:txBody>
          <a:bodyPr>
            <a:normAutofit/>
          </a:bodyPr>
          <a:lstStyle/>
          <a:p>
            <a:r>
              <a:rPr lang="en-US" dirty="0" smtClean="0"/>
              <a:t>Relations –</a:t>
            </a:r>
          </a:p>
          <a:p>
            <a:pPr lvl="1"/>
            <a:r>
              <a:rPr lang="en-US" dirty="0" smtClean="0"/>
              <a:t>Aggregation (Stage Samples </a:t>
            </a:r>
            <a:r>
              <a:rPr lang="en-US" u="sng" dirty="0" smtClean="0"/>
              <a:t>aggregate</a:t>
            </a:r>
            <a:r>
              <a:rPr lang="en-US" dirty="0" smtClean="0"/>
              <a:t> into a Stage)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Stage </a:t>
            </a:r>
            <a:r>
              <a:rPr lang="en-US" dirty="0" smtClean="0"/>
              <a:t>Sample may </a:t>
            </a:r>
            <a:r>
              <a:rPr lang="en-US" dirty="0"/>
              <a:t>be contained in </a:t>
            </a:r>
            <a:r>
              <a:rPr lang="en-US" dirty="0" smtClean="0"/>
              <a:t>one and only one </a:t>
            </a:r>
            <a:r>
              <a:rPr lang="en-US" dirty="0"/>
              <a:t>Stage</a:t>
            </a:r>
          </a:p>
          <a:p>
            <a:pPr lvl="2"/>
            <a:r>
              <a:rPr lang="en-US" dirty="0"/>
              <a:t>A Stage may contain one or more Stage </a:t>
            </a:r>
            <a:r>
              <a:rPr lang="en-US" dirty="0" smtClean="0"/>
              <a:t>Samples</a:t>
            </a:r>
            <a:endParaRPr lang="en-US" dirty="0"/>
          </a:p>
          <a:p>
            <a:pPr lvl="2"/>
            <a:r>
              <a:rPr lang="en-US" dirty="0" smtClean="0"/>
              <a:t>Note – A Stage Sample may be reused. It can appear </a:t>
            </a:r>
            <a:r>
              <a:rPr lang="en-US" dirty="0" smtClean="0"/>
              <a:t>in a Stage in any </a:t>
            </a:r>
            <a:r>
              <a:rPr lang="en-US" dirty="0" smtClean="0"/>
              <a:t>Sampling </a:t>
            </a:r>
            <a:r>
              <a:rPr lang="en-US" dirty="0" smtClean="0"/>
              <a:t>Overview.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Follows (Stage Samples </a:t>
            </a:r>
            <a:r>
              <a:rPr lang="en-US" u="sng" dirty="0" smtClean="0"/>
              <a:t>follow</a:t>
            </a:r>
            <a:r>
              <a:rPr lang="en-US" dirty="0" smtClean="0"/>
              <a:t> another Stage Sample)</a:t>
            </a:r>
          </a:p>
          <a:p>
            <a:pPr lvl="2"/>
            <a:r>
              <a:rPr lang="en-US" dirty="0" smtClean="0"/>
              <a:t>A Stage Sample may succeed </a:t>
            </a:r>
            <a:r>
              <a:rPr lang="en-US" dirty="0" smtClean="0"/>
              <a:t>one and only one </a:t>
            </a:r>
            <a:r>
              <a:rPr lang="en-US" dirty="0" smtClean="0"/>
              <a:t>Stage Sample</a:t>
            </a:r>
          </a:p>
          <a:p>
            <a:pPr lvl="2"/>
            <a:r>
              <a:rPr lang="en-US" dirty="0" smtClean="0"/>
              <a:t>A Stage Sample may precede one or more Stage Samples</a:t>
            </a:r>
          </a:p>
          <a:p>
            <a:pPr lvl="2"/>
            <a:r>
              <a:rPr lang="en-US" dirty="0" smtClean="0"/>
              <a:t>Note – This relation ties a Stage Sample to the Stage and Stage Sample that precedes it. This way, a sequence of samples is conducted in stages.</a:t>
            </a:r>
          </a:p>
        </p:txBody>
      </p:sp>
    </p:spTree>
    <p:extLst>
      <p:ext uri="{BB962C8B-B14F-4D97-AF65-F5344CB8AC3E}">
        <p14:creationId xmlns:p14="http://schemas.microsoft.com/office/powerpoint/2010/main" val="116351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Overview– </a:t>
            </a:r>
            <a:r>
              <a:rPr lang="en-US" dirty="0"/>
              <a:t>A</a:t>
            </a:r>
            <a:r>
              <a:rPr lang="en-US" dirty="0" smtClean="0"/>
              <a:t>ttributes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703944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Name				[1..1] text</a:t>
            </a:r>
          </a:p>
          <a:p>
            <a:r>
              <a:rPr lang="en-US" dirty="0" smtClean="0"/>
              <a:t>Target population		[1..1] text</a:t>
            </a:r>
          </a:p>
          <a:p>
            <a:r>
              <a:rPr lang="en-US" dirty="0" smtClean="0"/>
              <a:t>Survey population		[1..1] text</a:t>
            </a:r>
          </a:p>
          <a:p>
            <a:r>
              <a:rPr lang="en-US" dirty="0" smtClean="0"/>
              <a:t>Frame				[1..1] text or pointer</a:t>
            </a:r>
          </a:p>
          <a:p>
            <a:r>
              <a:rPr lang="en-US" dirty="0" smtClean="0"/>
              <a:t>Type					[1..1] {probability, non-probability}</a:t>
            </a:r>
          </a:p>
          <a:p>
            <a:r>
              <a:rPr lang="en-US" dirty="0" smtClean="0"/>
              <a:t>Size					[1..1] positive integer</a:t>
            </a:r>
          </a:p>
          <a:p>
            <a:r>
              <a:rPr lang="en-US" dirty="0" smtClean="0"/>
              <a:t>Number of stages		[1..1] positive integer</a:t>
            </a:r>
          </a:p>
          <a:p>
            <a:r>
              <a:rPr lang="en-US" dirty="0" smtClean="0"/>
              <a:t>Inclusion probabilities		[0..N] real, fraction, </a:t>
            </a:r>
            <a:r>
              <a:rPr lang="en-US" dirty="0" smtClean="0"/>
              <a:t>pointer, or reference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08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–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number				[1..1] positive integer</a:t>
            </a:r>
          </a:p>
          <a:p>
            <a:r>
              <a:rPr lang="en-US" dirty="0" smtClean="0"/>
              <a:t>Number of samples / this stage	[1..1] positive integer</a:t>
            </a:r>
          </a:p>
        </p:txBody>
      </p:sp>
    </p:spTree>
    <p:extLst>
      <p:ext uri="{BB962C8B-B14F-4D97-AF65-F5344CB8AC3E}">
        <p14:creationId xmlns:p14="http://schemas.microsoft.com/office/powerpoint/2010/main" val="297540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</a:t>
            </a:r>
            <a:r>
              <a:rPr lang="en-US" dirty="0"/>
              <a:t>S</a:t>
            </a:r>
            <a:r>
              <a:rPr lang="en-US" dirty="0" smtClean="0"/>
              <a:t>ample –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20393" y="1825625"/>
            <a:ext cx="10656256" cy="4351338"/>
          </a:xfrm>
        </p:spPr>
        <p:txBody>
          <a:bodyPr/>
          <a:lstStyle/>
          <a:p>
            <a:r>
              <a:rPr lang="en-US" dirty="0" smtClean="0"/>
              <a:t>Survey population		[1..1] text</a:t>
            </a:r>
          </a:p>
          <a:p>
            <a:r>
              <a:rPr lang="en-US" dirty="0" smtClean="0"/>
              <a:t>Frame				[1..1] text or pointer</a:t>
            </a:r>
          </a:p>
          <a:p>
            <a:r>
              <a:rPr lang="en-US" dirty="0" smtClean="0"/>
              <a:t>Frame Population		[1..1] text</a:t>
            </a:r>
          </a:p>
          <a:p>
            <a:r>
              <a:rPr lang="en-US" dirty="0" smtClean="0"/>
              <a:t>Size					[1..1] positive integer</a:t>
            </a:r>
          </a:p>
          <a:p>
            <a:r>
              <a:rPr lang="en-US" dirty="0" smtClean="0"/>
              <a:t>Type					[1..1] {SRS, SRSWR, SSRS, PPS, Sys, </a:t>
            </a:r>
            <a:r>
              <a:rPr lang="en-US" dirty="0" err="1" smtClean="0"/>
              <a:t>etc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Inclusion probabilities		[0..N] real, fraction, </a:t>
            </a:r>
            <a:r>
              <a:rPr lang="en-US" dirty="0" smtClean="0"/>
              <a:t>pointer, or reference</a:t>
            </a:r>
            <a:endParaRPr lang="en-US" dirty="0" smtClean="0"/>
          </a:p>
          <a:p>
            <a:r>
              <a:rPr lang="en-US" dirty="0" smtClean="0"/>
              <a:t>Strata				[0..N] list (text) or pointer</a:t>
            </a:r>
          </a:p>
        </p:txBody>
      </p:sp>
    </p:spTree>
    <p:extLst>
      <p:ext uri="{BB962C8B-B14F-4D97-AF65-F5344CB8AC3E}">
        <p14:creationId xmlns:p14="http://schemas.microsoft.com/office/powerpoint/2010/main" val="286272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654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Sampling Plan Model - Introduction</vt:lpstr>
      <vt:lpstr>Sampling Plan Model - Introduction</vt:lpstr>
      <vt:lpstr>Model - Class Diagram</vt:lpstr>
      <vt:lpstr>Sampling Plan – Model Description</vt:lpstr>
      <vt:lpstr>Sampling Plan – Classes and Relations</vt:lpstr>
      <vt:lpstr>Sampling Plan – Classes and Relations</vt:lpstr>
      <vt:lpstr>Sample Overview– Attributes</vt:lpstr>
      <vt:lpstr>Stage – Attributes</vt:lpstr>
      <vt:lpstr>Stage Sample – Attributes</vt:lpstr>
      <vt:lpstr>Populations – Definitions and Examples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Plan - Class Diagram</dc:title>
  <dc:creator>Gillman, Daniel - BLS</dc:creator>
  <cp:lastModifiedBy>Gillman, Daniel - BLS</cp:lastModifiedBy>
  <cp:revision>61</cp:revision>
  <dcterms:created xsi:type="dcterms:W3CDTF">2014-06-03T20:33:33Z</dcterms:created>
  <dcterms:modified xsi:type="dcterms:W3CDTF">2014-06-16T11:31:33Z</dcterms:modified>
</cp:coreProperties>
</file>