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3" r:id="rId10"/>
    <p:sldId id="264" r:id="rId11"/>
    <p:sldId id="271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2CCB-5988-4945-A6E0-C589AFF19F4E}" type="datetimeFigureOut">
              <a:rPr lang="en-US" smtClean="0"/>
              <a:pPr/>
              <a:t>26/05/2015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AF8D1-ACAC-403C-AB88-5912FE9B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Weighting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DDI-SDI Working Group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Number</a:t>
            </a:r>
          </a:p>
          <a:p>
            <a:pPr lvl="2"/>
            <a:r>
              <a:rPr lang="en-US" dirty="0" smtClean="0"/>
              <a:t>value for the weight</a:t>
            </a:r>
          </a:p>
          <a:p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Relevant illustrations</a:t>
            </a:r>
          </a:p>
          <a:p>
            <a:pPr lvl="1"/>
            <a:r>
              <a:rPr lang="en-US" dirty="0" smtClean="0"/>
              <a:t>Restrictions</a:t>
            </a:r>
          </a:p>
          <a:p>
            <a:pPr lvl="2"/>
            <a:r>
              <a:rPr lang="en-US" dirty="0" smtClean="0"/>
              <a:t>Rules for appropriate use</a:t>
            </a:r>
          </a:p>
          <a:p>
            <a:pPr lvl="1"/>
            <a:r>
              <a:rPr lang="en-US" dirty="0" smtClean="0"/>
              <a:t>Recommendation</a:t>
            </a:r>
          </a:p>
          <a:p>
            <a:pPr lvl="2"/>
            <a:r>
              <a:rPr lang="en-US" smtClean="0"/>
              <a:t>Best </a:t>
            </a:r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Process in this weighting model is strictly about the implementation of a methodology for weighting.</a:t>
            </a:r>
          </a:p>
          <a:p>
            <a:pPr lvl="1"/>
            <a:r>
              <a:rPr lang="en-US" dirty="0" smtClean="0"/>
              <a:t>It does not apply to the survey life-cycle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Survey life-cycle process considerations are outside the scope of the model presented.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Controlled vocabularies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 - Type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CV Elements:</a:t>
            </a:r>
          </a:p>
          <a:p>
            <a:r>
              <a:rPr lang="en-US" dirty="0" smtClean="0"/>
              <a:t>Cross-sectional weight</a:t>
            </a:r>
          </a:p>
          <a:p>
            <a:r>
              <a:rPr lang="en-US" dirty="0" smtClean="0"/>
              <a:t>Longitudinal weight</a:t>
            </a:r>
          </a:p>
          <a:p>
            <a:r>
              <a:rPr lang="en-US" dirty="0" smtClean="0"/>
              <a:t>Pooled data weight</a:t>
            </a:r>
          </a:p>
          <a:p>
            <a:r>
              <a:rPr lang="en-US" dirty="0" smtClean="0"/>
              <a:t>Replicate weight</a:t>
            </a:r>
          </a:p>
          <a:p>
            <a:r>
              <a:rPr lang="en-US" dirty="0" smtClean="0"/>
              <a:t>… (others?)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Comments:</a:t>
            </a:r>
          </a:p>
          <a:p>
            <a:r>
              <a:rPr lang="en-US" dirty="0" smtClean="0"/>
              <a:t>Equivalent to </a:t>
            </a:r>
            <a:r>
              <a:rPr lang="en-US" dirty="0" err="1" smtClean="0"/>
              <a:t>TimeMethod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62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Intention/purpose</a:t>
            </a:r>
            <a:br>
              <a:rPr lang="en-US" dirty="0" smtClean="0"/>
            </a:br>
            <a:r>
              <a:rPr lang="en-US" dirty="0" smtClean="0"/>
              <a:t>(Attribute of “Process”)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Non-response</a:t>
            </a:r>
          </a:p>
          <a:p>
            <a:r>
              <a:rPr lang="en-US" dirty="0" smtClean="0"/>
              <a:t>Population control/adjustment</a:t>
            </a:r>
          </a:p>
          <a:p>
            <a:r>
              <a:rPr lang="en-US" dirty="0" smtClean="0"/>
              <a:t>Design effects</a:t>
            </a:r>
          </a:p>
          <a:p>
            <a:pPr lvl="1"/>
            <a:r>
              <a:rPr lang="en-US" dirty="0" smtClean="0"/>
              <a:t>Oversampling</a:t>
            </a:r>
          </a:p>
          <a:p>
            <a:r>
              <a:rPr lang="en-US" dirty="0" smtClean="0"/>
              <a:t>Non-coverage</a:t>
            </a:r>
          </a:p>
          <a:p>
            <a:r>
              <a:rPr lang="en-US" i="1" dirty="0" smtClean="0"/>
              <a:t>Unequal selection probabilities (covered in Methodology??)</a:t>
            </a:r>
          </a:p>
          <a:p>
            <a:r>
              <a:rPr lang="en-US" dirty="0" smtClean="0"/>
              <a:t>… (Other?)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for Description of Weights</a:t>
            </a:r>
          </a:p>
          <a:p>
            <a:r>
              <a:rPr lang="en-US" dirty="0" smtClean="0"/>
              <a:t>General – for any kind of weight</a:t>
            </a:r>
          </a:p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Class diagram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Attributes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 smtClean="0"/>
              <a:t>Unit</a:t>
            </a:r>
            <a:r>
              <a:rPr lang="en-US" sz="2800" dirty="0" smtClean="0"/>
              <a:t> – Sampling unit for which the weight was developed</a:t>
            </a:r>
          </a:p>
          <a:p>
            <a:r>
              <a:rPr lang="en-US" sz="2800" u="sng" dirty="0" smtClean="0"/>
              <a:t>Methodology</a:t>
            </a:r>
            <a:r>
              <a:rPr lang="en-US" sz="2800" dirty="0" smtClean="0"/>
              <a:t> – General description of the method(s) used to develop weights</a:t>
            </a:r>
          </a:p>
          <a:p>
            <a:r>
              <a:rPr lang="en-US" sz="2800" u="sng" dirty="0" smtClean="0"/>
              <a:t>Usage</a:t>
            </a:r>
            <a:r>
              <a:rPr lang="en-US" sz="2800" dirty="0" smtClean="0"/>
              <a:t> – Rules and guidelines for using weights with Units</a:t>
            </a:r>
          </a:p>
          <a:p>
            <a:r>
              <a:rPr lang="en-US" sz="2800" u="sng" dirty="0" smtClean="0"/>
              <a:t>Process</a:t>
            </a:r>
            <a:r>
              <a:rPr lang="en-US" sz="2800" dirty="0" smtClean="0"/>
              <a:t> – Steps from an algorithm applied to generate weights</a:t>
            </a:r>
          </a:p>
          <a:p>
            <a:r>
              <a:rPr lang="en-US" sz="2800" u="sng" dirty="0" smtClean="0"/>
              <a:t>Weight</a:t>
            </a:r>
            <a:r>
              <a:rPr lang="en-US" sz="2800" dirty="0" smtClean="0"/>
              <a:t> – A number assigned to each Unit indicating the number of times that Unit is expected to occur in a population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Class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Process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Variable</a:t>
            </a:r>
            <a:endParaRPr lang="en-US" sz="1400" i="1" dirty="0"/>
          </a:p>
        </p:txBody>
      </p:sp>
      <p:sp>
        <p:nvSpPr>
          <p:cNvPr id="7" name="Rectangle 6"/>
          <p:cNvSpPr/>
          <p:nvPr/>
        </p:nvSpPr>
        <p:spPr>
          <a:xfrm>
            <a:off x="7162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Weight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7162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Usage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Methodology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62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</a:t>
            </a:r>
            <a:endParaRPr lang="en-US" sz="1400" i="1" dirty="0"/>
          </a:p>
        </p:txBody>
      </p:sp>
      <p:cxnSp>
        <p:nvCxnSpPr>
          <p:cNvPr id="18" name="Straight Connector 17"/>
          <p:cNvCxnSpPr>
            <a:stCxn id="4" idx="1"/>
            <a:endCxn id="12" idx="3"/>
          </p:cNvCxnSpPr>
          <p:nvPr/>
        </p:nvCxnSpPr>
        <p:spPr>
          <a:xfrm flipH="1">
            <a:off x="1828800" y="1982689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  <a:endCxn id="8" idx="1"/>
          </p:cNvCxnSpPr>
          <p:nvPr/>
        </p:nvCxnSpPr>
        <p:spPr>
          <a:xfrm>
            <a:off x="5105400" y="1982689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175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production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81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 ..*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1981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054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0"/>
            <a:endCxn id="9" idx="2"/>
          </p:cNvCxnSpPr>
          <p:nvPr/>
        </p:nvCxnSpPr>
        <p:spPr>
          <a:xfrm flipV="1">
            <a:off x="78486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48600" y="4953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cxnSp>
        <p:nvCxnSpPr>
          <p:cNvPr id="35" name="Straight Connector 34"/>
          <p:cNvCxnSpPr>
            <a:stCxn id="9" idx="0"/>
            <a:endCxn id="7" idx="2"/>
          </p:cNvCxnSpPr>
          <p:nvPr/>
        </p:nvCxnSpPr>
        <p:spPr>
          <a:xfrm flipV="1">
            <a:off x="7848600" y="2286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8486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209800" y="1752600"/>
            <a:ext cx="579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define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867400" y="35814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7543800" y="45720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7848600" y="4114800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7010400" y="2743200"/>
            <a:ext cx="87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application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33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Guidance</a:t>
            </a:r>
            <a:endParaRPr lang="en-US" sz="1400" i="1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105400" y="4114800"/>
            <a:ext cx="2057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38800" y="4495800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guide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5257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sz="2400" dirty="0" smtClean="0"/>
              <a:t>A Methodology defines zero or more Processes</a:t>
            </a:r>
          </a:p>
          <a:p>
            <a:pPr lvl="1"/>
            <a:r>
              <a:rPr lang="en-US" sz="2400" dirty="0" smtClean="0"/>
              <a:t>A Process is defined by one and only one Methodology</a:t>
            </a:r>
          </a:p>
          <a:p>
            <a:r>
              <a:rPr lang="en-US" dirty="0" smtClean="0"/>
              <a:t>Production</a:t>
            </a:r>
          </a:p>
          <a:p>
            <a:pPr lvl="1"/>
            <a:r>
              <a:rPr lang="en-US" sz="2400" dirty="0" smtClean="0"/>
              <a:t>A Process produces one or more Weights</a:t>
            </a:r>
          </a:p>
          <a:p>
            <a:pPr lvl="1"/>
            <a:r>
              <a:rPr lang="en-US" sz="2400" dirty="0" smtClean="0"/>
              <a:t>A Weight is produced by one and only one Process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sz="2400" dirty="0" smtClean="0"/>
              <a:t>A Weight is applied by one or more Usages</a:t>
            </a:r>
          </a:p>
          <a:p>
            <a:pPr lvl="1"/>
            <a:r>
              <a:rPr lang="en-US" sz="2400" dirty="0" smtClean="0"/>
              <a:t>A Usage provides the application for one and only one Weight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Guide</a:t>
            </a:r>
          </a:p>
          <a:p>
            <a:pPr lvl="1"/>
            <a:r>
              <a:rPr lang="en-US" sz="2400" dirty="0" smtClean="0"/>
              <a:t>A Guidance guides zero or more Usages</a:t>
            </a:r>
          </a:p>
          <a:p>
            <a:pPr lvl="1"/>
            <a:r>
              <a:rPr lang="en-US" sz="2400" dirty="0" smtClean="0"/>
              <a:t>A Usage is guided by one and only one Guidance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sz="2400" dirty="0" smtClean="0"/>
              <a:t>A Usage is applied for one and only one Variable</a:t>
            </a:r>
          </a:p>
          <a:p>
            <a:pPr lvl="1"/>
            <a:r>
              <a:rPr lang="en-US" sz="2400" dirty="0" smtClean="0"/>
              <a:t>A Variable (for which) has one or more Usages</a:t>
            </a:r>
          </a:p>
          <a:p>
            <a:r>
              <a:rPr lang="en-US" dirty="0" smtClean="0"/>
              <a:t>To</a:t>
            </a:r>
          </a:p>
          <a:p>
            <a:pPr lvl="1"/>
            <a:r>
              <a:rPr lang="en-US" sz="2400" dirty="0" smtClean="0"/>
              <a:t>A Usage is applied to one and only one Unit</a:t>
            </a:r>
          </a:p>
          <a:p>
            <a:pPr lvl="1"/>
            <a:r>
              <a:rPr lang="en-US" sz="2400" dirty="0" smtClean="0"/>
              <a:t>A Unit (to which) has one or more Usages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</a:t>
            </a:r>
          </a:p>
          <a:p>
            <a:pPr lvl="1"/>
            <a:r>
              <a:rPr lang="en-US" sz="2400" dirty="0" smtClean="0"/>
              <a:t>Every class has an ID attribute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sz="2400" dirty="0" smtClean="0"/>
              <a:t>Defined elsewhere in DDI</a:t>
            </a:r>
          </a:p>
          <a:p>
            <a:pPr lvl="1"/>
            <a:r>
              <a:rPr lang="en-US" sz="2400" dirty="0" smtClean="0"/>
              <a:t>Those attributes apply</a:t>
            </a:r>
          </a:p>
          <a:p>
            <a:r>
              <a:rPr lang="en-US" dirty="0" smtClean="0"/>
              <a:t>Unit</a:t>
            </a:r>
          </a:p>
          <a:p>
            <a:pPr lvl="1"/>
            <a:r>
              <a:rPr lang="en-US" sz="2400" dirty="0" smtClean="0"/>
              <a:t>Defined elsewhere in DDI</a:t>
            </a:r>
          </a:p>
          <a:p>
            <a:pPr lvl="1"/>
            <a:r>
              <a:rPr lang="en-US" sz="2400" dirty="0" smtClean="0"/>
              <a:t>Those attributes apply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Type </a:t>
            </a:r>
          </a:p>
          <a:p>
            <a:pPr lvl="2"/>
            <a:r>
              <a:rPr lang="en-US" dirty="0" smtClean="0"/>
              <a:t>Set of pre-defined kinds of weighting, such as cross-sectional or longitudinal</a:t>
            </a:r>
          </a:p>
          <a:p>
            <a:pPr lvl="1"/>
            <a:r>
              <a:rPr lang="en-US" dirty="0" smtClean="0"/>
              <a:t>Reference</a:t>
            </a:r>
          </a:p>
          <a:p>
            <a:pPr lvl="2"/>
            <a:r>
              <a:rPr lang="en-US" dirty="0" smtClean="0"/>
              <a:t>Reference (e.g., URL) or citation to methodological source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No attributes defined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Algorithm</a:t>
            </a:r>
          </a:p>
          <a:p>
            <a:pPr lvl="2"/>
            <a:r>
              <a:rPr lang="en-US" dirty="0" smtClean="0"/>
              <a:t>Description of algorithm applied</a:t>
            </a:r>
          </a:p>
          <a:p>
            <a:pPr lvl="3"/>
            <a:r>
              <a:rPr lang="en-US" dirty="0" smtClean="0"/>
              <a:t>Literal or reference</a:t>
            </a:r>
          </a:p>
          <a:p>
            <a:pPr lvl="1"/>
            <a:r>
              <a:rPr lang="en-US" dirty="0" smtClean="0"/>
              <a:t>Intention</a:t>
            </a:r>
          </a:p>
          <a:p>
            <a:pPr lvl="2"/>
            <a:r>
              <a:rPr lang="en-US" dirty="0" smtClean="0"/>
              <a:t>For what purpose is an adjustment being applied (non-response, population control, etc)</a:t>
            </a:r>
          </a:p>
          <a:p>
            <a:pPr lvl="1"/>
            <a:r>
              <a:rPr lang="en-US" dirty="0" smtClean="0"/>
              <a:t>Rationale</a:t>
            </a:r>
          </a:p>
          <a:p>
            <a:pPr lvl="2"/>
            <a:r>
              <a:rPr lang="en-US" dirty="0" smtClean="0"/>
              <a:t>Reason for applying the chosen algorithm to achieve the purpose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485</Words>
  <Application>Microsoft Macintosh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Weighting Model</vt:lpstr>
      <vt:lpstr>Introduction</vt:lpstr>
      <vt:lpstr>Definitions</vt:lpstr>
      <vt:lpstr>Model – Class Diagram</vt:lpstr>
      <vt:lpstr>Relationships</vt:lpstr>
      <vt:lpstr>Relationships</vt:lpstr>
      <vt:lpstr>Attributes</vt:lpstr>
      <vt:lpstr>Attributes</vt:lpstr>
      <vt:lpstr>Attributes</vt:lpstr>
      <vt:lpstr>Attributes</vt:lpstr>
      <vt:lpstr>Limitations</vt:lpstr>
      <vt:lpstr>Controlled vocabularies</vt:lpstr>
      <vt:lpstr>Methodology - Type</vt:lpstr>
      <vt:lpstr>Intention/purpose (Attribute of “Process”)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gillman_d</dc:creator>
  <cp:lastModifiedBy>Steven McEachern</cp:lastModifiedBy>
  <cp:revision>34</cp:revision>
  <dcterms:created xsi:type="dcterms:W3CDTF">2012-10-10T18:00:07Z</dcterms:created>
  <dcterms:modified xsi:type="dcterms:W3CDTF">2015-05-26T21:45:36Z</dcterms:modified>
</cp:coreProperties>
</file>