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yle, Larry" initials="HL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02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0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8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3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7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0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6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EE51-CBC1-432F-BBDD-FE13A8EAC071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533C4-D7A3-43E3-A4C4-9AFF7B255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9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DescriptiveMethodology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Draft of a generic descriptive realization of the Methodology Pattern</a:t>
            </a:r>
          </a:p>
          <a:p>
            <a:r>
              <a:rPr lang="en-US" dirty="0"/>
              <a:t>2016-01-18</a:t>
            </a:r>
          </a:p>
          <a:p>
            <a:r>
              <a:rPr lang="en-US" dirty="0"/>
              <a:t>Wendy Thomas</a:t>
            </a:r>
          </a:p>
        </p:txBody>
      </p:sp>
    </p:spTree>
    <p:extLst>
      <p:ext uri="{BB962C8B-B14F-4D97-AF65-F5344CB8AC3E}">
        <p14:creationId xmlns:p14="http://schemas.microsoft.com/office/powerpoint/2010/main" val="352690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Description</a:t>
            </a:r>
          </a:p>
          <a:p>
            <a:pPr lvl="1"/>
            <a:r>
              <a:rPr lang="en-US" dirty="0"/>
              <a:t>Descriptive Methodology provides the basic means of describing in methodology in a descriptive, or human informative, terms rather than machine actionable content. Where available, specific use realizations of the Methodology Pattern should be created and/or use. All of these support general description as well as machine actionable description and may contain additional, defined metadata related to the specialized use.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A generic description of the methodology behind a Study intended as informative content.</a:t>
            </a:r>
          </a:p>
          <a:p>
            <a:r>
              <a:rPr lang="en-US" dirty="0"/>
              <a:t>Explanatory note</a:t>
            </a:r>
          </a:p>
          <a:p>
            <a:pPr lvl="1"/>
            <a:r>
              <a:rPr lang="en-US" dirty="0"/>
              <a:t>Use a descriptive relationship name when referencing from outside of the package, i.e. </a:t>
            </a:r>
            <a:r>
              <a:rPr lang="en-US" dirty="0" err="1"/>
              <a:t>hasStudyMethodology</a:t>
            </a:r>
            <a:r>
              <a:rPr lang="en-US" dirty="0"/>
              <a:t> target=“</a:t>
            </a:r>
            <a:r>
              <a:rPr lang="en-US" dirty="0" err="1"/>
              <a:t>DescriptiveMethodology</a:t>
            </a:r>
            <a:r>
              <a:rPr lang="en-US" dirty="0"/>
              <a:t>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5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DescriptiveMethodology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Definition</a:t>
            </a:r>
          </a:p>
          <a:p>
            <a:pPr lvl="1"/>
            <a:r>
              <a:rPr lang="en-US" dirty="0"/>
              <a:t>Descriptive, human informative, methodology statement used to describe the overall methodology, identify related design, algorithm, and process information. </a:t>
            </a:r>
            <a:r>
              <a:rPr lang="en-US" dirty="0">
                <a:effectLst/>
              </a:rPr>
              <a:t>A methodology </a:t>
            </a:r>
            <a:r>
              <a:rPr lang="en-US" dirty="0" smtClean="0">
                <a:effectLst/>
              </a:rPr>
              <a:t>is </a:t>
            </a:r>
            <a:r>
              <a:rPr lang="en-US" dirty="0">
                <a:effectLst/>
              </a:rPr>
              <a:t>normally informed by earlier research and clarifies how earlier research methods were incorporated into the current work. </a:t>
            </a:r>
            <a:r>
              <a:rPr lang="en-US" dirty="0"/>
              <a:t>Note that </a:t>
            </a:r>
            <a:r>
              <a:rPr lang="en-US" dirty="0" err="1"/>
              <a:t>hasProcess</a:t>
            </a:r>
            <a:r>
              <a:rPr lang="en-US" dirty="0"/>
              <a:t> is not limited to any specific type of Process and can support the use of any process. This can be constrained by the inclusion of only specific realizations of Process within a Functional View. Note that this </a:t>
            </a:r>
            <a:r>
              <a:rPr lang="en-US" dirty="0" err="1"/>
              <a:t>DescriptiveMethodology</a:t>
            </a:r>
            <a:r>
              <a:rPr lang="en-US" dirty="0"/>
              <a:t> can be used as a collective description of specific methodologies used by a Study or other broad set of metadata.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The target of a relationship has </a:t>
            </a:r>
            <a:r>
              <a:rPr lang="en-US" dirty="0" err="1"/>
              <a:t>StudyMethodology</a:t>
            </a:r>
            <a:endParaRPr lang="en-US" dirty="0"/>
          </a:p>
          <a:p>
            <a:r>
              <a:rPr lang="en-US" dirty="0"/>
              <a:t>Explanatory notes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2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DescriptiveMethodology</a:t>
            </a:r>
            <a:r>
              <a:rPr lang="en-US" dirty="0"/>
              <a:t> -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Extension base: </a:t>
            </a:r>
            <a:r>
              <a:rPr lang="en-US" dirty="0" err="1"/>
              <a:t>AnnotatedIdentifiable</a:t>
            </a:r>
            <a:endParaRPr lang="en-US" dirty="0"/>
          </a:p>
          <a:p>
            <a:r>
              <a:rPr lang="en-US" dirty="0"/>
              <a:t>Properties</a:t>
            </a:r>
          </a:p>
          <a:p>
            <a:pPr lvl="1"/>
            <a:r>
              <a:rPr lang="en-US" dirty="0" err="1"/>
              <a:t>subjectOfMethodology</a:t>
            </a:r>
            <a:r>
              <a:rPr lang="en-US" dirty="0"/>
              <a:t> [type=“</a:t>
            </a:r>
            <a:r>
              <a:rPr lang="en-US" dirty="0" err="1"/>
              <a:t>ExternalControlledVocabularyEntry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usage</a:t>
            </a:r>
          </a:p>
          <a:p>
            <a:pPr lvl="1"/>
            <a:r>
              <a:rPr lang="en-US" dirty="0"/>
              <a:t>rationale</a:t>
            </a:r>
          </a:p>
          <a:p>
            <a:pPr lvl="1"/>
            <a:r>
              <a:rPr lang="en-US" dirty="0"/>
              <a:t>overview</a:t>
            </a:r>
          </a:p>
          <a:p>
            <a:r>
              <a:rPr lang="en-US" dirty="0"/>
              <a:t>Relationships</a:t>
            </a:r>
          </a:p>
          <a:p>
            <a:pPr lvl="1"/>
            <a:r>
              <a:rPr lang="en-US" dirty="0" err="1"/>
              <a:t>isDescribedIn</a:t>
            </a:r>
            <a:r>
              <a:rPr lang="en-US" dirty="0"/>
              <a:t> [target=“</a:t>
            </a:r>
            <a:r>
              <a:rPr lang="en-US" dirty="0" err="1"/>
              <a:t>ExternalMaterial</a:t>
            </a:r>
            <a:r>
              <a:rPr lang="en-US" dirty="0"/>
              <a:t>”]</a:t>
            </a:r>
          </a:p>
          <a:p>
            <a:pPr lvl="1"/>
            <a:r>
              <a:rPr lang="en-US" dirty="0" err="1"/>
              <a:t>hasDesign</a:t>
            </a:r>
            <a:r>
              <a:rPr lang="en-US" dirty="0"/>
              <a:t> [target=“</a:t>
            </a:r>
            <a:r>
              <a:rPr lang="en-US" dirty="0" err="1"/>
              <a:t>DescriptiveDesign</a:t>
            </a:r>
            <a:r>
              <a:rPr lang="en-US" dirty="0"/>
              <a:t>”]</a:t>
            </a:r>
          </a:p>
          <a:p>
            <a:pPr lvl="1"/>
            <a:r>
              <a:rPr lang="en-US" dirty="0" err="1"/>
              <a:t>hasProcess</a:t>
            </a:r>
            <a:r>
              <a:rPr lang="en-US" dirty="0"/>
              <a:t> [target=“Process”]</a:t>
            </a:r>
          </a:p>
          <a:p>
            <a:pPr lvl="1"/>
            <a:r>
              <a:rPr lang="en-US" dirty="0" err="1"/>
              <a:t>isExpressedBy</a:t>
            </a:r>
            <a:r>
              <a:rPr lang="en-US" dirty="0"/>
              <a:t> [target=“</a:t>
            </a:r>
            <a:r>
              <a:rPr lang="en-US" dirty="0" err="1"/>
              <a:t>DescriptiveAlgorithm</a:t>
            </a:r>
            <a:r>
              <a:rPr lang="en-US" dirty="0"/>
              <a:t>”]</a:t>
            </a:r>
          </a:p>
          <a:p>
            <a:pPr lvl="1"/>
            <a:r>
              <a:rPr lang="en-US" dirty="0" err="1"/>
              <a:t>componentMethodology</a:t>
            </a:r>
            <a:r>
              <a:rPr lang="en-US" dirty="0"/>
              <a:t> [target=“Methodology”]</a:t>
            </a:r>
          </a:p>
          <a:p>
            <a:pPr lvl="1"/>
            <a:r>
              <a:rPr lang="en-US" dirty="0"/>
              <a:t>realizes [target=“Methodology”</a:t>
            </a:r>
          </a:p>
        </p:txBody>
      </p:sp>
    </p:spTree>
    <p:extLst>
      <p:ext uri="{BB962C8B-B14F-4D97-AF65-F5344CB8AC3E}">
        <p14:creationId xmlns:p14="http://schemas.microsoft.com/office/powerpoint/2010/main" val="216842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DescriptiveDesign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</a:t>
            </a:r>
          </a:p>
          <a:p>
            <a:pPr lvl="1"/>
            <a:r>
              <a:rPr lang="en-US" dirty="0"/>
              <a:t>Descriptive, human informative, design statement </a:t>
            </a:r>
            <a:r>
              <a:rPr lang="en-US" dirty="0">
                <a:effectLst/>
              </a:rPr>
              <a:t>The design may be used to specify how a process will be performed in general. The design informs a specific or implemented process as to its general parameters. Supports specification of any realization of Goal. </a:t>
            </a:r>
          </a:p>
          <a:p>
            <a:r>
              <a:rPr lang="en-US" dirty="0"/>
              <a:t>Example</a:t>
            </a:r>
          </a:p>
          <a:p>
            <a:r>
              <a:rPr lang="en-US" dirty="0"/>
              <a:t>Explanatory notes</a:t>
            </a:r>
          </a:p>
          <a:p>
            <a:pPr lvl="1"/>
            <a:r>
              <a:rPr lang="en-US" dirty="0"/>
              <a:t>Allows for the use of any realized Process. The methodology, design, and algorithm of a specific realized process should be used if available. The use of a generic Process such as a </a:t>
            </a:r>
            <a:r>
              <a:rPr lang="en-US" dirty="0" err="1" smtClean="0"/>
              <a:t>WorkflowProcess</a:t>
            </a:r>
            <a:r>
              <a:rPr lang="en-US" dirty="0" smtClean="0"/>
              <a:t> containing </a:t>
            </a:r>
            <a:r>
              <a:rPr lang="en-US" dirty="0"/>
              <a:t>an Act would be appropriate here. Restriction would be done by inclusion of the appropriate realized process class(</a:t>
            </a:r>
            <a:r>
              <a:rPr lang="en-US" dirty="0" err="1"/>
              <a:t>es</a:t>
            </a:r>
            <a:r>
              <a:rPr lang="en-US" dirty="0"/>
              <a:t>) in a Functional View.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DescriptiveDesign</a:t>
            </a:r>
            <a:r>
              <a:rPr lang="en-US" dirty="0"/>
              <a:t> -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Extension base: </a:t>
            </a:r>
            <a:r>
              <a:rPr lang="en-US" dirty="0" err="1"/>
              <a:t>AnnotatedIdentifiable</a:t>
            </a:r>
            <a:endParaRPr lang="en-US" dirty="0"/>
          </a:p>
          <a:p>
            <a:r>
              <a:rPr lang="en-US" dirty="0"/>
              <a:t>Properties</a:t>
            </a:r>
          </a:p>
          <a:p>
            <a:pPr lvl="1"/>
            <a:r>
              <a:rPr lang="en-US" dirty="0" err="1"/>
              <a:t>subjectOfDesign</a:t>
            </a:r>
            <a:r>
              <a:rPr lang="en-US" dirty="0"/>
              <a:t> [type=“</a:t>
            </a:r>
            <a:r>
              <a:rPr lang="en-US" dirty="0" err="1"/>
              <a:t>ExternalControlledVocabularyEntry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overview</a:t>
            </a:r>
          </a:p>
          <a:p>
            <a:r>
              <a:rPr lang="en-US" dirty="0"/>
              <a:t>Relationships</a:t>
            </a:r>
          </a:p>
          <a:p>
            <a:pPr lvl="1"/>
            <a:r>
              <a:rPr lang="en-US" dirty="0" err="1"/>
              <a:t>isDescribedIn</a:t>
            </a:r>
            <a:r>
              <a:rPr lang="en-US" dirty="0"/>
              <a:t> [target=“</a:t>
            </a:r>
            <a:r>
              <a:rPr lang="en-US" dirty="0" err="1"/>
              <a:t>ExternalMaterial</a:t>
            </a:r>
            <a:r>
              <a:rPr lang="en-US" dirty="0"/>
              <a:t>”]</a:t>
            </a:r>
          </a:p>
          <a:p>
            <a:pPr lvl="1"/>
            <a:r>
              <a:rPr lang="en-US" dirty="0" err="1"/>
              <a:t>assumesPrecondition</a:t>
            </a:r>
            <a:r>
              <a:rPr lang="en-US" dirty="0"/>
              <a:t> [target=“Precondition”]</a:t>
            </a:r>
          </a:p>
          <a:p>
            <a:pPr lvl="1"/>
            <a:r>
              <a:rPr lang="en-US" dirty="0" err="1"/>
              <a:t>specifiesGoal</a:t>
            </a:r>
            <a:r>
              <a:rPr lang="en-US" dirty="0"/>
              <a:t> [target=“Goal”]</a:t>
            </a:r>
          </a:p>
          <a:p>
            <a:pPr lvl="1"/>
            <a:r>
              <a:rPr lang="en-US" dirty="0" err="1"/>
              <a:t>expressesAlgorithm</a:t>
            </a:r>
            <a:r>
              <a:rPr lang="en-US" dirty="0"/>
              <a:t> [target=“</a:t>
            </a:r>
            <a:r>
              <a:rPr lang="en-US" dirty="0" err="1"/>
              <a:t>DescriptiveAlgorithm</a:t>
            </a:r>
            <a:r>
              <a:rPr lang="en-US" dirty="0"/>
              <a:t>”]</a:t>
            </a:r>
          </a:p>
          <a:p>
            <a:pPr lvl="1"/>
            <a:r>
              <a:rPr lang="en-US" dirty="0" err="1"/>
              <a:t>implementedBy</a:t>
            </a:r>
            <a:r>
              <a:rPr lang="en-US" dirty="0"/>
              <a:t> [target=“Process”]</a:t>
            </a:r>
          </a:p>
          <a:p>
            <a:pPr lvl="1"/>
            <a:r>
              <a:rPr lang="en-US" dirty="0"/>
              <a:t>realizes [target=“Design”]</a:t>
            </a:r>
          </a:p>
        </p:txBody>
      </p:sp>
    </p:spTree>
    <p:extLst>
      <p:ext uri="{BB962C8B-B14F-4D97-AF65-F5344CB8AC3E}">
        <p14:creationId xmlns:p14="http://schemas.microsoft.com/office/powerpoint/2010/main" val="357479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DescriptiveAlgorithm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</a:t>
            </a:r>
          </a:p>
          <a:p>
            <a:pPr lvl="1"/>
            <a:r>
              <a:rPr lang="en-US" dirty="0"/>
              <a:t>Descriptive, human informative, algorithm statement used to describe the overall methodology. </a:t>
            </a:r>
            <a:r>
              <a:rPr lang="en-US" dirty="0">
                <a:effectLst/>
              </a:rPr>
              <a:t>The underlying properties of the algorithm or method rather than the specifics of any particular implementation. In short a description of the method in its simplest and most general representation.</a:t>
            </a:r>
          </a:p>
          <a:p>
            <a:r>
              <a:rPr lang="en-US" dirty="0"/>
              <a:t>Example</a:t>
            </a:r>
          </a:p>
          <a:p>
            <a:r>
              <a:rPr lang="en-US" dirty="0"/>
              <a:t>Explanatory notes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0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DescriptiveAlgorithm</a:t>
            </a:r>
            <a:r>
              <a:rPr lang="en-US" dirty="0"/>
              <a:t> -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Extension base: </a:t>
            </a:r>
            <a:r>
              <a:rPr lang="en-US" dirty="0" err="1"/>
              <a:t>AnnotatedIdentifiable</a:t>
            </a:r>
            <a:endParaRPr lang="en-US" dirty="0"/>
          </a:p>
          <a:p>
            <a:r>
              <a:rPr lang="en-US" dirty="0"/>
              <a:t>Properties</a:t>
            </a:r>
          </a:p>
          <a:p>
            <a:pPr lvl="1"/>
            <a:r>
              <a:rPr lang="en-US" dirty="0" err="1"/>
              <a:t>subjectOfAlgorithm</a:t>
            </a:r>
            <a:r>
              <a:rPr lang="en-US" dirty="0"/>
              <a:t> [type=“</a:t>
            </a:r>
            <a:r>
              <a:rPr lang="en-US" dirty="0" err="1"/>
              <a:t>ExternalControlledVocabularyEntry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overview</a:t>
            </a:r>
          </a:p>
          <a:p>
            <a:r>
              <a:rPr lang="en-US" dirty="0"/>
              <a:t>Relationships</a:t>
            </a:r>
          </a:p>
          <a:p>
            <a:pPr lvl="1"/>
            <a:r>
              <a:rPr lang="en-US" dirty="0" err="1"/>
              <a:t>isDescribedIn</a:t>
            </a:r>
            <a:r>
              <a:rPr lang="en-US" dirty="0"/>
              <a:t> [target=“</a:t>
            </a:r>
            <a:r>
              <a:rPr lang="en-US" dirty="0" err="1"/>
              <a:t>ExternalMaterial</a:t>
            </a:r>
            <a:r>
              <a:rPr lang="en-US" dirty="0"/>
              <a:t>”]</a:t>
            </a:r>
          </a:p>
          <a:p>
            <a:pPr lvl="1"/>
            <a:r>
              <a:rPr lang="en-US" dirty="0"/>
              <a:t>Realizes [target=“Algorithm”</a:t>
            </a:r>
          </a:p>
        </p:txBody>
      </p:sp>
    </p:spTree>
    <p:extLst>
      <p:ext uri="{BB962C8B-B14F-4D97-AF65-F5344CB8AC3E}">
        <p14:creationId xmlns:p14="http://schemas.microsoft.com/office/powerpoint/2010/main" val="97478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Goal</a:t>
            </a:r>
          </a:p>
          <a:p>
            <a:pPr lvl="1"/>
            <a:r>
              <a:rPr lang="en-US" dirty="0"/>
              <a:t>Should Goal be changed to non-abstract? Under current binding rules a reference to a Goal would include all extensions of Goal. Does this work for realizations? i.e. can you restrict a target to a specific extension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Discussion: </a:t>
            </a:r>
          </a:p>
          <a:p>
            <a:pPr lvl="2"/>
            <a:r>
              <a:rPr lang="en-US" dirty="0" smtClean="0"/>
              <a:t>Yes this makes sense – </a:t>
            </a:r>
            <a:r>
              <a:rPr lang="en-US" dirty="0" err="1" smtClean="0"/>
              <a:t>lh</a:t>
            </a:r>
            <a:endParaRPr lang="en-US" dirty="0" smtClean="0"/>
          </a:p>
          <a:p>
            <a:pPr lvl="2"/>
            <a:r>
              <a:rPr lang="en-US" dirty="0" smtClean="0"/>
              <a:t>I’m changing this in the Methodologies Package. The only thing there that will be abstract is </a:t>
            </a:r>
            <a:r>
              <a:rPr lang="en-US" smtClean="0"/>
              <a:t>BusinessFunction</a:t>
            </a:r>
            <a:endParaRPr lang="en-US" dirty="0"/>
          </a:p>
          <a:p>
            <a:r>
              <a:rPr lang="en-US" dirty="0" smtClean="0"/>
              <a:t>Removal of </a:t>
            </a:r>
            <a:r>
              <a:rPr lang="en-US" dirty="0" err="1" smtClean="0"/>
              <a:t>assumesPreconditions</a:t>
            </a:r>
            <a:r>
              <a:rPr lang="en-US" dirty="0" smtClean="0"/>
              <a:t> and </a:t>
            </a:r>
            <a:r>
              <a:rPr lang="en-US" dirty="0" err="1" smtClean="0"/>
              <a:t>specifiesGoal</a:t>
            </a:r>
            <a:r>
              <a:rPr lang="en-US" dirty="0" smtClean="0"/>
              <a:t> from pattern</a:t>
            </a:r>
          </a:p>
          <a:p>
            <a:pPr lvl="1"/>
            <a:r>
              <a:rPr lang="en-US" dirty="0" smtClean="0"/>
              <a:t>Discussion</a:t>
            </a:r>
          </a:p>
          <a:p>
            <a:pPr lvl="2"/>
            <a:r>
              <a:rPr lang="en-US" dirty="0"/>
              <a:t>I continue to think we are not settled in relationships like Precondition and Goal in the </a:t>
            </a:r>
            <a:r>
              <a:rPr lang="en-US" dirty="0" err="1"/>
              <a:t>MethodologyPattern</a:t>
            </a:r>
            <a:r>
              <a:rPr lang="en-US" dirty="0"/>
              <a:t>. These relationships predate Methodology as a pattern. For now I would leave them </a:t>
            </a:r>
            <a:r>
              <a:rPr lang="en-US" dirty="0" smtClean="0"/>
              <a:t>out - </a:t>
            </a:r>
            <a:r>
              <a:rPr lang="en-US" dirty="0" err="1" smtClean="0"/>
              <a:t>jg</a:t>
            </a:r>
            <a:endParaRPr lang="en-US" dirty="0" smtClean="0"/>
          </a:p>
          <a:p>
            <a:pPr lvl="2"/>
            <a:r>
              <a:rPr lang="en-US" dirty="0"/>
              <a:t>Again like in Slide 6 I would leave Goal out. My reasoning is that some of these relationships pre-date the change of Methodology to a pattern. My thinking is that we could realize many of these relationships when we realize a Process with Workflows that fall out of the </a:t>
            </a:r>
            <a:r>
              <a:rPr lang="en-US" dirty="0" err="1"/>
              <a:t>ProcessPattern</a:t>
            </a:r>
            <a:r>
              <a:rPr lang="en-US" dirty="0"/>
              <a:t>. More specifically we can describe a path through the GLBPM just by defining a "Sequence" or what a sequence has become in Flavio's latest </a:t>
            </a:r>
            <a:r>
              <a:rPr lang="en-US" dirty="0" smtClean="0"/>
              <a:t>changes – </a:t>
            </a:r>
            <a:r>
              <a:rPr lang="en-US" dirty="0" err="1" smtClean="0"/>
              <a:t>jg</a:t>
            </a:r>
            <a:endParaRPr lang="en-US" dirty="0" smtClean="0"/>
          </a:p>
          <a:p>
            <a:pPr lvl="2"/>
            <a:r>
              <a:rPr lang="en-US" dirty="0" smtClean="0"/>
              <a:t>The intent of this realization is to provide a generic descriptive methodology which could be used when a more specific realization is not needed – for example when the specific detail is in a process as opposed to additional detail in the Methodology, Design, or Algorithm. As a generic description there are many cases where I would want to specify my goal and/or precondition (both are forms of </a:t>
            </a:r>
            <a:r>
              <a:rPr lang="en-US" dirty="0" err="1" smtClean="0"/>
              <a:t>BusinessFunction</a:t>
            </a:r>
            <a:r>
              <a:rPr lang="en-US" dirty="0" smtClean="0"/>
              <a:t> in GSIM). As this is a realization, I can’t add those without creating a new Design realization. They can be restricted in the Functional View by documentation and the non-inclusion of Precondition and Goal - </a:t>
            </a:r>
            <a:r>
              <a:rPr lang="en-US" dirty="0" err="1" smtClean="0"/>
              <a:t>wlt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6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847</Words>
  <Application>Microsoft Office PowerPoint</Application>
  <PresentationFormat>Custom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DescriptiveMethodology</vt:lpstr>
      <vt:lpstr>Package documentation</vt:lpstr>
      <vt:lpstr>DescriptiveMethodology</vt:lpstr>
      <vt:lpstr>DescriptiveMethodology - content</vt:lpstr>
      <vt:lpstr>DescriptiveDesign</vt:lpstr>
      <vt:lpstr>DescriptiveDesign - content</vt:lpstr>
      <vt:lpstr>DescriptiveAlgorithm</vt:lpstr>
      <vt:lpstr>DescriptiveAlgorithm - content</vt:lpstr>
      <vt:lpstr>Issues: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DescriptiveMethodology</dc:title>
  <dc:creator>Wendy Thomas</dc:creator>
  <cp:lastModifiedBy>Wendy L Thomas</cp:lastModifiedBy>
  <cp:revision>12</cp:revision>
  <cp:lastPrinted>2017-01-18T18:48:35Z</cp:lastPrinted>
  <dcterms:created xsi:type="dcterms:W3CDTF">2017-01-18T17:41:24Z</dcterms:created>
  <dcterms:modified xsi:type="dcterms:W3CDTF">2017-01-23T17:58:03Z</dcterms:modified>
</cp:coreProperties>
</file>