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1" r:id="rId2"/>
    <p:sldId id="272" r:id="rId3"/>
    <p:sldId id="273" r:id="rId4"/>
    <p:sldId id="266" r:id="rId5"/>
    <p:sldId id="262" r:id="rId6"/>
    <p:sldId id="267" r:id="rId7"/>
    <p:sldId id="264" r:id="rId8"/>
    <p:sldId id="268" r:id="rId9"/>
    <p:sldId id="265" r:id="rId10"/>
    <p:sldId id="277" r:id="rId11"/>
    <p:sldId id="259" r:id="rId12"/>
    <p:sldId id="278" r:id="rId13"/>
    <p:sldId id="279" r:id="rId14"/>
    <p:sldId id="284" r:id="rId15"/>
    <p:sldId id="285" r:id="rId16"/>
    <p:sldId id="274" r:id="rId17"/>
    <p:sldId id="263" r:id="rId18"/>
    <p:sldId id="280" r:id="rId19"/>
    <p:sldId id="261" r:id="rId20"/>
    <p:sldId id="275" r:id="rId21"/>
    <p:sldId id="270" r:id="rId22"/>
    <p:sldId id="256" r:id="rId23"/>
    <p:sldId id="258" r:id="rId24"/>
    <p:sldId id="257" r:id="rId25"/>
    <p:sldId id="276" r:id="rId26"/>
    <p:sldId id="281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8" autoAdjust="0"/>
    <p:restoredTop sz="94660"/>
  </p:normalViewPr>
  <p:slideViewPr>
    <p:cSldViewPr snapToGrid="0">
      <p:cViewPr>
        <p:scale>
          <a:sx n="56" d="100"/>
          <a:sy n="56" d="100"/>
        </p:scale>
        <p:origin x="1434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A1A15-9FD7-4C14-B798-29C4954C5298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06A2C-B98F-4F4B-89BD-66A3BD896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3B81-8E9F-4BC6-984C-7E5B6BE481B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7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1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9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1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4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8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2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CA031-231A-4D34-80EA-EF065C88ECF5}" type="datetimeFigureOut">
              <a:rPr lang="en-US" smtClean="0"/>
              <a:pPr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18A6-7FF9-4926-815C-F7C49BD46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 of Methodology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modification 3/22/2016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relationship between Method and Process </a:t>
            </a:r>
          </a:p>
          <a:p>
            <a:pPr lvl="1"/>
            <a:r>
              <a:rPr lang="en-US" dirty="0" smtClean="0"/>
              <a:t>From a Method containing a Process to a Process being informed by a Method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hasSequence</a:t>
            </a:r>
            <a:r>
              <a:rPr lang="en-US" dirty="0" smtClean="0"/>
              <a:t> 0..1 to Process to allow the inclusion of one or more </a:t>
            </a:r>
            <a:r>
              <a:rPr lang="en-US" dirty="0" err="1" smtClean="0"/>
              <a:t>ProcessSteps</a:t>
            </a:r>
            <a:r>
              <a:rPr lang="en-US" dirty="0" smtClean="0"/>
              <a:t> and the full functionality of the Core Process model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hasUsage</a:t>
            </a:r>
            <a:r>
              <a:rPr lang="en-US" dirty="0" smtClean="0"/>
              <a:t> to Result bring in a Guide and relating it to a Unit Type and a related class (i.e. guidance for the usage of a result with a specified class)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72" y="7665"/>
            <a:ext cx="892600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34918" y="239485"/>
            <a:ext cx="1657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Draft Methodology 2016-03-21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45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3/23/2016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Method to Algorithm and relate it to Design</a:t>
            </a:r>
          </a:p>
          <a:p>
            <a:r>
              <a:rPr lang="en-US" dirty="0" smtClean="0"/>
              <a:t>Process becomes a class informed by a Design which may have a related Algorithm</a:t>
            </a:r>
          </a:p>
          <a:p>
            <a:r>
              <a:rPr lang="en-US" dirty="0" smtClean="0"/>
              <a:t>The Result of the Process can have related Usage information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606" y="0"/>
            <a:ext cx="603078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72034" y="592428"/>
            <a:ext cx="2199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Draft from Discussion</a:t>
            </a:r>
          </a:p>
          <a:p>
            <a:r>
              <a:rPr lang="en-US" dirty="0" smtClean="0"/>
              <a:t>3/23/3016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from entering in Drupal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response to Flavio’s note on Output I made the following change</a:t>
            </a:r>
          </a:p>
          <a:p>
            <a:pPr lvl="1"/>
            <a:r>
              <a:rPr lang="en-US" dirty="0" smtClean="0"/>
              <a:t>Changed </a:t>
            </a:r>
            <a:r>
              <a:rPr lang="en-US" dirty="0" err="1" smtClean="0"/>
              <a:t>containsOutput</a:t>
            </a:r>
            <a:r>
              <a:rPr lang="en-US" dirty="0" smtClean="0"/>
              <a:t> to </a:t>
            </a:r>
            <a:r>
              <a:rPr lang="en-US" dirty="0" err="1" smtClean="0"/>
              <a:t>hasBindingCollection</a:t>
            </a:r>
            <a:r>
              <a:rPr lang="en-US" dirty="0" smtClean="0"/>
              <a:t> as the point is to bind outputs from processes to guidance for the use of the process results</a:t>
            </a:r>
          </a:p>
          <a:p>
            <a:r>
              <a:rPr lang="en-US" dirty="0" smtClean="0"/>
              <a:t>Is cardinality correct – please consider the use of 0..n as opposed to 1..n to support the development of a DDI instance over a process</a:t>
            </a:r>
          </a:p>
          <a:p>
            <a:r>
              <a:rPr lang="en-US" dirty="0" smtClean="0"/>
              <a:t>Is the link between Design and Precondition correct?</a:t>
            </a:r>
          </a:p>
          <a:p>
            <a:r>
              <a:rPr lang="en-US" dirty="0" smtClean="0"/>
              <a:t>Many of these classes have no content except an overview and an </a:t>
            </a:r>
            <a:r>
              <a:rPr lang="en-US" dirty="0" err="1" smtClean="0"/>
              <a:t>ExternalMaterial</a:t>
            </a:r>
            <a:r>
              <a:rPr lang="en-US" dirty="0" smtClean="0"/>
              <a:t>. Do we allow people a place to enter content in-line?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23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848" y="257838"/>
            <a:ext cx="8623737" cy="61150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48040" y="898634"/>
            <a:ext cx="2107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Entered in Drupal</a:t>
            </a:r>
          </a:p>
          <a:p>
            <a:r>
              <a:rPr lang="en-US" dirty="0" smtClean="0"/>
              <a:t>2016-04-10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73" y="473738"/>
            <a:ext cx="8623737" cy="611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02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 – Examples of applications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- Class Diagram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34101" y="3159303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25438" y="3154166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77555" y="3164440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/>
        </p:nvSpPr>
        <p:spPr>
          <a:xfrm rot="5400000">
            <a:off x="3069406" y="3183277"/>
            <a:ext cx="513706" cy="702067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35" idx="0"/>
            <a:endCxn id="9" idx="1"/>
          </p:cNvCxnSpPr>
          <p:nvPr/>
        </p:nvCxnSpPr>
        <p:spPr>
          <a:xfrm>
            <a:off x="7568631" y="3544584"/>
            <a:ext cx="1208924" cy="5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434101" y="3154166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25438" y="3149029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/>
        </p:nvSpPr>
        <p:spPr>
          <a:xfrm rot="5400000">
            <a:off x="6960744" y="3193550"/>
            <a:ext cx="513706" cy="702067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13725" y="3232230"/>
            <a:ext cx="140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Sample Overview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59002" y="3349644"/>
            <a:ext cx="1273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28591" y="3221418"/>
            <a:ext cx="95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Stage Sample</a:t>
            </a:r>
            <a:endParaRPr lang="en-US" dirty="0"/>
          </a:p>
        </p:txBody>
      </p:sp>
      <p:cxnSp>
        <p:nvCxnSpPr>
          <p:cNvPr id="41" name="Straight Connector 40"/>
          <p:cNvCxnSpPr>
            <a:stCxn id="9" idx="3"/>
          </p:cNvCxnSpPr>
          <p:nvPr/>
        </p:nvCxnSpPr>
        <p:spPr>
          <a:xfrm>
            <a:off x="10318679" y="3549721"/>
            <a:ext cx="508572" cy="5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0816977" y="3565132"/>
            <a:ext cx="10274" cy="904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9549830" y="4469258"/>
            <a:ext cx="1267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0265168" y="3250000"/>
            <a:ext cx="77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[0..1]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896566" y="3904449"/>
            <a:ext cx="70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[0..</a:t>
            </a:r>
            <a:r>
              <a:rPr lang="en-US" dirty="0"/>
              <a:t>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548117" y="4423092"/>
            <a:ext cx="1375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follows</a:t>
            </a:r>
            <a:endParaRPr lang="en-US" dirty="0"/>
          </a:p>
        </p:txBody>
      </p:sp>
      <p:cxnSp>
        <p:nvCxnSpPr>
          <p:cNvPr id="11" name="Straight Connector 10"/>
          <p:cNvCxnSpPr>
            <a:stCxn id="27" idx="1"/>
            <a:endCxn id="15" idx="0"/>
          </p:cNvCxnSpPr>
          <p:nvPr/>
        </p:nvCxnSpPr>
        <p:spPr>
          <a:xfrm flipH="1">
            <a:off x="3677293" y="3534310"/>
            <a:ext cx="16481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97817" y="3232230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[1..</a:t>
            </a:r>
            <a:r>
              <a:rPr lang="en-US" dirty="0"/>
              <a:t>N]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46532" y="3221418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[1..</a:t>
            </a:r>
            <a:r>
              <a:rPr lang="en-US" dirty="0"/>
              <a:t>N]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43728" y="348861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[1..1]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439287" y="3498417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[0..1]</a:t>
            </a:r>
            <a:endParaRPr lang="en-US" dirty="0"/>
          </a:p>
        </p:txBody>
      </p:sp>
      <p:cxnSp>
        <p:nvCxnSpPr>
          <p:cNvPr id="13" name="Straight Connector 12"/>
          <p:cNvCxnSpPr>
            <a:endCxn id="9" idx="2"/>
          </p:cNvCxnSpPr>
          <p:nvPr/>
        </p:nvCxnSpPr>
        <p:spPr>
          <a:xfrm flipV="1">
            <a:off x="9548117" y="3935002"/>
            <a:ext cx="0" cy="53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262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mpl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84218"/>
            <a:ext cx="12145765" cy="46765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36332" y="365760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Sampling Model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– Design for Classification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38089" y="5291781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18170" y="528776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8170" y="364047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38089" y="2026843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38089" y="3649893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58008" y="3659312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58008" y="2015979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38946" y="3688080"/>
            <a:ext cx="1541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Classification Design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79815" y="3880205"/>
            <a:ext cx="1417834" cy="380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ariables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76616" y="2103779"/>
            <a:ext cx="154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Classifications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65540" y="2114643"/>
            <a:ext cx="173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Correspondence Tables and Maps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78529" y="2080986"/>
            <a:ext cx="146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Classification Indexes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18170" y="199318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56295" y="528776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69311" y="3608612"/>
            <a:ext cx="1315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Rules, Guidelines, Instructions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16631" y="5237065"/>
            <a:ext cx="1344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Computer-Assisted System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61377" y="5375565"/>
            <a:ext cx="129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Base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79584" y="5358359"/>
            <a:ext cx="1315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9401" y="1994897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578956" y="2103778"/>
            <a:ext cx="1263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Manual Operation</a:t>
            </a:r>
            <a:endParaRPr lang="en-US" dirty="0"/>
          </a:p>
        </p:txBody>
      </p:sp>
      <p:cxnSp>
        <p:nvCxnSpPr>
          <p:cNvPr id="34" name="Straight Connector 33"/>
          <p:cNvCxnSpPr>
            <a:stCxn id="6" idx="2"/>
            <a:endCxn id="7" idx="0"/>
          </p:cNvCxnSpPr>
          <p:nvPr/>
        </p:nvCxnSpPr>
        <p:spPr>
          <a:xfrm>
            <a:off x="5008651" y="2848776"/>
            <a:ext cx="0" cy="801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3"/>
            <a:endCxn id="7" idx="1"/>
          </p:cNvCxnSpPr>
          <p:nvPr/>
        </p:nvCxnSpPr>
        <p:spPr>
          <a:xfrm>
            <a:off x="2659294" y="4051443"/>
            <a:ext cx="1578795" cy="9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" idx="0"/>
            <a:endCxn id="7" idx="2"/>
          </p:cNvCxnSpPr>
          <p:nvPr/>
        </p:nvCxnSpPr>
        <p:spPr>
          <a:xfrm flipV="1">
            <a:off x="5008651" y="4471826"/>
            <a:ext cx="0" cy="819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1"/>
            <a:endCxn id="7" idx="3"/>
          </p:cNvCxnSpPr>
          <p:nvPr/>
        </p:nvCxnSpPr>
        <p:spPr>
          <a:xfrm flipH="1" flipV="1">
            <a:off x="5779213" y="4060860"/>
            <a:ext cx="1578795" cy="9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42596" y="2815119"/>
            <a:ext cx="1595493" cy="844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70208" y="4481245"/>
            <a:ext cx="1567881" cy="810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779213" y="2815119"/>
            <a:ext cx="1577082" cy="844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5779213" y="4462409"/>
            <a:ext cx="1575370" cy="829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784369" y="3257451"/>
            <a:ext cx="4425594" cy="7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2" idx="2"/>
          </p:cNvCxnSpPr>
          <p:nvPr/>
        </p:nvCxnSpPr>
        <p:spPr>
          <a:xfrm>
            <a:off x="11209963" y="2816830"/>
            <a:ext cx="0" cy="44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647954" y="2617330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647954" y="3748374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647954" y="5241082"/>
            <a:ext cx="264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972697" y="2835605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972697" y="4984004"/>
            <a:ext cx="278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871273" y="2595812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  <a:r>
              <a:rPr lang="en-US" sz="1400" dirty="0" smtClean="0"/>
              <a:t>..N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7104581" y="5297708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104581" y="4145932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776310" y="2830642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8" name="Rectangle 67"/>
          <p:cNvSpPr/>
          <p:nvPr/>
        </p:nvSpPr>
        <p:spPr>
          <a:xfrm>
            <a:off x="10439401" y="3659310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0578956" y="3737693"/>
            <a:ext cx="1263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Material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5779213" y="3659312"/>
            <a:ext cx="1001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749246" y="4471826"/>
            <a:ext cx="1001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6780944" y="3249334"/>
            <a:ext cx="10274" cy="40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6736422" y="4471619"/>
            <a:ext cx="10274" cy="40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741559" y="4864675"/>
            <a:ext cx="4468404" cy="5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8" idx="1"/>
          </p:cNvCxnSpPr>
          <p:nvPr/>
        </p:nvCxnSpPr>
        <p:spPr>
          <a:xfrm flipH="1" flipV="1">
            <a:off x="9924836" y="4070276"/>
            <a:ext cx="51456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0095219" y="3785637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0439401" y="528776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0552417" y="5359500"/>
            <a:ext cx="1315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 System</a:t>
            </a:r>
            <a:endParaRPr lang="en-US" dirty="0"/>
          </a:p>
        </p:txBody>
      </p:sp>
      <p:cxnSp>
        <p:nvCxnSpPr>
          <p:cNvPr id="27" name="Straight Connector 26"/>
          <p:cNvCxnSpPr>
            <a:endCxn id="51" idx="0"/>
          </p:cNvCxnSpPr>
          <p:nvPr/>
        </p:nvCxnSpPr>
        <p:spPr>
          <a:xfrm>
            <a:off x="11209963" y="4864673"/>
            <a:ext cx="0" cy="42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892964" y="4973833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9924836" y="4065569"/>
            <a:ext cx="0" cy="49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46696" y="4547687"/>
            <a:ext cx="3186276" cy="16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2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 – Development of the Model from Weighting (SDI model) through current refinements in March 2016</a:t>
            </a:r>
          </a:p>
          <a:p>
            <a:r>
              <a:rPr lang="en-US" dirty="0" smtClean="0"/>
              <a:t>Part II – Examples of applications of the generic model</a:t>
            </a:r>
          </a:p>
          <a:p>
            <a:r>
              <a:rPr lang="en-US" dirty="0" smtClean="0"/>
              <a:t>Part III – Relationship to other process models in Lion</a:t>
            </a:r>
          </a:p>
          <a:p>
            <a:r>
              <a:rPr lang="en-US" dirty="0" smtClean="0"/>
              <a:t>Part IV – Discussion of the intent of the overall coverage of the process models in DDI</a:t>
            </a:r>
          </a:p>
          <a:p>
            <a:pPr lvl="1"/>
            <a:r>
              <a:rPr lang="en-US" dirty="0" smtClean="0"/>
              <a:t>Level of detail (it was done, description of process, implementation detail)</a:t>
            </a:r>
          </a:p>
          <a:p>
            <a:pPr lvl="1"/>
            <a:r>
              <a:rPr lang="en-US" dirty="0" smtClean="0"/>
              <a:t>Perspectives (prescriptive, descriptive, usage of results)</a:t>
            </a:r>
          </a:p>
          <a:p>
            <a:pPr lvl="1"/>
            <a:r>
              <a:rPr lang="en-US" dirty="0" smtClean="0"/>
              <a:t>Time (past activity, current activity, future activity)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 – Relationship to other process models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Relating the different Process Models in 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of March 2016 there are 4 process models in Lion</a:t>
            </a:r>
          </a:p>
          <a:p>
            <a:pPr lvl="1"/>
            <a:r>
              <a:rPr lang="en-US" dirty="0" smtClean="0"/>
              <a:t>Methodology – containing design information, a process, and goal</a:t>
            </a:r>
          </a:p>
          <a:p>
            <a:pPr lvl="1"/>
            <a:r>
              <a:rPr lang="en-US" dirty="0" smtClean="0"/>
              <a:t>Core Process – containing standard process steps, sequencing ability and binding of inputs and outputs</a:t>
            </a:r>
          </a:p>
          <a:p>
            <a:pPr lvl="1"/>
            <a:r>
              <a:rPr lang="en-US" dirty="0" smtClean="0"/>
              <a:t>Complex Process – containing processing step detail to support metadata driven processing (i.e. automation)</a:t>
            </a:r>
          </a:p>
          <a:p>
            <a:pPr lvl="1"/>
            <a:r>
              <a:rPr lang="en-US" dirty="0" smtClean="0"/>
              <a:t>Historical Process – a description of a past activity but incorporating </a:t>
            </a:r>
            <a:r>
              <a:rPr lang="en-US" dirty="0" err="1" smtClean="0"/>
              <a:t>ProcessStep</a:t>
            </a:r>
            <a:r>
              <a:rPr lang="en-US" dirty="0" smtClean="0"/>
              <a:t> through an extended </a:t>
            </a:r>
            <a:r>
              <a:rPr lang="en-US" dirty="0" err="1" smtClean="0"/>
              <a:t>HistoricalProcessStep</a:t>
            </a:r>
            <a:endParaRPr lang="en-US" dirty="0" smtClean="0"/>
          </a:p>
          <a:p>
            <a:r>
              <a:rPr lang="en-US" dirty="0" smtClean="0"/>
              <a:t>These models need to be integrated into a coherent integrated model or provide clear connection points between them</a:t>
            </a:r>
          </a:p>
          <a:p>
            <a:r>
              <a:rPr lang="en-US" dirty="0" smtClean="0"/>
              <a:t>There may be overlap due to sequencing of the activities of the various working groups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690" y="355681"/>
            <a:ext cx="7866993" cy="58608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87784" y="236668"/>
            <a:ext cx="251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 Process 2016-04-09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52857" y="337457"/>
            <a:ext cx="289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 Process 2016-04-09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101" y="-1"/>
            <a:ext cx="5981581" cy="774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0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82" y="728285"/>
            <a:ext cx="10058400" cy="51893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67927" y="358953"/>
            <a:ext cx="2950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Historical Process 2016-03-22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IV – Discussion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 between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Methodology to </a:t>
            </a:r>
            <a:r>
              <a:rPr lang="en-US" dirty="0" err="1" smtClean="0"/>
              <a:t>CoreProcess</a:t>
            </a:r>
            <a:endParaRPr lang="en-US" dirty="0" smtClean="0"/>
          </a:p>
          <a:p>
            <a:pPr lvl="1"/>
            <a:r>
              <a:rPr lang="en-US" dirty="0" smtClean="0"/>
              <a:t>A Process contains a Sequence bringing in the full capability of </a:t>
            </a:r>
            <a:r>
              <a:rPr lang="en-US" dirty="0" err="1" smtClean="0"/>
              <a:t>CoreProcess</a:t>
            </a:r>
            <a:endParaRPr lang="en-US" dirty="0" smtClean="0"/>
          </a:p>
          <a:p>
            <a:r>
              <a:rPr lang="en-US" dirty="0" err="1" smtClean="0"/>
              <a:t>CoreProcess</a:t>
            </a:r>
            <a:r>
              <a:rPr lang="en-US" dirty="0" smtClean="0"/>
              <a:t> to </a:t>
            </a:r>
            <a:r>
              <a:rPr lang="en-US" dirty="0" err="1" smtClean="0"/>
              <a:t>ComplexProcess</a:t>
            </a:r>
            <a:endParaRPr lang="en-US" dirty="0" smtClean="0"/>
          </a:p>
          <a:p>
            <a:pPr lvl="1"/>
            <a:r>
              <a:rPr lang="en-US" dirty="0" smtClean="0"/>
              <a:t>Provides types of </a:t>
            </a:r>
            <a:r>
              <a:rPr lang="en-US" dirty="0" err="1" smtClean="0"/>
              <a:t>TemporalIntervalRelationPairs</a:t>
            </a:r>
            <a:r>
              <a:rPr lang="en-US" dirty="0" smtClean="0"/>
              <a:t> which contain </a:t>
            </a:r>
            <a:r>
              <a:rPr lang="en-US" dirty="0" err="1" smtClean="0"/>
              <a:t>ProcessSteps</a:t>
            </a:r>
            <a:endParaRPr lang="en-US" dirty="0" smtClean="0"/>
          </a:p>
          <a:p>
            <a:pPr lvl="1"/>
            <a:r>
              <a:rPr lang="en-US" dirty="0" smtClean="0"/>
              <a:t>Provides types of </a:t>
            </a:r>
            <a:r>
              <a:rPr lang="en-US" dirty="0" smtClean="0"/>
              <a:t>Acts</a:t>
            </a:r>
          </a:p>
          <a:p>
            <a:r>
              <a:rPr lang="en-US" dirty="0" smtClean="0"/>
              <a:t>Historical Process </a:t>
            </a:r>
          </a:p>
          <a:p>
            <a:pPr lvl="1"/>
            <a:r>
              <a:rPr lang="en-US" dirty="0" smtClean="0"/>
              <a:t>Only relationship is through extensions of classes from Core and Complex Processes</a:t>
            </a:r>
          </a:p>
          <a:p>
            <a:pPr lvl="1"/>
            <a:r>
              <a:rPr lang="en-US" dirty="0" smtClean="0"/>
              <a:t>This creates a disconnect between designing, implementing, and relating a process within the same documentation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82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Hanging </a:t>
            </a:r>
            <a:r>
              <a:rPr lang="en-US" dirty="0" smtClean="0"/>
              <a:t>Chads – about Process in general, may not be Methodology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issue of “when”</a:t>
            </a:r>
          </a:p>
          <a:p>
            <a:pPr lvl="1"/>
            <a:r>
              <a:rPr lang="en-US" dirty="0" smtClean="0"/>
              <a:t>There is no means of relating when a process was completed in retrospect other than by creating a whole new Historical process</a:t>
            </a:r>
          </a:p>
          <a:p>
            <a:pPr lvl="1"/>
            <a:r>
              <a:rPr lang="en-US" dirty="0" smtClean="0"/>
              <a:t>Should </a:t>
            </a:r>
            <a:r>
              <a:rPr lang="en-US" dirty="0" err="1" smtClean="0"/>
              <a:t>completionPeriod</a:t>
            </a:r>
            <a:r>
              <a:rPr lang="en-US" dirty="0" smtClean="0"/>
              <a:t> be part of </a:t>
            </a:r>
            <a:r>
              <a:rPr lang="en-US" dirty="0" err="1" smtClean="0"/>
              <a:t>ProcessStep</a:t>
            </a:r>
            <a:r>
              <a:rPr lang="en-US" dirty="0" smtClean="0"/>
              <a:t> and/or Process or should there be a separate means of associating the following information for the specific implementation of a Process?</a:t>
            </a:r>
          </a:p>
          <a:p>
            <a:pPr lvl="2"/>
            <a:r>
              <a:rPr lang="en-US" dirty="0" smtClean="0"/>
              <a:t>Step  specification</a:t>
            </a:r>
          </a:p>
          <a:p>
            <a:pPr lvl="2"/>
            <a:r>
              <a:rPr lang="en-US" dirty="0" smtClean="0"/>
              <a:t>Actor (if other than specified)</a:t>
            </a:r>
          </a:p>
          <a:p>
            <a:pPr lvl="2"/>
            <a:r>
              <a:rPr lang="en-US" dirty="0" smtClean="0"/>
              <a:t>Run time m</a:t>
            </a:r>
            <a:r>
              <a:rPr lang="en-US" dirty="0" smtClean="0"/>
              <a:t>odifications/adaptations</a:t>
            </a:r>
          </a:p>
          <a:p>
            <a:pPr lvl="2"/>
            <a:r>
              <a:rPr lang="en-US" dirty="0" err="1" smtClean="0"/>
              <a:t>ProcessDate</a:t>
            </a:r>
            <a:endParaRPr lang="en-US" dirty="0" smtClean="0"/>
          </a:p>
          <a:p>
            <a:pPr lvl="2"/>
            <a:r>
              <a:rPr lang="en-US" dirty="0" smtClean="0"/>
              <a:t>Quality statement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4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 – Development of the 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Weighting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model came out of the work to capture information on weighting</a:t>
            </a:r>
          </a:p>
          <a:p>
            <a:pPr lvl="1"/>
            <a:r>
              <a:rPr lang="en-US" dirty="0" smtClean="0"/>
              <a:t>The methodology that was used to define the process</a:t>
            </a:r>
          </a:p>
          <a:p>
            <a:pPr lvl="1"/>
            <a:r>
              <a:rPr lang="en-US" dirty="0" smtClean="0"/>
              <a:t>The process that produced the weight</a:t>
            </a:r>
          </a:p>
          <a:p>
            <a:pPr lvl="1"/>
            <a:r>
              <a:rPr lang="en-US" dirty="0" smtClean="0"/>
              <a:t>Guidance  on the use of the weight for a variable with a specified unit</a:t>
            </a:r>
          </a:p>
          <a:p>
            <a:r>
              <a:rPr lang="en-US" dirty="0" smtClean="0"/>
              <a:t>The goal of the modeling group was to cover three perspectives</a:t>
            </a:r>
          </a:p>
          <a:p>
            <a:pPr lvl="1"/>
            <a:r>
              <a:rPr lang="en-US" dirty="0" smtClean="0"/>
              <a:t>Planning and design (prescriptive)</a:t>
            </a:r>
          </a:p>
          <a:p>
            <a:pPr lvl="1"/>
            <a:r>
              <a:rPr lang="en-US" dirty="0" smtClean="0"/>
              <a:t>The process that occurred with a resultant weight (action)</a:t>
            </a:r>
          </a:p>
          <a:p>
            <a:pPr lvl="1"/>
            <a:r>
              <a:rPr lang="en-US" dirty="0" smtClean="0"/>
              <a:t>How to use the result (future guidance for the analyst)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– Class Diagram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57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57800" y="182880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7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57800" y="365760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Variable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8686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86800" y="182880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Weight</a:t>
            </a:r>
          </a:p>
        </p:txBody>
      </p:sp>
      <p:sp>
        <p:nvSpPr>
          <p:cNvPr id="9" name="Rectangle 8"/>
          <p:cNvSpPr/>
          <p:nvPr/>
        </p:nvSpPr>
        <p:spPr>
          <a:xfrm>
            <a:off x="8686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686800" y="365760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Usage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12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1200" y="182880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Methodology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86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86800" y="533400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Unit</a:t>
            </a:r>
          </a:p>
        </p:txBody>
      </p:sp>
      <p:cxnSp>
        <p:nvCxnSpPr>
          <p:cNvPr id="18" name="Straight Connector 17"/>
          <p:cNvCxnSpPr>
            <a:stCxn id="4" idx="1"/>
            <a:endCxn id="12" idx="3"/>
          </p:cNvCxnSpPr>
          <p:nvPr/>
        </p:nvCxnSpPr>
        <p:spPr>
          <a:xfrm flipH="1">
            <a:off x="3352800" y="1982689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3"/>
            <a:endCxn id="8" idx="1"/>
          </p:cNvCxnSpPr>
          <p:nvPr/>
        </p:nvCxnSpPr>
        <p:spPr>
          <a:xfrm>
            <a:off x="6629400" y="1982689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62800" y="17526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production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29600" y="19812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..*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9400" y="1981201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0600" y="19812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 ..*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19812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629400" y="38100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0"/>
            <a:endCxn id="9" idx="2"/>
          </p:cNvCxnSpPr>
          <p:nvPr/>
        </p:nvCxnSpPr>
        <p:spPr>
          <a:xfrm flipV="1">
            <a:off x="93726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372600" y="49530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29400" y="38100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29600" y="38100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1..*</a:t>
            </a:r>
          </a:p>
        </p:txBody>
      </p:sp>
      <p:cxnSp>
        <p:nvCxnSpPr>
          <p:cNvPr id="35" name="Straight Connector 34"/>
          <p:cNvCxnSpPr>
            <a:stCxn id="9" idx="0"/>
            <a:endCxn id="7" idx="2"/>
          </p:cNvCxnSpPr>
          <p:nvPr/>
        </p:nvCxnSpPr>
        <p:spPr>
          <a:xfrm flipV="1">
            <a:off x="9372600" y="22860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372600" y="32766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..*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372600" y="22860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733801" y="1752601"/>
            <a:ext cx="5792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define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391400" y="3581401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for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67800" y="4572001"/>
            <a:ext cx="38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to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372600" y="4114801"/>
            <a:ext cx="452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 ..*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534400" y="2743201"/>
            <a:ext cx="8744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application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57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257800" y="533400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Guidance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629400" y="4114800"/>
            <a:ext cx="2057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162800" y="4495801"/>
            <a:ext cx="53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guide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29400" y="5257801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382000" y="41910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1..*</a:t>
            </a:r>
          </a:p>
        </p:txBody>
      </p:sp>
    </p:spTree>
    <p:extLst>
      <p:ext uri="{BB962C8B-B14F-4D97-AF65-F5344CB8AC3E}">
        <p14:creationId xmlns:p14="http://schemas.microsoft.com/office/powerpoint/2010/main" val="252176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Discussions at </a:t>
            </a:r>
            <a:r>
              <a:rPr lang="en-US" dirty="0" err="1" smtClean="0"/>
              <a:t>Dagstuhl</a:t>
            </a:r>
            <a:r>
              <a:rPr lang="en-US" dirty="0" smtClean="0"/>
              <a:t> 2014 of the Weighting Model resulted in the refinement of that model into a generic methodology model which could be used as a base for specific methodologies</a:t>
            </a:r>
          </a:p>
          <a:p>
            <a:r>
              <a:rPr lang="en-US" dirty="0" smtClean="0"/>
              <a:t>Changes included</a:t>
            </a:r>
          </a:p>
          <a:p>
            <a:pPr lvl="1"/>
            <a:r>
              <a:rPr lang="en-US" dirty="0" smtClean="0"/>
              <a:t>Replacement of Methodology with Design and Rationale which defined the Process (Note the Rationale was provided for Design and for Process)</a:t>
            </a:r>
          </a:p>
          <a:p>
            <a:pPr lvl="1"/>
            <a:r>
              <a:rPr lang="en-US" dirty="0" smtClean="0"/>
              <a:t>Weight was replaced with “X” (a generic result)</a:t>
            </a:r>
          </a:p>
          <a:p>
            <a:pPr lvl="1"/>
            <a:r>
              <a:rPr lang="en-US" dirty="0" smtClean="0"/>
              <a:t>No change was made to the lower right portion of the model although it was possible that a result was not something associated with a variable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711057"/>
              </p:ext>
            </p:extLst>
          </p:nvPr>
        </p:nvGraphicFramePr>
        <p:xfrm>
          <a:off x="1578611" y="48802"/>
          <a:ext cx="8802518" cy="660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crobat Document" r:id="rId3" imgW="9139320" imgH="6852600" progId="AcroExch.Document.DC">
                  <p:embed/>
                </p:oleObj>
              </mc:Choice>
              <mc:Fallback>
                <p:oleObj name="Acrobat Document" r:id="rId3" imgW="9139320" imgH="6852600" progId="AcroExch.Document.D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8611" y="48802"/>
                        <a:ext cx="8802518" cy="66018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68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as entered in Lion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were made and further details defined:</a:t>
            </a:r>
          </a:p>
          <a:p>
            <a:pPr lvl="1"/>
            <a:r>
              <a:rPr lang="en-US" dirty="0" smtClean="0"/>
              <a:t>Created a Goal, Precondition, </a:t>
            </a:r>
            <a:r>
              <a:rPr lang="en-US" dirty="0" err="1" smtClean="0"/>
              <a:t>BusinessFunction</a:t>
            </a:r>
            <a:r>
              <a:rPr lang="en-US" dirty="0" smtClean="0"/>
              <a:t>, and Method</a:t>
            </a:r>
          </a:p>
          <a:p>
            <a:pPr lvl="1"/>
            <a:r>
              <a:rPr lang="en-US" dirty="0" smtClean="0"/>
              <a:t>Goal and Precondition are both types of </a:t>
            </a:r>
            <a:r>
              <a:rPr lang="en-US" dirty="0" err="1" smtClean="0"/>
              <a:t>BusinessFunctions</a:t>
            </a:r>
            <a:endParaRPr lang="en-US" dirty="0" smtClean="0"/>
          </a:p>
          <a:p>
            <a:pPr lvl="1"/>
            <a:r>
              <a:rPr lang="en-US" dirty="0" smtClean="0"/>
              <a:t>Method is an abstract class that </a:t>
            </a:r>
            <a:r>
              <a:rPr lang="en-US" dirty="0" err="1" smtClean="0"/>
              <a:t>hasProcess</a:t>
            </a:r>
            <a:r>
              <a:rPr lang="en-US" dirty="0" smtClean="0"/>
              <a:t>, </a:t>
            </a:r>
            <a:r>
              <a:rPr lang="en-US" dirty="0" err="1" smtClean="0"/>
              <a:t>hasRule</a:t>
            </a:r>
            <a:r>
              <a:rPr lang="en-US" dirty="0" smtClean="0"/>
              <a:t>, </a:t>
            </a:r>
            <a:r>
              <a:rPr lang="en-US" dirty="0" err="1" smtClean="0"/>
              <a:t>specifiesGoal</a:t>
            </a:r>
            <a:r>
              <a:rPr lang="en-US" dirty="0" smtClean="0"/>
              <a:t>, and </a:t>
            </a:r>
            <a:r>
              <a:rPr lang="en-US" dirty="0" err="1" smtClean="0"/>
              <a:t>isDiscussedIn</a:t>
            </a:r>
            <a:endParaRPr lang="en-US" dirty="0" smtClean="0"/>
          </a:p>
          <a:p>
            <a:pPr lvl="1"/>
            <a:r>
              <a:rPr lang="en-US" dirty="0" smtClean="0"/>
              <a:t>Rationale linked only to Design (</a:t>
            </a:r>
            <a:r>
              <a:rPr lang="en-US" dirty="0" err="1" smtClean="0"/>
              <a:t>hasRationale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Process defined as </a:t>
            </a:r>
            <a:r>
              <a:rPr lang="en-US" dirty="0" err="1" smtClean="0"/>
              <a:t>hasDesign</a:t>
            </a:r>
            <a:r>
              <a:rPr lang="en-US" dirty="0" smtClean="0"/>
              <a:t>, </a:t>
            </a:r>
            <a:r>
              <a:rPr lang="en-US" dirty="0" err="1" smtClean="0"/>
              <a:t>implementsGoal</a:t>
            </a:r>
            <a:r>
              <a:rPr lang="en-US" dirty="0" smtClean="0"/>
              <a:t>, </a:t>
            </a:r>
            <a:r>
              <a:rPr lang="en-US" dirty="0" err="1" smtClean="0"/>
              <a:t>hasRule</a:t>
            </a:r>
            <a:r>
              <a:rPr lang="en-US" dirty="0" smtClean="0"/>
              <a:t>, </a:t>
            </a:r>
            <a:r>
              <a:rPr lang="en-US" dirty="0" err="1" smtClean="0"/>
              <a:t>hasPrecondition</a:t>
            </a:r>
            <a:r>
              <a:rPr lang="en-US" dirty="0" smtClean="0"/>
              <a:t>, </a:t>
            </a:r>
            <a:r>
              <a:rPr lang="en-US" dirty="0" err="1" smtClean="0"/>
              <a:t>isDiscussedIn</a:t>
            </a:r>
            <a:endParaRPr lang="en-US" dirty="0" smtClean="0"/>
          </a:p>
          <a:p>
            <a:r>
              <a:rPr lang="en-US" dirty="0" smtClean="0"/>
              <a:t>There was no clear link to other process models </a:t>
            </a:r>
          </a:p>
          <a:p>
            <a:pPr lvl="1"/>
            <a:r>
              <a:rPr lang="en-US" dirty="0" err="1" smtClean="0"/>
              <a:t>ProcessStep</a:t>
            </a:r>
            <a:r>
              <a:rPr lang="en-US" dirty="0" smtClean="0"/>
              <a:t> in </a:t>
            </a:r>
            <a:r>
              <a:rPr lang="en-US" dirty="0" err="1" smtClean="0"/>
              <a:t>CoreProcess</a:t>
            </a:r>
            <a:r>
              <a:rPr lang="en-US" dirty="0" smtClean="0"/>
              <a:t> was an extension of Process but could not be used in the Methodology Model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Model</a:t>
            </a:r>
            <a:endParaRPr lang="en-US" dirty="0"/>
          </a:p>
        </p:txBody>
      </p:sp>
      <p:pic>
        <p:nvPicPr>
          <p:cNvPr id="4" name="Content Placeholder 3" descr="Screen Shot 2015-10-19 at 8.27.39 pm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2" b="-5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3769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1029</Words>
  <Application>Microsoft Office PowerPoint</Application>
  <PresentationFormat>Widescreen</PresentationFormat>
  <Paragraphs>151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Acrobat Document</vt:lpstr>
      <vt:lpstr>Development of Methodology Model</vt:lpstr>
      <vt:lpstr>Coverage</vt:lpstr>
      <vt:lpstr>Part I – Development of the Model</vt:lpstr>
      <vt:lpstr>From Weighting </vt:lpstr>
      <vt:lpstr>Model – Class Diagram</vt:lpstr>
      <vt:lpstr>Über model</vt:lpstr>
      <vt:lpstr>PowerPoint Presentation</vt:lpstr>
      <vt:lpstr>Model as entered in Lion </vt:lpstr>
      <vt:lpstr>Methodology Model</vt:lpstr>
      <vt:lpstr>Suggested modification 3/22/2016</vt:lpstr>
      <vt:lpstr>PowerPoint Presentation</vt:lpstr>
      <vt:lpstr>Result of 3/23/2016 discussion</vt:lpstr>
      <vt:lpstr>PowerPoint Presentation</vt:lpstr>
      <vt:lpstr>Issues from entering in Drupal</vt:lpstr>
      <vt:lpstr>PowerPoint Presentation</vt:lpstr>
      <vt:lpstr>Part II – Examples of applications</vt:lpstr>
      <vt:lpstr>Model - Class Diagram</vt:lpstr>
      <vt:lpstr>PowerPoint Presentation</vt:lpstr>
      <vt:lpstr>Model – Design for Classification</vt:lpstr>
      <vt:lpstr>Part III – Relationship to other process models</vt:lpstr>
      <vt:lpstr>Relating the different Process Models in Lion</vt:lpstr>
      <vt:lpstr>PowerPoint Presentation</vt:lpstr>
      <vt:lpstr>PowerPoint Presentation</vt:lpstr>
      <vt:lpstr>PowerPoint Presentation</vt:lpstr>
      <vt:lpstr>Part IV – Discussion </vt:lpstr>
      <vt:lpstr>Linkages between models</vt:lpstr>
      <vt:lpstr>Hanging Chads – about Process in general, may not be Methodology Issue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– Class Diagram</dc:title>
  <dc:creator>Wendy L Thomas</dc:creator>
  <cp:lastModifiedBy>Wendy Thomas</cp:lastModifiedBy>
  <cp:revision>18</cp:revision>
  <dcterms:created xsi:type="dcterms:W3CDTF">2016-03-22T19:17:44Z</dcterms:created>
  <dcterms:modified xsi:type="dcterms:W3CDTF">2016-04-10T22:25:31Z</dcterms:modified>
</cp:coreProperties>
</file>