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57" r:id="rId5"/>
    <p:sldId id="263" r:id="rId6"/>
    <p:sldId id="261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E57F-FC26-4322-8720-D9DEF8B1A470}" type="datetimeFigureOut">
              <a:rPr lang="en-US" smtClean="0"/>
              <a:t>19/10/2015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B35F-F9C4-428D-8977-AF0FA6779C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E57F-FC26-4322-8720-D9DEF8B1A470}" type="datetimeFigureOut">
              <a:rPr lang="en-US" smtClean="0"/>
              <a:t>19/10/2015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B35F-F9C4-428D-8977-AF0FA6779C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E57F-FC26-4322-8720-D9DEF8B1A470}" type="datetimeFigureOut">
              <a:rPr lang="en-US" smtClean="0"/>
              <a:t>19/10/2015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B35F-F9C4-428D-8977-AF0FA6779C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E57F-FC26-4322-8720-D9DEF8B1A470}" type="datetimeFigureOut">
              <a:rPr lang="en-US" smtClean="0"/>
              <a:t>19/10/2015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B35F-F9C4-428D-8977-AF0FA6779C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E57F-FC26-4322-8720-D9DEF8B1A470}" type="datetimeFigureOut">
              <a:rPr lang="en-US" smtClean="0"/>
              <a:t>19/10/2015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B35F-F9C4-428D-8977-AF0FA6779C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E57F-FC26-4322-8720-D9DEF8B1A470}" type="datetimeFigureOut">
              <a:rPr lang="en-US" smtClean="0"/>
              <a:t>19/10/2015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B35F-F9C4-428D-8977-AF0FA6779C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E57F-FC26-4322-8720-D9DEF8B1A470}" type="datetimeFigureOut">
              <a:rPr lang="en-US" smtClean="0"/>
              <a:t>19/10/2015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B35F-F9C4-428D-8977-AF0FA6779C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E57F-FC26-4322-8720-D9DEF8B1A470}" type="datetimeFigureOut">
              <a:rPr lang="en-US" smtClean="0"/>
              <a:t>19/10/2015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B35F-F9C4-428D-8977-AF0FA6779C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E57F-FC26-4322-8720-D9DEF8B1A470}" type="datetimeFigureOut">
              <a:rPr lang="en-US" smtClean="0"/>
              <a:t>19/10/2015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B35F-F9C4-428D-8977-AF0FA6779C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E57F-FC26-4322-8720-D9DEF8B1A470}" type="datetimeFigureOut">
              <a:rPr lang="en-US" smtClean="0"/>
              <a:t>19/10/2015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B35F-F9C4-428D-8977-AF0FA6779C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FE57F-FC26-4322-8720-D9DEF8B1A470}" type="datetimeFigureOut">
              <a:rPr lang="en-US" smtClean="0"/>
              <a:t>19/10/2015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B35F-F9C4-428D-8977-AF0FA6779C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FE57F-FC26-4322-8720-D9DEF8B1A470}" type="datetimeFigureOut">
              <a:rPr lang="en-US" smtClean="0"/>
              <a:t>19/10/2015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0B35F-F9C4-428D-8977-AF0FA6779C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DDI Methodology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53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Purpose: To describe </a:t>
            </a:r>
            <a:r>
              <a:rPr lang="en-US" dirty="0" smtClean="0"/>
              <a:t>the </a:t>
            </a:r>
            <a:r>
              <a:rPr lang="en-US" dirty="0"/>
              <a:t>study design specifications underlying the conduct of a research/business project. 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Possible coverage areas:</a:t>
            </a:r>
          </a:p>
          <a:p>
            <a:pPr lvl="1"/>
            <a:r>
              <a:rPr lang="en-US" dirty="0"/>
              <a:t>Coding (Classification)</a:t>
            </a:r>
          </a:p>
          <a:p>
            <a:pPr lvl="1"/>
            <a:r>
              <a:rPr lang="en-US" dirty="0" smtClean="0"/>
              <a:t>Sampling</a:t>
            </a:r>
            <a:endParaRPr lang="en-US" dirty="0"/>
          </a:p>
          <a:p>
            <a:pPr lvl="1"/>
            <a:r>
              <a:rPr lang="en-US" dirty="0"/>
              <a:t>Weighting</a:t>
            </a:r>
          </a:p>
          <a:p>
            <a:pPr lvl="1"/>
            <a:r>
              <a:rPr lang="en-US" dirty="0" err="1" smtClean="0"/>
              <a:t>Harmonisation</a:t>
            </a:r>
            <a:endParaRPr lang="en-US" dirty="0" smtClean="0"/>
          </a:p>
          <a:p>
            <a:pPr lvl="1"/>
            <a:r>
              <a:rPr lang="en-US" dirty="0"/>
              <a:t>Editing</a:t>
            </a:r>
          </a:p>
          <a:p>
            <a:pPr lvl="1"/>
            <a:r>
              <a:rPr lang="en-US" dirty="0" smtClean="0"/>
              <a:t>Imputation</a:t>
            </a:r>
            <a:endParaRPr lang="en-US" dirty="0"/>
          </a:p>
          <a:p>
            <a:pPr lvl="1"/>
            <a:r>
              <a:rPr lang="en-US" dirty="0" smtClean="0"/>
              <a:t>Estimation</a:t>
            </a:r>
          </a:p>
          <a:p>
            <a:pPr lvl="1"/>
            <a:r>
              <a:rPr lang="en-US" dirty="0" smtClean="0"/>
              <a:t>Data linkage?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450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– Class Diagram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733800" y="17526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33800" y="1828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Process</a:t>
            </a:r>
            <a:endParaRPr lang="en-US" sz="1400" i="1" dirty="0"/>
          </a:p>
        </p:txBody>
      </p:sp>
      <p:sp>
        <p:nvSpPr>
          <p:cNvPr id="5" name="Rectangle 4"/>
          <p:cNvSpPr/>
          <p:nvPr/>
        </p:nvSpPr>
        <p:spPr>
          <a:xfrm>
            <a:off x="3733800" y="35814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33800" y="36576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Variable</a:t>
            </a:r>
            <a:endParaRPr lang="en-US" sz="1400" i="1" dirty="0"/>
          </a:p>
        </p:txBody>
      </p:sp>
      <p:sp>
        <p:nvSpPr>
          <p:cNvPr id="7" name="Rectangle 6"/>
          <p:cNvSpPr/>
          <p:nvPr/>
        </p:nvSpPr>
        <p:spPr>
          <a:xfrm>
            <a:off x="7162800" y="17526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162800" y="1828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Weight</a:t>
            </a:r>
            <a:endParaRPr lang="en-US" sz="1400" i="1" dirty="0"/>
          </a:p>
        </p:txBody>
      </p:sp>
      <p:sp>
        <p:nvSpPr>
          <p:cNvPr id="9" name="Rectangle 8"/>
          <p:cNvSpPr/>
          <p:nvPr/>
        </p:nvSpPr>
        <p:spPr>
          <a:xfrm>
            <a:off x="7162800" y="35814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162800" y="36576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Usage</a:t>
            </a:r>
            <a:endParaRPr lang="en-US" sz="1400" i="1" dirty="0"/>
          </a:p>
        </p:txBody>
      </p:sp>
      <p:sp>
        <p:nvSpPr>
          <p:cNvPr id="11" name="Rectangle 10"/>
          <p:cNvSpPr/>
          <p:nvPr/>
        </p:nvSpPr>
        <p:spPr>
          <a:xfrm>
            <a:off x="457200" y="17526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00" y="1828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Methodology</a:t>
            </a:r>
            <a:endParaRPr lang="en-US" sz="1400" i="1" dirty="0"/>
          </a:p>
        </p:txBody>
      </p:sp>
      <p:sp>
        <p:nvSpPr>
          <p:cNvPr id="13" name="Rectangle 12"/>
          <p:cNvSpPr/>
          <p:nvPr/>
        </p:nvSpPr>
        <p:spPr>
          <a:xfrm>
            <a:off x="7162800" y="52578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162800" y="53340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Unit</a:t>
            </a:r>
            <a:endParaRPr lang="en-US" sz="1400" i="1" dirty="0"/>
          </a:p>
        </p:txBody>
      </p:sp>
      <p:cxnSp>
        <p:nvCxnSpPr>
          <p:cNvPr id="18" name="Straight Connector 17"/>
          <p:cNvCxnSpPr>
            <a:stCxn id="4" idx="1"/>
            <a:endCxn id="12" idx="3"/>
          </p:cNvCxnSpPr>
          <p:nvPr/>
        </p:nvCxnSpPr>
        <p:spPr>
          <a:xfrm flipH="1">
            <a:off x="1828800" y="1982689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3"/>
            <a:endCxn id="8" idx="1"/>
          </p:cNvCxnSpPr>
          <p:nvPr/>
        </p:nvCxnSpPr>
        <p:spPr>
          <a:xfrm>
            <a:off x="5105400" y="1982689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638800" y="17526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production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6705600" y="1981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 ..*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5105400" y="19812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3276600" y="1981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r>
              <a:rPr lang="en-US" sz="1200" dirty="0" smtClean="0"/>
              <a:t> ..*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1828800" y="19812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 </a:t>
            </a:r>
            <a:endParaRPr lang="en-US" sz="1200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5105400" y="3810000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3" idx="0"/>
            <a:endCxn id="9" idx="2"/>
          </p:cNvCxnSpPr>
          <p:nvPr/>
        </p:nvCxnSpPr>
        <p:spPr>
          <a:xfrm flipV="1">
            <a:off x="78486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848600" y="4953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5105400" y="3810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6705600" y="3810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1..*</a:t>
            </a:r>
            <a:endParaRPr lang="en-US" sz="1200" dirty="0"/>
          </a:p>
        </p:txBody>
      </p:sp>
      <p:cxnSp>
        <p:nvCxnSpPr>
          <p:cNvPr id="35" name="Straight Connector 34"/>
          <p:cNvCxnSpPr>
            <a:stCxn id="9" idx="0"/>
            <a:endCxn id="7" idx="2"/>
          </p:cNvCxnSpPr>
          <p:nvPr/>
        </p:nvCxnSpPr>
        <p:spPr>
          <a:xfrm flipV="1">
            <a:off x="7848600" y="2286000"/>
            <a:ext cx="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848600" y="3276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 ..*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7848600" y="22860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47" name="Rectangle 46"/>
          <p:cNvSpPr/>
          <p:nvPr/>
        </p:nvSpPr>
        <p:spPr>
          <a:xfrm>
            <a:off x="2209800" y="1752600"/>
            <a:ext cx="5792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define</a:t>
            </a:r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5867400" y="3581400"/>
            <a:ext cx="3626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for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7543800" y="4572000"/>
            <a:ext cx="381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to</a:t>
            </a:r>
            <a:endParaRPr lang="en-US" sz="1200" dirty="0"/>
          </a:p>
        </p:txBody>
      </p:sp>
      <p:sp>
        <p:nvSpPr>
          <p:cNvPr id="56" name="Rectangle 55"/>
          <p:cNvSpPr/>
          <p:nvPr/>
        </p:nvSpPr>
        <p:spPr>
          <a:xfrm>
            <a:off x="7848600" y="4114800"/>
            <a:ext cx="4523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1 ..*</a:t>
            </a:r>
            <a:endParaRPr lang="en-US" sz="1200" dirty="0"/>
          </a:p>
        </p:txBody>
      </p:sp>
      <p:sp>
        <p:nvSpPr>
          <p:cNvPr id="57" name="Rectangle 56"/>
          <p:cNvSpPr/>
          <p:nvPr/>
        </p:nvSpPr>
        <p:spPr>
          <a:xfrm>
            <a:off x="7010400" y="2743200"/>
            <a:ext cx="8744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application</a:t>
            </a:r>
            <a:endParaRPr lang="en-US" sz="1200" dirty="0"/>
          </a:p>
        </p:txBody>
      </p:sp>
      <p:sp>
        <p:nvSpPr>
          <p:cNvPr id="38" name="Rectangle 37"/>
          <p:cNvSpPr/>
          <p:nvPr/>
        </p:nvSpPr>
        <p:spPr>
          <a:xfrm>
            <a:off x="3733800" y="52578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733800" y="53340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Guidance</a:t>
            </a:r>
            <a:endParaRPr lang="en-US" sz="1400" i="1" dirty="0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5105400" y="4114800"/>
            <a:ext cx="20574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5638800" y="4495800"/>
            <a:ext cx="533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guide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5105400" y="52578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6858000" y="4191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1..*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4514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Methodology Model – Class Diagram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733800" y="17526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33800" y="1828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Process</a:t>
            </a:r>
            <a:endParaRPr lang="en-US" sz="1400" i="1" dirty="0"/>
          </a:p>
        </p:txBody>
      </p:sp>
      <p:sp>
        <p:nvSpPr>
          <p:cNvPr id="5" name="Rectangle 4"/>
          <p:cNvSpPr/>
          <p:nvPr/>
        </p:nvSpPr>
        <p:spPr>
          <a:xfrm>
            <a:off x="3733800" y="35814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33800" y="36576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Variable</a:t>
            </a:r>
            <a:endParaRPr lang="en-US" sz="1400" i="1" dirty="0"/>
          </a:p>
        </p:txBody>
      </p:sp>
      <p:sp>
        <p:nvSpPr>
          <p:cNvPr id="7" name="Rectangle 6"/>
          <p:cNvSpPr/>
          <p:nvPr/>
        </p:nvSpPr>
        <p:spPr>
          <a:xfrm>
            <a:off x="7162800" y="17526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162800" y="1828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X</a:t>
            </a:r>
            <a:endParaRPr lang="en-US" sz="1400" i="1" dirty="0"/>
          </a:p>
        </p:txBody>
      </p:sp>
      <p:sp>
        <p:nvSpPr>
          <p:cNvPr id="9" name="Rectangle 8"/>
          <p:cNvSpPr/>
          <p:nvPr/>
        </p:nvSpPr>
        <p:spPr>
          <a:xfrm>
            <a:off x="7162800" y="35814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162800" y="36576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Usage</a:t>
            </a:r>
            <a:endParaRPr lang="en-US" sz="1400" i="1" dirty="0"/>
          </a:p>
        </p:txBody>
      </p:sp>
      <p:sp>
        <p:nvSpPr>
          <p:cNvPr id="11" name="Rectangle 10"/>
          <p:cNvSpPr/>
          <p:nvPr/>
        </p:nvSpPr>
        <p:spPr>
          <a:xfrm>
            <a:off x="457200" y="17526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00" y="1828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Design</a:t>
            </a:r>
            <a:endParaRPr lang="en-US" sz="1400" i="1" dirty="0"/>
          </a:p>
        </p:txBody>
      </p:sp>
      <p:sp>
        <p:nvSpPr>
          <p:cNvPr id="13" name="Rectangle 12"/>
          <p:cNvSpPr/>
          <p:nvPr/>
        </p:nvSpPr>
        <p:spPr>
          <a:xfrm>
            <a:off x="7162800" y="52578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162800" y="53340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Unit</a:t>
            </a:r>
            <a:endParaRPr lang="en-US" sz="1400" i="1" dirty="0"/>
          </a:p>
        </p:txBody>
      </p:sp>
      <p:cxnSp>
        <p:nvCxnSpPr>
          <p:cNvPr id="18" name="Straight Connector 17"/>
          <p:cNvCxnSpPr>
            <a:stCxn id="4" idx="1"/>
            <a:endCxn id="12" idx="3"/>
          </p:cNvCxnSpPr>
          <p:nvPr/>
        </p:nvCxnSpPr>
        <p:spPr>
          <a:xfrm flipH="1">
            <a:off x="1828800" y="1982689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3"/>
            <a:endCxn id="8" idx="1"/>
          </p:cNvCxnSpPr>
          <p:nvPr/>
        </p:nvCxnSpPr>
        <p:spPr>
          <a:xfrm>
            <a:off x="5105400" y="1982689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638800" y="17526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production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6705600" y="1981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 ..*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5105400" y="19812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3276600" y="1981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r>
              <a:rPr lang="en-US" sz="1200" dirty="0" smtClean="0"/>
              <a:t> ..*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1828800" y="19812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 </a:t>
            </a:r>
            <a:endParaRPr lang="en-US" sz="1200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5105400" y="3810000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3" idx="0"/>
            <a:endCxn id="9" idx="2"/>
          </p:cNvCxnSpPr>
          <p:nvPr/>
        </p:nvCxnSpPr>
        <p:spPr>
          <a:xfrm flipV="1">
            <a:off x="7848600" y="41148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848600" y="4953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5105400" y="3810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6705600" y="3810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1..*</a:t>
            </a:r>
            <a:endParaRPr lang="en-US" sz="1200" dirty="0"/>
          </a:p>
        </p:txBody>
      </p:sp>
      <p:cxnSp>
        <p:nvCxnSpPr>
          <p:cNvPr id="35" name="Straight Connector 34"/>
          <p:cNvCxnSpPr>
            <a:stCxn id="9" idx="0"/>
            <a:endCxn id="7" idx="2"/>
          </p:cNvCxnSpPr>
          <p:nvPr/>
        </p:nvCxnSpPr>
        <p:spPr>
          <a:xfrm flipV="1">
            <a:off x="7848600" y="2286000"/>
            <a:ext cx="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848600" y="3276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 ..*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7848600" y="22860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47" name="Rectangle 46"/>
          <p:cNvSpPr/>
          <p:nvPr/>
        </p:nvSpPr>
        <p:spPr>
          <a:xfrm>
            <a:off x="2209800" y="1752600"/>
            <a:ext cx="5792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define</a:t>
            </a:r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5867400" y="3581400"/>
            <a:ext cx="3626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for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7543800" y="4572000"/>
            <a:ext cx="381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to</a:t>
            </a:r>
            <a:endParaRPr lang="en-US" sz="1200" dirty="0"/>
          </a:p>
        </p:txBody>
      </p:sp>
      <p:sp>
        <p:nvSpPr>
          <p:cNvPr id="56" name="Rectangle 55"/>
          <p:cNvSpPr/>
          <p:nvPr/>
        </p:nvSpPr>
        <p:spPr>
          <a:xfrm>
            <a:off x="7848600" y="4114800"/>
            <a:ext cx="4523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1 ..*</a:t>
            </a:r>
            <a:endParaRPr lang="en-US" sz="1200" dirty="0"/>
          </a:p>
        </p:txBody>
      </p:sp>
      <p:sp>
        <p:nvSpPr>
          <p:cNvPr id="57" name="Rectangle 56"/>
          <p:cNvSpPr/>
          <p:nvPr/>
        </p:nvSpPr>
        <p:spPr>
          <a:xfrm>
            <a:off x="7010400" y="2743200"/>
            <a:ext cx="8744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application</a:t>
            </a:r>
            <a:endParaRPr lang="en-US" sz="1200" dirty="0"/>
          </a:p>
        </p:txBody>
      </p:sp>
      <p:sp>
        <p:nvSpPr>
          <p:cNvPr id="38" name="Rectangle 37"/>
          <p:cNvSpPr/>
          <p:nvPr/>
        </p:nvSpPr>
        <p:spPr>
          <a:xfrm>
            <a:off x="3733800" y="52578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733800" y="53340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Guidance</a:t>
            </a:r>
            <a:endParaRPr lang="en-US" sz="1400" i="1" dirty="0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5105400" y="4114800"/>
            <a:ext cx="20574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5638800" y="4495800"/>
            <a:ext cx="533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guide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5105400" y="52578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6858000" y="4191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1..*</a:t>
            </a:r>
            <a:endParaRPr lang="en-US" sz="1200" dirty="0"/>
          </a:p>
        </p:txBody>
      </p:sp>
      <p:sp>
        <p:nvSpPr>
          <p:cNvPr id="45" name="Rectangle 44"/>
          <p:cNvSpPr/>
          <p:nvPr/>
        </p:nvSpPr>
        <p:spPr>
          <a:xfrm>
            <a:off x="2057400" y="2743200"/>
            <a:ext cx="1371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286000" y="2819400"/>
            <a:ext cx="881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Rationale</a:t>
            </a:r>
            <a:endParaRPr lang="en-US" sz="1400" i="1" dirty="0"/>
          </a:p>
        </p:txBody>
      </p:sp>
      <p:cxnSp>
        <p:nvCxnSpPr>
          <p:cNvPr id="49" name="Straight Connector 48"/>
          <p:cNvCxnSpPr/>
          <p:nvPr/>
        </p:nvCxnSpPr>
        <p:spPr>
          <a:xfrm flipH="1" flipV="1">
            <a:off x="1295400" y="2286000"/>
            <a:ext cx="762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3" idx="2"/>
          </p:cNvCxnSpPr>
          <p:nvPr/>
        </p:nvCxnSpPr>
        <p:spPr>
          <a:xfrm flipV="1">
            <a:off x="3429000" y="2286000"/>
            <a:ext cx="990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981200" y="21336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3505200" y="27432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 </a:t>
            </a:r>
            <a:endParaRPr lang="en-US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1676400" y="27432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 </a:t>
            </a:r>
            <a:endParaRPr lang="en-US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1066800" y="22860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 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4343400" y="23622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 </a:t>
            </a:r>
            <a:endParaRPr lang="en-US" sz="1200" dirty="0"/>
          </a:p>
        </p:txBody>
      </p:sp>
      <p:sp>
        <p:nvSpPr>
          <p:cNvPr id="63" name="Rectangle 62"/>
          <p:cNvSpPr/>
          <p:nvPr/>
        </p:nvSpPr>
        <p:spPr>
          <a:xfrm>
            <a:off x="1295400" y="2514600"/>
            <a:ext cx="3626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for</a:t>
            </a:r>
            <a:endParaRPr lang="en-US" sz="1200" dirty="0"/>
          </a:p>
        </p:txBody>
      </p:sp>
      <p:sp>
        <p:nvSpPr>
          <p:cNvPr id="64" name="Rectangle 63"/>
          <p:cNvSpPr/>
          <p:nvPr/>
        </p:nvSpPr>
        <p:spPr>
          <a:xfrm>
            <a:off x="3886200" y="2514600"/>
            <a:ext cx="3626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for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1)	Development of model for how a methodology gets used – for background information please see Minneapolis Sprint minutes from the Methodology Team wiki and the current Methodology </a:t>
            </a:r>
            <a:r>
              <a:rPr lang="en-US" dirty="0" smtClean="0"/>
              <a:t>Package</a:t>
            </a:r>
            <a:endParaRPr lang="en-US" dirty="0"/>
          </a:p>
          <a:p>
            <a:r>
              <a:rPr lang="en-US" dirty="0"/>
              <a:t>2)	The Minneapolis Sprint members worked through the proposed model and confirmed that it is plausible and works for weighting, sampling, coding, and harmonization </a:t>
            </a:r>
          </a:p>
          <a:p>
            <a:r>
              <a:rPr lang="en-US" dirty="0"/>
              <a:t>3)	Built some specific design models for sampling, questionnaire design (?)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157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</a:t>
            </a:r>
            <a:endParaRPr lang="en-US" dirty="0"/>
          </a:p>
        </p:txBody>
      </p:sp>
      <p:pic>
        <p:nvPicPr>
          <p:cNvPr id="4" name="Content Placeholder 3" descr="Screen Shot 2015-10-19 at 8.27.39 pm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2" b="-5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95414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Directions for the Methodology group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Confirm </a:t>
            </a:r>
            <a:r>
              <a:rPr lang="en-US" dirty="0"/>
              <a:t>current </a:t>
            </a:r>
            <a:r>
              <a:rPr lang="en-US" dirty="0" smtClean="0"/>
              <a:t>design model</a:t>
            </a:r>
          </a:p>
          <a:p>
            <a:pPr marL="914400" lvl="1" indent="-514350"/>
            <a:r>
              <a:rPr lang="en-US" dirty="0" smtClean="0"/>
              <a:t>Do </a:t>
            </a:r>
            <a:r>
              <a:rPr lang="en-US" dirty="0"/>
              <a:t>we need more discussion on this or are we happy with the current model?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</a:t>
            </a:r>
            <a:r>
              <a:rPr lang="en-US" dirty="0"/>
              <a:t>design </a:t>
            </a:r>
            <a:r>
              <a:rPr lang="en-US" dirty="0" smtClean="0"/>
              <a:t>models (coverage areas) </a:t>
            </a:r>
          </a:p>
          <a:p>
            <a:pPr marL="914400" lvl="1" indent="-514350"/>
            <a:r>
              <a:rPr lang="en-US" dirty="0" smtClean="0"/>
              <a:t>e.g. sampling, weighting, …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Build </a:t>
            </a:r>
            <a:r>
              <a:rPr lang="en-US" dirty="0"/>
              <a:t>specific design models and/or confirm that our current Methodology Package works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Linkage between Methodology and Data Capture ?  This was brought up in Minneapolis – how do we link or do we need to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549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226</Words>
  <Application>Microsoft Macintosh PowerPoint</Application>
  <PresentationFormat>On-screen Show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DDI Methodology</vt:lpstr>
      <vt:lpstr>Aims</vt:lpstr>
      <vt:lpstr>Model – Class Diagram</vt:lpstr>
      <vt:lpstr>Methodology Model – Class Diagram</vt:lpstr>
      <vt:lpstr>Achievements so far</vt:lpstr>
      <vt:lpstr>Sampling</vt:lpstr>
      <vt:lpstr>Directions for the Methodology group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wendy</dc:creator>
  <cp:lastModifiedBy>Steven McEachern</cp:lastModifiedBy>
  <cp:revision>7</cp:revision>
  <dcterms:created xsi:type="dcterms:W3CDTF">2014-10-23T13:03:35Z</dcterms:created>
  <dcterms:modified xsi:type="dcterms:W3CDTF">2015-10-19T09:30:01Z</dcterms:modified>
</cp:coreProperties>
</file>