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6" r:id="rId2"/>
  </p:sldIdLst>
  <p:sldSz cx="43891200" cy="38404800"/>
  <p:notesSz cx="7315200" cy="9601200"/>
  <p:defaultTextStyle>
    <a:defPPr>
      <a:defRPr lang="en-US"/>
    </a:defPPr>
    <a:lvl1pPr marL="0" algn="l" defTabSz="4702576" rtl="0" eaLnBrk="1" latinLnBrk="0" hangingPunct="1">
      <a:defRPr sz="9300" kern="1200">
        <a:solidFill>
          <a:schemeClr val="tx1"/>
        </a:solidFill>
        <a:latin typeface="+mn-lt"/>
        <a:ea typeface="+mn-ea"/>
        <a:cs typeface="+mn-cs"/>
      </a:defRPr>
    </a:lvl1pPr>
    <a:lvl2pPr marL="2351288" algn="l" defTabSz="4702576" rtl="0" eaLnBrk="1" latinLnBrk="0" hangingPunct="1">
      <a:defRPr sz="9300" kern="1200">
        <a:solidFill>
          <a:schemeClr val="tx1"/>
        </a:solidFill>
        <a:latin typeface="+mn-lt"/>
        <a:ea typeface="+mn-ea"/>
        <a:cs typeface="+mn-cs"/>
      </a:defRPr>
    </a:lvl2pPr>
    <a:lvl3pPr marL="4702576" algn="l" defTabSz="4702576" rtl="0" eaLnBrk="1" latinLnBrk="0" hangingPunct="1">
      <a:defRPr sz="9300" kern="1200">
        <a:solidFill>
          <a:schemeClr val="tx1"/>
        </a:solidFill>
        <a:latin typeface="+mn-lt"/>
        <a:ea typeface="+mn-ea"/>
        <a:cs typeface="+mn-cs"/>
      </a:defRPr>
    </a:lvl3pPr>
    <a:lvl4pPr marL="7053864" algn="l" defTabSz="4702576" rtl="0" eaLnBrk="1" latinLnBrk="0" hangingPunct="1">
      <a:defRPr sz="9300" kern="1200">
        <a:solidFill>
          <a:schemeClr val="tx1"/>
        </a:solidFill>
        <a:latin typeface="+mn-lt"/>
        <a:ea typeface="+mn-ea"/>
        <a:cs typeface="+mn-cs"/>
      </a:defRPr>
    </a:lvl4pPr>
    <a:lvl5pPr marL="9405153" algn="l" defTabSz="4702576" rtl="0" eaLnBrk="1" latinLnBrk="0" hangingPunct="1">
      <a:defRPr sz="9300" kern="1200">
        <a:solidFill>
          <a:schemeClr val="tx1"/>
        </a:solidFill>
        <a:latin typeface="+mn-lt"/>
        <a:ea typeface="+mn-ea"/>
        <a:cs typeface="+mn-cs"/>
      </a:defRPr>
    </a:lvl5pPr>
    <a:lvl6pPr marL="11756441" algn="l" defTabSz="4702576" rtl="0" eaLnBrk="1" latinLnBrk="0" hangingPunct="1">
      <a:defRPr sz="9300" kern="1200">
        <a:solidFill>
          <a:schemeClr val="tx1"/>
        </a:solidFill>
        <a:latin typeface="+mn-lt"/>
        <a:ea typeface="+mn-ea"/>
        <a:cs typeface="+mn-cs"/>
      </a:defRPr>
    </a:lvl6pPr>
    <a:lvl7pPr marL="14107729" algn="l" defTabSz="4702576" rtl="0" eaLnBrk="1" latinLnBrk="0" hangingPunct="1">
      <a:defRPr sz="9300" kern="1200">
        <a:solidFill>
          <a:schemeClr val="tx1"/>
        </a:solidFill>
        <a:latin typeface="+mn-lt"/>
        <a:ea typeface="+mn-ea"/>
        <a:cs typeface="+mn-cs"/>
      </a:defRPr>
    </a:lvl7pPr>
    <a:lvl8pPr marL="16459017" algn="l" defTabSz="4702576" rtl="0" eaLnBrk="1" latinLnBrk="0" hangingPunct="1">
      <a:defRPr sz="9300" kern="1200">
        <a:solidFill>
          <a:schemeClr val="tx1"/>
        </a:solidFill>
        <a:latin typeface="+mn-lt"/>
        <a:ea typeface="+mn-ea"/>
        <a:cs typeface="+mn-cs"/>
      </a:defRPr>
    </a:lvl8pPr>
    <a:lvl9pPr marL="18810305" algn="l" defTabSz="4702576" rtl="0" eaLnBrk="1" latinLnBrk="0" hangingPunct="1">
      <a:defRPr sz="9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B4FF"/>
    <a:srgbClr val="9AB5E4"/>
    <a:srgbClr val="E1E8F3"/>
    <a:srgbClr val="5E9EFF"/>
    <a:srgbClr val="E1E8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25" d="100"/>
          <a:sy n="25" d="100"/>
        </p:scale>
        <p:origin x="2342" y="437"/>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F3156075-77A9-446A-B851-A53D916B62D4}" type="datetimeFigureOut">
              <a:rPr lang="en-US" smtClean="0"/>
              <a:t>3/17/2015</a:t>
            </a:fld>
            <a:endParaRPr lang="en-US"/>
          </a:p>
        </p:txBody>
      </p:sp>
      <p:sp>
        <p:nvSpPr>
          <p:cNvPr id="4" name="Slide Image Placeholder 3"/>
          <p:cNvSpPr>
            <a:spLocks noGrp="1" noRot="1" noChangeAspect="1"/>
          </p:cNvSpPr>
          <p:nvPr>
            <p:ph type="sldImg" idx="2"/>
          </p:nvPr>
        </p:nvSpPr>
        <p:spPr>
          <a:xfrm>
            <a:off x="1600200" y="719138"/>
            <a:ext cx="41148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FDF229B3-ED8C-4299-A10F-34AB3D57B5FE}" type="slidenum">
              <a:rPr lang="en-US" smtClean="0"/>
              <a:t>‹#›</a:t>
            </a:fld>
            <a:endParaRPr lang="en-US"/>
          </a:p>
        </p:txBody>
      </p:sp>
    </p:spTree>
    <p:extLst>
      <p:ext uri="{BB962C8B-B14F-4D97-AF65-F5344CB8AC3E}">
        <p14:creationId xmlns:p14="http://schemas.microsoft.com/office/powerpoint/2010/main" val="4269631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F229B3-ED8C-4299-A10F-34AB3D57B5FE}" type="slidenum">
              <a:rPr lang="en-US" smtClean="0"/>
              <a:t>1</a:t>
            </a:fld>
            <a:endParaRPr lang="en-US"/>
          </a:p>
        </p:txBody>
      </p:sp>
    </p:spTree>
    <p:extLst>
      <p:ext uri="{BB962C8B-B14F-4D97-AF65-F5344CB8AC3E}">
        <p14:creationId xmlns:p14="http://schemas.microsoft.com/office/powerpoint/2010/main" val="65678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3"/>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351288" indent="0" algn="ctr">
              <a:buNone/>
              <a:defRPr>
                <a:solidFill>
                  <a:schemeClr val="tx1">
                    <a:tint val="75000"/>
                  </a:schemeClr>
                </a:solidFill>
              </a:defRPr>
            </a:lvl2pPr>
            <a:lvl3pPr marL="4702576" indent="0" algn="ctr">
              <a:buNone/>
              <a:defRPr>
                <a:solidFill>
                  <a:schemeClr val="tx1">
                    <a:tint val="75000"/>
                  </a:schemeClr>
                </a:solidFill>
              </a:defRPr>
            </a:lvl3pPr>
            <a:lvl4pPr marL="7053864" indent="0" algn="ctr">
              <a:buNone/>
              <a:defRPr>
                <a:solidFill>
                  <a:schemeClr val="tx1">
                    <a:tint val="75000"/>
                  </a:schemeClr>
                </a:solidFill>
              </a:defRPr>
            </a:lvl4pPr>
            <a:lvl5pPr marL="9405153" indent="0" algn="ctr">
              <a:buNone/>
              <a:defRPr>
                <a:solidFill>
                  <a:schemeClr val="tx1">
                    <a:tint val="75000"/>
                  </a:schemeClr>
                </a:solidFill>
              </a:defRPr>
            </a:lvl5pPr>
            <a:lvl6pPr marL="11756441" indent="0" algn="ctr">
              <a:buNone/>
              <a:defRPr>
                <a:solidFill>
                  <a:schemeClr val="tx1">
                    <a:tint val="75000"/>
                  </a:schemeClr>
                </a:solidFill>
              </a:defRPr>
            </a:lvl6pPr>
            <a:lvl7pPr marL="14107729" indent="0" algn="ctr">
              <a:buNone/>
              <a:defRPr>
                <a:solidFill>
                  <a:schemeClr val="tx1">
                    <a:tint val="75000"/>
                  </a:schemeClr>
                </a:solidFill>
              </a:defRPr>
            </a:lvl7pPr>
            <a:lvl8pPr marL="16459017" indent="0" algn="ctr">
              <a:buNone/>
              <a:defRPr>
                <a:solidFill>
                  <a:schemeClr val="tx1">
                    <a:tint val="75000"/>
                  </a:schemeClr>
                </a:solidFill>
              </a:defRPr>
            </a:lvl8pPr>
            <a:lvl9pPr marL="188103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56AAE8-091D-4738-B0E2-955ED9459F6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322503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6AAE8-091D-4738-B0E2-955ED9459F6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225156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537976"/>
            <a:ext cx="987552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537976"/>
            <a:ext cx="2889504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6AAE8-091D-4738-B0E2-955ED9459F6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262734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6AAE8-091D-4738-B0E2-955ED9459F6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3433937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4678643"/>
            <a:ext cx="37307520" cy="7627620"/>
          </a:xfrm>
        </p:spPr>
        <p:txBody>
          <a:bodyPr anchor="t"/>
          <a:lstStyle>
            <a:lvl1pPr algn="l">
              <a:defRPr sz="206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6277596"/>
            <a:ext cx="37307520" cy="8401047"/>
          </a:xfrm>
        </p:spPr>
        <p:txBody>
          <a:bodyPr anchor="b"/>
          <a:lstStyle>
            <a:lvl1pPr marL="0" indent="0">
              <a:buNone/>
              <a:defRPr sz="10300">
                <a:solidFill>
                  <a:schemeClr val="tx1">
                    <a:tint val="75000"/>
                  </a:schemeClr>
                </a:solidFill>
              </a:defRPr>
            </a:lvl1pPr>
            <a:lvl2pPr marL="2351288" indent="0">
              <a:buNone/>
              <a:defRPr sz="9300">
                <a:solidFill>
                  <a:schemeClr val="tx1">
                    <a:tint val="75000"/>
                  </a:schemeClr>
                </a:solidFill>
              </a:defRPr>
            </a:lvl2pPr>
            <a:lvl3pPr marL="4702576" indent="0">
              <a:buNone/>
              <a:defRPr sz="8200">
                <a:solidFill>
                  <a:schemeClr val="tx1">
                    <a:tint val="75000"/>
                  </a:schemeClr>
                </a:solidFill>
              </a:defRPr>
            </a:lvl3pPr>
            <a:lvl4pPr marL="7053864" indent="0">
              <a:buNone/>
              <a:defRPr sz="7200">
                <a:solidFill>
                  <a:schemeClr val="tx1">
                    <a:tint val="75000"/>
                  </a:schemeClr>
                </a:solidFill>
              </a:defRPr>
            </a:lvl4pPr>
            <a:lvl5pPr marL="9405153" indent="0">
              <a:buNone/>
              <a:defRPr sz="7200">
                <a:solidFill>
                  <a:schemeClr val="tx1">
                    <a:tint val="75000"/>
                  </a:schemeClr>
                </a:solidFill>
              </a:defRPr>
            </a:lvl5pPr>
            <a:lvl6pPr marL="11756441" indent="0">
              <a:buNone/>
              <a:defRPr sz="7200">
                <a:solidFill>
                  <a:schemeClr val="tx1">
                    <a:tint val="75000"/>
                  </a:schemeClr>
                </a:solidFill>
              </a:defRPr>
            </a:lvl6pPr>
            <a:lvl7pPr marL="14107729" indent="0">
              <a:buNone/>
              <a:defRPr sz="7200">
                <a:solidFill>
                  <a:schemeClr val="tx1">
                    <a:tint val="75000"/>
                  </a:schemeClr>
                </a:solidFill>
              </a:defRPr>
            </a:lvl7pPr>
            <a:lvl8pPr marL="16459017" indent="0">
              <a:buNone/>
              <a:defRPr sz="7200">
                <a:solidFill>
                  <a:schemeClr val="tx1">
                    <a:tint val="75000"/>
                  </a:schemeClr>
                </a:solidFill>
              </a:defRPr>
            </a:lvl8pPr>
            <a:lvl9pPr marL="18810305" indent="0">
              <a:buNone/>
              <a:defRPr sz="7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56AAE8-091D-4738-B0E2-955ED9459F6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3308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8961123"/>
            <a:ext cx="19385280" cy="25345393"/>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8961123"/>
            <a:ext cx="19385280" cy="25345393"/>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56AAE8-091D-4738-B0E2-955ED9459F62}"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372310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8596633"/>
            <a:ext cx="19392902" cy="3582667"/>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smtClean="0"/>
              <a:t>Click to edit Master text styles</a:t>
            </a:r>
          </a:p>
        </p:txBody>
      </p:sp>
      <p:sp>
        <p:nvSpPr>
          <p:cNvPr id="4" name="Content Placeholder 3"/>
          <p:cNvSpPr>
            <a:spLocks noGrp="1"/>
          </p:cNvSpPr>
          <p:nvPr>
            <p:ph sz="half" idx="2"/>
          </p:nvPr>
        </p:nvSpPr>
        <p:spPr>
          <a:xfrm>
            <a:off x="2194560" y="12179300"/>
            <a:ext cx="19392902" cy="22127213"/>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8596633"/>
            <a:ext cx="19400520" cy="3582667"/>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smtClean="0"/>
              <a:t>Click to edit Master text styles</a:t>
            </a:r>
          </a:p>
        </p:txBody>
      </p:sp>
      <p:sp>
        <p:nvSpPr>
          <p:cNvPr id="6" name="Content Placeholder 5"/>
          <p:cNvSpPr>
            <a:spLocks noGrp="1"/>
          </p:cNvSpPr>
          <p:nvPr>
            <p:ph sz="quarter" idx="4"/>
          </p:nvPr>
        </p:nvSpPr>
        <p:spPr>
          <a:xfrm>
            <a:off x="22296122" y="12179300"/>
            <a:ext cx="19400520" cy="22127213"/>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56AAE8-091D-4738-B0E2-955ED9459F62}" type="datetimeFigureOut">
              <a:rPr lang="en-US" smtClean="0"/>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20025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56AAE8-091D-4738-B0E2-955ED9459F62}" type="datetimeFigureOut">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205732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6AAE8-091D-4738-B0E2-955ED9459F62}" type="datetimeFigureOut">
              <a:rPr lang="en-US" smtClean="0"/>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423599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529080"/>
            <a:ext cx="14439902" cy="6507480"/>
          </a:xfrm>
        </p:spPr>
        <p:txBody>
          <a:bodyPr anchor="b"/>
          <a:lstStyle>
            <a:lvl1pPr algn="l">
              <a:defRPr sz="10300" b="1"/>
            </a:lvl1pPr>
          </a:lstStyle>
          <a:p>
            <a:r>
              <a:rPr lang="en-US" smtClean="0"/>
              <a:t>Click to edit Master title style</a:t>
            </a:r>
            <a:endParaRPr lang="en-US"/>
          </a:p>
        </p:txBody>
      </p:sp>
      <p:sp>
        <p:nvSpPr>
          <p:cNvPr id="3" name="Content Placeholder 2"/>
          <p:cNvSpPr>
            <a:spLocks noGrp="1"/>
          </p:cNvSpPr>
          <p:nvPr>
            <p:ph idx="1"/>
          </p:nvPr>
        </p:nvSpPr>
        <p:spPr>
          <a:xfrm>
            <a:off x="17160240" y="1529083"/>
            <a:ext cx="24536400" cy="32777433"/>
          </a:xfrm>
        </p:spPr>
        <p:txBody>
          <a:bodyPr/>
          <a:lstStyle>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8036563"/>
            <a:ext cx="14439902" cy="26269953"/>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6AAE8-091D-4738-B0E2-955ED9459F62}"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2031223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6883360"/>
            <a:ext cx="26334720" cy="3173733"/>
          </a:xfrm>
        </p:spPr>
        <p:txBody>
          <a:bodyPr anchor="b"/>
          <a:lstStyle>
            <a:lvl1pPr algn="l">
              <a:defRPr sz="10300" b="1"/>
            </a:lvl1pPr>
          </a:lstStyle>
          <a:p>
            <a:r>
              <a:rPr lang="en-US" smtClean="0"/>
              <a:t>Click to edit Master title style</a:t>
            </a:r>
            <a:endParaRPr lang="en-US"/>
          </a:p>
        </p:txBody>
      </p:sp>
      <p:sp>
        <p:nvSpPr>
          <p:cNvPr id="3" name="Picture Placeholder 2"/>
          <p:cNvSpPr>
            <a:spLocks noGrp="1"/>
          </p:cNvSpPr>
          <p:nvPr>
            <p:ph type="pic" idx="1"/>
          </p:nvPr>
        </p:nvSpPr>
        <p:spPr>
          <a:xfrm>
            <a:off x="8602982" y="3431540"/>
            <a:ext cx="26334720" cy="23042880"/>
          </a:xfrm>
        </p:spPr>
        <p:txBody>
          <a:bodyPr/>
          <a:lstStyle>
            <a:lvl1pPr marL="0" indent="0">
              <a:buNone/>
              <a:defRPr sz="16500"/>
            </a:lvl1pPr>
            <a:lvl2pPr marL="2351288" indent="0">
              <a:buNone/>
              <a:defRPr sz="14400"/>
            </a:lvl2pPr>
            <a:lvl3pPr marL="4702576" indent="0">
              <a:buNone/>
              <a:defRPr sz="12300"/>
            </a:lvl3pPr>
            <a:lvl4pPr marL="7053864" indent="0">
              <a:buNone/>
              <a:defRPr sz="10300"/>
            </a:lvl4pPr>
            <a:lvl5pPr marL="9405153" indent="0">
              <a:buNone/>
              <a:defRPr sz="10300"/>
            </a:lvl5pPr>
            <a:lvl6pPr marL="11756441" indent="0">
              <a:buNone/>
              <a:defRPr sz="10300"/>
            </a:lvl6pPr>
            <a:lvl7pPr marL="14107729" indent="0">
              <a:buNone/>
              <a:defRPr sz="10300"/>
            </a:lvl7pPr>
            <a:lvl8pPr marL="16459017" indent="0">
              <a:buNone/>
              <a:defRPr sz="10300"/>
            </a:lvl8pPr>
            <a:lvl9pPr marL="18810305" indent="0">
              <a:buNone/>
              <a:defRPr sz="10300"/>
            </a:lvl9pPr>
          </a:lstStyle>
          <a:p>
            <a:endParaRPr lang="en-US"/>
          </a:p>
        </p:txBody>
      </p:sp>
      <p:sp>
        <p:nvSpPr>
          <p:cNvPr id="4" name="Text Placeholder 3"/>
          <p:cNvSpPr>
            <a:spLocks noGrp="1"/>
          </p:cNvSpPr>
          <p:nvPr>
            <p:ph type="body" sz="half" idx="2"/>
          </p:nvPr>
        </p:nvSpPr>
        <p:spPr>
          <a:xfrm>
            <a:off x="8602982" y="30057093"/>
            <a:ext cx="26334720" cy="4507227"/>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6AAE8-091D-4738-B0E2-955ED9459F62}"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36915-97B1-4F91-BD71-0062E7D725EB}" type="slidenum">
              <a:rPr lang="en-US" smtClean="0"/>
              <a:t>‹#›</a:t>
            </a:fld>
            <a:endParaRPr lang="en-US"/>
          </a:p>
        </p:txBody>
      </p:sp>
    </p:spTree>
    <p:extLst>
      <p:ext uri="{BB962C8B-B14F-4D97-AF65-F5344CB8AC3E}">
        <p14:creationId xmlns:p14="http://schemas.microsoft.com/office/powerpoint/2010/main" val="165512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3"/>
            <a:ext cx="39502080" cy="6400800"/>
          </a:xfrm>
          <a:prstGeom prst="rect">
            <a:avLst/>
          </a:prstGeom>
        </p:spPr>
        <p:txBody>
          <a:bodyPr vert="horz" lIns="470258" tIns="235129" rIns="470258" bIns="23512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3"/>
            <a:ext cx="39502080" cy="25345393"/>
          </a:xfrm>
          <a:prstGeom prst="rect">
            <a:avLst/>
          </a:prstGeom>
        </p:spPr>
        <p:txBody>
          <a:bodyPr vert="horz" lIns="470258" tIns="235129" rIns="470258" bIns="2351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3"/>
            <a:ext cx="10241280" cy="2044700"/>
          </a:xfrm>
          <a:prstGeom prst="rect">
            <a:avLst/>
          </a:prstGeom>
        </p:spPr>
        <p:txBody>
          <a:bodyPr vert="horz" lIns="470258" tIns="235129" rIns="470258" bIns="235129" rtlCol="0" anchor="ctr"/>
          <a:lstStyle>
            <a:lvl1pPr algn="l">
              <a:defRPr sz="6200">
                <a:solidFill>
                  <a:schemeClr val="tx1">
                    <a:tint val="75000"/>
                  </a:schemeClr>
                </a:solidFill>
              </a:defRPr>
            </a:lvl1pPr>
          </a:lstStyle>
          <a:p>
            <a:fld id="{AF56AAE8-091D-4738-B0E2-955ED9459F62}" type="datetimeFigureOut">
              <a:rPr lang="en-US" smtClean="0"/>
              <a:t>3/17/2015</a:t>
            </a:fld>
            <a:endParaRPr lang="en-US"/>
          </a:p>
        </p:txBody>
      </p:sp>
      <p:sp>
        <p:nvSpPr>
          <p:cNvPr id="5" name="Footer Placeholder 4"/>
          <p:cNvSpPr>
            <a:spLocks noGrp="1"/>
          </p:cNvSpPr>
          <p:nvPr>
            <p:ph type="ftr" sz="quarter" idx="3"/>
          </p:nvPr>
        </p:nvSpPr>
        <p:spPr>
          <a:xfrm>
            <a:off x="14996160" y="35595563"/>
            <a:ext cx="13898880" cy="2044700"/>
          </a:xfrm>
          <a:prstGeom prst="rect">
            <a:avLst/>
          </a:prstGeom>
        </p:spPr>
        <p:txBody>
          <a:bodyPr vert="horz" lIns="470258" tIns="235129" rIns="470258" bIns="235129" rtlCol="0" anchor="ctr"/>
          <a:lstStyle>
            <a:lvl1pPr algn="ctr">
              <a:defRPr sz="6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3"/>
            <a:ext cx="10241280" cy="2044700"/>
          </a:xfrm>
          <a:prstGeom prst="rect">
            <a:avLst/>
          </a:prstGeom>
        </p:spPr>
        <p:txBody>
          <a:bodyPr vert="horz" lIns="470258" tIns="235129" rIns="470258" bIns="235129" rtlCol="0" anchor="ctr"/>
          <a:lstStyle>
            <a:lvl1pPr algn="r">
              <a:defRPr sz="6200">
                <a:solidFill>
                  <a:schemeClr val="tx1">
                    <a:tint val="75000"/>
                  </a:schemeClr>
                </a:solidFill>
              </a:defRPr>
            </a:lvl1pPr>
          </a:lstStyle>
          <a:p>
            <a:fld id="{02436915-97B1-4F91-BD71-0062E7D725EB}" type="slidenum">
              <a:rPr lang="en-US" smtClean="0"/>
              <a:t>‹#›</a:t>
            </a:fld>
            <a:endParaRPr lang="en-US"/>
          </a:p>
        </p:txBody>
      </p:sp>
    </p:spTree>
    <p:extLst>
      <p:ext uri="{BB962C8B-B14F-4D97-AF65-F5344CB8AC3E}">
        <p14:creationId xmlns:p14="http://schemas.microsoft.com/office/powerpoint/2010/main" val="3356839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702576" rtl="0" eaLnBrk="1" latinLnBrk="0" hangingPunct="1">
        <a:spcBef>
          <a:spcPct val="0"/>
        </a:spcBef>
        <a:buNone/>
        <a:defRPr sz="22600" kern="1200">
          <a:solidFill>
            <a:schemeClr val="tx1"/>
          </a:solidFill>
          <a:latin typeface="+mj-lt"/>
          <a:ea typeface="+mj-ea"/>
          <a:cs typeface="+mj-cs"/>
        </a:defRPr>
      </a:lvl1pPr>
    </p:titleStyle>
    <p:bodyStyle>
      <a:lvl1pPr marL="1763466" indent="-1763466" algn="l" defTabSz="4702576" rtl="0" eaLnBrk="1" latinLnBrk="0" hangingPunct="1">
        <a:spcBef>
          <a:spcPct val="20000"/>
        </a:spcBef>
        <a:buFont typeface="Arial" panose="020B0604020202020204" pitchFamily="34" charset="0"/>
        <a:buChar char="•"/>
        <a:defRPr sz="16500" kern="1200">
          <a:solidFill>
            <a:schemeClr val="tx1"/>
          </a:solidFill>
          <a:latin typeface="+mn-lt"/>
          <a:ea typeface="+mn-ea"/>
          <a:cs typeface="+mn-cs"/>
        </a:defRPr>
      </a:lvl1pPr>
      <a:lvl2pPr marL="3820843" indent="-1469555" algn="l" defTabSz="4702576" rtl="0" eaLnBrk="1" latinLnBrk="0" hangingPunct="1">
        <a:spcBef>
          <a:spcPct val="20000"/>
        </a:spcBef>
        <a:buFont typeface="Arial" panose="020B0604020202020204" pitchFamily="34" charset="0"/>
        <a:buChar char="–"/>
        <a:defRPr sz="14400" kern="1200">
          <a:solidFill>
            <a:schemeClr val="tx1"/>
          </a:solidFill>
          <a:latin typeface="+mn-lt"/>
          <a:ea typeface="+mn-ea"/>
          <a:cs typeface="+mn-cs"/>
        </a:defRPr>
      </a:lvl2pPr>
      <a:lvl3pPr marL="5878220" indent="-1175644" algn="l" defTabSz="4702576" rtl="0" eaLnBrk="1" latinLnBrk="0" hangingPunct="1">
        <a:spcBef>
          <a:spcPct val="20000"/>
        </a:spcBef>
        <a:buFont typeface="Arial" panose="020B0604020202020204" pitchFamily="34" charset="0"/>
        <a:buChar char="•"/>
        <a:defRPr sz="12300" kern="1200">
          <a:solidFill>
            <a:schemeClr val="tx1"/>
          </a:solidFill>
          <a:latin typeface="+mn-lt"/>
          <a:ea typeface="+mn-ea"/>
          <a:cs typeface="+mn-cs"/>
        </a:defRPr>
      </a:lvl3pPr>
      <a:lvl4pPr marL="8229509" indent="-1175644" algn="l" defTabSz="47025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4pPr>
      <a:lvl5pPr marL="10580797" indent="-1175644" algn="l" defTabSz="47025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5pPr>
      <a:lvl6pPr marL="12932085" indent="-1175644" algn="l" defTabSz="47025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6pPr>
      <a:lvl7pPr marL="15283373" indent="-1175644" algn="l" defTabSz="47025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7pPr>
      <a:lvl8pPr marL="17634661" indent="-1175644" algn="l" defTabSz="47025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8pPr>
      <a:lvl9pPr marL="19985949" indent="-1175644" algn="l" defTabSz="47025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9pPr>
    </p:bodyStyle>
    <p:otherStyle>
      <a:defPPr>
        <a:defRPr lang="en-US"/>
      </a:defPPr>
      <a:lvl1pPr marL="0" algn="l" defTabSz="4702576" rtl="0" eaLnBrk="1" latinLnBrk="0" hangingPunct="1">
        <a:defRPr sz="9300" kern="1200">
          <a:solidFill>
            <a:schemeClr val="tx1"/>
          </a:solidFill>
          <a:latin typeface="+mn-lt"/>
          <a:ea typeface="+mn-ea"/>
          <a:cs typeface="+mn-cs"/>
        </a:defRPr>
      </a:lvl1pPr>
      <a:lvl2pPr marL="2351288" algn="l" defTabSz="4702576" rtl="0" eaLnBrk="1" latinLnBrk="0" hangingPunct="1">
        <a:defRPr sz="9300" kern="1200">
          <a:solidFill>
            <a:schemeClr val="tx1"/>
          </a:solidFill>
          <a:latin typeface="+mn-lt"/>
          <a:ea typeface="+mn-ea"/>
          <a:cs typeface="+mn-cs"/>
        </a:defRPr>
      </a:lvl2pPr>
      <a:lvl3pPr marL="4702576" algn="l" defTabSz="4702576" rtl="0" eaLnBrk="1" latinLnBrk="0" hangingPunct="1">
        <a:defRPr sz="9300" kern="1200">
          <a:solidFill>
            <a:schemeClr val="tx1"/>
          </a:solidFill>
          <a:latin typeface="+mn-lt"/>
          <a:ea typeface="+mn-ea"/>
          <a:cs typeface="+mn-cs"/>
        </a:defRPr>
      </a:lvl3pPr>
      <a:lvl4pPr marL="7053864" algn="l" defTabSz="4702576" rtl="0" eaLnBrk="1" latinLnBrk="0" hangingPunct="1">
        <a:defRPr sz="9300" kern="1200">
          <a:solidFill>
            <a:schemeClr val="tx1"/>
          </a:solidFill>
          <a:latin typeface="+mn-lt"/>
          <a:ea typeface="+mn-ea"/>
          <a:cs typeface="+mn-cs"/>
        </a:defRPr>
      </a:lvl4pPr>
      <a:lvl5pPr marL="9405153" algn="l" defTabSz="4702576" rtl="0" eaLnBrk="1" latinLnBrk="0" hangingPunct="1">
        <a:defRPr sz="9300" kern="1200">
          <a:solidFill>
            <a:schemeClr val="tx1"/>
          </a:solidFill>
          <a:latin typeface="+mn-lt"/>
          <a:ea typeface="+mn-ea"/>
          <a:cs typeface="+mn-cs"/>
        </a:defRPr>
      </a:lvl5pPr>
      <a:lvl6pPr marL="11756441" algn="l" defTabSz="4702576" rtl="0" eaLnBrk="1" latinLnBrk="0" hangingPunct="1">
        <a:defRPr sz="9300" kern="1200">
          <a:solidFill>
            <a:schemeClr val="tx1"/>
          </a:solidFill>
          <a:latin typeface="+mn-lt"/>
          <a:ea typeface="+mn-ea"/>
          <a:cs typeface="+mn-cs"/>
        </a:defRPr>
      </a:lvl6pPr>
      <a:lvl7pPr marL="14107729" algn="l" defTabSz="4702576" rtl="0" eaLnBrk="1" latinLnBrk="0" hangingPunct="1">
        <a:defRPr sz="9300" kern="1200">
          <a:solidFill>
            <a:schemeClr val="tx1"/>
          </a:solidFill>
          <a:latin typeface="+mn-lt"/>
          <a:ea typeface="+mn-ea"/>
          <a:cs typeface="+mn-cs"/>
        </a:defRPr>
      </a:lvl7pPr>
      <a:lvl8pPr marL="16459017" algn="l" defTabSz="4702576" rtl="0" eaLnBrk="1" latinLnBrk="0" hangingPunct="1">
        <a:defRPr sz="9300" kern="1200">
          <a:solidFill>
            <a:schemeClr val="tx1"/>
          </a:solidFill>
          <a:latin typeface="+mn-lt"/>
          <a:ea typeface="+mn-ea"/>
          <a:cs typeface="+mn-cs"/>
        </a:defRPr>
      </a:lvl8pPr>
      <a:lvl9pPr marL="18810305" algn="l" defTabSz="4702576"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13" Type="http://schemas.openxmlformats.org/officeDocument/2006/relationships/image" Target="../media/image7.jpg"/><Relationship Id="rId3" Type="http://schemas.openxmlformats.org/officeDocument/2006/relationships/image" Target="../media/image1.emf"/><Relationship Id="rId7" Type="http://schemas.openxmlformats.org/officeDocument/2006/relationships/hyperlink" Target="http://lion.ddialliance.org/" TargetMode="External"/><Relationship Id="rId12" Type="http://schemas.openxmlformats.org/officeDocument/2006/relationships/hyperlink" Target="http://credit.casrai.org/proposed-taxonomy/"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hyperlink" Target="http://www.dagstuhl.de/14432" TargetMode="External"/><Relationship Id="rId5" Type="http://schemas.openxmlformats.org/officeDocument/2006/relationships/image" Target="../media/image3.jpeg"/><Relationship Id="rId10" Type="http://schemas.openxmlformats.org/officeDocument/2006/relationships/hyperlink" Target="https://dditools.atlassian.net/wiki/display/DDI4/*Moving+Forward+Project" TargetMode="External"/><Relationship Id="rId4" Type="http://schemas.openxmlformats.org/officeDocument/2006/relationships/image" Target="../media/image2.jpe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63" t="4288" r="2158" b="2424"/>
          <a:stretch/>
        </p:blipFill>
        <p:spPr bwMode="auto">
          <a:xfrm>
            <a:off x="16360986" y="5378025"/>
            <a:ext cx="27472770" cy="15848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0"/>
            <a:ext cx="43891200" cy="4267200"/>
          </a:xfrm>
          <a:prstGeom prst="rect">
            <a:avLst/>
          </a:prstGeom>
          <a:gradFill>
            <a:gsLst>
              <a:gs pos="0">
                <a:srgbClr val="81B4FF"/>
              </a:gs>
              <a:gs pos="100000">
                <a:srgbClr val="E1E8F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585" y="35661600"/>
            <a:ext cx="43891200" cy="2743200"/>
          </a:xfrm>
          <a:prstGeom prst="rect">
            <a:avLst/>
          </a:prstGeom>
          <a:gradFill flip="none" rotWithShape="1">
            <a:gsLst>
              <a:gs pos="0">
                <a:srgbClr val="81B4FF"/>
              </a:gs>
              <a:gs pos="100000">
                <a:srgbClr val="E1E8F3"/>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7" name="TextBox 6"/>
          <p:cNvSpPr txBox="1"/>
          <p:nvPr/>
        </p:nvSpPr>
        <p:spPr>
          <a:xfrm>
            <a:off x="454741" y="5105400"/>
            <a:ext cx="16230600" cy="18866703"/>
          </a:xfrm>
          <a:prstGeom prst="rect">
            <a:avLst/>
          </a:prstGeom>
          <a:noFill/>
        </p:spPr>
        <p:txBody>
          <a:bodyPr wrap="square" rtlCol="0">
            <a:spAutoFit/>
          </a:bodyPr>
          <a:lstStyle/>
          <a:p>
            <a:pPr>
              <a:spcAft>
                <a:spcPts val="2400"/>
              </a:spcAft>
            </a:pPr>
            <a:r>
              <a:rPr lang="en-US" sz="6000" i="1" dirty="0" smtClean="0">
                <a:solidFill>
                  <a:schemeClr val="accent1">
                    <a:lumMod val="75000"/>
                  </a:schemeClr>
                </a:solidFill>
                <a:effectLst/>
              </a:rPr>
              <a:t>Q: What objects documented by DDI should be citable?</a:t>
            </a:r>
          </a:p>
          <a:p>
            <a:pPr>
              <a:spcAft>
                <a:spcPts val="2400"/>
              </a:spcAft>
            </a:pPr>
            <a:r>
              <a:rPr lang="en-US" sz="6000" dirty="0" smtClean="0">
                <a:effectLst/>
              </a:rPr>
              <a:t>    All versionable objects, some may not be used</a:t>
            </a:r>
          </a:p>
          <a:p>
            <a:pPr>
              <a:spcAft>
                <a:spcPts val="2400"/>
              </a:spcAft>
            </a:pPr>
            <a:r>
              <a:rPr lang="en-US" sz="6000" i="1" dirty="0" smtClean="0">
                <a:solidFill>
                  <a:schemeClr val="accent1">
                    <a:lumMod val="75000"/>
                  </a:schemeClr>
                </a:solidFill>
                <a:effectLst/>
              </a:rPr>
              <a:t>Q:  What elements are needed in DDI and CDISC to support citation and describe data sources in a comprehensive way across the lifecycle?</a:t>
            </a:r>
          </a:p>
          <a:p>
            <a:pPr>
              <a:spcAft>
                <a:spcPts val="2400"/>
              </a:spcAft>
            </a:pPr>
            <a:r>
              <a:rPr lang="en-US" sz="6000" dirty="0" smtClean="0">
                <a:effectLst/>
              </a:rPr>
              <a:t>     See Proposed DDI4 modeling at right</a:t>
            </a:r>
          </a:p>
          <a:p>
            <a:pPr>
              <a:spcAft>
                <a:spcPts val="2400"/>
              </a:spcAft>
            </a:pPr>
            <a:r>
              <a:rPr lang="en-US" sz="6000" i="1" dirty="0" smtClean="0">
                <a:solidFill>
                  <a:schemeClr val="accent1">
                    <a:lumMod val="75000"/>
                  </a:schemeClr>
                </a:solidFill>
                <a:effectLst/>
              </a:rPr>
              <a:t>Q: Given the lifecycle focus of DDI, how can we support broad attribution for contributions, and how can we describe the level of contribution?</a:t>
            </a:r>
          </a:p>
          <a:p>
            <a:pPr>
              <a:spcAft>
                <a:spcPts val="2400"/>
              </a:spcAft>
            </a:pPr>
            <a:r>
              <a:rPr lang="en-US" sz="6000" dirty="0" smtClean="0">
                <a:effectLst/>
              </a:rPr>
              <a:t>    Follow and extend the CRediT Taxonomy</a:t>
            </a:r>
          </a:p>
          <a:p>
            <a:pPr>
              <a:spcAft>
                <a:spcPts val="2400"/>
              </a:spcAft>
            </a:pPr>
            <a:r>
              <a:rPr lang="en-US" sz="6000" i="1" dirty="0" smtClean="0">
                <a:solidFill>
                  <a:schemeClr val="accent1">
                    <a:lumMod val="75000"/>
                  </a:schemeClr>
                </a:solidFill>
                <a:effectLst/>
              </a:rPr>
              <a:t>Q: Other citation</a:t>
            </a:r>
            <a:r>
              <a:rPr lang="en-US" sz="6000" i="1" dirty="0" smtClean="0">
                <a:solidFill>
                  <a:schemeClr val="accent1">
                    <a:lumMod val="75000"/>
                  </a:schemeClr>
                </a:solidFill>
              </a:rPr>
              <a:t>-like metadata?</a:t>
            </a:r>
          </a:p>
          <a:p>
            <a:pPr>
              <a:spcAft>
                <a:spcPts val="2400"/>
              </a:spcAft>
            </a:pPr>
            <a:r>
              <a:rPr lang="en-US" sz="6000" dirty="0" smtClean="0">
                <a:effectLst/>
              </a:rPr>
              <a:t>    Administrative and characterization metadata needing an unpredictable vocabulary – Examples: </a:t>
            </a:r>
            <a:r>
              <a:rPr lang="en-US" sz="6000" dirty="0" smtClean="0"/>
              <a:t>question sourcing in support of OMB reviews</a:t>
            </a:r>
            <a:r>
              <a:rPr lang="en-US" sz="6000" dirty="0"/>
              <a:t>;</a:t>
            </a:r>
            <a:r>
              <a:rPr lang="en-US" sz="6000" dirty="0" smtClean="0">
                <a:effectLst/>
              </a:rPr>
              <a:t> the identification of manufacturers of medical devices used in the collection </a:t>
            </a:r>
            <a:r>
              <a:rPr lang="en-US" sz="6000" dirty="0" smtClean="0"/>
              <a:t>and management of biospecimens</a:t>
            </a:r>
            <a:endParaRPr lang="en-US" sz="6000" dirty="0">
              <a:effectLst/>
            </a:endParaRPr>
          </a:p>
        </p:txBody>
      </p:sp>
      <p:pic>
        <p:nvPicPr>
          <p:cNvPr id="2" name="Picture 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2400" y="35932684"/>
            <a:ext cx="1676400" cy="1686499"/>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554200" y="33611858"/>
            <a:ext cx="2545080" cy="1500358"/>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15393" y="33912829"/>
            <a:ext cx="4102771" cy="910590"/>
          </a:xfrm>
          <a:prstGeom prst="rect">
            <a:avLst/>
          </a:prstGeom>
        </p:spPr>
      </p:pic>
      <p:sp>
        <p:nvSpPr>
          <p:cNvPr id="9" name="TextBox 8"/>
          <p:cNvSpPr txBox="1"/>
          <p:nvPr/>
        </p:nvSpPr>
        <p:spPr>
          <a:xfrm>
            <a:off x="16685341" y="20921990"/>
            <a:ext cx="7952370" cy="523220"/>
          </a:xfrm>
          <a:prstGeom prst="rect">
            <a:avLst/>
          </a:prstGeom>
          <a:noFill/>
        </p:spPr>
        <p:txBody>
          <a:bodyPr wrap="none" rtlCol="0">
            <a:spAutoFit/>
          </a:bodyPr>
          <a:lstStyle/>
          <a:p>
            <a:r>
              <a:rPr lang="en-US" sz="2800" dirty="0" smtClean="0">
                <a:solidFill>
                  <a:schemeClr val="accent1">
                    <a:lumMod val="75000"/>
                  </a:schemeClr>
                </a:solidFill>
              </a:rPr>
              <a:t>DDI4 model extract from: </a:t>
            </a:r>
            <a:r>
              <a:rPr lang="en-US" sz="2800" dirty="0" smtClean="0">
                <a:solidFill>
                  <a:schemeClr val="accent1">
                    <a:lumMod val="75000"/>
                  </a:schemeClr>
                </a:solidFill>
                <a:hlinkClick r:id="rId7"/>
              </a:rPr>
              <a:t>http</a:t>
            </a:r>
            <a:r>
              <a:rPr lang="en-US" sz="2800" dirty="0">
                <a:solidFill>
                  <a:schemeClr val="accent1">
                    <a:lumMod val="75000"/>
                  </a:schemeClr>
                </a:solidFill>
                <a:hlinkClick r:id="rId7"/>
              </a:rPr>
              <a:t>://lion.ddialliance.org</a:t>
            </a:r>
            <a:r>
              <a:rPr lang="en-US" sz="2800" dirty="0" smtClean="0">
                <a:solidFill>
                  <a:schemeClr val="accent1">
                    <a:lumMod val="75000"/>
                  </a:schemeClr>
                </a:solidFill>
                <a:hlinkClick r:id="rId7"/>
              </a:rPr>
              <a:t>/</a:t>
            </a:r>
            <a:r>
              <a:rPr lang="en-US" sz="2800" dirty="0" smtClean="0">
                <a:solidFill>
                  <a:schemeClr val="accent1">
                    <a:lumMod val="75000"/>
                  </a:schemeClr>
                </a:solidFill>
              </a:rPr>
              <a:t> </a:t>
            </a:r>
            <a:endParaRPr lang="en-US" sz="2800" dirty="0">
              <a:solidFill>
                <a:schemeClr val="accent1">
                  <a:lumMod val="75000"/>
                </a:schemeClr>
              </a:solidFill>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86800" y="33912829"/>
            <a:ext cx="5402580" cy="1143000"/>
          </a:xfrm>
          <a:prstGeom prst="rect">
            <a:avLst/>
          </a:prstGeom>
        </p:spPr>
      </p:pic>
      <p:sp>
        <p:nvSpPr>
          <p:cNvPr id="11" name="TextBox 10"/>
          <p:cNvSpPr txBox="1"/>
          <p:nvPr/>
        </p:nvSpPr>
        <p:spPr>
          <a:xfrm>
            <a:off x="152400" y="65567"/>
            <a:ext cx="40439340" cy="1200329"/>
          </a:xfrm>
          <a:prstGeom prst="rect">
            <a:avLst/>
          </a:prstGeom>
          <a:noFill/>
        </p:spPr>
        <p:txBody>
          <a:bodyPr wrap="square" rtlCol="0">
            <a:spAutoFit/>
          </a:bodyPr>
          <a:lstStyle/>
          <a:p>
            <a:r>
              <a:rPr lang="en-US" sz="7200" dirty="0" smtClean="0"/>
              <a:t>Collaborative Research: Comprehensive </a:t>
            </a:r>
            <a:r>
              <a:rPr lang="en-US" sz="7200" dirty="0"/>
              <a:t>Citation Across the Data Life Cycle Using </a:t>
            </a:r>
            <a:r>
              <a:rPr lang="en-US" sz="7200" dirty="0" smtClean="0"/>
              <a:t>DDI</a:t>
            </a:r>
            <a:endParaRPr lang="en-US" sz="7200" dirty="0"/>
          </a:p>
        </p:txBody>
      </p:sp>
      <p:sp>
        <p:nvSpPr>
          <p:cNvPr id="12" name="TextBox 11"/>
          <p:cNvSpPr txBox="1"/>
          <p:nvPr/>
        </p:nvSpPr>
        <p:spPr>
          <a:xfrm>
            <a:off x="754380" y="1265896"/>
            <a:ext cx="26670000" cy="1569660"/>
          </a:xfrm>
          <a:prstGeom prst="rect">
            <a:avLst/>
          </a:prstGeom>
          <a:noFill/>
        </p:spPr>
        <p:txBody>
          <a:bodyPr wrap="square" rtlCol="0">
            <a:spAutoFit/>
          </a:bodyPr>
          <a:lstStyle/>
          <a:p>
            <a:r>
              <a:rPr lang="en-US" sz="4800" dirty="0"/>
              <a:t>Larry Hoyle (PI)</a:t>
            </a:r>
            <a:r>
              <a:rPr lang="en-US" sz="4800" baseline="30000" dirty="0"/>
              <a:t>1</a:t>
            </a:r>
            <a:r>
              <a:rPr lang="en-US" sz="4800" dirty="0"/>
              <a:t>, Mary Vardigan (Co-PI)</a:t>
            </a:r>
            <a:r>
              <a:rPr lang="en-US" sz="4800" baseline="30000" dirty="0"/>
              <a:t>2</a:t>
            </a:r>
            <a:r>
              <a:rPr lang="en-US" sz="4800" dirty="0"/>
              <a:t>, Jay Greenfield</a:t>
            </a:r>
            <a:r>
              <a:rPr lang="en-US" sz="4800" baseline="30000" dirty="0"/>
              <a:t>3</a:t>
            </a:r>
            <a:r>
              <a:rPr lang="en-US" sz="4800" dirty="0"/>
              <a:t>, Sam Hume</a:t>
            </a:r>
            <a:r>
              <a:rPr lang="en-US" sz="4800" baseline="30000" dirty="0"/>
              <a:t>4</a:t>
            </a:r>
            <a:r>
              <a:rPr lang="en-US" sz="4800" dirty="0"/>
              <a:t>, Sanda Ionescu</a:t>
            </a:r>
            <a:r>
              <a:rPr lang="en-US" sz="4800" baseline="30000" dirty="0"/>
              <a:t>2</a:t>
            </a:r>
            <a:r>
              <a:rPr lang="en-US" sz="4800" dirty="0"/>
              <a:t>, Jeremy Iverson</a:t>
            </a:r>
            <a:r>
              <a:rPr lang="en-US" sz="4800" baseline="30000" dirty="0"/>
              <a:t>5</a:t>
            </a:r>
            <a:r>
              <a:rPr lang="en-US" sz="4800" dirty="0"/>
              <a:t>, </a:t>
            </a:r>
            <a:endParaRPr lang="en-US" sz="4800" dirty="0" smtClean="0"/>
          </a:p>
          <a:p>
            <a:r>
              <a:rPr lang="en-US" sz="4800" dirty="0" smtClean="0"/>
              <a:t>John </a:t>
            </a:r>
            <a:r>
              <a:rPr lang="en-US" sz="4800" dirty="0"/>
              <a:t>Kunze</a:t>
            </a:r>
            <a:r>
              <a:rPr lang="en-US" sz="4800" baseline="30000" dirty="0"/>
              <a:t>6</a:t>
            </a:r>
            <a:r>
              <a:rPr lang="en-US" sz="4800" dirty="0"/>
              <a:t>, Barry Radler</a:t>
            </a:r>
            <a:r>
              <a:rPr lang="en-US" sz="4800" baseline="30000" dirty="0"/>
              <a:t>7</a:t>
            </a:r>
            <a:r>
              <a:rPr lang="en-US" sz="4800" dirty="0" smtClean="0"/>
              <a:t>, Wendy </a:t>
            </a:r>
            <a:r>
              <a:rPr lang="en-US" sz="4800" dirty="0"/>
              <a:t>Thomas</a:t>
            </a:r>
            <a:r>
              <a:rPr lang="en-US" sz="4800" baseline="30000" dirty="0"/>
              <a:t>8</a:t>
            </a:r>
            <a:r>
              <a:rPr lang="en-US" sz="4800" dirty="0"/>
              <a:t>, Stuart Weibel</a:t>
            </a:r>
            <a:r>
              <a:rPr lang="en-US" sz="4800" baseline="30000" dirty="0"/>
              <a:t>9</a:t>
            </a:r>
            <a:r>
              <a:rPr lang="en-US" sz="4800" dirty="0"/>
              <a:t>, Michael Witt</a:t>
            </a:r>
            <a:r>
              <a:rPr lang="en-US" sz="4800" baseline="30000" dirty="0"/>
              <a:t>10</a:t>
            </a:r>
          </a:p>
        </p:txBody>
      </p:sp>
      <p:sp>
        <p:nvSpPr>
          <p:cNvPr id="13" name="TextBox 12"/>
          <p:cNvSpPr txBox="1"/>
          <p:nvPr/>
        </p:nvSpPr>
        <p:spPr>
          <a:xfrm>
            <a:off x="152400" y="3251054"/>
            <a:ext cx="25243279" cy="830997"/>
          </a:xfrm>
          <a:prstGeom prst="rect">
            <a:avLst/>
          </a:prstGeom>
          <a:noFill/>
        </p:spPr>
        <p:txBody>
          <a:bodyPr wrap="square" rtlCol="0">
            <a:spAutoFit/>
          </a:bodyPr>
          <a:lstStyle/>
          <a:p>
            <a:r>
              <a:rPr lang="en-US" sz="4800" dirty="0"/>
              <a:t>NSF Award # 1448107, meeting at </a:t>
            </a:r>
            <a:r>
              <a:rPr lang="en-US" sz="4800" dirty="0" err="1" smtClean="0"/>
              <a:t>Schloss</a:t>
            </a:r>
            <a:r>
              <a:rPr lang="en-US" sz="4800" dirty="0" smtClean="0"/>
              <a:t> </a:t>
            </a:r>
            <a:r>
              <a:rPr lang="en-US" sz="4800" dirty="0" err="1" smtClean="0"/>
              <a:t>Dagstuhl</a:t>
            </a:r>
            <a:r>
              <a:rPr lang="en-US" sz="4800" baseline="30000" dirty="0" smtClean="0"/>
              <a:t>*</a:t>
            </a:r>
            <a:r>
              <a:rPr lang="en-US" sz="4800" dirty="0" smtClean="0"/>
              <a:t>, </a:t>
            </a:r>
            <a:r>
              <a:rPr lang="en-US" sz="4800" dirty="0"/>
              <a:t>event 14432 </a:t>
            </a:r>
          </a:p>
        </p:txBody>
      </p:sp>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8184016" y="0"/>
            <a:ext cx="5689600" cy="4267200"/>
          </a:xfrm>
          <a:prstGeom prst="rect">
            <a:avLst/>
          </a:prstGeom>
        </p:spPr>
      </p:pic>
      <p:sp>
        <p:nvSpPr>
          <p:cNvPr id="15" name="TextBox 14"/>
          <p:cNvSpPr txBox="1"/>
          <p:nvPr/>
        </p:nvSpPr>
        <p:spPr>
          <a:xfrm>
            <a:off x="3543300" y="36175770"/>
            <a:ext cx="39055892" cy="1200329"/>
          </a:xfrm>
          <a:prstGeom prst="rect">
            <a:avLst/>
          </a:prstGeom>
          <a:noFill/>
        </p:spPr>
        <p:txBody>
          <a:bodyPr wrap="square" rtlCol="0">
            <a:spAutoFit/>
          </a:bodyPr>
          <a:lstStyle/>
          <a:p>
            <a:r>
              <a:rPr lang="en-US" sz="3600" baseline="30000" dirty="0"/>
              <a:t>1</a:t>
            </a:r>
            <a:r>
              <a:rPr lang="en-US" sz="3600" dirty="0"/>
              <a:t>IPSR, University of Kansas; </a:t>
            </a:r>
            <a:r>
              <a:rPr lang="en-US" sz="3600" baseline="30000" dirty="0"/>
              <a:t>2</a:t>
            </a:r>
            <a:r>
              <a:rPr lang="en-US" sz="3600" dirty="0"/>
              <a:t>ICPSR, University of Michigan; </a:t>
            </a:r>
            <a:r>
              <a:rPr lang="en-US" sz="3600" baseline="30000" dirty="0"/>
              <a:t>3</a:t>
            </a:r>
            <a:r>
              <a:rPr lang="en-US" sz="3600" dirty="0"/>
              <a:t>Booz Allen Hamilton; </a:t>
            </a:r>
            <a:r>
              <a:rPr lang="en-US" sz="3600" baseline="30000" dirty="0"/>
              <a:t>4</a:t>
            </a:r>
            <a:r>
              <a:rPr lang="en-US" sz="3600" dirty="0"/>
              <a:t>Clinical Data Interchange Standards Consortium (CDISC); </a:t>
            </a:r>
            <a:r>
              <a:rPr lang="en-US" sz="3600" baseline="30000" dirty="0"/>
              <a:t>5</a:t>
            </a:r>
            <a:r>
              <a:rPr lang="en-US" sz="3600" dirty="0"/>
              <a:t>Colectica; </a:t>
            </a:r>
            <a:r>
              <a:rPr lang="en-US" sz="3600" baseline="30000" dirty="0"/>
              <a:t>6</a:t>
            </a:r>
            <a:r>
              <a:rPr lang="en-US" sz="3600" dirty="0"/>
              <a:t>California Digital Library, University of California; </a:t>
            </a:r>
          </a:p>
          <a:p>
            <a:r>
              <a:rPr lang="en-US" sz="3600" baseline="30000" dirty="0"/>
              <a:t>7</a:t>
            </a:r>
            <a:r>
              <a:rPr lang="en-US" sz="3600" dirty="0"/>
              <a:t>Institute on Aging, University of Wisconsin-Madison; </a:t>
            </a:r>
            <a:r>
              <a:rPr lang="en-US" sz="3600" baseline="30000" dirty="0"/>
              <a:t>8</a:t>
            </a:r>
            <a:r>
              <a:rPr lang="en-US" sz="3600" dirty="0"/>
              <a:t>Minnesota Population Center, University of Minnesota; </a:t>
            </a:r>
            <a:r>
              <a:rPr lang="en-US" sz="3600" baseline="30000" dirty="0"/>
              <a:t>9</a:t>
            </a:r>
            <a:r>
              <a:rPr lang="en-US" sz="3600" dirty="0"/>
              <a:t>OCLC Research; </a:t>
            </a:r>
            <a:r>
              <a:rPr lang="en-US" sz="3600" baseline="30000" dirty="0"/>
              <a:t>10</a:t>
            </a:r>
            <a:r>
              <a:rPr lang="en-US" sz="3600" dirty="0"/>
              <a:t>Distributed Data Curation Center, Purdue University</a:t>
            </a:r>
          </a:p>
        </p:txBody>
      </p:sp>
      <p:sp>
        <p:nvSpPr>
          <p:cNvPr id="16" name="TextBox 15"/>
          <p:cNvSpPr txBox="1"/>
          <p:nvPr/>
        </p:nvSpPr>
        <p:spPr>
          <a:xfrm>
            <a:off x="1828800" y="24688801"/>
            <a:ext cx="12840310" cy="2062103"/>
          </a:xfrm>
          <a:prstGeom prst="rect">
            <a:avLst/>
          </a:prstGeom>
          <a:gradFill>
            <a:gsLst>
              <a:gs pos="0">
                <a:srgbClr val="81B4FF"/>
              </a:gs>
              <a:gs pos="100000">
                <a:srgbClr val="E1E8F5"/>
              </a:gs>
            </a:gsLst>
            <a:lin ang="5400000" scaled="0"/>
          </a:gradFill>
        </p:spPr>
        <p:txBody>
          <a:bodyPr wrap="none" rtlCol="0">
            <a:spAutoFit/>
          </a:bodyPr>
          <a:lstStyle/>
          <a:p>
            <a:r>
              <a:rPr lang="en-US" sz="9600" dirty="0" smtClean="0"/>
              <a:t>DDI Moving Forward</a:t>
            </a:r>
          </a:p>
          <a:p>
            <a:r>
              <a:rPr lang="en-US" sz="3200" dirty="0">
                <a:hlinkClick r:id="rId10"/>
              </a:rPr>
              <a:t>https://dditools.atlassian.net/wiki/display/DDI4/*</a:t>
            </a:r>
            <a:r>
              <a:rPr lang="en-US" sz="3200" dirty="0" smtClean="0">
                <a:hlinkClick r:id="rId10"/>
              </a:rPr>
              <a:t>Moving+Forward+Project</a:t>
            </a:r>
            <a:r>
              <a:rPr lang="en-US" sz="3200" dirty="0" smtClean="0"/>
              <a:t> </a:t>
            </a:r>
            <a:endParaRPr lang="en-US" sz="3200" dirty="0"/>
          </a:p>
        </p:txBody>
      </p:sp>
      <p:sp>
        <p:nvSpPr>
          <p:cNvPr id="17" name="TextBox 16"/>
          <p:cNvSpPr txBox="1"/>
          <p:nvPr/>
        </p:nvSpPr>
        <p:spPr>
          <a:xfrm>
            <a:off x="1828800" y="26985994"/>
            <a:ext cx="11680945" cy="5632311"/>
          </a:xfrm>
          <a:prstGeom prst="rect">
            <a:avLst/>
          </a:prstGeom>
          <a:noFill/>
        </p:spPr>
        <p:txBody>
          <a:bodyPr wrap="square" rtlCol="0">
            <a:spAutoFit/>
          </a:bodyPr>
          <a:lstStyle/>
          <a:p>
            <a:r>
              <a:rPr lang="en-US" sz="3600" dirty="0" smtClean="0"/>
              <a:t>The DDI initiative, established in 1995 with NSF support</a:t>
            </a:r>
            <a:r>
              <a:rPr lang="en-US" sz="3600" dirty="0"/>
              <a:t>, aims to  document research datasets and processes thoroughly so that data are independently understandable.  </a:t>
            </a:r>
            <a:r>
              <a:rPr lang="en-US" sz="3600" dirty="0" smtClean="0"/>
              <a:t>DDI covers the research </a:t>
            </a:r>
            <a:r>
              <a:rPr lang="en-US" sz="3600" dirty="0"/>
              <a:t>data life cycle from conceptualization to collection and processing, to data publication and beyond. Advantages of the DDI approach are that metadata are machine-actionable and reusable. Originally expressed in XML schemas, DDI is now evolving as a model-based </a:t>
            </a:r>
            <a:r>
              <a:rPr lang="en-US" sz="3600" dirty="0" smtClean="0"/>
              <a:t>specification (DDI4). This effort is proceeding through a series of in person sprints and online meetings.</a:t>
            </a:r>
            <a:endParaRPr lang="en-US" sz="3600" dirty="0"/>
          </a:p>
        </p:txBody>
      </p:sp>
      <p:sp>
        <p:nvSpPr>
          <p:cNvPr id="19" name="TextBox 18"/>
          <p:cNvSpPr txBox="1"/>
          <p:nvPr/>
        </p:nvSpPr>
        <p:spPr>
          <a:xfrm>
            <a:off x="17099280" y="24688800"/>
            <a:ext cx="10873874" cy="2062103"/>
          </a:xfrm>
          <a:prstGeom prst="rect">
            <a:avLst/>
          </a:prstGeom>
          <a:gradFill>
            <a:gsLst>
              <a:gs pos="0">
                <a:srgbClr val="81B4FF"/>
              </a:gs>
              <a:gs pos="100000">
                <a:srgbClr val="E1E8F5"/>
              </a:gs>
            </a:gsLst>
            <a:lin ang="5400000" scaled="0"/>
          </a:gradFill>
        </p:spPr>
        <p:txBody>
          <a:bodyPr wrap="none" rtlCol="0">
            <a:spAutoFit/>
          </a:bodyPr>
          <a:lstStyle/>
          <a:p>
            <a:r>
              <a:rPr lang="en-US" sz="9600" dirty="0" smtClean="0"/>
              <a:t>2014 Dagstuhl Sprint </a:t>
            </a:r>
          </a:p>
          <a:p>
            <a:r>
              <a:rPr lang="en-US" sz="3200" dirty="0">
                <a:hlinkClick r:id="rId11"/>
              </a:rPr>
              <a:t>http://</a:t>
            </a:r>
            <a:r>
              <a:rPr lang="en-US" sz="3200" dirty="0" smtClean="0">
                <a:hlinkClick r:id="rId11"/>
              </a:rPr>
              <a:t>www.dagstuhl.de/14432</a:t>
            </a:r>
            <a:r>
              <a:rPr lang="en-US" sz="3200" dirty="0" smtClean="0"/>
              <a:t> </a:t>
            </a:r>
            <a:endParaRPr lang="en-US" sz="3200" dirty="0"/>
          </a:p>
        </p:txBody>
      </p:sp>
      <p:sp>
        <p:nvSpPr>
          <p:cNvPr id="20" name="TextBox 19"/>
          <p:cNvSpPr txBox="1"/>
          <p:nvPr/>
        </p:nvSpPr>
        <p:spPr>
          <a:xfrm>
            <a:off x="17099280" y="26985993"/>
            <a:ext cx="10484089" cy="4524315"/>
          </a:xfrm>
          <a:prstGeom prst="rect">
            <a:avLst/>
          </a:prstGeom>
          <a:noFill/>
        </p:spPr>
        <p:txBody>
          <a:bodyPr wrap="square" rtlCol="0">
            <a:spAutoFit/>
          </a:bodyPr>
          <a:lstStyle/>
          <a:p>
            <a:r>
              <a:rPr lang="en-US" sz="3600" dirty="0" smtClean="0"/>
              <a:t>The 2014 Dagstuhl Sprint included DDI </a:t>
            </a:r>
            <a:r>
              <a:rPr lang="en-US" sz="3600" dirty="0"/>
              <a:t>experts along with </a:t>
            </a:r>
            <a:r>
              <a:rPr lang="en-US" sz="3600" dirty="0" smtClean="0"/>
              <a:t>representatives </a:t>
            </a:r>
            <a:r>
              <a:rPr lang="en-US" sz="3600" dirty="0"/>
              <a:t>from the Dublin Core Metadata Initiative and CDISC, the Clinical Data Interchange Standards Consortium  funded by NSF, to  focus on adding structure to DDI4 to support enhanced citation of </a:t>
            </a:r>
            <a:r>
              <a:rPr lang="en-US" sz="3600" dirty="0" smtClean="0"/>
              <a:t>data. The sprint produced the additions to the DDI4 model shown above along with proposed additions to CDISC (not shown). </a:t>
            </a:r>
            <a:endParaRPr lang="en-US" sz="3600" dirty="0"/>
          </a:p>
        </p:txBody>
      </p:sp>
      <p:sp>
        <p:nvSpPr>
          <p:cNvPr id="21" name="TextBox 20"/>
          <p:cNvSpPr txBox="1"/>
          <p:nvPr/>
        </p:nvSpPr>
        <p:spPr>
          <a:xfrm>
            <a:off x="31165800" y="24688802"/>
            <a:ext cx="11095473" cy="2062103"/>
          </a:xfrm>
          <a:prstGeom prst="rect">
            <a:avLst/>
          </a:prstGeom>
          <a:gradFill>
            <a:gsLst>
              <a:gs pos="0">
                <a:srgbClr val="81B4FF"/>
              </a:gs>
              <a:gs pos="100000">
                <a:srgbClr val="E1E8F5"/>
              </a:gs>
            </a:gsLst>
            <a:lin ang="5400000" scaled="0"/>
          </a:gradFill>
        </p:spPr>
        <p:txBody>
          <a:bodyPr wrap="none" rtlCol="0">
            <a:spAutoFit/>
          </a:bodyPr>
          <a:lstStyle/>
          <a:p>
            <a:r>
              <a:rPr lang="en-US" sz="9600" dirty="0" smtClean="0"/>
              <a:t>The CRediT Taxonomy</a:t>
            </a:r>
          </a:p>
          <a:p>
            <a:r>
              <a:rPr lang="en-US" sz="3200" dirty="0">
                <a:hlinkClick r:id="rId12"/>
              </a:rPr>
              <a:t>http://credit.casrai.org/proposed-taxonomy</a:t>
            </a:r>
            <a:r>
              <a:rPr lang="en-US" sz="3200" dirty="0" smtClean="0">
                <a:hlinkClick r:id="rId12"/>
              </a:rPr>
              <a:t>/</a:t>
            </a:r>
            <a:r>
              <a:rPr lang="en-US" sz="3200" dirty="0" smtClean="0"/>
              <a:t> </a:t>
            </a:r>
            <a:endParaRPr lang="en-US" sz="3200" dirty="0"/>
          </a:p>
        </p:txBody>
      </p:sp>
      <p:sp>
        <p:nvSpPr>
          <p:cNvPr id="22" name="TextBox 21"/>
          <p:cNvSpPr txBox="1"/>
          <p:nvPr/>
        </p:nvSpPr>
        <p:spPr>
          <a:xfrm>
            <a:off x="31165800" y="26942505"/>
            <a:ext cx="10484089" cy="7294305"/>
          </a:xfrm>
          <a:prstGeom prst="rect">
            <a:avLst/>
          </a:prstGeom>
          <a:noFill/>
        </p:spPr>
        <p:txBody>
          <a:bodyPr wrap="square" rtlCol="0">
            <a:spAutoFit/>
          </a:bodyPr>
          <a:lstStyle/>
          <a:p>
            <a:r>
              <a:rPr lang="en-US" sz="3600" dirty="0" smtClean="0"/>
              <a:t>The working group at Dagstuhl proposed adopting the CRediT taxonomy as the top-level vocabulary of a potentially extensible categorization scheme for contributorship. The taxonomy includes 14 categories of contribution: conceptualization, methodology, software, validation, analysis, investigation, resources,  curation, writing, review and editing, visualization, supervision, administration, and funding acquisition.</a:t>
            </a:r>
          </a:p>
          <a:p>
            <a:r>
              <a:rPr lang="en-US" sz="3600" dirty="0" smtClean="0"/>
              <a:t>Each category can be ascribed with one of three degrees of contribution: lead, equal, and supporting.</a:t>
            </a:r>
          </a:p>
          <a:p>
            <a:r>
              <a:rPr lang="en-US" sz="3600" dirty="0" smtClean="0"/>
              <a:t>Example: Ann A Researcher – Conceptualization, lead; Formal Analysis, equal; Writing – original draft, equal; Funding acquisition, lead.</a:t>
            </a:r>
            <a:endParaRPr lang="en-US" sz="3600" dirty="0"/>
          </a:p>
        </p:txBody>
      </p:sp>
      <p:cxnSp>
        <p:nvCxnSpPr>
          <p:cNvPr id="24" name="Straight Connector 23"/>
          <p:cNvCxnSpPr/>
          <p:nvPr/>
        </p:nvCxnSpPr>
        <p:spPr>
          <a:xfrm flipH="1">
            <a:off x="0" y="23774400"/>
            <a:ext cx="380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3833756" y="23772495"/>
            <a:ext cx="58616"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7" name="Picture 102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200159" y="33832800"/>
            <a:ext cx="6048796" cy="1524000"/>
          </a:xfrm>
          <a:prstGeom prst="rect">
            <a:avLst/>
          </a:prstGeom>
        </p:spPr>
      </p:pic>
      <p:sp>
        <p:nvSpPr>
          <p:cNvPr id="18" name="TextBox 17"/>
          <p:cNvSpPr txBox="1"/>
          <p:nvPr/>
        </p:nvSpPr>
        <p:spPr>
          <a:xfrm>
            <a:off x="2518647" y="37523771"/>
            <a:ext cx="39738300" cy="461665"/>
          </a:xfrm>
          <a:prstGeom prst="rect">
            <a:avLst/>
          </a:prstGeom>
          <a:noFill/>
        </p:spPr>
        <p:txBody>
          <a:bodyPr wrap="square" rtlCol="0">
            <a:spAutoFit/>
          </a:bodyPr>
          <a:lstStyle/>
          <a:p>
            <a:r>
              <a:rPr lang="en-US" sz="2400" baseline="30000" dirty="0" smtClean="0"/>
              <a:t>*</a:t>
            </a:r>
            <a:r>
              <a:rPr lang="en-US" sz="2400" dirty="0" err="1" smtClean="0"/>
              <a:t>Schloss</a:t>
            </a:r>
            <a:r>
              <a:rPr lang="en-US" sz="2400" dirty="0" smtClean="0"/>
              <a:t> </a:t>
            </a:r>
            <a:r>
              <a:rPr lang="en-US" sz="2400" dirty="0" err="1"/>
              <a:t>Dagstuhl</a:t>
            </a:r>
            <a:r>
              <a:rPr lang="en-US" sz="2400" dirty="0"/>
              <a:t> (Leibniz Center for Informatics) organizes and supports weekly workshops on diverse topics related to computer science where scientists from all over the world come to do collaborative research. The center is installed in a very remote and relaxed location in the countryside of Saarland in Germany.</a:t>
            </a:r>
          </a:p>
        </p:txBody>
      </p:sp>
      <p:sp>
        <p:nvSpPr>
          <p:cNvPr id="27" name="Right Brace 26"/>
          <p:cNvSpPr/>
          <p:nvPr/>
        </p:nvSpPr>
        <p:spPr>
          <a:xfrm>
            <a:off x="31051771" y="10397253"/>
            <a:ext cx="655319" cy="1420164"/>
          </a:xfrm>
          <a:prstGeom prst="righ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29" name="Freeform 28"/>
          <p:cNvSpPr/>
          <p:nvPr/>
        </p:nvSpPr>
        <p:spPr>
          <a:xfrm>
            <a:off x="31707090" y="9087870"/>
            <a:ext cx="2435399" cy="2019466"/>
          </a:xfrm>
          <a:custGeom>
            <a:avLst/>
            <a:gdLst>
              <a:gd name="connsiteX0" fmla="*/ 0 w 1505907"/>
              <a:gd name="connsiteY0" fmla="*/ 703902 h 707836"/>
              <a:gd name="connsiteX1" fmla="*/ 960120 w 1505907"/>
              <a:gd name="connsiteY1" fmla="*/ 612462 h 707836"/>
              <a:gd name="connsiteX2" fmla="*/ 1447800 w 1505907"/>
              <a:gd name="connsiteY2" fmla="*/ 63822 h 707836"/>
              <a:gd name="connsiteX3" fmla="*/ 1478280 w 1505907"/>
              <a:gd name="connsiteY3" fmla="*/ 33342 h 707836"/>
              <a:gd name="connsiteX0" fmla="*/ 0 w 1495156"/>
              <a:gd name="connsiteY0" fmla="*/ 676745 h 678466"/>
              <a:gd name="connsiteX1" fmla="*/ 960120 w 1495156"/>
              <a:gd name="connsiteY1" fmla="*/ 585305 h 678466"/>
              <a:gd name="connsiteX2" fmla="*/ 1420812 w 1495156"/>
              <a:gd name="connsiteY2" fmla="*/ 175106 h 678466"/>
              <a:gd name="connsiteX3" fmla="*/ 1478280 w 1495156"/>
              <a:gd name="connsiteY3" fmla="*/ 6185 h 678466"/>
              <a:gd name="connsiteX0" fmla="*/ 0 w 2396483"/>
              <a:gd name="connsiteY0" fmla="*/ 1055178 h 1056899"/>
              <a:gd name="connsiteX1" fmla="*/ 960120 w 2396483"/>
              <a:gd name="connsiteY1" fmla="*/ 963738 h 1056899"/>
              <a:gd name="connsiteX2" fmla="*/ 1420812 w 2396483"/>
              <a:gd name="connsiteY2" fmla="*/ 553539 h 1056899"/>
              <a:gd name="connsiteX3" fmla="*/ 2395858 w 2396483"/>
              <a:gd name="connsiteY3" fmla="*/ 1598 h 1056899"/>
              <a:gd name="connsiteX0" fmla="*/ 0 w 3626762"/>
              <a:gd name="connsiteY0" fmla="*/ 994480 h 996201"/>
              <a:gd name="connsiteX1" fmla="*/ 960120 w 3626762"/>
              <a:gd name="connsiteY1" fmla="*/ 903040 h 996201"/>
              <a:gd name="connsiteX2" fmla="*/ 1420812 w 3626762"/>
              <a:gd name="connsiteY2" fmla="*/ 492841 h 996201"/>
              <a:gd name="connsiteX3" fmla="*/ 3626492 w 3626762"/>
              <a:gd name="connsiteY3" fmla="*/ 1814 h 996201"/>
              <a:gd name="connsiteX0" fmla="*/ 0 w 3626748"/>
              <a:gd name="connsiteY0" fmla="*/ 1013955 h 1030186"/>
              <a:gd name="connsiteX1" fmla="*/ 960120 w 3626748"/>
              <a:gd name="connsiteY1" fmla="*/ 922515 h 1030186"/>
              <a:gd name="connsiteX2" fmla="*/ 1304226 w 3626748"/>
              <a:gd name="connsiteY2" fmla="*/ 80380 h 1030186"/>
              <a:gd name="connsiteX3" fmla="*/ 3626492 w 3626748"/>
              <a:gd name="connsiteY3" fmla="*/ 21289 h 1030186"/>
              <a:gd name="connsiteX0" fmla="*/ 0 w 3626749"/>
              <a:gd name="connsiteY0" fmla="*/ 997780 h 1007138"/>
              <a:gd name="connsiteX1" fmla="*/ 960120 w 3626749"/>
              <a:gd name="connsiteY1" fmla="*/ 906340 h 1007138"/>
              <a:gd name="connsiteX2" fmla="*/ 1317180 w 3626749"/>
              <a:gd name="connsiteY2" fmla="*/ 202646 h 1007138"/>
              <a:gd name="connsiteX3" fmla="*/ 3626492 w 3626749"/>
              <a:gd name="connsiteY3" fmla="*/ 5114 h 1007138"/>
              <a:gd name="connsiteX0" fmla="*/ 0 w 3626765"/>
              <a:gd name="connsiteY0" fmla="*/ 997619 h 1006977"/>
              <a:gd name="connsiteX1" fmla="*/ 960120 w 3626765"/>
              <a:gd name="connsiteY1" fmla="*/ 906179 h 1006977"/>
              <a:gd name="connsiteX2" fmla="*/ 1317180 w 3626765"/>
              <a:gd name="connsiteY2" fmla="*/ 202485 h 1006977"/>
              <a:gd name="connsiteX3" fmla="*/ 3626492 w 3626765"/>
              <a:gd name="connsiteY3" fmla="*/ 4953 h 1006977"/>
              <a:gd name="connsiteX0" fmla="*/ 0 w 3626765"/>
              <a:gd name="connsiteY0" fmla="*/ 997619 h 1006977"/>
              <a:gd name="connsiteX1" fmla="*/ 960120 w 3626765"/>
              <a:gd name="connsiteY1" fmla="*/ 906179 h 1006977"/>
              <a:gd name="connsiteX2" fmla="*/ 1317180 w 3626765"/>
              <a:gd name="connsiteY2" fmla="*/ 202485 h 1006977"/>
              <a:gd name="connsiteX3" fmla="*/ 3626492 w 3626765"/>
              <a:gd name="connsiteY3" fmla="*/ 4953 h 1006977"/>
              <a:gd name="connsiteX0" fmla="*/ 0 w 3626765"/>
              <a:gd name="connsiteY0" fmla="*/ 997619 h 1006977"/>
              <a:gd name="connsiteX1" fmla="*/ 960120 w 3626765"/>
              <a:gd name="connsiteY1" fmla="*/ 906179 h 1006977"/>
              <a:gd name="connsiteX2" fmla="*/ 1317180 w 3626765"/>
              <a:gd name="connsiteY2" fmla="*/ 202485 h 1006977"/>
              <a:gd name="connsiteX3" fmla="*/ 3626492 w 3626765"/>
              <a:gd name="connsiteY3" fmla="*/ 4953 h 1006977"/>
              <a:gd name="connsiteX0" fmla="*/ 0 w 3626763"/>
              <a:gd name="connsiteY0" fmla="*/ 1002464 h 1015919"/>
              <a:gd name="connsiteX1" fmla="*/ 960120 w 3626763"/>
              <a:gd name="connsiteY1" fmla="*/ 911024 h 1015919"/>
              <a:gd name="connsiteX2" fmla="*/ 1304226 w 3626763"/>
              <a:gd name="connsiteY2" fmla="*/ 121496 h 1015919"/>
              <a:gd name="connsiteX3" fmla="*/ 3626492 w 3626763"/>
              <a:gd name="connsiteY3" fmla="*/ 9798 h 1015919"/>
              <a:gd name="connsiteX0" fmla="*/ 0 w 3626763"/>
              <a:gd name="connsiteY0" fmla="*/ 1014287 h 1030820"/>
              <a:gd name="connsiteX1" fmla="*/ 960120 w 3626763"/>
              <a:gd name="connsiteY1" fmla="*/ 922847 h 1030820"/>
              <a:gd name="connsiteX2" fmla="*/ 1304226 w 3626763"/>
              <a:gd name="connsiteY2" fmla="*/ 75174 h 1030820"/>
              <a:gd name="connsiteX3" fmla="*/ 3626492 w 3626763"/>
              <a:gd name="connsiteY3" fmla="*/ 21621 h 1030820"/>
              <a:gd name="connsiteX0" fmla="*/ 0 w 3626763"/>
              <a:gd name="connsiteY0" fmla="*/ 1004149 h 1018318"/>
              <a:gd name="connsiteX1" fmla="*/ 960120 w 3626763"/>
              <a:gd name="connsiteY1" fmla="*/ 912709 h 1018318"/>
              <a:gd name="connsiteX2" fmla="*/ 1304226 w 3626763"/>
              <a:gd name="connsiteY2" fmla="*/ 109337 h 1018318"/>
              <a:gd name="connsiteX3" fmla="*/ 3626492 w 3626763"/>
              <a:gd name="connsiteY3" fmla="*/ 11483 h 1018318"/>
              <a:gd name="connsiteX0" fmla="*/ 0 w 3626763"/>
              <a:gd name="connsiteY0" fmla="*/ 1013840 h 1028009"/>
              <a:gd name="connsiteX1" fmla="*/ 960120 w 3626763"/>
              <a:gd name="connsiteY1" fmla="*/ 922400 h 1028009"/>
              <a:gd name="connsiteX2" fmla="*/ 1304226 w 3626763"/>
              <a:gd name="connsiteY2" fmla="*/ 119028 h 1028009"/>
              <a:gd name="connsiteX3" fmla="*/ 3626492 w 3626763"/>
              <a:gd name="connsiteY3" fmla="*/ 10099 h 1028009"/>
              <a:gd name="connsiteX0" fmla="*/ 0 w 3628298"/>
              <a:gd name="connsiteY0" fmla="*/ 1009644 h 1023813"/>
              <a:gd name="connsiteX1" fmla="*/ 960120 w 3628298"/>
              <a:gd name="connsiteY1" fmla="*/ 918204 h 1023813"/>
              <a:gd name="connsiteX2" fmla="*/ 1304226 w 3628298"/>
              <a:gd name="connsiteY2" fmla="*/ 114832 h 1023813"/>
              <a:gd name="connsiteX3" fmla="*/ 3626492 w 3628298"/>
              <a:gd name="connsiteY3" fmla="*/ 5903 h 1023813"/>
              <a:gd name="connsiteX0" fmla="*/ 0 w 3628298"/>
              <a:gd name="connsiteY0" fmla="*/ 1009644 h 1010158"/>
              <a:gd name="connsiteX1" fmla="*/ 979552 w 3628298"/>
              <a:gd name="connsiteY1" fmla="*/ 790838 h 1010158"/>
              <a:gd name="connsiteX2" fmla="*/ 1304226 w 3628298"/>
              <a:gd name="connsiteY2" fmla="*/ 114832 h 1010158"/>
              <a:gd name="connsiteX3" fmla="*/ 3626492 w 3628298"/>
              <a:gd name="connsiteY3" fmla="*/ 5903 h 1010158"/>
              <a:gd name="connsiteX0" fmla="*/ 0 w 3751361"/>
              <a:gd name="connsiteY0" fmla="*/ 951499 h 952620"/>
              <a:gd name="connsiteX1" fmla="*/ 1102615 w 3751361"/>
              <a:gd name="connsiteY1" fmla="*/ 790838 h 952620"/>
              <a:gd name="connsiteX2" fmla="*/ 1427289 w 3751361"/>
              <a:gd name="connsiteY2" fmla="*/ 114832 h 952620"/>
              <a:gd name="connsiteX3" fmla="*/ 3749555 w 3751361"/>
              <a:gd name="connsiteY3" fmla="*/ 5903 h 952620"/>
              <a:gd name="connsiteX0" fmla="*/ 0 w 2897515"/>
              <a:gd name="connsiteY0" fmla="*/ 936675 h 937796"/>
              <a:gd name="connsiteX1" fmla="*/ 1102615 w 2897515"/>
              <a:gd name="connsiteY1" fmla="*/ 776014 h 937796"/>
              <a:gd name="connsiteX2" fmla="*/ 1427289 w 2897515"/>
              <a:gd name="connsiteY2" fmla="*/ 100008 h 937796"/>
              <a:gd name="connsiteX3" fmla="*/ 2894588 w 2897515"/>
              <a:gd name="connsiteY3" fmla="*/ 7692 h 937796"/>
            </a:gdLst>
            <a:ahLst/>
            <a:cxnLst>
              <a:cxn ang="0">
                <a:pos x="connsiteX0" y="connsiteY0"/>
              </a:cxn>
              <a:cxn ang="0">
                <a:pos x="connsiteX1" y="connsiteY1"/>
              </a:cxn>
              <a:cxn ang="0">
                <a:pos x="connsiteX2" y="connsiteY2"/>
              </a:cxn>
              <a:cxn ang="0">
                <a:pos x="connsiteX3" y="connsiteY3"/>
              </a:cxn>
            </a:cxnLst>
            <a:rect l="l" t="t" r="r" b="b"/>
            <a:pathLst>
              <a:path w="2897515" h="937796">
                <a:moveTo>
                  <a:pt x="0" y="936675"/>
                </a:moveTo>
                <a:cubicBezTo>
                  <a:pt x="359410" y="944295"/>
                  <a:pt x="864734" y="915458"/>
                  <a:pt x="1102615" y="776014"/>
                </a:cubicBezTo>
                <a:cubicBezTo>
                  <a:pt x="1340496" y="636570"/>
                  <a:pt x="1017078" y="207603"/>
                  <a:pt x="1427289" y="100008"/>
                </a:cubicBezTo>
                <a:cubicBezTo>
                  <a:pt x="1643190" y="9025"/>
                  <a:pt x="2967867" y="-14253"/>
                  <a:pt x="2894588" y="7692"/>
                </a:cubicBezTo>
              </a:path>
            </a:pathLst>
          </a:custGeom>
          <a:noFill/>
          <a:ln w="508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39335956" y="10397253"/>
            <a:ext cx="1938116" cy="3077021"/>
          </a:xfrm>
          <a:custGeom>
            <a:avLst/>
            <a:gdLst>
              <a:gd name="connsiteX0" fmla="*/ 822960 w 1729501"/>
              <a:gd name="connsiteY0" fmla="*/ 0 h 1371600"/>
              <a:gd name="connsiteX1" fmla="*/ 1706880 w 1729501"/>
              <a:gd name="connsiteY1" fmla="*/ 563880 h 1371600"/>
              <a:gd name="connsiteX2" fmla="*/ 0 w 1729501"/>
              <a:gd name="connsiteY2" fmla="*/ 1371600 h 1371600"/>
              <a:gd name="connsiteX0" fmla="*/ 640080 w 1546621"/>
              <a:gd name="connsiteY0" fmla="*/ 0 h 2971800"/>
              <a:gd name="connsiteX1" fmla="*/ 1524000 w 1546621"/>
              <a:gd name="connsiteY1" fmla="*/ 563880 h 2971800"/>
              <a:gd name="connsiteX2" fmla="*/ 0 w 1546621"/>
              <a:gd name="connsiteY2" fmla="*/ 2971800 h 2971800"/>
              <a:gd name="connsiteX0" fmla="*/ 640080 w 1791704"/>
              <a:gd name="connsiteY0" fmla="*/ 0 h 2971800"/>
              <a:gd name="connsiteX1" fmla="*/ 1775460 w 1791704"/>
              <a:gd name="connsiteY1" fmla="*/ 1363980 h 2971800"/>
              <a:gd name="connsiteX2" fmla="*/ 0 w 1791704"/>
              <a:gd name="connsiteY2" fmla="*/ 2971800 h 2971800"/>
              <a:gd name="connsiteX0" fmla="*/ 640080 w 1821642"/>
              <a:gd name="connsiteY0" fmla="*/ 0 h 2971800"/>
              <a:gd name="connsiteX1" fmla="*/ 1805940 w 1821642"/>
              <a:gd name="connsiteY1" fmla="*/ 1912620 h 2971800"/>
              <a:gd name="connsiteX2" fmla="*/ 0 w 1821642"/>
              <a:gd name="connsiteY2" fmla="*/ 2971800 h 2971800"/>
              <a:gd name="connsiteX0" fmla="*/ 640080 w 1891225"/>
              <a:gd name="connsiteY0" fmla="*/ 0 h 2971800"/>
              <a:gd name="connsiteX1" fmla="*/ 1500943 w 1891225"/>
              <a:gd name="connsiteY1" fmla="*/ 876300 h 2971800"/>
              <a:gd name="connsiteX2" fmla="*/ 1805940 w 1891225"/>
              <a:gd name="connsiteY2" fmla="*/ 1912620 h 2971800"/>
              <a:gd name="connsiteX3" fmla="*/ 0 w 1891225"/>
              <a:gd name="connsiteY3" fmla="*/ 2971800 h 2971800"/>
              <a:gd name="connsiteX0" fmla="*/ 640080 w 1938116"/>
              <a:gd name="connsiteY0" fmla="*/ 0 h 2971800"/>
              <a:gd name="connsiteX1" fmla="*/ 1714303 w 1938116"/>
              <a:gd name="connsiteY1" fmla="*/ 906780 h 2971800"/>
              <a:gd name="connsiteX2" fmla="*/ 1805940 w 1938116"/>
              <a:gd name="connsiteY2" fmla="*/ 1912620 h 2971800"/>
              <a:gd name="connsiteX3" fmla="*/ 0 w 1938116"/>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1938116" h="2971800">
                <a:moveTo>
                  <a:pt x="640080" y="0"/>
                </a:moveTo>
                <a:cubicBezTo>
                  <a:pt x="783557" y="146050"/>
                  <a:pt x="1519993" y="588010"/>
                  <a:pt x="1714303" y="906780"/>
                </a:cubicBezTo>
                <a:cubicBezTo>
                  <a:pt x="1908613" y="1225550"/>
                  <a:pt x="2056097" y="1563370"/>
                  <a:pt x="1805940" y="1912620"/>
                </a:cubicBezTo>
                <a:cubicBezTo>
                  <a:pt x="1668780" y="2141220"/>
                  <a:pt x="784860" y="2682240"/>
                  <a:pt x="0" y="2971800"/>
                </a:cubicBezTo>
              </a:path>
            </a:pathLst>
          </a:custGeom>
          <a:noFill/>
          <a:ln w="508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39166800" y="14115437"/>
            <a:ext cx="2022044" cy="1924105"/>
          </a:xfrm>
          <a:custGeom>
            <a:avLst/>
            <a:gdLst>
              <a:gd name="connsiteX0" fmla="*/ 0 w 2895600"/>
              <a:gd name="connsiteY0" fmla="*/ 103574 h 2191454"/>
              <a:gd name="connsiteX1" fmla="*/ 1615440 w 2895600"/>
              <a:gd name="connsiteY1" fmla="*/ 149294 h 2191454"/>
              <a:gd name="connsiteX2" fmla="*/ 1889760 w 2895600"/>
              <a:gd name="connsiteY2" fmla="*/ 1536134 h 2191454"/>
              <a:gd name="connsiteX3" fmla="*/ 2895600 w 2895600"/>
              <a:gd name="connsiteY3" fmla="*/ 2191454 h 2191454"/>
              <a:gd name="connsiteX0" fmla="*/ 0 w 2895600"/>
              <a:gd name="connsiteY0" fmla="*/ 101546 h 2189426"/>
              <a:gd name="connsiteX1" fmla="*/ 1615440 w 2895600"/>
              <a:gd name="connsiteY1" fmla="*/ 147266 h 2189426"/>
              <a:gd name="connsiteX2" fmla="*/ 2148840 w 2895600"/>
              <a:gd name="connsiteY2" fmla="*/ 1503626 h 2189426"/>
              <a:gd name="connsiteX3" fmla="*/ 2895600 w 2895600"/>
              <a:gd name="connsiteY3" fmla="*/ 2189426 h 2189426"/>
              <a:gd name="connsiteX0" fmla="*/ 0 w 2895600"/>
              <a:gd name="connsiteY0" fmla="*/ 14865 h 2102745"/>
              <a:gd name="connsiteX1" fmla="*/ 1508760 w 2895600"/>
              <a:gd name="connsiteY1" fmla="*/ 548265 h 2102745"/>
              <a:gd name="connsiteX2" fmla="*/ 2148840 w 2895600"/>
              <a:gd name="connsiteY2" fmla="*/ 1416945 h 2102745"/>
              <a:gd name="connsiteX3" fmla="*/ 2895600 w 2895600"/>
              <a:gd name="connsiteY3" fmla="*/ 2102745 h 2102745"/>
              <a:gd name="connsiteX0" fmla="*/ 0 w 2895600"/>
              <a:gd name="connsiteY0" fmla="*/ 26331 h 2114211"/>
              <a:gd name="connsiteX1" fmla="*/ 1249680 w 2895600"/>
              <a:gd name="connsiteY1" fmla="*/ 346371 h 2114211"/>
              <a:gd name="connsiteX2" fmla="*/ 2148840 w 2895600"/>
              <a:gd name="connsiteY2" fmla="*/ 1428411 h 2114211"/>
              <a:gd name="connsiteX3" fmla="*/ 2895600 w 2895600"/>
              <a:gd name="connsiteY3" fmla="*/ 2114211 h 2114211"/>
              <a:gd name="connsiteX0" fmla="*/ 0 w 2895600"/>
              <a:gd name="connsiteY0" fmla="*/ 29429 h 2117309"/>
              <a:gd name="connsiteX1" fmla="*/ 1524000 w 2895600"/>
              <a:gd name="connsiteY1" fmla="*/ 318989 h 2117309"/>
              <a:gd name="connsiteX2" fmla="*/ 2148840 w 2895600"/>
              <a:gd name="connsiteY2" fmla="*/ 1431509 h 2117309"/>
              <a:gd name="connsiteX3" fmla="*/ 2895600 w 2895600"/>
              <a:gd name="connsiteY3" fmla="*/ 2117309 h 2117309"/>
              <a:gd name="connsiteX0" fmla="*/ 0 w 2895600"/>
              <a:gd name="connsiteY0" fmla="*/ 28660 h 2116540"/>
              <a:gd name="connsiteX1" fmla="*/ 1524000 w 2895600"/>
              <a:gd name="connsiteY1" fmla="*/ 318220 h 2116540"/>
              <a:gd name="connsiteX2" fmla="*/ 2194560 w 2895600"/>
              <a:gd name="connsiteY2" fmla="*/ 1385020 h 2116540"/>
              <a:gd name="connsiteX3" fmla="*/ 2895600 w 2895600"/>
              <a:gd name="connsiteY3" fmla="*/ 2116540 h 2116540"/>
              <a:gd name="connsiteX0" fmla="*/ 0 w 2895600"/>
              <a:gd name="connsiteY0" fmla="*/ 0 h 2087880"/>
              <a:gd name="connsiteX1" fmla="*/ 1076960 w 2895600"/>
              <a:gd name="connsiteY1" fmla="*/ 50799 h 2087880"/>
              <a:gd name="connsiteX2" fmla="*/ 1524000 w 2895600"/>
              <a:gd name="connsiteY2" fmla="*/ 289560 h 2087880"/>
              <a:gd name="connsiteX3" fmla="*/ 2194560 w 2895600"/>
              <a:gd name="connsiteY3" fmla="*/ 1356360 h 2087880"/>
              <a:gd name="connsiteX4" fmla="*/ 2895600 w 2895600"/>
              <a:gd name="connsiteY4" fmla="*/ 2087880 h 2087880"/>
              <a:gd name="connsiteX0" fmla="*/ 0 w 2895600"/>
              <a:gd name="connsiteY0" fmla="*/ 0 h 2087880"/>
              <a:gd name="connsiteX1" fmla="*/ 1076960 w 2895600"/>
              <a:gd name="connsiteY1" fmla="*/ 50799 h 2087880"/>
              <a:gd name="connsiteX2" fmla="*/ 1524000 w 2895600"/>
              <a:gd name="connsiteY2" fmla="*/ 289560 h 2087880"/>
              <a:gd name="connsiteX3" fmla="*/ 1544320 w 2895600"/>
              <a:gd name="connsiteY3" fmla="*/ 335279 h 2087880"/>
              <a:gd name="connsiteX4" fmla="*/ 2194560 w 2895600"/>
              <a:gd name="connsiteY4" fmla="*/ 1356360 h 2087880"/>
              <a:gd name="connsiteX5" fmla="*/ 2895600 w 2895600"/>
              <a:gd name="connsiteY5" fmla="*/ 2087880 h 2087880"/>
              <a:gd name="connsiteX0" fmla="*/ 0 w 2895600"/>
              <a:gd name="connsiteY0" fmla="*/ 0 h 2087880"/>
              <a:gd name="connsiteX1" fmla="*/ 1076960 w 2895600"/>
              <a:gd name="connsiteY1" fmla="*/ 50799 h 2087880"/>
              <a:gd name="connsiteX2" fmla="*/ 1524000 w 2895600"/>
              <a:gd name="connsiteY2" fmla="*/ 289560 h 2087880"/>
              <a:gd name="connsiteX3" fmla="*/ 1838960 w 2895600"/>
              <a:gd name="connsiteY3" fmla="*/ 396239 h 2087880"/>
              <a:gd name="connsiteX4" fmla="*/ 2194560 w 2895600"/>
              <a:gd name="connsiteY4" fmla="*/ 1356360 h 2087880"/>
              <a:gd name="connsiteX5" fmla="*/ 2895600 w 2895600"/>
              <a:gd name="connsiteY5" fmla="*/ 2087880 h 2087880"/>
              <a:gd name="connsiteX0" fmla="*/ 0 w 2895600"/>
              <a:gd name="connsiteY0" fmla="*/ 0 h 2087880"/>
              <a:gd name="connsiteX1" fmla="*/ 1076960 w 2895600"/>
              <a:gd name="connsiteY1" fmla="*/ 50799 h 2087880"/>
              <a:gd name="connsiteX2" fmla="*/ 1554480 w 2895600"/>
              <a:gd name="connsiteY2" fmla="*/ 147320 h 2087880"/>
              <a:gd name="connsiteX3" fmla="*/ 1838960 w 2895600"/>
              <a:gd name="connsiteY3" fmla="*/ 396239 h 2087880"/>
              <a:gd name="connsiteX4" fmla="*/ 2194560 w 2895600"/>
              <a:gd name="connsiteY4" fmla="*/ 1356360 h 2087880"/>
              <a:gd name="connsiteX5" fmla="*/ 2895600 w 2895600"/>
              <a:gd name="connsiteY5" fmla="*/ 2087880 h 2087880"/>
              <a:gd name="connsiteX0" fmla="*/ 0 w 2895600"/>
              <a:gd name="connsiteY0" fmla="*/ 0 h 2087880"/>
              <a:gd name="connsiteX1" fmla="*/ 1076960 w 2895600"/>
              <a:gd name="connsiteY1" fmla="*/ 50799 h 2087880"/>
              <a:gd name="connsiteX2" fmla="*/ 1564640 w 2895600"/>
              <a:gd name="connsiteY2" fmla="*/ 96520 h 2087880"/>
              <a:gd name="connsiteX3" fmla="*/ 1838960 w 2895600"/>
              <a:gd name="connsiteY3" fmla="*/ 396239 h 2087880"/>
              <a:gd name="connsiteX4" fmla="*/ 2194560 w 2895600"/>
              <a:gd name="connsiteY4" fmla="*/ 1356360 h 2087880"/>
              <a:gd name="connsiteX5" fmla="*/ 2895600 w 2895600"/>
              <a:gd name="connsiteY5" fmla="*/ 2087880 h 2087880"/>
              <a:gd name="connsiteX0" fmla="*/ 0 w 2895600"/>
              <a:gd name="connsiteY0" fmla="*/ 0 h 2087880"/>
              <a:gd name="connsiteX1" fmla="*/ 1076960 w 2895600"/>
              <a:gd name="connsiteY1" fmla="*/ 50799 h 2087880"/>
              <a:gd name="connsiteX2" fmla="*/ 1564640 w 2895600"/>
              <a:gd name="connsiteY2" fmla="*/ 96520 h 2087880"/>
              <a:gd name="connsiteX3" fmla="*/ 1838960 w 2895600"/>
              <a:gd name="connsiteY3" fmla="*/ 396239 h 2087880"/>
              <a:gd name="connsiteX4" fmla="*/ 2194560 w 2895600"/>
              <a:gd name="connsiteY4" fmla="*/ 1356360 h 2087880"/>
              <a:gd name="connsiteX5" fmla="*/ 2895600 w 2895600"/>
              <a:gd name="connsiteY5" fmla="*/ 2087880 h 2087880"/>
              <a:gd name="connsiteX0" fmla="*/ 0 w 2837727"/>
              <a:gd name="connsiteY0" fmla="*/ 0 h 1972133"/>
              <a:gd name="connsiteX1" fmla="*/ 1076960 w 2837727"/>
              <a:gd name="connsiteY1" fmla="*/ 50799 h 1972133"/>
              <a:gd name="connsiteX2" fmla="*/ 1564640 w 2837727"/>
              <a:gd name="connsiteY2" fmla="*/ 96520 h 1972133"/>
              <a:gd name="connsiteX3" fmla="*/ 1838960 w 2837727"/>
              <a:gd name="connsiteY3" fmla="*/ 396239 h 1972133"/>
              <a:gd name="connsiteX4" fmla="*/ 2194560 w 2837727"/>
              <a:gd name="connsiteY4" fmla="*/ 1356360 h 1972133"/>
              <a:gd name="connsiteX5" fmla="*/ 2837727 w 2837727"/>
              <a:gd name="connsiteY5" fmla="*/ 1972133 h 1972133"/>
              <a:gd name="connsiteX0" fmla="*/ 13395 w 2215276"/>
              <a:gd name="connsiteY0" fmla="*/ 0 h 1857833"/>
              <a:gd name="connsiteX1" fmla="*/ 1090355 w 2215276"/>
              <a:gd name="connsiteY1" fmla="*/ 50799 h 1857833"/>
              <a:gd name="connsiteX2" fmla="*/ 1578035 w 2215276"/>
              <a:gd name="connsiteY2" fmla="*/ 96520 h 1857833"/>
              <a:gd name="connsiteX3" fmla="*/ 1852355 w 2215276"/>
              <a:gd name="connsiteY3" fmla="*/ 396239 h 1857833"/>
              <a:gd name="connsiteX4" fmla="*/ 2207955 w 2215276"/>
              <a:gd name="connsiteY4" fmla="*/ 1356360 h 1857833"/>
              <a:gd name="connsiteX5" fmla="*/ 39342 w 2215276"/>
              <a:gd name="connsiteY5" fmla="*/ 1857833 h 1857833"/>
              <a:gd name="connsiteX0" fmla="*/ 15958 w 2035464"/>
              <a:gd name="connsiteY0" fmla="*/ 0 h 1857833"/>
              <a:gd name="connsiteX1" fmla="*/ 1092918 w 2035464"/>
              <a:gd name="connsiteY1" fmla="*/ 50799 h 1857833"/>
              <a:gd name="connsiteX2" fmla="*/ 1580598 w 2035464"/>
              <a:gd name="connsiteY2" fmla="*/ 96520 h 1857833"/>
              <a:gd name="connsiteX3" fmla="*/ 1854918 w 2035464"/>
              <a:gd name="connsiteY3" fmla="*/ 396239 h 1857833"/>
              <a:gd name="connsiteX4" fmla="*/ 2027638 w 2035464"/>
              <a:gd name="connsiteY4" fmla="*/ 1424940 h 1857833"/>
              <a:gd name="connsiteX5" fmla="*/ 41905 w 2035464"/>
              <a:gd name="connsiteY5" fmla="*/ 1857833 h 1857833"/>
              <a:gd name="connsiteX0" fmla="*/ 0 w 1922542"/>
              <a:gd name="connsiteY0" fmla="*/ 0 h 1857833"/>
              <a:gd name="connsiteX1" fmla="*/ 1076960 w 1922542"/>
              <a:gd name="connsiteY1" fmla="*/ 50799 h 1857833"/>
              <a:gd name="connsiteX2" fmla="*/ 1564640 w 1922542"/>
              <a:gd name="connsiteY2" fmla="*/ 96520 h 1857833"/>
              <a:gd name="connsiteX3" fmla="*/ 1838960 w 1922542"/>
              <a:gd name="connsiteY3" fmla="*/ 396239 h 1857833"/>
              <a:gd name="connsiteX4" fmla="*/ 25947 w 1922542"/>
              <a:gd name="connsiteY4" fmla="*/ 1857833 h 1857833"/>
              <a:gd name="connsiteX0" fmla="*/ 0 w 1862769"/>
              <a:gd name="connsiteY0" fmla="*/ 0 h 1857833"/>
              <a:gd name="connsiteX1" fmla="*/ 1076960 w 1862769"/>
              <a:gd name="connsiteY1" fmla="*/ 50799 h 1857833"/>
              <a:gd name="connsiteX2" fmla="*/ 1564640 w 1862769"/>
              <a:gd name="connsiteY2" fmla="*/ 96520 h 1857833"/>
              <a:gd name="connsiteX3" fmla="*/ 1770380 w 1862769"/>
              <a:gd name="connsiteY3" fmla="*/ 1264919 h 1857833"/>
              <a:gd name="connsiteX4" fmla="*/ 25947 w 1862769"/>
              <a:gd name="connsiteY4" fmla="*/ 1857833 h 1857833"/>
              <a:gd name="connsiteX0" fmla="*/ 0 w 1950282"/>
              <a:gd name="connsiteY0" fmla="*/ 0 h 1857833"/>
              <a:gd name="connsiteX1" fmla="*/ 1076960 w 1950282"/>
              <a:gd name="connsiteY1" fmla="*/ 50799 h 1857833"/>
              <a:gd name="connsiteX2" fmla="*/ 1816100 w 1950282"/>
              <a:gd name="connsiteY2" fmla="*/ 416560 h 1857833"/>
              <a:gd name="connsiteX3" fmla="*/ 1770380 w 1950282"/>
              <a:gd name="connsiteY3" fmla="*/ 1264919 h 1857833"/>
              <a:gd name="connsiteX4" fmla="*/ 25947 w 1950282"/>
              <a:gd name="connsiteY4" fmla="*/ 1857833 h 1857833"/>
              <a:gd name="connsiteX0" fmla="*/ 42633 w 1997612"/>
              <a:gd name="connsiteY0" fmla="*/ 0 h 1720673"/>
              <a:gd name="connsiteX1" fmla="*/ 1119593 w 1997612"/>
              <a:gd name="connsiteY1" fmla="*/ 50799 h 1720673"/>
              <a:gd name="connsiteX2" fmla="*/ 1858733 w 1997612"/>
              <a:gd name="connsiteY2" fmla="*/ 416560 h 1720673"/>
              <a:gd name="connsiteX3" fmla="*/ 1813013 w 1997612"/>
              <a:gd name="connsiteY3" fmla="*/ 1264919 h 1720673"/>
              <a:gd name="connsiteX4" fmla="*/ 0 w 1997612"/>
              <a:gd name="connsiteY4" fmla="*/ 1720673 h 1720673"/>
              <a:gd name="connsiteX0" fmla="*/ 42633 w 1997612"/>
              <a:gd name="connsiteY0" fmla="*/ 0 h 1721352"/>
              <a:gd name="connsiteX1" fmla="*/ 1119593 w 1997612"/>
              <a:gd name="connsiteY1" fmla="*/ 50799 h 1721352"/>
              <a:gd name="connsiteX2" fmla="*/ 1858733 w 1997612"/>
              <a:gd name="connsiteY2" fmla="*/ 416560 h 1721352"/>
              <a:gd name="connsiteX3" fmla="*/ 1813013 w 1997612"/>
              <a:gd name="connsiteY3" fmla="*/ 1264919 h 1721352"/>
              <a:gd name="connsiteX4" fmla="*/ 0 w 1997612"/>
              <a:gd name="connsiteY4" fmla="*/ 1720673 h 1721352"/>
              <a:gd name="connsiteX0" fmla="*/ 65493 w 2022044"/>
              <a:gd name="connsiteY0" fmla="*/ 0 h 1858309"/>
              <a:gd name="connsiteX1" fmla="*/ 1142453 w 2022044"/>
              <a:gd name="connsiteY1" fmla="*/ 50799 h 1858309"/>
              <a:gd name="connsiteX2" fmla="*/ 1881593 w 2022044"/>
              <a:gd name="connsiteY2" fmla="*/ 416560 h 1858309"/>
              <a:gd name="connsiteX3" fmla="*/ 1835873 w 2022044"/>
              <a:gd name="connsiteY3" fmla="*/ 1264919 h 1858309"/>
              <a:gd name="connsiteX4" fmla="*/ 0 w 2022044"/>
              <a:gd name="connsiteY4" fmla="*/ 1857833 h 1858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2044" h="1858309">
                <a:moveTo>
                  <a:pt x="65493" y="0"/>
                </a:moveTo>
                <a:cubicBezTo>
                  <a:pt x="234826" y="13546"/>
                  <a:pt x="888453" y="33019"/>
                  <a:pt x="1142453" y="50799"/>
                </a:cubicBezTo>
                <a:cubicBezTo>
                  <a:pt x="1396453" y="99059"/>
                  <a:pt x="1766023" y="214207"/>
                  <a:pt x="1881593" y="416560"/>
                </a:cubicBezTo>
                <a:cubicBezTo>
                  <a:pt x="1997163" y="618913"/>
                  <a:pt x="2149472" y="1024707"/>
                  <a:pt x="1835873" y="1264919"/>
                </a:cubicBezTo>
                <a:cubicBezTo>
                  <a:pt x="1522274" y="1505131"/>
                  <a:pt x="469151" y="1873374"/>
                  <a:pt x="0" y="1857833"/>
                </a:cubicBezTo>
              </a:path>
            </a:pathLst>
          </a:custGeom>
          <a:noFill/>
          <a:ln w="508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Freeform 1024"/>
          <p:cNvSpPr/>
          <p:nvPr/>
        </p:nvSpPr>
        <p:spPr>
          <a:xfrm>
            <a:off x="32194768" y="13782273"/>
            <a:ext cx="2284666" cy="2257270"/>
          </a:xfrm>
          <a:custGeom>
            <a:avLst/>
            <a:gdLst>
              <a:gd name="connsiteX0" fmla="*/ 0 w 2225040"/>
              <a:gd name="connsiteY0" fmla="*/ 0 h 1095465"/>
              <a:gd name="connsiteX1" fmla="*/ 883920 w 2225040"/>
              <a:gd name="connsiteY1" fmla="*/ 213360 h 1095465"/>
              <a:gd name="connsiteX2" fmla="*/ 1356360 w 2225040"/>
              <a:gd name="connsiteY2" fmla="*/ 990600 h 1095465"/>
              <a:gd name="connsiteX3" fmla="*/ 2225040 w 2225040"/>
              <a:gd name="connsiteY3" fmla="*/ 1066800 h 1095465"/>
              <a:gd name="connsiteX0" fmla="*/ 0 w 2225040"/>
              <a:gd name="connsiteY0" fmla="*/ 0 h 1095465"/>
              <a:gd name="connsiteX1" fmla="*/ 812800 w 2225040"/>
              <a:gd name="connsiteY1" fmla="*/ 81280 h 1095465"/>
              <a:gd name="connsiteX2" fmla="*/ 883920 w 2225040"/>
              <a:gd name="connsiteY2" fmla="*/ 213360 h 1095465"/>
              <a:gd name="connsiteX3" fmla="*/ 1356360 w 2225040"/>
              <a:gd name="connsiteY3" fmla="*/ 990600 h 1095465"/>
              <a:gd name="connsiteX4" fmla="*/ 2225040 w 2225040"/>
              <a:gd name="connsiteY4" fmla="*/ 1066800 h 1095465"/>
              <a:gd name="connsiteX0" fmla="*/ 0 w 2225040"/>
              <a:gd name="connsiteY0" fmla="*/ 0 h 1088458"/>
              <a:gd name="connsiteX1" fmla="*/ 812800 w 2225040"/>
              <a:gd name="connsiteY1" fmla="*/ 81280 h 1088458"/>
              <a:gd name="connsiteX2" fmla="*/ 1056640 w 2225040"/>
              <a:gd name="connsiteY2" fmla="*/ 355600 h 1088458"/>
              <a:gd name="connsiteX3" fmla="*/ 1356360 w 2225040"/>
              <a:gd name="connsiteY3" fmla="*/ 990600 h 1088458"/>
              <a:gd name="connsiteX4" fmla="*/ 2225040 w 2225040"/>
              <a:gd name="connsiteY4" fmla="*/ 1066800 h 1088458"/>
              <a:gd name="connsiteX0" fmla="*/ 0 w 2225040"/>
              <a:gd name="connsiteY0" fmla="*/ 0 h 1088458"/>
              <a:gd name="connsiteX1" fmla="*/ 812800 w 2225040"/>
              <a:gd name="connsiteY1" fmla="*/ 23407 h 1088458"/>
              <a:gd name="connsiteX2" fmla="*/ 1056640 w 2225040"/>
              <a:gd name="connsiteY2" fmla="*/ 355600 h 1088458"/>
              <a:gd name="connsiteX3" fmla="*/ 1356360 w 2225040"/>
              <a:gd name="connsiteY3" fmla="*/ 990600 h 1088458"/>
              <a:gd name="connsiteX4" fmla="*/ 2225040 w 2225040"/>
              <a:gd name="connsiteY4" fmla="*/ 1066800 h 1088458"/>
              <a:gd name="connsiteX0" fmla="*/ 0 w 2225040"/>
              <a:gd name="connsiteY0" fmla="*/ 0 h 1892595"/>
              <a:gd name="connsiteX1" fmla="*/ 812800 w 2225040"/>
              <a:gd name="connsiteY1" fmla="*/ 23407 h 1892595"/>
              <a:gd name="connsiteX2" fmla="*/ 1056640 w 2225040"/>
              <a:gd name="connsiteY2" fmla="*/ 355600 h 1892595"/>
              <a:gd name="connsiteX3" fmla="*/ 1298487 w 2225040"/>
              <a:gd name="connsiteY3" fmla="*/ 1881851 h 1892595"/>
              <a:gd name="connsiteX4" fmla="*/ 2225040 w 2225040"/>
              <a:gd name="connsiteY4" fmla="*/ 1066800 h 1892595"/>
              <a:gd name="connsiteX0" fmla="*/ 0 w 2225040"/>
              <a:gd name="connsiteY0" fmla="*/ 0 h 1596398"/>
              <a:gd name="connsiteX1" fmla="*/ 812800 w 2225040"/>
              <a:gd name="connsiteY1" fmla="*/ 23407 h 1596398"/>
              <a:gd name="connsiteX2" fmla="*/ 1056640 w 2225040"/>
              <a:gd name="connsiteY2" fmla="*/ 355600 h 1596398"/>
              <a:gd name="connsiteX3" fmla="*/ 1252188 w 2225040"/>
              <a:gd name="connsiteY3" fmla="*/ 1580909 h 1596398"/>
              <a:gd name="connsiteX4" fmla="*/ 2225040 w 2225040"/>
              <a:gd name="connsiteY4" fmla="*/ 1066800 h 1596398"/>
              <a:gd name="connsiteX0" fmla="*/ 0 w 2444959"/>
              <a:gd name="connsiteY0" fmla="*/ 0 h 1926231"/>
              <a:gd name="connsiteX1" fmla="*/ 812800 w 2444959"/>
              <a:gd name="connsiteY1" fmla="*/ 23407 h 1926231"/>
              <a:gd name="connsiteX2" fmla="*/ 1056640 w 2444959"/>
              <a:gd name="connsiteY2" fmla="*/ 355600 h 1926231"/>
              <a:gd name="connsiteX3" fmla="*/ 1252188 w 2444959"/>
              <a:gd name="connsiteY3" fmla="*/ 1580909 h 1926231"/>
              <a:gd name="connsiteX4" fmla="*/ 2444959 w 2444959"/>
              <a:gd name="connsiteY4" fmla="*/ 1923326 h 1926231"/>
              <a:gd name="connsiteX0" fmla="*/ 0 w 2444959"/>
              <a:gd name="connsiteY0" fmla="*/ 0 h 1933448"/>
              <a:gd name="connsiteX1" fmla="*/ 812800 w 2444959"/>
              <a:gd name="connsiteY1" fmla="*/ 23407 h 1933448"/>
              <a:gd name="connsiteX2" fmla="*/ 1056640 w 2444959"/>
              <a:gd name="connsiteY2" fmla="*/ 355600 h 1933448"/>
              <a:gd name="connsiteX3" fmla="*/ 1205889 w 2444959"/>
              <a:gd name="connsiteY3" fmla="*/ 1789254 h 1933448"/>
              <a:gd name="connsiteX4" fmla="*/ 2444959 w 2444959"/>
              <a:gd name="connsiteY4" fmla="*/ 1923326 h 1933448"/>
              <a:gd name="connsiteX0" fmla="*/ 0 w 2444959"/>
              <a:gd name="connsiteY0" fmla="*/ 0 h 1953902"/>
              <a:gd name="connsiteX1" fmla="*/ 812800 w 2444959"/>
              <a:gd name="connsiteY1" fmla="*/ 23407 h 1953902"/>
              <a:gd name="connsiteX2" fmla="*/ 1056640 w 2444959"/>
              <a:gd name="connsiteY2" fmla="*/ 355600 h 1953902"/>
              <a:gd name="connsiteX3" fmla="*/ 1171165 w 2444959"/>
              <a:gd name="connsiteY3" fmla="*/ 1870277 h 1953902"/>
              <a:gd name="connsiteX4" fmla="*/ 2444959 w 2444959"/>
              <a:gd name="connsiteY4" fmla="*/ 1923326 h 1953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4959" h="1953902">
                <a:moveTo>
                  <a:pt x="0" y="0"/>
                </a:moveTo>
                <a:cubicBezTo>
                  <a:pt x="138853" y="30480"/>
                  <a:pt x="665480" y="-12153"/>
                  <a:pt x="812800" y="23407"/>
                </a:cubicBezTo>
                <a:cubicBezTo>
                  <a:pt x="960120" y="58967"/>
                  <a:pt x="996913" y="47788"/>
                  <a:pt x="1056640" y="355600"/>
                </a:cubicBezTo>
                <a:cubicBezTo>
                  <a:pt x="1116368" y="663412"/>
                  <a:pt x="976432" y="1751744"/>
                  <a:pt x="1171165" y="1870277"/>
                </a:cubicBezTo>
                <a:cubicBezTo>
                  <a:pt x="1365898" y="1988810"/>
                  <a:pt x="2122379" y="1956346"/>
                  <a:pt x="2444959" y="1923326"/>
                </a:cubicBezTo>
              </a:path>
            </a:pathLst>
          </a:custGeom>
          <a:noFill/>
          <a:ln w="508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Brace 31"/>
          <p:cNvSpPr/>
          <p:nvPr/>
        </p:nvSpPr>
        <p:spPr>
          <a:xfrm>
            <a:off x="31707090" y="13270926"/>
            <a:ext cx="487678" cy="1022692"/>
          </a:xfrm>
          <a:prstGeom prst="righ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3" name="TextBox 2"/>
          <p:cNvSpPr txBox="1"/>
          <p:nvPr/>
        </p:nvSpPr>
        <p:spPr>
          <a:xfrm>
            <a:off x="23910988" y="2512391"/>
            <a:ext cx="13642290" cy="1569660"/>
          </a:xfrm>
          <a:prstGeom prst="rect">
            <a:avLst/>
          </a:prstGeom>
          <a:noFill/>
        </p:spPr>
        <p:txBody>
          <a:bodyPr wrap="square" rtlCol="0">
            <a:spAutoFit/>
          </a:bodyPr>
          <a:lstStyle/>
          <a:p>
            <a:r>
              <a:rPr lang="en-US" sz="4800" dirty="0" smtClean="0"/>
              <a:t>Project archive:</a:t>
            </a:r>
          </a:p>
          <a:p>
            <a:r>
              <a:rPr lang="en-US" sz="4800" dirty="0"/>
              <a:t>http://kuscholarworks.ku.edu/handle/1808/15746</a:t>
            </a:r>
          </a:p>
        </p:txBody>
      </p:sp>
    </p:spTree>
    <p:extLst>
      <p:ext uri="{BB962C8B-B14F-4D97-AF65-F5344CB8AC3E}">
        <p14:creationId xmlns:p14="http://schemas.microsoft.com/office/powerpoint/2010/main" val="755979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TotalTime>
  <Words>604</Words>
  <Application>Microsoft Office PowerPoint</Application>
  <PresentationFormat>Custom</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Hoyle</dc:creator>
  <cp:lastModifiedBy>lhoyle</cp:lastModifiedBy>
  <cp:revision>44</cp:revision>
  <cp:lastPrinted>2015-02-05T16:59:31Z</cp:lastPrinted>
  <dcterms:created xsi:type="dcterms:W3CDTF">2015-01-18T16:15:07Z</dcterms:created>
  <dcterms:modified xsi:type="dcterms:W3CDTF">2015-03-17T20:00:53Z</dcterms:modified>
</cp:coreProperties>
</file>