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9" r:id="rId2"/>
    <p:sldId id="257" r:id="rId3"/>
    <p:sldId id="261" r:id="rId4"/>
    <p:sldId id="262" r:id="rId5"/>
    <p:sldId id="263" r:id="rId6"/>
    <p:sldId id="279" r:id="rId7"/>
    <p:sldId id="264" r:id="rId8"/>
    <p:sldId id="265" r:id="rId9"/>
    <p:sldId id="285" r:id="rId10"/>
    <p:sldId id="280" r:id="rId11"/>
    <p:sldId id="269" r:id="rId12"/>
    <p:sldId id="270" r:id="rId13"/>
    <p:sldId id="271" r:id="rId14"/>
    <p:sldId id="272" r:id="rId15"/>
    <p:sldId id="273" r:id="rId16"/>
    <p:sldId id="282" r:id="rId17"/>
    <p:sldId id="274" r:id="rId18"/>
    <p:sldId id="275" r:id="rId19"/>
    <p:sldId id="276" r:id="rId20"/>
    <p:sldId id="277" r:id="rId21"/>
    <p:sldId id="278" r:id="rId22"/>
    <p:sldId id="283" r:id="rId23"/>
    <p:sldId id="284" r:id="rId24"/>
    <p:sldId id="286" r:id="rId25"/>
    <p:sldId id="287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2E9"/>
    <a:srgbClr val="CCDEE6"/>
    <a:srgbClr val="3B6E8F"/>
    <a:srgbClr val="560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60"/>
  </p:normalViewPr>
  <p:slideViewPr>
    <p:cSldViewPr snapToObjects="1">
      <p:cViewPr varScale="1">
        <p:scale>
          <a:sx n="110" d="100"/>
          <a:sy n="110" d="100"/>
        </p:scale>
        <p:origin x="17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E7103-E8C0-A548-81C7-8AC7E2703461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C03A5-F8C5-5740-A65A-06BC3675C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C03A5-F8C5-5740-A65A-06BC3675C3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4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4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9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1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74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6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8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2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8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3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7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1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7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di-logo-invert.png"/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22509"/>
            <a:ext cx="1350200" cy="615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194" y="838200"/>
            <a:ext cx="7772400" cy="1470025"/>
          </a:xfrm>
        </p:spPr>
        <p:txBody>
          <a:bodyPr/>
          <a:lstStyle/>
          <a:p>
            <a:r>
              <a:rPr lang="en-US" dirty="0" smtClean="0"/>
              <a:t>DDI Moving Forward:</a:t>
            </a:r>
            <a:br>
              <a:rPr lang="en-US" dirty="0" smtClean="0"/>
            </a:br>
            <a:r>
              <a:rPr lang="en-US" dirty="0" smtClean="0"/>
              <a:t>Sprint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514600"/>
            <a:ext cx="6400800" cy="1752600"/>
          </a:xfrm>
        </p:spPr>
        <p:txBody>
          <a:bodyPr/>
          <a:lstStyle/>
          <a:p>
            <a:r>
              <a:rPr lang="en-US" dirty="0" err="1" smtClean="0"/>
              <a:t>Schloss</a:t>
            </a:r>
            <a:r>
              <a:rPr lang="en-US" dirty="0" smtClean="0"/>
              <a:t> </a:t>
            </a:r>
            <a:r>
              <a:rPr lang="en-US" dirty="0" err="1" smtClean="0"/>
              <a:t>Dagstuhl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October 28-November 1,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10000"/>
            <a:ext cx="1949724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716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Bef>
                <a:spcPts val="2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Completed model templates for the 4 identified functional areas – </a:t>
            </a:r>
            <a:r>
              <a:rPr lang="en-US" sz="2400" dirty="0" smtClean="0">
                <a:solidFill>
                  <a:srgbClr val="00B050"/>
                </a:solidFill>
              </a:rPr>
              <a:t>In progress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First draft of common model documentation based on the completed templates – </a:t>
            </a:r>
            <a:r>
              <a:rPr lang="en-US" sz="2400" dirty="0">
                <a:solidFill>
                  <a:srgbClr val="00B050"/>
                </a:solidFill>
              </a:rPr>
              <a:t>In </a:t>
            </a:r>
            <a:r>
              <a:rPr lang="en-US" sz="2400" dirty="0" smtClean="0">
                <a:solidFill>
                  <a:srgbClr val="00B050"/>
                </a:solidFill>
              </a:rPr>
              <a:t>progress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Draft design and specification of production process – </a:t>
            </a:r>
            <a:r>
              <a:rPr lang="en-US" sz="2400" dirty="0" smtClean="0">
                <a:solidFill>
                  <a:srgbClr val="00B050"/>
                </a:solidFill>
              </a:rPr>
              <a:t>Done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Draft design principles for DDI work products </a:t>
            </a:r>
            <a:r>
              <a:rPr lang="en-US" sz="2400" dirty="0">
                <a:solidFill>
                  <a:srgbClr val="00B050"/>
                </a:solidFill>
              </a:rPr>
              <a:t>In progress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Documentation of DDI Alliance workflows </a:t>
            </a:r>
            <a:r>
              <a:rPr lang="en-US" sz="2400" dirty="0">
                <a:solidFill>
                  <a:srgbClr val="00B050"/>
                </a:solidFill>
              </a:rPr>
              <a:t>In progress</a:t>
            </a:r>
            <a:endParaRPr lang="en-US" sz="2400" dirty="0" smtClean="0">
              <a:solidFill>
                <a:srgbClr val="00B050"/>
              </a:solidFill>
            </a:endParaRP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Draft XML syntax binding specification </a:t>
            </a:r>
            <a:r>
              <a:rPr lang="en-US" sz="2400" dirty="0">
                <a:solidFill>
                  <a:srgbClr val="00B050"/>
                </a:solidFill>
              </a:rPr>
              <a:t>In progress</a:t>
            </a:r>
            <a:endParaRPr lang="en-US" sz="2400" dirty="0" smtClean="0">
              <a:solidFill>
                <a:srgbClr val="00B050"/>
              </a:solidFill>
            </a:endParaRP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Draft RDF syntax binding specification </a:t>
            </a:r>
            <a:r>
              <a:rPr lang="en-US" sz="2400" dirty="0" smtClean="0">
                <a:solidFill>
                  <a:srgbClr val="00B050"/>
                </a:solidFill>
              </a:rPr>
              <a:t>Mostly done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Draft business rules specification for model transformations </a:t>
            </a:r>
            <a:r>
              <a:rPr lang="en-US" sz="2400" dirty="0" smtClean="0">
                <a:solidFill>
                  <a:srgbClr val="00B050"/>
                </a:solidFill>
              </a:rPr>
              <a:t>In progress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Documentation of modeling style (includes UML profile) 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B050"/>
                </a:solidFill>
              </a:rPr>
              <a:t>In </a:t>
            </a:r>
            <a:r>
              <a:rPr lang="en-US" sz="2400" dirty="0">
                <a:solidFill>
                  <a:srgbClr val="00B050"/>
                </a:solidFill>
              </a:rPr>
              <a:t>progress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4361" y="16051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Deliverable 1: </a:t>
            </a:r>
            <a:r>
              <a:rPr lang="en-US" sz="3600" b="1" dirty="0"/>
              <a:t>Completed model templates for the 4 identified functional areas – </a:t>
            </a:r>
            <a:r>
              <a:rPr lang="en-US" sz="3600" b="1" dirty="0">
                <a:solidFill>
                  <a:srgbClr val="00B050"/>
                </a:solidFill>
              </a:rPr>
              <a:t>In progress</a:t>
            </a:r>
            <a:br>
              <a:rPr lang="en-US" sz="3600" b="1" dirty="0">
                <a:solidFill>
                  <a:srgbClr val="00B050"/>
                </a:solidFill>
              </a:rPr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Simple data description </a:t>
            </a:r>
            <a:r>
              <a:rPr lang="en-US" dirty="0">
                <a:solidFill>
                  <a:srgbClr val="00B050"/>
                </a:solidFill>
              </a:rPr>
              <a:t>In </a:t>
            </a:r>
            <a:r>
              <a:rPr lang="en-US" dirty="0" smtClean="0">
                <a:solidFill>
                  <a:srgbClr val="00B050"/>
                </a:solidFill>
              </a:rPr>
              <a:t>progress</a:t>
            </a:r>
          </a:p>
          <a:p>
            <a:r>
              <a:rPr lang="en-US" dirty="0"/>
              <a:t>F</a:t>
            </a:r>
            <a:r>
              <a:rPr lang="en-US" dirty="0" smtClean="0"/>
              <a:t>oundational metadata </a:t>
            </a:r>
            <a:r>
              <a:rPr lang="en-US" dirty="0" smtClean="0">
                <a:solidFill>
                  <a:srgbClr val="00B050"/>
                </a:solidFill>
              </a:rPr>
              <a:t>Done, needs review.  Includes Concept, Concept System, Category, Sign, Vocabulary, Designation, Label, Characteristic</a:t>
            </a:r>
            <a:r>
              <a:rPr lang="en-US" dirty="0">
                <a:solidFill>
                  <a:srgbClr val="00B050"/>
                </a:solidFill>
              </a:rPr>
              <a:t>. (http://ddi4.borsna.se/</a:t>
            </a:r>
            <a:r>
              <a:rPr lang="en-US" dirty="0" err="1" smtClean="0">
                <a:solidFill>
                  <a:srgbClr val="00B050"/>
                </a:solidFill>
              </a:rPr>
              <a:t>ddiobjects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r>
              <a:rPr lang="en-US" dirty="0" smtClean="0">
                <a:solidFill>
                  <a:schemeClr val="accent6"/>
                </a:solidFill>
              </a:rPr>
              <a:t>  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I</a:t>
            </a:r>
            <a:r>
              <a:rPr lang="en-US" dirty="0" smtClean="0"/>
              <a:t>nstrument/questionnaire </a:t>
            </a:r>
            <a:r>
              <a:rPr lang="en-US" dirty="0">
                <a:solidFill>
                  <a:srgbClr val="00B050"/>
                </a:solidFill>
              </a:rPr>
              <a:t>In </a:t>
            </a:r>
            <a:r>
              <a:rPr lang="en-US" dirty="0" smtClean="0">
                <a:solidFill>
                  <a:srgbClr val="00B050"/>
                </a:solidFill>
              </a:rPr>
              <a:t>progress, mostly complete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S</a:t>
            </a:r>
            <a:r>
              <a:rPr lang="en-US" dirty="0" smtClean="0"/>
              <a:t>imple codebook (data dictionary, study description) </a:t>
            </a:r>
            <a:r>
              <a:rPr lang="en-US" dirty="0">
                <a:solidFill>
                  <a:srgbClr val="00B050"/>
                </a:solidFill>
              </a:rPr>
              <a:t>In </a:t>
            </a:r>
            <a:r>
              <a:rPr lang="en-US" dirty="0" smtClean="0">
                <a:solidFill>
                  <a:srgbClr val="00B050"/>
                </a:solidFill>
              </a:rPr>
              <a:t>progress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Deliverable 2: First draft of common model documentation based on </a:t>
            </a:r>
            <a:r>
              <a:rPr lang="en-US" sz="3600" b="1" dirty="0" smtClean="0"/>
              <a:t>completed templates- </a:t>
            </a:r>
            <a:r>
              <a:rPr lang="en-US" sz="3600" b="1" dirty="0" smtClean="0">
                <a:solidFill>
                  <a:srgbClr val="00B050"/>
                </a:solidFill>
              </a:rPr>
              <a:t>In </a:t>
            </a:r>
            <a:r>
              <a:rPr lang="en-US" sz="3600" b="1" dirty="0">
                <a:solidFill>
                  <a:srgbClr val="00B050"/>
                </a:solidFill>
              </a:rPr>
              <a:t>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 err="1" smtClean="0"/>
              <a:t>DocBook</a:t>
            </a:r>
            <a:r>
              <a:rPr lang="en-US" dirty="0" smtClean="0"/>
              <a:t> being mined for solution.  Tools for making pretty documentation. Work continues on export function from Drupal.</a:t>
            </a:r>
          </a:p>
          <a:p>
            <a:r>
              <a:rPr lang="en-US" dirty="0" smtClean="0"/>
              <a:t>The same Drupal system can likely be used for both the collection of content and the production of documentation.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Deliverable 3: </a:t>
            </a:r>
            <a:r>
              <a:rPr lang="en-US" sz="3600" b="1" dirty="0"/>
              <a:t>Draft design and specification of production process – </a:t>
            </a:r>
            <a:r>
              <a:rPr lang="en-US" sz="3600" b="1" dirty="0">
                <a:solidFill>
                  <a:srgbClr val="00B050"/>
                </a:solidFill>
              </a:rPr>
              <a:t>Done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dirty="0" smtClean="0"/>
              <a:t>Shown earlier; needs review and integration with work flows deliverable (5)</a:t>
            </a:r>
          </a:p>
          <a:p>
            <a:r>
              <a:rPr lang="en-US" dirty="0" smtClean="0"/>
              <a:t>Drupal content and documentation tool nearly ready, currently implementing XML export function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Deliverable 4: </a:t>
            </a:r>
            <a:r>
              <a:rPr lang="en-US" sz="3200" b="1" dirty="0"/>
              <a:t>Draft design principles for DDI work </a:t>
            </a:r>
            <a:r>
              <a:rPr lang="en-US" sz="3200" b="1" dirty="0" smtClean="0"/>
              <a:t>products -- </a:t>
            </a:r>
            <a:r>
              <a:rPr lang="en-US" sz="3200" b="1" dirty="0" smtClean="0">
                <a:solidFill>
                  <a:srgbClr val="00B050"/>
                </a:solidFill>
              </a:rPr>
              <a:t>In </a:t>
            </a:r>
            <a:r>
              <a:rPr lang="en-US" sz="3200" b="1" dirty="0">
                <a:solidFill>
                  <a:srgbClr val="00B050"/>
                </a:solidFill>
              </a:rPr>
              <a:t>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Interoperability </a:t>
            </a:r>
            <a:r>
              <a:rPr lang="en-US" dirty="0"/>
              <a:t>and Standards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Simplicity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User </a:t>
            </a:r>
            <a:r>
              <a:rPr lang="en-US" dirty="0"/>
              <a:t>Driven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Terminology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Iterative </a:t>
            </a:r>
            <a:r>
              <a:rPr lang="en-US" dirty="0"/>
              <a:t>Development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Documentation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Lifecycle </a:t>
            </a:r>
            <a:r>
              <a:rPr lang="en-US" dirty="0"/>
              <a:t>Orientation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Reuse </a:t>
            </a:r>
            <a:r>
              <a:rPr lang="en-US" dirty="0"/>
              <a:t>and </a:t>
            </a:r>
            <a:r>
              <a:rPr lang="en-US" dirty="0" smtClean="0"/>
              <a:t>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Deliverable 4: Draft design principles for DDI work </a:t>
            </a:r>
            <a:r>
              <a:rPr lang="en-US" sz="3200" b="1" dirty="0" smtClean="0"/>
              <a:t>products (cont.)</a:t>
            </a:r>
            <a:r>
              <a:rPr lang="en-US" sz="3200" b="1" dirty="0"/>
              <a:t> </a:t>
            </a:r>
            <a:r>
              <a:rPr lang="en-US" sz="3200" b="1" dirty="0" smtClean="0"/>
              <a:t>-- </a:t>
            </a:r>
            <a:r>
              <a:rPr lang="en-US" sz="3200" b="1" dirty="0" smtClean="0">
                <a:solidFill>
                  <a:srgbClr val="00B050"/>
                </a:solidFill>
              </a:rPr>
              <a:t>In </a:t>
            </a:r>
            <a:r>
              <a:rPr lang="en-US" sz="3200" b="1" dirty="0">
                <a:solidFill>
                  <a:srgbClr val="00B050"/>
                </a:solidFill>
              </a:rPr>
              <a:t>progress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9.   Modularity</a:t>
            </a:r>
          </a:p>
          <a:p>
            <a:pPr marL="0" indent="0">
              <a:buNone/>
            </a:pPr>
            <a:r>
              <a:rPr lang="en-US" dirty="0" smtClean="0"/>
              <a:t>10. Stability </a:t>
            </a:r>
          </a:p>
          <a:p>
            <a:pPr marL="0" indent="0">
              <a:buNone/>
            </a:pPr>
            <a:r>
              <a:rPr lang="en-US" dirty="0" smtClean="0"/>
              <a:t>11. Extensibility </a:t>
            </a:r>
          </a:p>
          <a:p>
            <a:pPr marL="0" indent="0">
              <a:buNone/>
            </a:pPr>
            <a:r>
              <a:rPr lang="en-US" dirty="0" smtClean="0"/>
              <a:t>12. Tool </a:t>
            </a:r>
            <a:r>
              <a:rPr lang="en-US" dirty="0"/>
              <a:t>Independence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13. Innovation </a:t>
            </a:r>
          </a:p>
          <a:p>
            <a:pPr marL="0" indent="0">
              <a:buNone/>
            </a:pPr>
            <a:r>
              <a:rPr lang="en-US" dirty="0" smtClean="0"/>
              <a:t>14. Actionable Metadata</a:t>
            </a:r>
          </a:p>
          <a:p>
            <a:pPr marL="0" indent="0">
              <a:buNone/>
            </a:pPr>
            <a:r>
              <a:rPr lang="en-US" i="1" dirty="0" smtClean="0"/>
              <a:t>15. </a:t>
            </a:r>
            <a:r>
              <a:rPr lang="en-US" i="1" dirty="0" err="1" smtClean="0"/>
              <a:t>Remodelling</a:t>
            </a:r>
            <a:r>
              <a:rPr lang="en-US" i="1" dirty="0" smtClean="0"/>
              <a:t> Discouraged (New)</a:t>
            </a:r>
          </a:p>
          <a:p>
            <a:pPr marL="0" indent="0">
              <a:buNone/>
            </a:pPr>
            <a:r>
              <a:rPr lang="en-US" i="1" dirty="0" smtClean="0"/>
              <a:t>16. Objects Represent Actual Things (New)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33051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Deliverable 5: </a:t>
            </a:r>
            <a:r>
              <a:rPr lang="en-US" sz="3600" b="1" dirty="0"/>
              <a:t>Documentation of DDI Alliance </a:t>
            </a:r>
            <a:r>
              <a:rPr lang="en-US" sz="3600" b="1" dirty="0" smtClean="0"/>
              <a:t>workflows -- </a:t>
            </a:r>
            <a:r>
              <a:rPr lang="en-US" sz="3600" b="1" dirty="0">
                <a:solidFill>
                  <a:srgbClr val="00B050"/>
                </a:solidFill>
              </a:rPr>
              <a:t>In progress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 documentation.  </a:t>
            </a:r>
          </a:p>
          <a:p>
            <a:r>
              <a:rPr lang="en-US" dirty="0" smtClean="0"/>
              <a:t>Describes the work flow, not the technical production flow.</a:t>
            </a:r>
          </a:p>
          <a:p>
            <a:r>
              <a:rPr lang="en-US" dirty="0" smtClean="0"/>
              <a:t>Approval and review process.  Working from Sprints to TC to Scientific Board.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Deliverable 6: </a:t>
            </a:r>
            <a:r>
              <a:rPr lang="en-US" sz="3600" b="1" dirty="0"/>
              <a:t>Draft XML syntax binding </a:t>
            </a:r>
            <a:r>
              <a:rPr lang="en-US" sz="3600" b="1" dirty="0" smtClean="0"/>
              <a:t>specification -- </a:t>
            </a:r>
            <a:r>
              <a:rPr lang="en-US" sz="3600" b="1" dirty="0" smtClean="0">
                <a:solidFill>
                  <a:srgbClr val="00B050"/>
                </a:solidFill>
              </a:rPr>
              <a:t>In </a:t>
            </a:r>
            <a:r>
              <a:rPr lang="en-US" sz="3600" b="1" dirty="0">
                <a:solidFill>
                  <a:srgbClr val="00B050"/>
                </a:solidFill>
              </a:rPr>
              <a:t>progress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36" y="1981200"/>
            <a:ext cx="8229600" cy="4525963"/>
          </a:xfrm>
        </p:spPr>
        <p:txBody>
          <a:bodyPr/>
          <a:lstStyle/>
          <a:p>
            <a:r>
              <a:rPr lang="en-US" dirty="0" smtClean="0"/>
              <a:t>Coming along nicely, still work in progress (technical group)</a:t>
            </a:r>
          </a:p>
          <a:p>
            <a:r>
              <a:rPr lang="en-US" dirty="0" smtClean="0"/>
              <a:t>Simultaneously writing the actual translation from XMI to DDI Schemas in XSLT.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2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Deliverable 7: </a:t>
            </a:r>
            <a:r>
              <a:rPr lang="en-US" sz="3200" b="1" dirty="0"/>
              <a:t>Draft RDF syntax binding specification </a:t>
            </a:r>
            <a:r>
              <a:rPr lang="en-US" sz="3200" b="1" dirty="0">
                <a:solidFill>
                  <a:srgbClr val="00B050"/>
                </a:solidFill>
              </a:rPr>
              <a:t>Mostly done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dirty="0" smtClean="0"/>
              <a:t>RDF syntax binding specification:  All but finished</a:t>
            </a:r>
          </a:p>
          <a:p>
            <a:r>
              <a:rPr lang="en-US" dirty="0" smtClean="0"/>
              <a:t>Transform for producing the RDF outputs is about half complete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0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en-US" dirty="0" smtClean="0"/>
              <a:t>Why Are We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 build the next-generation DDI specification based on a data model</a:t>
            </a:r>
          </a:p>
          <a:p>
            <a:r>
              <a:rPr lang="en-US" dirty="0" smtClean="0"/>
              <a:t>Goals:</a:t>
            </a:r>
          </a:p>
          <a:p>
            <a:pPr lvl="1"/>
            <a:r>
              <a:rPr lang="en-US" sz="3200" dirty="0" smtClean="0"/>
              <a:t>Improve DDI usability</a:t>
            </a:r>
          </a:p>
          <a:p>
            <a:pPr lvl="1"/>
            <a:r>
              <a:rPr lang="en-US" sz="3200" dirty="0" smtClean="0"/>
              <a:t>Expand DDI coverage</a:t>
            </a:r>
          </a:p>
          <a:p>
            <a:pPr lvl="1"/>
            <a:r>
              <a:rPr lang="en-US" sz="3200" dirty="0" smtClean="0"/>
              <a:t>Express model in different technical formats</a:t>
            </a:r>
          </a:p>
          <a:p>
            <a:pPr lvl="1"/>
            <a:r>
              <a:rPr lang="en-US" sz="3200" dirty="0" smtClean="0"/>
              <a:t>Repackage the specification</a:t>
            </a:r>
          </a:p>
          <a:p>
            <a:pPr lvl="1"/>
            <a:r>
              <a:rPr lang="en-US" sz="3200" dirty="0" smtClean="0"/>
              <a:t>Enhance the documentation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16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Deliverable 8: </a:t>
            </a:r>
            <a:r>
              <a:rPr lang="en-US" sz="3600" b="1" dirty="0"/>
              <a:t>Draft business rules specification for model </a:t>
            </a:r>
            <a:r>
              <a:rPr lang="en-US" sz="3600" b="1" dirty="0" smtClean="0"/>
              <a:t>transformations -- </a:t>
            </a:r>
            <a:r>
              <a:rPr lang="en-US" sz="3600" b="1" dirty="0" smtClean="0">
                <a:solidFill>
                  <a:srgbClr val="00B050"/>
                </a:solidFill>
              </a:rPr>
              <a:t>In Progress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Currently working on this in the technical group.</a:t>
            </a:r>
          </a:p>
          <a:p>
            <a:pPr lvl="1"/>
            <a:r>
              <a:rPr lang="en-US" sz="3200" dirty="0" smtClean="0"/>
              <a:t>Important output is list of primitives for use by the content modelers</a:t>
            </a:r>
          </a:p>
          <a:p>
            <a:pPr lvl="1"/>
            <a:r>
              <a:rPr lang="en-US" sz="3200" dirty="0" smtClean="0"/>
              <a:t>Organization of the different types of packages in the model and rules about use and how to extend</a:t>
            </a:r>
          </a:p>
          <a:p>
            <a:pPr lvl="1"/>
            <a:r>
              <a:rPr lang="en-US" sz="3200" dirty="0" smtClean="0"/>
              <a:t>Solved problem about external and internal CV’s and code lists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67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Deliverable 9: </a:t>
            </a:r>
            <a:r>
              <a:rPr lang="en-US" sz="3200" b="1" dirty="0"/>
              <a:t>Documentation of modeling style (includes UML profile</a:t>
            </a:r>
            <a:r>
              <a:rPr lang="en-US" sz="3200" b="1" dirty="0" smtClean="0"/>
              <a:t>) -- </a:t>
            </a:r>
            <a:r>
              <a:rPr lang="en-US" sz="3200" b="1" dirty="0">
                <a:solidFill>
                  <a:srgbClr val="00B050"/>
                </a:solidFill>
              </a:rPr>
              <a:t>In progress</a:t>
            </a:r>
            <a:br>
              <a:rPr lang="en-US" sz="3200" b="1" dirty="0">
                <a:solidFill>
                  <a:srgbClr val="00B050"/>
                </a:solidFill>
              </a:rPr>
            </a:b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dirty="0" smtClean="0"/>
              <a:t>Still work in progress.</a:t>
            </a:r>
          </a:p>
          <a:p>
            <a:r>
              <a:rPr lang="en-US" dirty="0" smtClean="0"/>
              <a:t>Focused on documentation of modeling style rather than technical UML profile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Package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There will be four types of DDI Packages</a:t>
            </a:r>
          </a:p>
          <a:p>
            <a:pPr lvl="1"/>
            <a:r>
              <a:rPr lang="en-US" b="1" i="1" dirty="0" smtClean="0"/>
              <a:t>Core: </a:t>
            </a:r>
            <a:r>
              <a:rPr lang="en-US" dirty="0"/>
              <a:t>C</a:t>
            </a:r>
            <a:r>
              <a:rPr lang="en-US" dirty="0" smtClean="0"/>
              <a:t>ontains “primitive” types for use by content modelers (Reference, International String, etc.). Completely static and controlled by TC modelers.</a:t>
            </a:r>
          </a:p>
          <a:p>
            <a:pPr lvl="1"/>
            <a:r>
              <a:rPr lang="en-US" dirty="0" smtClean="0"/>
              <a:t> </a:t>
            </a:r>
            <a:r>
              <a:rPr lang="en-US" b="1" i="1" dirty="0" smtClean="0"/>
              <a:t>Foundational:</a:t>
            </a:r>
            <a:r>
              <a:rPr lang="en-US" dirty="0" smtClean="0"/>
              <a:t> Contains base metadata used in most other packages – should stay relatively stable.</a:t>
            </a:r>
          </a:p>
          <a:p>
            <a:pPr lvl="1"/>
            <a:r>
              <a:rPr lang="en-US" b="1" i="1" dirty="0" smtClean="0"/>
              <a:t>Functional:</a:t>
            </a:r>
            <a:r>
              <a:rPr lang="en-US" dirty="0" smtClean="0"/>
              <a:t> These are the task-oriented packages which will model document types (one per package).</a:t>
            </a:r>
          </a:p>
          <a:p>
            <a:pPr lvl="1"/>
            <a:r>
              <a:rPr lang="en-US" b="1" i="1" dirty="0" smtClean="0"/>
              <a:t>Utility: </a:t>
            </a:r>
            <a:r>
              <a:rPr lang="en-US" dirty="0" smtClean="0"/>
              <a:t>Includes controlled vocabularies or other primitive types, but these may be changeable.</a:t>
            </a:r>
          </a:p>
          <a:p>
            <a:pPr lvl="2"/>
            <a:r>
              <a:rPr lang="en-US" dirty="0" smtClean="0"/>
              <a:t>Special “Document” utility includes a “universal” document object and an Ur-document type (empty) as an extension base for Functional document types</a:t>
            </a:r>
          </a:p>
          <a:p>
            <a:r>
              <a:rPr lang="en-US" dirty="0" smtClean="0"/>
              <a:t>There may also be non-DDI Utility and Functional packages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8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00" y="5257800"/>
            <a:ext cx="1295400" cy="1219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DDI</a:t>
            </a:r>
          </a:p>
          <a:p>
            <a:pPr algn="ctr"/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3733800"/>
            <a:ext cx="2057400" cy="1981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DDI</a:t>
            </a:r>
          </a:p>
          <a:p>
            <a:pPr algn="ctr"/>
            <a:r>
              <a:rPr lang="en-US" dirty="0" smtClean="0"/>
              <a:t>Foundational</a:t>
            </a:r>
          </a:p>
          <a:p>
            <a:pPr algn="ctr"/>
            <a:r>
              <a:rPr lang="en-US" dirty="0" smtClean="0"/>
              <a:t>Metadata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267200" y="2133600"/>
            <a:ext cx="2286000" cy="2362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DDI</a:t>
            </a:r>
          </a:p>
          <a:p>
            <a:pPr algn="ctr"/>
            <a:r>
              <a:rPr lang="en-US" dirty="0" smtClean="0"/>
              <a:t>Simple Data</a:t>
            </a:r>
          </a:p>
          <a:p>
            <a:pPr algn="ctr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267200" y="4800600"/>
            <a:ext cx="2133600" cy="2057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DDI</a:t>
            </a:r>
          </a:p>
          <a:p>
            <a:pPr algn="ctr"/>
            <a:r>
              <a:rPr lang="en-US" dirty="0" smtClean="0"/>
              <a:t>Simple Questionnaire</a:t>
            </a:r>
          </a:p>
        </p:txBody>
      </p:sp>
      <p:sp>
        <p:nvSpPr>
          <p:cNvPr id="9" name="Oval 8"/>
          <p:cNvSpPr/>
          <p:nvPr/>
        </p:nvSpPr>
        <p:spPr>
          <a:xfrm>
            <a:off x="6629400" y="990600"/>
            <a:ext cx="2057400" cy="2133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DDI</a:t>
            </a:r>
          </a:p>
          <a:p>
            <a:pPr algn="ctr"/>
            <a:r>
              <a:rPr lang="en-US" dirty="0" smtClean="0"/>
              <a:t>Codebook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28600" y="457200"/>
            <a:ext cx="1219200" cy="12192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DDI</a:t>
            </a:r>
          </a:p>
          <a:p>
            <a:pPr algn="ctr"/>
            <a:r>
              <a:rPr lang="en-US" dirty="0" smtClean="0"/>
              <a:t>Utility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505200" y="76200"/>
            <a:ext cx="1219200" cy="1219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Non-DDI</a:t>
            </a:r>
          </a:p>
          <a:p>
            <a:pPr algn="ctr"/>
            <a:r>
              <a:rPr lang="en-US" dirty="0" smtClean="0"/>
              <a:t>Utility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981200" y="1447800"/>
            <a:ext cx="1752600" cy="1866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DDI</a:t>
            </a:r>
          </a:p>
          <a:p>
            <a:pPr algn="ctr"/>
            <a:r>
              <a:rPr lang="en-US" dirty="0" smtClean="0"/>
              <a:t>Document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858000" y="4038600"/>
            <a:ext cx="1600200" cy="17526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Non-DDI</a:t>
            </a:r>
          </a:p>
          <a:p>
            <a:pPr algn="ctr"/>
            <a:r>
              <a:rPr lang="en-US" dirty="0" smtClean="0"/>
              <a:t>Functions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4" idx="7"/>
          </p:cNvCxnSpPr>
          <p:nvPr/>
        </p:nvCxnSpPr>
        <p:spPr>
          <a:xfrm flipV="1">
            <a:off x="1486693" y="5181600"/>
            <a:ext cx="418307" cy="2547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33800" y="3962400"/>
            <a:ext cx="723107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8" idx="1"/>
          </p:cNvCxnSpPr>
          <p:nvPr/>
        </p:nvCxnSpPr>
        <p:spPr>
          <a:xfrm>
            <a:off x="3886200" y="4914900"/>
            <a:ext cx="693458" cy="18699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400800" y="2514600"/>
            <a:ext cx="418307" cy="2547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400800" y="3962400"/>
            <a:ext cx="570707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6"/>
            <a:endCxn id="6" idx="1"/>
          </p:cNvCxnSpPr>
          <p:nvPr/>
        </p:nvCxnSpPr>
        <p:spPr>
          <a:xfrm>
            <a:off x="3733800" y="2381250"/>
            <a:ext cx="868177" cy="9828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733800" y="1905000"/>
            <a:ext cx="2895600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352800" y="3222438"/>
            <a:ext cx="1524000" cy="187946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0" idx="6"/>
          </p:cNvCxnSpPr>
          <p:nvPr/>
        </p:nvCxnSpPr>
        <p:spPr>
          <a:xfrm>
            <a:off x="1447800" y="1066800"/>
            <a:ext cx="5238353" cy="685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705863" y="838200"/>
            <a:ext cx="2113244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28600" y="2381250"/>
            <a:ext cx="304800" cy="2607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28600" y="2711076"/>
            <a:ext cx="304800" cy="2607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28600" y="3092076"/>
            <a:ext cx="304800" cy="2607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28600" y="3505200"/>
            <a:ext cx="304800" cy="2607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28600" y="3930276"/>
            <a:ext cx="304800" cy="2607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09600" y="3048000"/>
            <a:ext cx="6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609600" y="2297668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Functional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09600" y="2667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Utility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609600" y="3429000"/>
            <a:ext cx="142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Foundational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609600" y="3897868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Non-DDI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Changes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Production of RDF and XML schemas can be automated</a:t>
            </a:r>
          </a:p>
          <a:p>
            <a:pPr lvl="1"/>
            <a:r>
              <a:rPr lang="en-US" dirty="0" smtClean="0"/>
              <a:t>Development effort will shift to models</a:t>
            </a:r>
          </a:p>
          <a:p>
            <a:pPr lvl="1"/>
            <a:r>
              <a:rPr lang="en-US" dirty="0" smtClean="0"/>
              <a:t>Production is more efficient</a:t>
            </a:r>
          </a:p>
          <a:p>
            <a:r>
              <a:rPr lang="en-US" dirty="0" smtClean="0"/>
              <a:t>XML structures will be simpler and more normalized</a:t>
            </a:r>
          </a:p>
          <a:p>
            <a:pPr lvl="1"/>
            <a:r>
              <a:rPr lang="en-US" dirty="0" smtClean="0"/>
              <a:t>Payload of metadata should not be fundamentally different</a:t>
            </a:r>
          </a:p>
          <a:p>
            <a:pPr lvl="1"/>
            <a:r>
              <a:rPr lang="en-US" dirty="0" smtClean="0"/>
              <a:t>Design principle to not make unjustified changes in modeling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99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Changes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Many XML </a:t>
            </a:r>
            <a:r>
              <a:rPr lang="en-US" dirty="0" err="1" smtClean="0"/>
              <a:t>doctypes</a:t>
            </a:r>
            <a:r>
              <a:rPr lang="en-US" dirty="0" smtClean="0"/>
              <a:t> instead of one huge one</a:t>
            </a:r>
          </a:p>
          <a:p>
            <a:pPr lvl="2"/>
            <a:r>
              <a:rPr lang="en-US" dirty="0" smtClean="0"/>
              <a:t>Better for many types of implementation (web services)</a:t>
            </a:r>
          </a:p>
          <a:p>
            <a:pPr lvl="2"/>
            <a:r>
              <a:rPr lang="en-US" dirty="0" smtClean="0"/>
              <a:t>Enables incremental releases</a:t>
            </a:r>
          </a:p>
          <a:p>
            <a:pPr lvl="1"/>
            <a:r>
              <a:rPr lang="en-US" dirty="0" smtClean="0"/>
              <a:t>Enormously increased transparency</a:t>
            </a:r>
          </a:p>
          <a:p>
            <a:pPr lvl="2"/>
            <a:r>
              <a:rPr lang="en-US" dirty="0" smtClean="0"/>
              <a:t>Minutes of meetings will be published</a:t>
            </a:r>
          </a:p>
          <a:p>
            <a:pPr lvl="2"/>
            <a:r>
              <a:rPr lang="en-US" smtClean="0"/>
              <a:t>Process </a:t>
            </a:r>
            <a:r>
              <a:rPr lang="en-US" dirty="0" smtClean="0"/>
              <a:t>will </a:t>
            </a:r>
            <a:r>
              <a:rPr lang="en-US" smtClean="0"/>
              <a:t>be documented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821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90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envision five Sprints:</a:t>
            </a:r>
          </a:p>
          <a:p>
            <a:pPr lvl="1"/>
            <a:r>
              <a:rPr lang="en-US" sz="2800" dirty="0" err="1" smtClean="0"/>
              <a:t>Dagstuhl</a:t>
            </a:r>
            <a:r>
              <a:rPr lang="en-US" sz="2800" dirty="0" smtClean="0"/>
              <a:t> 2013</a:t>
            </a:r>
          </a:p>
          <a:p>
            <a:pPr lvl="1"/>
            <a:r>
              <a:rPr lang="en-US" sz="2800" dirty="0" smtClean="0"/>
              <a:t>EDDI – December 2013</a:t>
            </a:r>
          </a:p>
          <a:p>
            <a:pPr lvl="1"/>
            <a:r>
              <a:rPr lang="en-US" sz="2800" dirty="0" smtClean="0"/>
              <a:t>NADDI – April 2014</a:t>
            </a:r>
          </a:p>
          <a:p>
            <a:pPr lvl="1"/>
            <a:r>
              <a:rPr lang="en-US" sz="2800" dirty="0" smtClean="0"/>
              <a:t>IASSIST – June 2014</a:t>
            </a:r>
          </a:p>
          <a:p>
            <a:pPr lvl="1"/>
            <a:r>
              <a:rPr lang="en-US" sz="2800" dirty="0" err="1" smtClean="0"/>
              <a:t>Dagstuhl</a:t>
            </a:r>
            <a:r>
              <a:rPr lang="en-US" sz="2800" dirty="0" smtClean="0"/>
              <a:t> – October 2014</a:t>
            </a:r>
            <a:endParaRPr lang="en-US" sz="2800" dirty="0"/>
          </a:p>
          <a:p>
            <a:r>
              <a:rPr lang="en-US" sz="2800" dirty="0" smtClean="0"/>
              <a:t>Plus virtual meetings in between</a:t>
            </a:r>
          </a:p>
          <a:p>
            <a:r>
              <a:rPr lang="en-US" sz="2800" dirty="0" smtClean="0"/>
              <a:t>Goal: First version of model March 31, 2015</a:t>
            </a:r>
          </a:p>
        </p:txBody>
      </p:sp>
    </p:spTree>
    <p:extLst>
      <p:ext uri="{BB962C8B-B14F-4D97-AF65-F5344CB8AC3E}">
        <p14:creationId xmlns:p14="http://schemas.microsoft.com/office/powerpoint/2010/main" val="40383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on four function areas:</a:t>
            </a:r>
          </a:p>
          <a:p>
            <a:pPr lvl="1"/>
            <a:r>
              <a:rPr lang="en-US" sz="2800" dirty="0" smtClean="0"/>
              <a:t>Simple data description</a:t>
            </a:r>
          </a:p>
          <a:p>
            <a:pPr lvl="1"/>
            <a:r>
              <a:rPr lang="en-US" sz="2800" dirty="0" smtClean="0"/>
              <a:t>Foundational metadata (concept, universe, category, variable, etc.)</a:t>
            </a:r>
          </a:p>
          <a:p>
            <a:pPr lvl="1"/>
            <a:r>
              <a:rPr lang="en-US" sz="2800" dirty="0" smtClean="0"/>
              <a:t>Common codebook</a:t>
            </a:r>
          </a:p>
          <a:p>
            <a:pPr lvl="1"/>
            <a:r>
              <a:rPr lang="en-US" sz="2800" dirty="0" smtClean="0"/>
              <a:t>Simple instrument</a:t>
            </a:r>
            <a:endParaRPr lang="en-US" sz="2800" dirty="0"/>
          </a:p>
          <a:p>
            <a:r>
              <a:rPr lang="en-US" sz="3200" dirty="0" smtClean="0"/>
              <a:t>Agreement to align with GSIM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749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33" y="304800"/>
            <a:ext cx="8229600" cy="1143000"/>
          </a:xfrm>
        </p:spPr>
        <p:txBody>
          <a:bodyPr/>
          <a:lstStyle/>
          <a:p>
            <a:r>
              <a:rPr lang="en-US" dirty="0" smtClean="0"/>
              <a:t>Foundational metadata </a:t>
            </a:r>
            <a:endParaRPr lang="en-US" dirty="0"/>
          </a:p>
        </p:txBody>
      </p:sp>
      <p:pic>
        <p:nvPicPr>
          <p:cNvPr id="4" name="Content Placeholder 3" descr="Foundational.png"/>
          <p:cNvPicPr preferRelativeResize="0"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86" r="-12186"/>
          <a:stretch>
            <a:fillRect/>
          </a:stretch>
        </p:blipFill>
        <p:spPr>
          <a:xfrm>
            <a:off x="509787" y="1752600"/>
            <a:ext cx="8204646" cy="4419600"/>
          </a:xfrm>
        </p:spPr>
      </p:pic>
    </p:spTree>
    <p:extLst>
      <p:ext uri="{BB962C8B-B14F-4D97-AF65-F5344CB8AC3E}">
        <p14:creationId xmlns:p14="http://schemas.microsoft.com/office/powerpoint/2010/main" val="355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“Sanity check” model against other data types:</a:t>
            </a:r>
          </a:p>
          <a:p>
            <a:pPr lvl="1"/>
            <a:r>
              <a:rPr lang="en-US" dirty="0" smtClean="0"/>
              <a:t>Qualitative – text</a:t>
            </a:r>
          </a:p>
          <a:p>
            <a:pPr lvl="1"/>
            <a:r>
              <a:rPr lang="en-US" dirty="0" smtClean="0"/>
              <a:t>Qualitative – collection of images</a:t>
            </a:r>
          </a:p>
          <a:p>
            <a:pPr lvl="1"/>
            <a:r>
              <a:rPr lang="en-US" dirty="0" smtClean="0"/>
              <a:t>Events</a:t>
            </a:r>
          </a:p>
          <a:p>
            <a:pPr lvl="1"/>
            <a:r>
              <a:rPr lang="en-US" dirty="0" smtClean="0"/>
              <a:t>Biometry</a:t>
            </a:r>
          </a:p>
          <a:p>
            <a:r>
              <a:rPr lang="en-US" dirty="0" smtClean="0"/>
              <a:t>Think broadly but at the same time create manageable “chunks”</a:t>
            </a:r>
          </a:p>
        </p:txBody>
      </p:sp>
    </p:spTree>
    <p:extLst>
      <p:ext uri="{BB962C8B-B14F-4D97-AF65-F5344CB8AC3E}">
        <p14:creationId xmlns:p14="http://schemas.microsoft.com/office/powerpoint/2010/main" val="12155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to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Started with Word templates</a:t>
            </a:r>
          </a:p>
          <a:p>
            <a:r>
              <a:rPr lang="en-US" dirty="0" smtClean="0"/>
              <a:t>Developed a Drupal content type that exports to XML</a:t>
            </a:r>
          </a:p>
          <a:p>
            <a:r>
              <a:rPr lang="en-US" dirty="0" smtClean="0"/>
              <a:t>Will permit us to repurpose structured content for documentation purposes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08113" y="274638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96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</TotalTime>
  <Words>944</Words>
  <Application>Microsoft Office PowerPoint</Application>
  <PresentationFormat>On-screen Show (4:3)</PresentationFormat>
  <Paragraphs>144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DDI Moving Forward: Sprint 1</vt:lpstr>
      <vt:lpstr>Why Are We Here?</vt:lpstr>
      <vt:lpstr>Timeline of Effort</vt:lpstr>
      <vt:lpstr>Accomplishments so far</vt:lpstr>
      <vt:lpstr>Foundational metadata </vt:lpstr>
      <vt:lpstr>PowerPoint Presentation</vt:lpstr>
      <vt:lpstr>Beyond the Survey</vt:lpstr>
      <vt:lpstr>Input to Model</vt:lpstr>
      <vt:lpstr>PowerPoint Presentation</vt:lpstr>
      <vt:lpstr>PowerPoint Presentation</vt:lpstr>
      <vt:lpstr>Deliverables</vt:lpstr>
      <vt:lpstr>Deliverable 1: Completed model templates for the 4 identified functional areas – In progress  </vt:lpstr>
      <vt:lpstr>Deliverable 2: First draft of common model documentation based on completed templates- In progress</vt:lpstr>
      <vt:lpstr>Deliverable 3: Draft design and specification of production process – Done </vt:lpstr>
      <vt:lpstr>Deliverable 4: Draft design principles for DDI work products -- In progress</vt:lpstr>
      <vt:lpstr>Deliverable 4: Draft design principles for DDI work products (cont.) -- In progress</vt:lpstr>
      <vt:lpstr>Deliverable 5: Documentation of DDI Alliance workflows -- In progress </vt:lpstr>
      <vt:lpstr>Deliverable 6: Draft XML syntax binding specification -- In progress </vt:lpstr>
      <vt:lpstr>Deliverable 7: Draft RDF syntax binding specification Mostly done</vt:lpstr>
      <vt:lpstr>Deliverable 8: Draft business rules specification for model transformations -- In Progress </vt:lpstr>
      <vt:lpstr>Deliverable 9: Documentation of modeling style (includes UML profile) -- In progress </vt:lpstr>
      <vt:lpstr>Model Package Organization</vt:lpstr>
      <vt:lpstr>PowerPoint Presentation</vt:lpstr>
      <vt:lpstr>Significant Changes (1/2)</vt:lpstr>
      <vt:lpstr>Significant Changes (2/2)</vt:lpstr>
      <vt:lpstr>Questions?</vt:lpstr>
    </vt:vector>
  </TitlesOfParts>
  <Company>University of Michigan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Slide Presentation</dc:title>
  <dc:creator>vardigan</dc:creator>
  <cp:lastModifiedBy>Vardigan, Mary</cp:lastModifiedBy>
  <cp:revision>45</cp:revision>
  <dcterms:created xsi:type="dcterms:W3CDTF">2013-10-24T16:39:57Z</dcterms:created>
  <dcterms:modified xsi:type="dcterms:W3CDTF">2015-05-28T18:32:53Z</dcterms:modified>
</cp:coreProperties>
</file>