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267" r:id="rId3"/>
    <p:sldId id="257" r:id="rId4"/>
    <p:sldId id="262" r:id="rId5"/>
    <p:sldId id="263" r:id="rId6"/>
    <p:sldId id="259" r:id="rId7"/>
    <p:sldId id="260" r:id="rId8"/>
    <p:sldId id="266" r:id="rId9"/>
    <p:sldId id="261" r:id="rId10"/>
    <p:sldId id="264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F9FCD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230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05193-4D74-450D-834A-701550F084EF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E83C2-DE5B-4D80-B37A-6A01DC581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02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Qualitative data in DDI -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1ABD-6994-4A7B-BA70-910B9AC4C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9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Qualitative data in DDI -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1ABD-6994-4A7B-BA70-910B9AC4C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9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Qualitative data in DDI -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1ABD-6994-4A7B-BA70-910B9AC4C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1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Qualitative data in DDI -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1ABD-6994-4A7B-BA70-910B9AC4C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9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Qualitative data in DDI -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1ABD-6994-4A7B-BA70-910B9AC4C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82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Qualitative data in DDI - Hoyle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1ABD-6994-4A7B-BA70-910B9AC4C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7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Qualitative data in DDI - Hoyle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1ABD-6994-4A7B-BA70-910B9AC4C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45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Qualitative data in DDI - Hoyle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1ABD-6994-4A7B-BA70-910B9AC4C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16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Qualitative data in DDI - Hoyle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1ABD-6994-4A7B-BA70-910B9AC4C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52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Qualitative data in DDI - Hoyle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1ABD-6994-4A7B-BA70-910B9AC4C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3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Qualitative data in DDI - Hoyle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1ABD-6994-4A7B-BA70-910B9AC4C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63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3435"/>
            <a:ext cx="7546312" cy="619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8861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9433" y="648861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Qualitative data in DDI -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F1ABD-6994-4A7B-BA70-910B9AC4C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lion.ddialliance.org/package/custommetadata" TargetMode="External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hyperlink" Target="https://en.wikipedia.org/wiki/Allen's_interval_algebra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Qualitative Data in DDI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5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DDI4 Physical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Qualitative data in DDI - Hoyle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1ABD-6994-4A7B-BA70-910B9AC4CC53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694" y="13435"/>
            <a:ext cx="55728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75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DDI4 Analytic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Qualitative data in DDI - Hoyle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1ABD-6994-4A7B-BA70-910B9AC4CC53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344" y="13435"/>
            <a:ext cx="63051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06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Novel with alternate endings</a:t>
            </a:r>
          </a:p>
          <a:p>
            <a:pPr lvl="1"/>
            <a:r>
              <a:rPr lang="en-US" dirty="0" smtClean="0"/>
              <a:t>Original is digital text stored in one file per chapter</a:t>
            </a:r>
          </a:p>
          <a:p>
            <a:pPr lvl="1"/>
            <a:r>
              <a:rPr lang="en-US" dirty="0" smtClean="0"/>
              <a:t>Chapter 3 has two versions (alternate endings)</a:t>
            </a:r>
          </a:p>
          <a:p>
            <a:pPr lvl="1"/>
            <a:r>
              <a:rPr lang="en-US" dirty="0" smtClean="0"/>
              <a:t>Derived version is audio stored as one stream with alternate chapter 3 in sequence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2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and Derived Audio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878458"/>
            <a:ext cx="739379" cy="180974"/>
          </a:xfrm>
        </p:spPr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878458"/>
            <a:ext cx="3086100" cy="180974"/>
          </a:xfrm>
        </p:spPr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15350" y="5935483"/>
            <a:ext cx="628650" cy="222647"/>
          </a:xfrm>
        </p:spPr>
        <p:txBody>
          <a:bodyPr/>
          <a:lstStyle/>
          <a:p>
            <a:fld id="{F5FDA189-59FF-4B74-BD0A-0E69A1CA670D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6172" y="1524951"/>
            <a:ext cx="294715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Original Text</a:t>
            </a:r>
          </a:p>
          <a:p>
            <a:r>
              <a:rPr lang="en-US" sz="1350" dirty="0"/>
              <a:t>Hierarchical Document in Multiple Files</a:t>
            </a:r>
          </a:p>
          <a:p>
            <a:r>
              <a:rPr lang="en-US" sz="1350" dirty="0"/>
              <a:t>e.g. novel with alternate endings</a:t>
            </a:r>
            <a:endParaRPr lang="en-US" sz="1350" dirty="0"/>
          </a:p>
        </p:txBody>
      </p:sp>
      <p:sp>
        <p:nvSpPr>
          <p:cNvPr id="8" name="Flowchart: Document 7"/>
          <p:cNvSpPr/>
          <p:nvPr/>
        </p:nvSpPr>
        <p:spPr>
          <a:xfrm>
            <a:off x="1135624" y="2317878"/>
            <a:ext cx="1058201" cy="451734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Flowchart: Document 8"/>
          <p:cNvSpPr/>
          <p:nvPr/>
        </p:nvSpPr>
        <p:spPr>
          <a:xfrm>
            <a:off x="1159128" y="3362757"/>
            <a:ext cx="1058201" cy="451734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Flowchart: Document 9"/>
          <p:cNvSpPr/>
          <p:nvPr/>
        </p:nvSpPr>
        <p:spPr>
          <a:xfrm>
            <a:off x="367362" y="4638398"/>
            <a:ext cx="1058201" cy="451734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Flowchart: Document 10"/>
          <p:cNvSpPr/>
          <p:nvPr/>
        </p:nvSpPr>
        <p:spPr>
          <a:xfrm>
            <a:off x="1856449" y="4646150"/>
            <a:ext cx="1058201" cy="451734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extBox 11"/>
          <p:cNvSpPr txBox="1"/>
          <p:nvPr/>
        </p:nvSpPr>
        <p:spPr>
          <a:xfrm>
            <a:off x="1145817" y="2397310"/>
            <a:ext cx="8729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Chapter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75254" y="3436862"/>
            <a:ext cx="8729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Chapter 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2259" y="4682386"/>
            <a:ext cx="95628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Chapter 3a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3952" y="4657690"/>
            <a:ext cx="96430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Chapter 3b</a:t>
            </a:r>
          </a:p>
        </p:txBody>
      </p:sp>
      <p:sp>
        <p:nvSpPr>
          <p:cNvPr id="16" name="Flowchart: Stored Data 15"/>
          <p:cNvSpPr/>
          <p:nvPr/>
        </p:nvSpPr>
        <p:spPr>
          <a:xfrm>
            <a:off x="6343651" y="2317878"/>
            <a:ext cx="1375496" cy="3509474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TextBox 16"/>
          <p:cNvSpPr txBox="1"/>
          <p:nvPr/>
        </p:nvSpPr>
        <p:spPr>
          <a:xfrm>
            <a:off x="6657121" y="1545755"/>
            <a:ext cx="174528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Derived file</a:t>
            </a:r>
          </a:p>
          <a:p>
            <a:r>
              <a:rPr lang="en-US" sz="1350" dirty="0"/>
              <a:t>Audio in </a:t>
            </a:r>
            <a:r>
              <a:rPr lang="en-US" sz="1350" dirty="0"/>
              <a:t>o</a:t>
            </a:r>
            <a:r>
              <a:rPr lang="en-US" sz="1350" dirty="0"/>
              <a:t>ne file,</a:t>
            </a:r>
          </a:p>
          <a:p>
            <a:r>
              <a:rPr lang="en-US" sz="1350" dirty="0"/>
              <a:t>a</a:t>
            </a:r>
            <a:r>
              <a:rPr lang="en-US" sz="1350" dirty="0"/>
              <a:t>ddressable </a:t>
            </a:r>
            <a:r>
              <a:rPr lang="en-US" sz="1350" dirty="0"/>
              <a:t>s</a:t>
            </a:r>
            <a:r>
              <a:rPr lang="en-US" sz="1350" dirty="0"/>
              <a:t>egments</a:t>
            </a:r>
            <a:endParaRPr lang="en-US" sz="135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6413085" y="3070098"/>
            <a:ext cx="1107855" cy="9144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6" idx="1"/>
            <a:endCxn id="16" idx="3"/>
          </p:cNvCxnSpPr>
          <p:nvPr/>
        </p:nvCxnSpPr>
        <p:spPr>
          <a:xfrm>
            <a:off x="6343650" y="4072615"/>
            <a:ext cx="1146247" cy="0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413085" y="4999259"/>
            <a:ext cx="1107855" cy="0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476878" y="2360301"/>
            <a:ext cx="8729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Chapter 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79362" y="3093126"/>
            <a:ext cx="8729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Chapter 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27347" y="4105264"/>
            <a:ext cx="95628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Chapter 3a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79362" y="5090132"/>
            <a:ext cx="96430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Chapter 3b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18284" y="2936268"/>
            <a:ext cx="95731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1">
                    <a:lumMod val="75000"/>
                  </a:schemeClr>
                </a:solidFill>
              </a:rPr>
              <a:t>610239 </a:t>
            </a:r>
            <a:r>
              <a:rPr lang="en-US" sz="1350" dirty="0" err="1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sz="135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76948" y="3903310"/>
            <a:ext cx="104547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1">
                    <a:lumMod val="75000"/>
                  </a:schemeClr>
                </a:solidFill>
              </a:rPr>
              <a:t>1210239 </a:t>
            </a:r>
            <a:r>
              <a:rPr lang="en-US" sz="1350" dirty="0" err="1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sz="135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19147" y="4820885"/>
            <a:ext cx="104547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1">
                    <a:lumMod val="75000"/>
                  </a:schemeClr>
                </a:solidFill>
              </a:rPr>
              <a:t>1910239 </a:t>
            </a:r>
            <a:r>
              <a:rPr lang="en-US" sz="1350" dirty="0" err="1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sz="135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81504" y="5688852"/>
            <a:ext cx="104547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1">
                    <a:lumMod val="75000"/>
                  </a:schemeClr>
                </a:solidFill>
              </a:rPr>
              <a:t>2510239 </a:t>
            </a:r>
            <a:r>
              <a:rPr lang="en-US" sz="1350" dirty="0" err="1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sz="135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11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DDI4 Relations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2226469"/>
            <a:ext cx="2644487" cy="326350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DDI4 relations between objects are described with a set of objects describing the relationship between a pair of other objects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52904" y="2434860"/>
            <a:ext cx="765146" cy="30008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/>
              <a:t>R</a:t>
            </a:r>
            <a:r>
              <a:rPr lang="en-US" sz="1350" dirty="0"/>
              <a:t>elation</a:t>
            </a:r>
            <a:endParaRPr lang="en-US" sz="135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7411392" y="2820419"/>
            <a:ext cx="0" cy="173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10647" y="2994053"/>
            <a:ext cx="1196709" cy="30008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dirty="0" err="1"/>
              <a:t>RelationPair</a:t>
            </a:r>
            <a:endParaRPr lang="en-US" sz="1350" dirty="0"/>
          </a:p>
        </p:txBody>
      </p:sp>
      <p:sp>
        <p:nvSpPr>
          <p:cNvPr id="12" name="TextBox 11"/>
          <p:cNvSpPr txBox="1"/>
          <p:nvPr/>
        </p:nvSpPr>
        <p:spPr>
          <a:xfrm>
            <a:off x="7414458" y="2869435"/>
            <a:ext cx="1069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n</a:t>
            </a:r>
            <a:endParaRPr lang="en-US" sz="600" dirty="0"/>
          </a:p>
        </p:txBody>
      </p:sp>
      <p:sp>
        <p:nvSpPr>
          <p:cNvPr id="13" name="TextBox 12"/>
          <p:cNvSpPr txBox="1"/>
          <p:nvPr/>
        </p:nvSpPr>
        <p:spPr>
          <a:xfrm>
            <a:off x="7442741" y="2693716"/>
            <a:ext cx="1069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1</a:t>
            </a:r>
            <a:endParaRPr lang="en-US" sz="600" dirty="0"/>
          </a:p>
        </p:txBody>
      </p:sp>
      <p:sp>
        <p:nvSpPr>
          <p:cNvPr id="14" name="TextBox 13"/>
          <p:cNvSpPr txBox="1"/>
          <p:nvPr/>
        </p:nvSpPr>
        <p:spPr>
          <a:xfrm>
            <a:off x="5112327" y="1738131"/>
            <a:ext cx="444352" cy="32316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dirty="0"/>
              <a:t>Jim</a:t>
            </a:r>
            <a:endParaRPr lang="en-US" sz="1500" dirty="0"/>
          </a:p>
        </p:txBody>
      </p:sp>
      <p:sp>
        <p:nvSpPr>
          <p:cNvPr id="15" name="TextBox 14"/>
          <p:cNvSpPr txBox="1"/>
          <p:nvPr/>
        </p:nvSpPr>
        <p:spPr>
          <a:xfrm>
            <a:off x="5118973" y="2376828"/>
            <a:ext cx="687881" cy="32316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dirty="0"/>
              <a:t>Jim Jr. </a:t>
            </a:r>
            <a:endParaRPr lang="en-US" sz="1500" dirty="0"/>
          </a:p>
        </p:txBody>
      </p:sp>
      <p:sp>
        <p:nvSpPr>
          <p:cNvPr id="16" name="TextBox 15"/>
          <p:cNvSpPr txBox="1"/>
          <p:nvPr/>
        </p:nvSpPr>
        <p:spPr>
          <a:xfrm>
            <a:off x="3350705" y="2023760"/>
            <a:ext cx="1272977" cy="30008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 err="1"/>
              <a:t>ParentChildPair</a:t>
            </a:r>
            <a:endParaRPr lang="en-US" sz="1350" dirty="0"/>
          </a:p>
        </p:txBody>
      </p:sp>
      <p:cxnSp>
        <p:nvCxnSpPr>
          <p:cNvPr id="18" name="Straight Connector 17"/>
          <p:cNvCxnSpPr>
            <a:endCxn id="14" idx="1"/>
          </p:cNvCxnSpPr>
          <p:nvPr/>
        </p:nvCxnSpPr>
        <p:spPr>
          <a:xfrm flipV="1">
            <a:off x="4572000" y="1899714"/>
            <a:ext cx="540327" cy="1240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55351" y="1798905"/>
            <a:ext cx="447558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" dirty="0"/>
              <a:t>parent</a:t>
            </a:r>
            <a:endParaRPr lang="en-US" sz="75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4555352" y="2281763"/>
            <a:ext cx="573624" cy="229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43960" y="2425822"/>
            <a:ext cx="372218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" dirty="0"/>
              <a:t>child</a:t>
            </a:r>
            <a:endParaRPr lang="en-US" sz="750" dirty="0"/>
          </a:p>
        </p:txBody>
      </p:sp>
      <p:sp>
        <p:nvSpPr>
          <p:cNvPr id="23" name="TextBox 22"/>
          <p:cNvSpPr txBox="1"/>
          <p:nvPr/>
        </p:nvSpPr>
        <p:spPr>
          <a:xfrm>
            <a:off x="5112327" y="4259280"/>
            <a:ext cx="903132" cy="32316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dirty="0"/>
              <a:t>Chapter1</a:t>
            </a:r>
            <a:endParaRPr lang="en-US" sz="1500" dirty="0"/>
          </a:p>
        </p:txBody>
      </p:sp>
      <p:sp>
        <p:nvSpPr>
          <p:cNvPr id="24" name="TextBox 23"/>
          <p:cNvSpPr txBox="1"/>
          <p:nvPr/>
        </p:nvSpPr>
        <p:spPr>
          <a:xfrm>
            <a:off x="5118973" y="4897976"/>
            <a:ext cx="946413" cy="32316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dirty="0"/>
              <a:t>Chapter 2</a:t>
            </a:r>
            <a:endParaRPr lang="en-US" sz="1500" dirty="0"/>
          </a:p>
        </p:txBody>
      </p:sp>
      <p:sp>
        <p:nvSpPr>
          <p:cNvPr id="25" name="TextBox 24"/>
          <p:cNvSpPr txBox="1"/>
          <p:nvPr/>
        </p:nvSpPr>
        <p:spPr>
          <a:xfrm>
            <a:off x="3350705" y="4544908"/>
            <a:ext cx="1289135" cy="30008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 err="1"/>
              <a:t>HierarchicalPair</a:t>
            </a:r>
            <a:endParaRPr lang="en-US" sz="1350" dirty="0"/>
          </a:p>
        </p:txBody>
      </p:sp>
      <p:cxnSp>
        <p:nvCxnSpPr>
          <p:cNvPr id="26" name="Straight Connector 25"/>
          <p:cNvCxnSpPr>
            <a:endCxn id="23" idx="1"/>
          </p:cNvCxnSpPr>
          <p:nvPr/>
        </p:nvCxnSpPr>
        <p:spPr>
          <a:xfrm flipV="1">
            <a:off x="4572000" y="4420863"/>
            <a:ext cx="540327" cy="1240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45349" y="4260614"/>
            <a:ext cx="542136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" dirty="0"/>
              <a:t>precedes</a:t>
            </a:r>
            <a:endParaRPr lang="en-US" sz="75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4555352" y="4802911"/>
            <a:ext cx="573624" cy="229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43960" y="4946970"/>
            <a:ext cx="482824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" dirty="0"/>
              <a:t>Follows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698412" y="1291796"/>
            <a:ext cx="68800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In UML</a:t>
            </a:r>
            <a:endParaRPr lang="en-US" sz="1350" dirty="0"/>
          </a:p>
        </p:txBody>
      </p:sp>
      <p:sp>
        <p:nvSpPr>
          <p:cNvPr id="31" name="TextBox 30"/>
          <p:cNvSpPr txBox="1"/>
          <p:nvPr/>
        </p:nvSpPr>
        <p:spPr>
          <a:xfrm>
            <a:off x="7484749" y="1674550"/>
            <a:ext cx="889987" cy="30008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/>
              <a:t>Collection</a:t>
            </a:r>
            <a:endParaRPr lang="en-US" sz="1350" dirty="0"/>
          </a:p>
        </p:txBody>
      </p:sp>
      <p:sp>
        <p:nvSpPr>
          <p:cNvPr id="32" name="TextBox 31"/>
          <p:cNvSpPr txBox="1"/>
          <p:nvPr/>
        </p:nvSpPr>
        <p:spPr>
          <a:xfrm>
            <a:off x="8186089" y="2440350"/>
            <a:ext cx="859787" cy="30008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/>
              <a:t>Members</a:t>
            </a:r>
            <a:endParaRPr lang="en-US" sz="1350" dirty="0"/>
          </a:p>
        </p:txBody>
      </p:sp>
      <p:sp>
        <p:nvSpPr>
          <p:cNvPr id="35" name="Rectangle 34"/>
          <p:cNvSpPr/>
          <p:nvPr/>
        </p:nvSpPr>
        <p:spPr>
          <a:xfrm rot="2670986" flipH="1">
            <a:off x="7372937" y="2733058"/>
            <a:ext cx="76907" cy="7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Rectangle 36"/>
          <p:cNvSpPr/>
          <p:nvPr/>
        </p:nvSpPr>
        <p:spPr>
          <a:xfrm rot="2670986" flipH="1">
            <a:off x="7643016" y="1967257"/>
            <a:ext cx="76907" cy="784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Rectangle 37"/>
          <p:cNvSpPr/>
          <p:nvPr/>
        </p:nvSpPr>
        <p:spPr>
          <a:xfrm rot="2670986" flipH="1">
            <a:off x="8065802" y="1970314"/>
            <a:ext cx="76907" cy="784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40" name="Straight Connector 39"/>
          <p:cNvCxnSpPr>
            <a:stCxn id="37" idx="1"/>
            <a:endCxn id="7" idx="0"/>
          </p:cNvCxnSpPr>
          <p:nvPr/>
        </p:nvCxnSpPr>
        <p:spPr>
          <a:xfrm flipH="1">
            <a:off x="7435477" y="2033430"/>
            <a:ext cx="273411" cy="401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8" idx="2"/>
            <a:endCxn id="32" idx="0"/>
          </p:cNvCxnSpPr>
          <p:nvPr/>
        </p:nvCxnSpPr>
        <p:spPr>
          <a:xfrm>
            <a:off x="8076763" y="2037487"/>
            <a:ext cx="539220" cy="402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8533505" y="2301604"/>
            <a:ext cx="262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1..n</a:t>
            </a:r>
            <a:endParaRPr lang="en-US" sz="600" dirty="0"/>
          </a:p>
        </p:txBody>
      </p:sp>
      <p:sp>
        <p:nvSpPr>
          <p:cNvPr id="53" name="TextBox 52"/>
          <p:cNvSpPr txBox="1"/>
          <p:nvPr/>
        </p:nvSpPr>
        <p:spPr>
          <a:xfrm>
            <a:off x="7451652" y="2278767"/>
            <a:ext cx="262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0..n</a:t>
            </a:r>
            <a:endParaRPr lang="en-US" sz="600" dirty="0"/>
          </a:p>
        </p:txBody>
      </p:sp>
      <p:sp>
        <p:nvSpPr>
          <p:cNvPr id="54" name="TextBox 53"/>
          <p:cNvSpPr txBox="1"/>
          <p:nvPr/>
        </p:nvSpPr>
        <p:spPr>
          <a:xfrm>
            <a:off x="8159168" y="1935094"/>
            <a:ext cx="262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0..n</a:t>
            </a:r>
            <a:endParaRPr lang="en-US" sz="600" dirty="0"/>
          </a:p>
        </p:txBody>
      </p:sp>
      <p:sp>
        <p:nvSpPr>
          <p:cNvPr id="55" name="TextBox 54"/>
          <p:cNvSpPr txBox="1"/>
          <p:nvPr/>
        </p:nvSpPr>
        <p:spPr>
          <a:xfrm>
            <a:off x="7381137" y="1935094"/>
            <a:ext cx="262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1..n</a:t>
            </a:r>
            <a:endParaRPr lang="en-US" sz="600" dirty="0"/>
          </a:p>
        </p:txBody>
      </p:sp>
      <p:sp>
        <p:nvSpPr>
          <p:cNvPr id="56" name="Rounded Rectangle 55"/>
          <p:cNvSpPr/>
          <p:nvPr/>
        </p:nvSpPr>
        <p:spPr>
          <a:xfrm>
            <a:off x="4967606" y="1500330"/>
            <a:ext cx="1062770" cy="1980701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7" name="Rounded Rectangle 56"/>
          <p:cNvSpPr/>
          <p:nvPr/>
        </p:nvSpPr>
        <p:spPr>
          <a:xfrm>
            <a:off x="5067568" y="4065440"/>
            <a:ext cx="1086925" cy="1320089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8" name="TextBox 57"/>
          <p:cNvSpPr txBox="1"/>
          <p:nvPr/>
        </p:nvSpPr>
        <p:spPr>
          <a:xfrm>
            <a:off x="4786997" y="1237182"/>
            <a:ext cx="14303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Collection: Family</a:t>
            </a:r>
            <a:endParaRPr lang="en-US" sz="1350" dirty="0"/>
          </a:p>
        </p:txBody>
      </p:sp>
      <p:sp>
        <p:nvSpPr>
          <p:cNvPr id="59" name="TextBox 58"/>
          <p:cNvSpPr txBox="1"/>
          <p:nvPr/>
        </p:nvSpPr>
        <p:spPr>
          <a:xfrm>
            <a:off x="4874641" y="3739033"/>
            <a:ext cx="138127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Collection: Novel</a:t>
            </a:r>
            <a:endParaRPr lang="en-US" sz="1350" dirty="0"/>
          </a:p>
        </p:txBody>
      </p:sp>
      <p:sp>
        <p:nvSpPr>
          <p:cNvPr id="61" name="TextBox 60"/>
          <p:cNvSpPr txBox="1"/>
          <p:nvPr/>
        </p:nvSpPr>
        <p:spPr>
          <a:xfrm>
            <a:off x="5098467" y="2935612"/>
            <a:ext cx="675185" cy="32316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dirty="0"/>
              <a:t>Jim III </a:t>
            </a:r>
            <a:endParaRPr lang="en-US" sz="1500" dirty="0"/>
          </a:p>
        </p:txBody>
      </p:sp>
      <p:sp>
        <p:nvSpPr>
          <p:cNvPr id="62" name="TextBox 61"/>
          <p:cNvSpPr txBox="1"/>
          <p:nvPr/>
        </p:nvSpPr>
        <p:spPr>
          <a:xfrm>
            <a:off x="3350705" y="2742955"/>
            <a:ext cx="1272977" cy="30008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 err="1"/>
              <a:t>ParentChildPair</a:t>
            </a:r>
            <a:endParaRPr lang="en-US" sz="1350" dirty="0"/>
          </a:p>
        </p:txBody>
      </p:sp>
      <p:cxnSp>
        <p:nvCxnSpPr>
          <p:cNvPr id="63" name="Straight Connector 62"/>
          <p:cNvCxnSpPr/>
          <p:nvPr/>
        </p:nvCxnSpPr>
        <p:spPr>
          <a:xfrm flipV="1">
            <a:off x="4572000" y="2607368"/>
            <a:ext cx="540327" cy="13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555351" y="2518101"/>
            <a:ext cx="447558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" dirty="0"/>
              <a:t>parent</a:t>
            </a:r>
            <a:endParaRPr lang="en-US" sz="750" dirty="0"/>
          </a:p>
        </p:txBody>
      </p:sp>
      <p:cxnSp>
        <p:nvCxnSpPr>
          <p:cNvPr id="65" name="Straight Connector 64"/>
          <p:cNvCxnSpPr>
            <a:endCxn id="61" idx="1"/>
          </p:cNvCxnSpPr>
          <p:nvPr/>
        </p:nvCxnSpPr>
        <p:spPr>
          <a:xfrm>
            <a:off x="4555351" y="3000958"/>
            <a:ext cx="543116" cy="96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643960" y="3145017"/>
            <a:ext cx="372218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" dirty="0"/>
              <a:t>child</a:t>
            </a:r>
            <a:endParaRPr lang="en-US" sz="750" dirty="0"/>
          </a:p>
        </p:txBody>
      </p:sp>
    </p:spTree>
    <p:extLst>
      <p:ext uri="{BB962C8B-B14F-4D97-AF65-F5344CB8AC3E}">
        <p14:creationId xmlns:p14="http://schemas.microsoft.com/office/powerpoint/2010/main" val="24129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 among files (order)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15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73720" y="1342804"/>
            <a:ext cx="333777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Collection: Linear Document in Multiple Files</a:t>
            </a:r>
            <a:endParaRPr lang="en-US" sz="1350" dirty="0"/>
          </a:p>
        </p:txBody>
      </p:sp>
      <p:sp>
        <p:nvSpPr>
          <p:cNvPr id="16" name="Flowchart: Document 15"/>
          <p:cNvSpPr/>
          <p:nvPr/>
        </p:nvSpPr>
        <p:spPr>
          <a:xfrm>
            <a:off x="1987461" y="1775193"/>
            <a:ext cx="961477" cy="459486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Flowchart: Document 16"/>
          <p:cNvSpPr/>
          <p:nvPr/>
        </p:nvSpPr>
        <p:spPr>
          <a:xfrm>
            <a:off x="2010965" y="2820072"/>
            <a:ext cx="961477" cy="459486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Flowchart: Document 17"/>
          <p:cNvSpPr/>
          <p:nvPr/>
        </p:nvSpPr>
        <p:spPr>
          <a:xfrm>
            <a:off x="2010965" y="3920852"/>
            <a:ext cx="961477" cy="459486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TextBox 18"/>
          <p:cNvSpPr txBox="1"/>
          <p:nvPr/>
        </p:nvSpPr>
        <p:spPr>
          <a:xfrm>
            <a:off x="628650" y="2396947"/>
            <a:ext cx="103554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 err="1">
                <a:solidFill>
                  <a:schemeClr val="accent2"/>
                </a:solidFill>
              </a:rPr>
              <a:t>RelationPair</a:t>
            </a:r>
            <a:endParaRPr lang="en-US" sz="1350" dirty="0">
              <a:solidFill>
                <a:schemeClr val="accent2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590127" y="2224721"/>
            <a:ext cx="397334" cy="326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314588" y="2176484"/>
            <a:ext cx="6848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accent2"/>
                </a:solidFill>
              </a:rPr>
              <a:t>precedes</a:t>
            </a:r>
            <a:endParaRPr lang="en-US" sz="1050" dirty="0">
              <a:solidFill>
                <a:schemeClr val="accent2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562099" y="2619886"/>
            <a:ext cx="425361" cy="420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78480" y="2776116"/>
            <a:ext cx="5774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accent2"/>
                </a:solidFill>
              </a:rPr>
              <a:t>follows</a:t>
            </a:r>
            <a:endParaRPr lang="en-US" sz="1050" dirty="0">
              <a:solidFill>
                <a:schemeClr val="accent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2154" y="3366853"/>
            <a:ext cx="103554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 err="1">
                <a:solidFill>
                  <a:schemeClr val="accent2"/>
                </a:solidFill>
              </a:rPr>
              <a:t>RelationPair</a:t>
            </a:r>
            <a:endParaRPr lang="en-US" sz="1350" dirty="0">
              <a:solidFill>
                <a:schemeClr val="accent2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1613632" y="3194627"/>
            <a:ext cx="397334" cy="326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350534" y="3186937"/>
            <a:ext cx="6126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2"/>
                </a:solidFill>
              </a:rPr>
              <a:t>precedes</a:t>
            </a:r>
            <a:endParaRPr lang="en-US" sz="900" dirty="0">
              <a:solidFill>
                <a:schemeClr val="accent2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585604" y="3589792"/>
            <a:ext cx="425361" cy="420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401335" y="3799665"/>
            <a:ext cx="5229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2"/>
                </a:solidFill>
              </a:rPr>
              <a:t>follows</a:t>
            </a:r>
            <a:endParaRPr lang="en-US" sz="900" dirty="0">
              <a:solidFill>
                <a:schemeClr val="accent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36044" y="1886614"/>
            <a:ext cx="8729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Chapter 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034111" y="2829650"/>
            <a:ext cx="8729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Chapter 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936044" y="3971905"/>
            <a:ext cx="8729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Chapter 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964786" y="1067818"/>
            <a:ext cx="294715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Hierarchical Document in Multiple Files</a:t>
            </a:r>
          </a:p>
          <a:p>
            <a:r>
              <a:rPr lang="en-US" sz="1350" dirty="0"/>
              <a:t>e.g. novel with alternate endings</a:t>
            </a:r>
            <a:endParaRPr lang="en-US" sz="1350" dirty="0"/>
          </a:p>
        </p:txBody>
      </p:sp>
      <p:sp>
        <p:nvSpPr>
          <p:cNvPr id="33" name="Flowchart: Document 32"/>
          <p:cNvSpPr/>
          <p:nvPr/>
        </p:nvSpPr>
        <p:spPr>
          <a:xfrm>
            <a:off x="6100205" y="1775193"/>
            <a:ext cx="998219" cy="459486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Flowchart: Document 33"/>
          <p:cNvSpPr/>
          <p:nvPr/>
        </p:nvSpPr>
        <p:spPr>
          <a:xfrm>
            <a:off x="6123709" y="2820072"/>
            <a:ext cx="998219" cy="459486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Flowchart: Document 34"/>
          <p:cNvSpPr/>
          <p:nvPr/>
        </p:nvSpPr>
        <p:spPr>
          <a:xfrm>
            <a:off x="5331943" y="4095713"/>
            <a:ext cx="998219" cy="459486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TextBox 35"/>
          <p:cNvSpPr txBox="1"/>
          <p:nvPr/>
        </p:nvSpPr>
        <p:spPr>
          <a:xfrm>
            <a:off x="4741394" y="2396947"/>
            <a:ext cx="103554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 err="1">
                <a:solidFill>
                  <a:schemeClr val="accent2"/>
                </a:solidFill>
              </a:rPr>
              <a:t>RelationPair</a:t>
            </a:r>
            <a:endParaRPr lang="en-US" sz="1350" dirty="0">
              <a:solidFill>
                <a:schemeClr val="accent2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5702872" y="2224721"/>
            <a:ext cx="397334" cy="326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463279" y="2196793"/>
            <a:ext cx="6126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2"/>
                </a:solidFill>
              </a:rPr>
              <a:t>precedes</a:t>
            </a:r>
            <a:endParaRPr lang="en-US" sz="900" dirty="0">
              <a:solidFill>
                <a:schemeClr val="accent2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674844" y="2619886"/>
            <a:ext cx="425361" cy="420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532928" y="2797000"/>
            <a:ext cx="5229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2"/>
                </a:solidFill>
              </a:rPr>
              <a:t>follows</a:t>
            </a:r>
            <a:endParaRPr lang="en-US" sz="900" dirty="0">
              <a:solidFill>
                <a:schemeClr val="accent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66797" y="3489290"/>
            <a:ext cx="103554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 err="1">
                <a:solidFill>
                  <a:schemeClr val="accent2"/>
                </a:solidFill>
              </a:rPr>
              <a:t>RelationPair</a:t>
            </a:r>
            <a:endParaRPr lang="en-US" sz="1350" dirty="0">
              <a:solidFill>
                <a:schemeClr val="accent2"/>
              </a:solidFill>
            </a:endParaRPr>
          </a:p>
        </p:txBody>
      </p:sp>
      <p:cxnSp>
        <p:nvCxnSpPr>
          <p:cNvPr id="42" name="Straight Arrow Connector 41"/>
          <p:cNvCxnSpPr>
            <a:stCxn id="41" idx="1"/>
          </p:cNvCxnSpPr>
          <p:nvPr/>
        </p:nvCxnSpPr>
        <p:spPr>
          <a:xfrm flipH="1" flipV="1">
            <a:off x="6729623" y="3220973"/>
            <a:ext cx="637174" cy="418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052960" y="3305200"/>
            <a:ext cx="6126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2"/>
                </a:solidFill>
              </a:rPr>
              <a:t>precedes</a:t>
            </a:r>
            <a:endParaRPr lang="en-US" sz="900" dirty="0">
              <a:solidFill>
                <a:schemeClr val="accent2"/>
              </a:solidFill>
            </a:endParaRPr>
          </a:p>
        </p:txBody>
      </p:sp>
      <p:cxnSp>
        <p:nvCxnSpPr>
          <p:cNvPr id="44" name="Straight Arrow Connector 43"/>
          <p:cNvCxnSpPr>
            <a:endCxn id="49" idx="0"/>
          </p:cNvCxnSpPr>
          <p:nvPr/>
        </p:nvCxnSpPr>
        <p:spPr>
          <a:xfrm flipH="1">
            <a:off x="7320140" y="3715757"/>
            <a:ext cx="94923" cy="387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340009" y="3848076"/>
            <a:ext cx="5229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2"/>
                </a:solidFill>
              </a:rPr>
              <a:t>follows</a:t>
            </a:r>
            <a:endParaRPr lang="en-US" sz="900" dirty="0">
              <a:solidFill>
                <a:schemeClr val="accent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080820" y="1826227"/>
            <a:ext cx="8729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Chapter 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178887" y="2769264"/>
            <a:ext cx="8729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Chapter 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333947" y="4077303"/>
            <a:ext cx="95628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Chapter 3a</a:t>
            </a:r>
          </a:p>
        </p:txBody>
      </p:sp>
      <p:sp>
        <p:nvSpPr>
          <p:cNvPr id="49" name="Flowchart: Document 48"/>
          <p:cNvSpPr/>
          <p:nvPr/>
        </p:nvSpPr>
        <p:spPr>
          <a:xfrm>
            <a:off x="6821030" y="4103465"/>
            <a:ext cx="998219" cy="459486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0" name="TextBox 49"/>
          <p:cNvSpPr txBox="1"/>
          <p:nvPr/>
        </p:nvSpPr>
        <p:spPr>
          <a:xfrm>
            <a:off x="6774724" y="4114546"/>
            <a:ext cx="96430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Chapter 3b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11434" y="3507282"/>
            <a:ext cx="108941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 err="1">
                <a:solidFill>
                  <a:schemeClr val="accent2"/>
                </a:solidFill>
              </a:rPr>
              <a:t>RelationPair</a:t>
            </a:r>
            <a:endParaRPr lang="en-US" sz="1350" dirty="0">
              <a:solidFill>
                <a:schemeClr val="accent2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5040576" y="3176577"/>
            <a:ext cx="1059629" cy="426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030783" y="3227374"/>
            <a:ext cx="6295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accent2"/>
                </a:solidFill>
              </a:rPr>
              <a:t>precedes</a:t>
            </a:r>
            <a:endParaRPr lang="en-US" sz="900" dirty="0">
              <a:solidFill>
                <a:schemeClr val="accent2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5012549" y="3672184"/>
            <a:ext cx="425361" cy="420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854671" y="3873483"/>
            <a:ext cx="61201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accent2"/>
                </a:solidFill>
              </a:rPr>
              <a:t>follows</a:t>
            </a:r>
            <a:endParaRPr lang="en-US" sz="900" dirty="0">
              <a:solidFill>
                <a:schemeClr val="accent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902539" y="5080813"/>
            <a:ext cx="103554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 err="1">
                <a:solidFill>
                  <a:srgbClr val="00B050"/>
                </a:solidFill>
              </a:rPr>
              <a:t>RelationPair</a:t>
            </a:r>
            <a:endParaRPr lang="en-US" sz="1350" dirty="0">
              <a:solidFill>
                <a:srgbClr val="00B050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5788398" y="4555199"/>
            <a:ext cx="311807" cy="553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913043" y="4729695"/>
            <a:ext cx="6832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/>
                </a:solidFill>
              </a:rPr>
              <a:t>equivalent</a:t>
            </a:r>
            <a:endParaRPr lang="en-US" sz="900" dirty="0">
              <a:solidFill>
                <a:schemeClr val="accent6"/>
              </a:solidFill>
            </a:endParaRPr>
          </a:p>
        </p:txBody>
      </p:sp>
      <p:cxnSp>
        <p:nvCxnSpPr>
          <p:cNvPr id="59" name="Straight Arrow Connector 58"/>
          <p:cNvCxnSpPr>
            <a:stCxn id="56" idx="3"/>
            <a:endCxn id="49" idx="2"/>
          </p:cNvCxnSpPr>
          <p:nvPr/>
        </p:nvCxnSpPr>
        <p:spPr>
          <a:xfrm flipV="1">
            <a:off x="6938079" y="4532574"/>
            <a:ext cx="382061" cy="698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105729" y="4759472"/>
            <a:ext cx="6832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6"/>
                </a:solidFill>
              </a:rPr>
              <a:t>equivalent</a:t>
            </a:r>
            <a:endParaRPr lang="en-US" sz="900" dirty="0">
              <a:solidFill>
                <a:schemeClr val="accent6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10753" y="5357813"/>
            <a:ext cx="836703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Order relations might be used to describe relationships among files for qualitative objects. Two alternative cases are </a:t>
            </a:r>
          </a:p>
          <a:p>
            <a:r>
              <a:rPr lang="en-US" sz="1350" dirty="0"/>
              <a:t>shown here. One a simple linear ordering, the second a more hierarchical relationship among files.</a:t>
            </a:r>
            <a:endParaRPr lang="en-US" sz="1350" dirty="0"/>
          </a:p>
        </p:txBody>
      </p:sp>
      <p:sp>
        <p:nvSpPr>
          <p:cNvPr id="64" name="Rounded Rectangle 63"/>
          <p:cNvSpPr/>
          <p:nvPr/>
        </p:nvSpPr>
        <p:spPr>
          <a:xfrm>
            <a:off x="1925909" y="1664976"/>
            <a:ext cx="1456107" cy="2867599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5" name="Rounded Rectangle 64"/>
          <p:cNvSpPr/>
          <p:nvPr/>
        </p:nvSpPr>
        <p:spPr>
          <a:xfrm>
            <a:off x="5214881" y="1597636"/>
            <a:ext cx="2711387" cy="3132059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66516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 among files (derivation/provenance/linking)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6172" y="1524951"/>
            <a:ext cx="2947153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Original Text</a:t>
            </a:r>
          </a:p>
          <a:p>
            <a:r>
              <a:rPr lang="en-US" sz="1350" dirty="0"/>
              <a:t>Hierarchical Document in Multiple Files</a:t>
            </a:r>
          </a:p>
          <a:p>
            <a:r>
              <a:rPr lang="en-US" sz="1350" dirty="0"/>
              <a:t>e.g. novel with alternate endings</a:t>
            </a:r>
            <a:endParaRPr lang="en-US" sz="1350" dirty="0"/>
          </a:p>
        </p:txBody>
      </p:sp>
      <p:sp>
        <p:nvSpPr>
          <p:cNvPr id="7" name="Flowchart: Document 6"/>
          <p:cNvSpPr/>
          <p:nvPr/>
        </p:nvSpPr>
        <p:spPr>
          <a:xfrm>
            <a:off x="1135624" y="2317878"/>
            <a:ext cx="1058201" cy="451734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Flowchart: Document 7"/>
          <p:cNvSpPr/>
          <p:nvPr/>
        </p:nvSpPr>
        <p:spPr>
          <a:xfrm>
            <a:off x="1159128" y="3362757"/>
            <a:ext cx="1058201" cy="451734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Flowchart: Document 8"/>
          <p:cNvSpPr/>
          <p:nvPr/>
        </p:nvSpPr>
        <p:spPr>
          <a:xfrm>
            <a:off x="367362" y="4638398"/>
            <a:ext cx="1058201" cy="451734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Flowchart: Document 9"/>
          <p:cNvSpPr/>
          <p:nvPr/>
        </p:nvSpPr>
        <p:spPr>
          <a:xfrm>
            <a:off x="1856449" y="4646150"/>
            <a:ext cx="1058201" cy="451734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TextBox 10"/>
          <p:cNvSpPr txBox="1"/>
          <p:nvPr/>
        </p:nvSpPr>
        <p:spPr>
          <a:xfrm>
            <a:off x="1145817" y="2397310"/>
            <a:ext cx="8729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Chapter 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75254" y="3436862"/>
            <a:ext cx="8729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Chapter 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2259" y="4682386"/>
            <a:ext cx="95628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Chapter 3a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03952" y="4657690"/>
            <a:ext cx="96430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Chapter 3b</a:t>
            </a:r>
          </a:p>
        </p:txBody>
      </p:sp>
      <p:sp>
        <p:nvSpPr>
          <p:cNvPr id="15" name="Flowchart: Stored Data 14"/>
          <p:cNvSpPr/>
          <p:nvPr/>
        </p:nvSpPr>
        <p:spPr>
          <a:xfrm>
            <a:off x="6343651" y="2317878"/>
            <a:ext cx="1375496" cy="3509474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extBox 15"/>
          <p:cNvSpPr txBox="1"/>
          <p:nvPr/>
        </p:nvSpPr>
        <p:spPr>
          <a:xfrm>
            <a:off x="6657122" y="1545756"/>
            <a:ext cx="1774140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Derived file</a:t>
            </a:r>
          </a:p>
          <a:p>
            <a:r>
              <a:rPr lang="en-US" sz="1350" dirty="0"/>
              <a:t>Audio in One File,</a:t>
            </a:r>
          </a:p>
          <a:p>
            <a:r>
              <a:rPr lang="en-US" sz="1350" dirty="0"/>
              <a:t>Addressable </a:t>
            </a:r>
            <a:r>
              <a:rPr lang="en-US" sz="1350" dirty="0"/>
              <a:t>S</a:t>
            </a:r>
            <a:r>
              <a:rPr lang="en-US" sz="1350" dirty="0"/>
              <a:t>egments</a:t>
            </a:r>
            <a:endParaRPr lang="en-US" sz="135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6413085" y="3070098"/>
            <a:ext cx="1107855" cy="9144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5" idx="1"/>
            <a:endCxn id="15" idx="3"/>
          </p:cNvCxnSpPr>
          <p:nvPr/>
        </p:nvCxnSpPr>
        <p:spPr>
          <a:xfrm>
            <a:off x="6343650" y="4072615"/>
            <a:ext cx="1146247" cy="0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413085" y="4999259"/>
            <a:ext cx="1107855" cy="0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476878" y="2360301"/>
            <a:ext cx="8729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Chapter 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79362" y="3093126"/>
            <a:ext cx="8729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Chapter 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27347" y="4105264"/>
            <a:ext cx="95628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Chapter 3a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79362" y="5090132"/>
            <a:ext cx="96430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Chapter 3b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18284" y="2936268"/>
            <a:ext cx="95731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1">
                    <a:lumMod val="75000"/>
                  </a:schemeClr>
                </a:solidFill>
              </a:rPr>
              <a:t>610239 </a:t>
            </a:r>
            <a:r>
              <a:rPr lang="en-US" sz="1350" dirty="0" err="1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sz="135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76948" y="3903310"/>
            <a:ext cx="104547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1">
                    <a:lumMod val="75000"/>
                  </a:schemeClr>
                </a:solidFill>
              </a:rPr>
              <a:t>1210239 </a:t>
            </a:r>
            <a:r>
              <a:rPr lang="en-US" sz="1350" dirty="0" err="1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sz="135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719147" y="4820885"/>
            <a:ext cx="104547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1">
                    <a:lumMod val="75000"/>
                  </a:schemeClr>
                </a:solidFill>
              </a:rPr>
              <a:t>1910239 </a:t>
            </a:r>
            <a:r>
              <a:rPr lang="en-US" sz="1350" dirty="0" err="1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sz="135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51414" y="1961254"/>
            <a:ext cx="103554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 err="1">
                <a:solidFill>
                  <a:srgbClr val="00B050"/>
                </a:solidFill>
              </a:rPr>
              <a:t>RelationPair</a:t>
            </a:r>
            <a:endParaRPr lang="en-US" sz="1350" dirty="0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62110" y="2317877"/>
            <a:ext cx="4507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accent6"/>
                </a:solidFill>
              </a:rPr>
              <a:t>from</a:t>
            </a:r>
            <a:endParaRPr lang="en-US" sz="1050" dirty="0">
              <a:solidFill>
                <a:schemeClr val="accent6"/>
              </a:solidFill>
            </a:endParaRPr>
          </a:p>
        </p:txBody>
      </p:sp>
      <p:cxnSp>
        <p:nvCxnSpPr>
          <p:cNvPr id="29" name="Straight Arrow Connector 28"/>
          <p:cNvCxnSpPr>
            <a:stCxn id="27" idx="3"/>
          </p:cNvCxnSpPr>
          <p:nvPr/>
        </p:nvCxnSpPr>
        <p:spPr>
          <a:xfrm>
            <a:off x="4886954" y="2111295"/>
            <a:ext cx="1228096" cy="526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332571" y="2421752"/>
            <a:ext cx="3000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accent6"/>
                </a:solidFill>
              </a:rPr>
              <a:t>to</a:t>
            </a:r>
            <a:endParaRPr lang="en-US" sz="1050" dirty="0">
              <a:solidFill>
                <a:schemeClr val="accent6"/>
              </a:solidFill>
            </a:endParaRPr>
          </a:p>
        </p:txBody>
      </p:sp>
      <p:cxnSp>
        <p:nvCxnSpPr>
          <p:cNvPr id="32" name="Straight Arrow Connector 31"/>
          <p:cNvCxnSpPr>
            <a:stCxn id="27" idx="1"/>
          </p:cNvCxnSpPr>
          <p:nvPr/>
        </p:nvCxnSpPr>
        <p:spPr>
          <a:xfrm flipH="1">
            <a:off x="2320748" y="2111295"/>
            <a:ext cx="1530666" cy="387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582841" y="1513637"/>
            <a:ext cx="1929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B050"/>
                </a:solidFill>
              </a:rPr>
              <a:t>DerivationRelation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51414" y="2968744"/>
            <a:ext cx="103554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 err="1">
                <a:solidFill>
                  <a:srgbClr val="00B050"/>
                </a:solidFill>
              </a:rPr>
              <a:t>RelationPair</a:t>
            </a:r>
            <a:endParaRPr lang="en-US" sz="1350" dirty="0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06886" y="3325368"/>
            <a:ext cx="4507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accent6"/>
                </a:solidFill>
              </a:rPr>
              <a:t>from</a:t>
            </a:r>
            <a:endParaRPr lang="en-US" sz="1050" dirty="0">
              <a:solidFill>
                <a:schemeClr val="accent6"/>
              </a:solidFill>
            </a:endParaRPr>
          </a:p>
        </p:txBody>
      </p:sp>
      <p:cxnSp>
        <p:nvCxnSpPr>
          <p:cNvPr id="38" name="Straight Arrow Connector 37"/>
          <p:cNvCxnSpPr>
            <a:stCxn id="36" idx="3"/>
            <a:endCxn id="71" idx="1"/>
          </p:cNvCxnSpPr>
          <p:nvPr/>
        </p:nvCxnSpPr>
        <p:spPr>
          <a:xfrm>
            <a:off x="4886954" y="3118785"/>
            <a:ext cx="1227356" cy="457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277347" y="3429242"/>
            <a:ext cx="3000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accent6"/>
                </a:solidFill>
              </a:rPr>
              <a:t>to</a:t>
            </a:r>
            <a:endParaRPr lang="en-US" sz="1050" dirty="0">
              <a:solidFill>
                <a:schemeClr val="accent6"/>
              </a:solidFill>
            </a:endParaRPr>
          </a:p>
        </p:txBody>
      </p:sp>
      <p:cxnSp>
        <p:nvCxnSpPr>
          <p:cNvPr id="40" name="Straight Arrow Connector 39"/>
          <p:cNvCxnSpPr>
            <a:stCxn id="36" idx="1"/>
          </p:cNvCxnSpPr>
          <p:nvPr/>
        </p:nvCxnSpPr>
        <p:spPr>
          <a:xfrm flipH="1">
            <a:off x="2265524" y="3118785"/>
            <a:ext cx="1585890" cy="387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768678" y="3883756"/>
            <a:ext cx="107740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 err="1">
                <a:solidFill>
                  <a:srgbClr val="00B050"/>
                </a:solidFill>
              </a:rPr>
              <a:t>RelationPair</a:t>
            </a:r>
            <a:endParaRPr lang="en-US" sz="1350" dirty="0">
              <a:solidFill>
                <a:srgbClr val="00B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67025" y="4240312"/>
            <a:ext cx="4020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accent6"/>
                </a:solidFill>
              </a:rPr>
              <a:t>from</a:t>
            </a:r>
            <a:endParaRPr lang="en-US" sz="1050" dirty="0">
              <a:solidFill>
                <a:schemeClr val="accent6"/>
              </a:solidFill>
            </a:endParaRPr>
          </a:p>
        </p:txBody>
      </p:sp>
      <p:cxnSp>
        <p:nvCxnSpPr>
          <p:cNvPr id="43" name="Straight Arrow Connector 42"/>
          <p:cNvCxnSpPr>
            <a:stCxn id="41" idx="3"/>
            <a:endCxn id="74" idx="1"/>
          </p:cNvCxnSpPr>
          <p:nvPr/>
        </p:nvCxnSpPr>
        <p:spPr>
          <a:xfrm>
            <a:off x="4846083" y="4033797"/>
            <a:ext cx="1275466" cy="457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117615" y="4205687"/>
            <a:ext cx="2538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accent6"/>
                </a:solidFill>
              </a:rPr>
              <a:t>to</a:t>
            </a:r>
            <a:endParaRPr lang="en-US" sz="1050" dirty="0">
              <a:solidFill>
                <a:schemeClr val="accent6"/>
              </a:solidFill>
            </a:endParaRPr>
          </a:p>
        </p:txBody>
      </p:sp>
      <p:cxnSp>
        <p:nvCxnSpPr>
          <p:cNvPr id="45" name="Straight Arrow Connector 44"/>
          <p:cNvCxnSpPr>
            <a:stCxn id="41" idx="1"/>
          </p:cNvCxnSpPr>
          <p:nvPr/>
        </p:nvCxnSpPr>
        <p:spPr>
          <a:xfrm flipH="1">
            <a:off x="1271316" y="4033797"/>
            <a:ext cx="2497362" cy="604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861102" y="5390807"/>
            <a:ext cx="109598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 err="1">
                <a:solidFill>
                  <a:srgbClr val="00B050"/>
                </a:solidFill>
              </a:rPr>
              <a:t>RelationPair</a:t>
            </a:r>
            <a:endParaRPr lang="en-US" sz="1350" dirty="0">
              <a:solidFill>
                <a:srgbClr val="00B05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062110" y="5331126"/>
            <a:ext cx="4020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accent6"/>
                </a:solidFill>
              </a:rPr>
              <a:t>from</a:t>
            </a:r>
            <a:endParaRPr lang="en-US" sz="1050" dirty="0">
              <a:solidFill>
                <a:schemeClr val="accent6"/>
              </a:solidFill>
            </a:endParaRPr>
          </a:p>
        </p:txBody>
      </p:sp>
      <p:cxnSp>
        <p:nvCxnSpPr>
          <p:cNvPr id="51" name="Straight Arrow Connector 50"/>
          <p:cNvCxnSpPr>
            <a:stCxn id="49" idx="3"/>
            <a:endCxn id="75" idx="1"/>
          </p:cNvCxnSpPr>
          <p:nvPr/>
        </p:nvCxnSpPr>
        <p:spPr>
          <a:xfrm flipV="1">
            <a:off x="4957089" y="5394266"/>
            <a:ext cx="1213220" cy="146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332571" y="5435000"/>
            <a:ext cx="2538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accent6"/>
                </a:solidFill>
              </a:rPr>
              <a:t>to</a:t>
            </a:r>
            <a:endParaRPr lang="en-US" sz="1050" dirty="0">
              <a:solidFill>
                <a:schemeClr val="accent6"/>
              </a:solidFill>
            </a:endParaRPr>
          </a:p>
        </p:txBody>
      </p:sp>
      <p:cxnSp>
        <p:nvCxnSpPr>
          <p:cNvPr id="53" name="Straight Arrow Connector 52"/>
          <p:cNvCxnSpPr>
            <a:stCxn id="49" idx="1"/>
          </p:cNvCxnSpPr>
          <p:nvPr/>
        </p:nvCxnSpPr>
        <p:spPr>
          <a:xfrm flipH="1" flipV="1">
            <a:off x="2965498" y="5050553"/>
            <a:ext cx="895604" cy="490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ounded Rectangle 62"/>
          <p:cNvSpPr/>
          <p:nvPr/>
        </p:nvSpPr>
        <p:spPr>
          <a:xfrm>
            <a:off x="3565118" y="1850426"/>
            <a:ext cx="1898723" cy="3882434"/>
          </a:xfrm>
          <a:prstGeom prst="roundRect">
            <a:avLst/>
          </a:prstGeom>
          <a:noFill/>
          <a:ln>
            <a:solidFill>
              <a:schemeClr val="accent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6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132649" y="2352168"/>
            <a:ext cx="38050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50" dirty="0"/>
              <a:t>{</a:t>
            </a:r>
            <a:endParaRPr lang="en-US" sz="4050" dirty="0"/>
          </a:p>
        </p:txBody>
      </p:sp>
      <p:sp>
        <p:nvSpPr>
          <p:cNvPr id="71" name="TextBox 70"/>
          <p:cNvSpPr txBox="1"/>
          <p:nvPr/>
        </p:nvSpPr>
        <p:spPr>
          <a:xfrm>
            <a:off x="6114310" y="3218751"/>
            <a:ext cx="38050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50" dirty="0"/>
              <a:t>{</a:t>
            </a:r>
            <a:endParaRPr lang="en-US" sz="4050" dirty="0"/>
          </a:p>
        </p:txBody>
      </p:sp>
      <p:sp>
        <p:nvSpPr>
          <p:cNvPr id="74" name="TextBox 73"/>
          <p:cNvSpPr txBox="1"/>
          <p:nvPr/>
        </p:nvSpPr>
        <p:spPr>
          <a:xfrm>
            <a:off x="6121549" y="4133022"/>
            <a:ext cx="38050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50" dirty="0"/>
              <a:t>{</a:t>
            </a:r>
            <a:endParaRPr lang="en-US" sz="4050" dirty="0"/>
          </a:p>
        </p:txBody>
      </p:sp>
      <p:sp>
        <p:nvSpPr>
          <p:cNvPr id="75" name="TextBox 74"/>
          <p:cNvSpPr txBox="1"/>
          <p:nvPr/>
        </p:nvSpPr>
        <p:spPr>
          <a:xfrm>
            <a:off x="6170309" y="5036475"/>
            <a:ext cx="38050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50" dirty="0"/>
              <a:t>{</a:t>
            </a:r>
            <a:endParaRPr lang="en-US" sz="4050" dirty="0"/>
          </a:p>
        </p:txBody>
      </p:sp>
    </p:spTree>
    <p:extLst>
      <p:ext uri="{BB962C8B-B14F-4D97-AF65-F5344CB8AC3E}">
        <p14:creationId xmlns:p14="http://schemas.microsoft.com/office/powerpoint/2010/main" val="422713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 descriptions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17</a:t>
            </a:fld>
            <a:endParaRPr lang="en-US"/>
          </a:p>
        </p:txBody>
      </p:sp>
      <p:sp>
        <p:nvSpPr>
          <p:cNvPr id="6" name="Flowchart: Stored Data 5"/>
          <p:cNvSpPr/>
          <p:nvPr/>
        </p:nvSpPr>
        <p:spPr>
          <a:xfrm>
            <a:off x="6343651" y="2317878"/>
            <a:ext cx="1375496" cy="3509474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7" name="Straight Connector 6"/>
          <p:cNvCxnSpPr/>
          <p:nvPr/>
        </p:nvCxnSpPr>
        <p:spPr>
          <a:xfrm>
            <a:off x="6413085" y="3070098"/>
            <a:ext cx="1107855" cy="9144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" idx="1"/>
            <a:endCxn id="6" idx="3"/>
          </p:cNvCxnSpPr>
          <p:nvPr/>
        </p:nvCxnSpPr>
        <p:spPr>
          <a:xfrm>
            <a:off x="6343650" y="4072615"/>
            <a:ext cx="1146247" cy="0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13085" y="4999259"/>
            <a:ext cx="1107855" cy="0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76878" y="2360301"/>
            <a:ext cx="8729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Chapter 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79362" y="3093126"/>
            <a:ext cx="8729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Chapter 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27347" y="4105264"/>
            <a:ext cx="95628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Chapter 3a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79362" y="5090132"/>
            <a:ext cx="96430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Chapter 3b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18284" y="2936268"/>
            <a:ext cx="95731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1">
                    <a:lumMod val="75000"/>
                  </a:schemeClr>
                </a:solidFill>
              </a:rPr>
              <a:t>610239 </a:t>
            </a:r>
            <a:r>
              <a:rPr lang="en-US" sz="1350" dirty="0" err="1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sz="135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76948" y="3903310"/>
            <a:ext cx="104547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1">
                    <a:lumMod val="75000"/>
                  </a:schemeClr>
                </a:solidFill>
              </a:rPr>
              <a:t>1210239 </a:t>
            </a:r>
            <a:r>
              <a:rPr lang="en-US" sz="1350" dirty="0" err="1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sz="135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19147" y="4820885"/>
            <a:ext cx="104547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1">
                    <a:lumMod val="75000"/>
                  </a:schemeClr>
                </a:solidFill>
              </a:rPr>
              <a:t>1910239 </a:t>
            </a:r>
            <a:r>
              <a:rPr lang="en-US" sz="1350" dirty="0" err="1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sz="135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81504" y="5688852"/>
            <a:ext cx="104547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1">
                    <a:lumMod val="75000"/>
                  </a:schemeClr>
                </a:solidFill>
              </a:rPr>
              <a:t>2510239 </a:t>
            </a:r>
            <a:r>
              <a:rPr lang="en-US" sz="1350" dirty="0" err="1">
                <a:solidFill>
                  <a:schemeClr val="accent1">
                    <a:lumMod val="75000"/>
                  </a:schemeClr>
                </a:solidFill>
              </a:rPr>
              <a:t>ms</a:t>
            </a:r>
            <a:endParaRPr lang="en-US" sz="135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Flowchart: Stored Data 19"/>
          <p:cNvSpPr/>
          <p:nvPr/>
        </p:nvSpPr>
        <p:spPr>
          <a:xfrm>
            <a:off x="4260396" y="1489785"/>
            <a:ext cx="1375496" cy="3509474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TextBox 21"/>
          <p:cNvSpPr txBox="1"/>
          <p:nvPr/>
        </p:nvSpPr>
        <p:spPr>
          <a:xfrm>
            <a:off x="4572001" y="1493548"/>
            <a:ext cx="8729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/>
                </a:solidFill>
              </a:rPr>
              <a:t>Chapter 1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5652195" y="1500304"/>
            <a:ext cx="824684" cy="8175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701506" y="3071779"/>
            <a:ext cx="751469" cy="1859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290093" y="2317878"/>
            <a:ext cx="1107855" cy="0"/>
          </a:xfrm>
          <a:prstGeom prst="line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290093" y="3055217"/>
            <a:ext cx="1107855" cy="0"/>
          </a:xfrm>
          <a:prstGeom prst="line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314960" y="1625381"/>
            <a:ext cx="1136337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Segment 1</a:t>
            </a:r>
          </a:p>
          <a:p>
            <a:r>
              <a:rPr lang="en-US" sz="1350" dirty="0"/>
              <a:t>Start: 204537</a:t>
            </a:r>
          </a:p>
          <a:p>
            <a:r>
              <a:rPr lang="en-US" sz="1350" dirty="0"/>
              <a:t>End: 290543</a:t>
            </a:r>
          </a:p>
        </p:txBody>
      </p:sp>
      <p:cxnSp>
        <p:nvCxnSpPr>
          <p:cNvPr id="33" name="Straight Connector 32"/>
          <p:cNvCxnSpPr>
            <a:endCxn id="32" idx="3"/>
          </p:cNvCxnSpPr>
          <p:nvPr/>
        </p:nvCxnSpPr>
        <p:spPr>
          <a:xfrm flipH="1" flipV="1">
            <a:off x="3451297" y="1983172"/>
            <a:ext cx="743486" cy="334708"/>
          </a:xfrm>
          <a:prstGeom prst="line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3252012" y="2188723"/>
            <a:ext cx="992080" cy="866495"/>
          </a:xfrm>
          <a:prstGeom prst="line">
            <a:avLst/>
          </a:prstGeom>
          <a:ln w="50800">
            <a:solidFill>
              <a:schemeClr val="accent4">
                <a:lumMod val="40000"/>
                <a:lumOff val="60000"/>
              </a:schemeClr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290093" y="2733868"/>
            <a:ext cx="1107855" cy="0"/>
          </a:xfrm>
          <a:prstGeom prst="line">
            <a:avLst/>
          </a:prstGeom>
          <a:ln w="508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338681" y="4339887"/>
            <a:ext cx="1107855" cy="0"/>
          </a:xfrm>
          <a:prstGeom prst="line">
            <a:avLst/>
          </a:prstGeom>
          <a:ln w="508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363548" y="2910051"/>
            <a:ext cx="1136337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Segment 2</a:t>
            </a:r>
          </a:p>
          <a:p>
            <a:r>
              <a:rPr lang="en-US" sz="1350" dirty="0"/>
              <a:t>Start: 184123</a:t>
            </a:r>
          </a:p>
          <a:p>
            <a:r>
              <a:rPr lang="en-US" sz="1350" dirty="0"/>
              <a:t>End: 537986</a:t>
            </a:r>
          </a:p>
        </p:txBody>
      </p:sp>
      <p:cxnSp>
        <p:nvCxnSpPr>
          <p:cNvPr id="44" name="Straight Connector 43"/>
          <p:cNvCxnSpPr>
            <a:endCxn id="43" idx="3"/>
          </p:cNvCxnSpPr>
          <p:nvPr/>
        </p:nvCxnSpPr>
        <p:spPr>
          <a:xfrm flipH="1">
            <a:off x="3499885" y="2733868"/>
            <a:ext cx="809100" cy="533974"/>
          </a:xfrm>
          <a:prstGeom prst="line">
            <a:avLst/>
          </a:prstGeom>
          <a:ln w="50800">
            <a:solidFill>
              <a:srgbClr val="FF0000"/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3300600" y="3473392"/>
            <a:ext cx="992080" cy="866495"/>
          </a:xfrm>
          <a:prstGeom prst="line">
            <a:avLst/>
          </a:prstGeom>
          <a:ln w="50800">
            <a:solidFill>
              <a:srgbClr val="FF0000"/>
            </a:solidFill>
            <a:prstDash val="sysDash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92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324" y="2503332"/>
            <a:ext cx="2149026" cy="14803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57250"/>
            <a:ext cx="8412480" cy="720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DDI4 Custom Metadata Classes could allow segment descriptions  </a:t>
            </a:r>
            <a:r>
              <a:rPr lang="en-US" sz="1500" dirty="0">
                <a:hlinkClick r:id="rId3"/>
              </a:rPr>
              <a:t>http://lion.ddialliance.org/package/custommetadata</a:t>
            </a:r>
            <a:r>
              <a:rPr lang="en-US" sz="1500" dirty="0"/>
              <a:t> </a:t>
            </a:r>
            <a:endParaRPr lang="en-US" sz="15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DDI4 for Qualitative, Hoyle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0020" y="2754630"/>
            <a:ext cx="3114050" cy="21698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 err="1"/>
              <a:t>CustomStructure</a:t>
            </a:r>
            <a:r>
              <a:rPr lang="en-US" sz="1500" dirty="0"/>
              <a:t>: </a:t>
            </a:r>
            <a:r>
              <a:rPr lang="en-US" sz="1500" dirty="0" err="1"/>
              <a:t>TimedAudio</a:t>
            </a:r>
            <a:endParaRPr lang="en-US" sz="1500" dirty="0"/>
          </a:p>
          <a:p>
            <a:r>
              <a:rPr lang="en-US" sz="1500" dirty="0"/>
              <a:t> </a:t>
            </a:r>
            <a:r>
              <a:rPr lang="en-US" sz="1500" dirty="0"/>
              <a:t> </a:t>
            </a:r>
            <a:r>
              <a:rPr lang="en-US" sz="1500" dirty="0" err="1"/>
              <a:t>CustomItem</a:t>
            </a:r>
            <a:r>
              <a:rPr lang="en-US" sz="1500" dirty="0"/>
              <a:t>: Key=“Start”, </a:t>
            </a:r>
          </a:p>
          <a:p>
            <a:r>
              <a:rPr lang="en-US" sz="1500" dirty="0"/>
              <a:t>                                    numeric, </a:t>
            </a:r>
          </a:p>
          <a:p>
            <a:r>
              <a:rPr lang="en-US" sz="1500" dirty="0"/>
              <a:t> </a:t>
            </a:r>
            <a:r>
              <a:rPr lang="en-US" sz="1500" dirty="0"/>
              <a:t>                                   </a:t>
            </a:r>
            <a:r>
              <a:rPr lang="en-US" sz="1500" dirty="0" err="1"/>
              <a:t>maxOccurs</a:t>
            </a:r>
            <a:r>
              <a:rPr lang="en-US" sz="1500" dirty="0"/>
              <a:t>=1, </a:t>
            </a:r>
          </a:p>
          <a:p>
            <a:r>
              <a:rPr lang="en-US" sz="1500" dirty="0"/>
              <a:t> </a:t>
            </a:r>
            <a:r>
              <a:rPr lang="en-US" sz="1500" dirty="0"/>
              <a:t>                                   </a:t>
            </a:r>
            <a:r>
              <a:rPr lang="en-US" sz="1500" dirty="0" err="1"/>
              <a:t>minOccurs</a:t>
            </a:r>
            <a:r>
              <a:rPr lang="en-US" sz="1500" dirty="0"/>
              <a:t>=1</a:t>
            </a:r>
          </a:p>
          <a:p>
            <a:r>
              <a:rPr lang="en-US" sz="1500" dirty="0"/>
              <a:t> </a:t>
            </a:r>
            <a:r>
              <a:rPr lang="en-US" sz="1500" dirty="0" err="1"/>
              <a:t>CustomItem</a:t>
            </a:r>
            <a:r>
              <a:rPr lang="en-US" sz="1500" dirty="0"/>
              <a:t>: Key=“End”, </a:t>
            </a:r>
          </a:p>
          <a:p>
            <a:r>
              <a:rPr lang="en-US" sz="1500" dirty="0"/>
              <a:t>                                    numeric, </a:t>
            </a:r>
          </a:p>
          <a:p>
            <a:r>
              <a:rPr lang="en-US" sz="1500" dirty="0"/>
              <a:t>                                    </a:t>
            </a:r>
            <a:r>
              <a:rPr lang="en-US" sz="1500" dirty="0" err="1"/>
              <a:t>maxOccurs</a:t>
            </a:r>
            <a:r>
              <a:rPr lang="en-US" sz="1500" dirty="0"/>
              <a:t>=1, </a:t>
            </a:r>
          </a:p>
          <a:p>
            <a:r>
              <a:rPr lang="en-US" sz="1500" dirty="0"/>
              <a:t>                                    </a:t>
            </a:r>
            <a:r>
              <a:rPr lang="en-US" sz="1500" dirty="0" err="1"/>
              <a:t>minOccurs</a:t>
            </a:r>
            <a:r>
              <a:rPr lang="en-US" sz="1500" dirty="0"/>
              <a:t>=1</a:t>
            </a:r>
            <a:endParaRPr lang="en-US" sz="1500" dirty="0"/>
          </a:p>
        </p:txBody>
      </p:sp>
      <p:sp>
        <p:nvSpPr>
          <p:cNvPr id="42" name="TextBox 41"/>
          <p:cNvSpPr txBox="1"/>
          <p:nvPr/>
        </p:nvSpPr>
        <p:spPr>
          <a:xfrm>
            <a:off x="4572000" y="1923412"/>
            <a:ext cx="34461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/>
              <a:t>CustomValue</a:t>
            </a:r>
            <a:r>
              <a:rPr lang="en-US" sz="1500" dirty="0"/>
              <a:t>: Segment 1</a:t>
            </a:r>
          </a:p>
          <a:p>
            <a:r>
              <a:rPr lang="en-US" sz="1500" dirty="0" err="1"/>
              <a:t>CorrespondsTo</a:t>
            </a:r>
            <a:r>
              <a:rPr lang="en-US" sz="1500" dirty="0"/>
              <a:t>: </a:t>
            </a:r>
            <a:r>
              <a:rPr lang="en-US" sz="1500" dirty="0" err="1"/>
              <a:t>TimedAudio</a:t>
            </a:r>
            <a:endParaRPr lang="en-US" sz="1500" dirty="0"/>
          </a:p>
          <a:p>
            <a:r>
              <a:rPr lang="en-US" sz="1500" dirty="0"/>
              <a:t>Start: 204537</a:t>
            </a:r>
          </a:p>
          <a:p>
            <a:r>
              <a:rPr lang="en-US" sz="1500" dirty="0"/>
              <a:t>End: 290543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643252" y="3917057"/>
            <a:ext cx="34461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/>
              <a:t>CustomValue</a:t>
            </a:r>
            <a:r>
              <a:rPr lang="en-US" sz="1500" dirty="0"/>
              <a:t>: Segment 2</a:t>
            </a:r>
          </a:p>
          <a:p>
            <a:r>
              <a:rPr lang="en-US" sz="1500" dirty="0" err="1"/>
              <a:t>CorrespondsTo</a:t>
            </a:r>
            <a:r>
              <a:rPr lang="en-US" sz="1500" dirty="0"/>
              <a:t>: </a:t>
            </a:r>
            <a:r>
              <a:rPr lang="en-US" sz="1500" dirty="0" err="1"/>
              <a:t>TimedAudio</a:t>
            </a:r>
            <a:endParaRPr lang="en-US" sz="1500" dirty="0"/>
          </a:p>
          <a:p>
            <a:r>
              <a:rPr lang="en-US" sz="1500" dirty="0"/>
              <a:t>Start: 184123</a:t>
            </a:r>
          </a:p>
          <a:p>
            <a:r>
              <a:rPr lang="en-US" sz="1500" dirty="0"/>
              <a:t>End: 537986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0" y="2290081"/>
            <a:ext cx="332058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>
                <a:solidFill>
                  <a:schemeClr val="accent2">
                    <a:lumMod val="75000"/>
                  </a:schemeClr>
                </a:solidFill>
              </a:rPr>
              <a:t>Defined Once and Reusable </a:t>
            </a:r>
            <a:endParaRPr lang="en-US" sz="21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78016" y="1584686"/>
            <a:ext cx="234089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>
                <a:solidFill>
                  <a:schemeClr val="accent2">
                    <a:lumMod val="75000"/>
                  </a:schemeClr>
                </a:solidFill>
              </a:rPr>
              <a:t>Using the Structure</a:t>
            </a:r>
            <a:endParaRPr lang="en-US" sz="21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8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324" y="2503332"/>
            <a:ext cx="2149026" cy="14803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57250"/>
            <a:ext cx="8412480" cy="720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 “Well Known” Descriptions these can be built-in Classes</a:t>
            </a:r>
            <a:endParaRPr lang="en-US" sz="15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DDI4 for Qualitative, Hoyle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19</a:t>
            </a:fld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572000" y="1923411"/>
            <a:ext cx="344614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/>
              <a:t>TimedAudioSegment</a:t>
            </a:r>
            <a:endParaRPr lang="en-US" sz="1500" dirty="0"/>
          </a:p>
          <a:p>
            <a:r>
              <a:rPr lang="en-US" sz="1500" dirty="0"/>
              <a:t>Start: 204537</a:t>
            </a:r>
          </a:p>
          <a:p>
            <a:r>
              <a:rPr lang="en-US" sz="1500" dirty="0"/>
              <a:t>End: 290543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572000" y="4013584"/>
            <a:ext cx="344614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/>
              <a:t>TimedAudioSegment</a:t>
            </a:r>
            <a:r>
              <a:rPr lang="en-US" sz="1500" dirty="0"/>
              <a:t> </a:t>
            </a:r>
          </a:p>
          <a:p>
            <a:r>
              <a:rPr lang="en-US" sz="1500" dirty="0"/>
              <a:t>Start: 184123</a:t>
            </a:r>
          </a:p>
          <a:p>
            <a:r>
              <a:rPr lang="en-US" sz="1500" dirty="0"/>
              <a:t>End: 537986</a:t>
            </a:r>
          </a:p>
        </p:txBody>
      </p:sp>
    </p:spTree>
    <p:extLst>
      <p:ext uri="{BB962C8B-B14F-4D97-AF65-F5344CB8AC3E}">
        <p14:creationId xmlns:p14="http://schemas.microsoft.com/office/powerpoint/2010/main" val="273302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“Qualitative Data”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Text, mixed mode documents</a:t>
            </a:r>
          </a:p>
          <a:p>
            <a:r>
              <a:rPr lang="en-US" dirty="0" smtClean="0"/>
              <a:t>Images</a:t>
            </a:r>
          </a:p>
          <a:p>
            <a:r>
              <a:rPr lang="en-US" dirty="0" smtClean="0"/>
              <a:t>Video</a:t>
            </a:r>
          </a:p>
          <a:p>
            <a:r>
              <a:rPr lang="en-US" dirty="0" smtClean="0"/>
              <a:t>Physical Objects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Qualitative data in DDI -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1ABD-6994-4A7B-BA70-910B9AC4CC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3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57250"/>
            <a:ext cx="7886700" cy="7772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Segment Descriptions – Allen’s Interval Algebra?</a:t>
            </a:r>
            <a:br>
              <a:rPr lang="en-US" dirty="0" smtClean="0"/>
            </a:br>
            <a:r>
              <a:rPr lang="en-US" sz="1350" dirty="0">
                <a:hlinkClick r:id="rId2"/>
              </a:rPr>
              <a:t>https://en.wikipedia.org/wiki/Allen%27s_interval_algebra</a:t>
            </a:r>
            <a:r>
              <a:rPr lang="en-US" sz="1350" dirty="0"/>
              <a:t> </a:t>
            </a:r>
            <a:endParaRPr lang="en-US" sz="13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revised 8/13/2015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DDI4 for Qualitative, Hoyle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A189-59FF-4B74-BD0A-0E69A1CA670D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750" y="1765785"/>
            <a:ext cx="3703641" cy="34635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20141" y="2160271"/>
            <a:ext cx="347472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The relationship among segments could be qualified by terms from Allen’s interval Algebra</a:t>
            </a:r>
            <a:endParaRPr lang="en-US" sz="1350" dirty="0"/>
          </a:p>
        </p:txBody>
      </p:sp>
      <p:sp>
        <p:nvSpPr>
          <p:cNvPr id="13" name="TextBox 12"/>
          <p:cNvSpPr txBox="1"/>
          <p:nvPr/>
        </p:nvSpPr>
        <p:spPr>
          <a:xfrm>
            <a:off x="45040" y="3403527"/>
            <a:ext cx="177165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 err="1">
                <a:solidFill>
                  <a:schemeClr val="accent2"/>
                </a:solidFill>
              </a:rPr>
              <a:t>RelationPair</a:t>
            </a:r>
            <a:endParaRPr lang="en-US" sz="1350" dirty="0">
              <a:solidFill>
                <a:schemeClr val="accent2"/>
              </a:solidFill>
            </a:endParaRPr>
          </a:p>
          <a:p>
            <a:r>
              <a:rPr lang="en-US" sz="1350" b="1" dirty="0">
                <a:solidFill>
                  <a:srgbClr val="FF0000"/>
                </a:solidFill>
              </a:rPr>
              <a:t>  Predicate: Overlaps</a:t>
            </a:r>
          </a:p>
          <a:p>
            <a:endParaRPr lang="en-US" sz="1350" dirty="0">
              <a:solidFill>
                <a:schemeClr val="accent2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587400" y="3230118"/>
            <a:ext cx="486608" cy="3249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71823" y="3139157"/>
            <a:ext cx="8584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accent2"/>
                </a:solidFill>
              </a:rPr>
              <a:t>precedes</a:t>
            </a:r>
            <a:endParaRPr lang="en-US" sz="900" dirty="0">
              <a:solidFill>
                <a:schemeClr val="accent2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559372" y="3624115"/>
            <a:ext cx="637860" cy="749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01971" y="4248254"/>
            <a:ext cx="7197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accent2"/>
                </a:solidFill>
              </a:rPr>
              <a:t>follows</a:t>
            </a:r>
            <a:endParaRPr lang="en-US" sz="900" dirty="0">
              <a:solidFill>
                <a:schemeClr val="accent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74007" y="2833021"/>
            <a:ext cx="34461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/>
              <a:t>CustomValue</a:t>
            </a:r>
            <a:r>
              <a:rPr lang="en-US" sz="1500" dirty="0"/>
              <a:t>: Segment 1</a:t>
            </a:r>
          </a:p>
          <a:p>
            <a:r>
              <a:rPr lang="en-US" sz="1500" dirty="0" err="1"/>
              <a:t>CorrespondsTo</a:t>
            </a:r>
            <a:r>
              <a:rPr lang="en-US" sz="1500" dirty="0"/>
              <a:t>: </a:t>
            </a:r>
            <a:r>
              <a:rPr lang="en-US" sz="1500" dirty="0" err="1"/>
              <a:t>TimedAudio</a:t>
            </a:r>
            <a:endParaRPr lang="en-US" sz="1500" dirty="0"/>
          </a:p>
          <a:p>
            <a:r>
              <a:rPr lang="en-US" sz="1500" dirty="0"/>
              <a:t>Start: 204537</a:t>
            </a:r>
          </a:p>
          <a:p>
            <a:r>
              <a:rPr lang="en-US" sz="1500" dirty="0"/>
              <a:t>End: 290543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97232" y="4236796"/>
            <a:ext cx="2703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/>
              <a:t>CustomValue</a:t>
            </a:r>
            <a:r>
              <a:rPr lang="en-US" sz="1500" dirty="0"/>
              <a:t>: Segment 2</a:t>
            </a:r>
          </a:p>
          <a:p>
            <a:r>
              <a:rPr lang="en-US" sz="1500" dirty="0" err="1"/>
              <a:t>CorrespondsTo</a:t>
            </a:r>
            <a:r>
              <a:rPr lang="en-US" sz="1500" dirty="0"/>
              <a:t>: </a:t>
            </a:r>
            <a:r>
              <a:rPr lang="en-US" sz="1500" dirty="0" err="1"/>
              <a:t>TimedAudio</a:t>
            </a:r>
            <a:endParaRPr lang="en-US" sz="1500" dirty="0"/>
          </a:p>
          <a:p>
            <a:r>
              <a:rPr lang="en-US" sz="1500" dirty="0"/>
              <a:t>Start: 184123</a:t>
            </a:r>
          </a:p>
          <a:p>
            <a:r>
              <a:rPr lang="en-US" sz="1500" dirty="0"/>
              <a:t>End: 537986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5040" y="3346906"/>
            <a:ext cx="1771650" cy="901349"/>
          </a:xfrm>
          <a:prstGeom prst="roundRect">
            <a:avLst/>
          </a:prstGeom>
          <a:solidFill>
            <a:srgbClr val="FFFF00">
              <a:alpha val="1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45169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From Qualitative Working Group (QWG) </a:t>
            </a:r>
            <a:r>
              <a:rPr lang="en-US" sz="3300" b="1" dirty="0" smtClean="0"/>
              <a:t>Top Level</a:t>
            </a:r>
            <a:endParaRPr lang="en-US" sz="33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Qualitative data in DDI -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1ABD-6994-4A7B-BA70-910B9AC4CC53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83" y="542193"/>
            <a:ext cx="4795624" cy="60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0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435"/>
            <a:ext cx="9144000" cy="619612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From Qualitative Working Group (QWG) </a:t>
            </a:r>
            <a:r>
              <a:rPr lang="en-US" sz="3600" b="1" dirty="0" smtClean="0"/>
              <a:t>Segment Definition</a:t>
            </a:r>
            <a:endParaRPr lang="en-US" sz="36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Qualitative data in DDI -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1ABD-6994-4A7B-BA70-910B9AC4CC53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220" y="495439"/>
            <a:ext cx="5486400" cy="6104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65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From Qualitative Working Group (QWG) </a:t>
            </a:r>
            <a:r>
              <a:rPr lang="en-US" b="1" dirty="0" smtClean="0"/>
              <a:t>Methods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Qualitative data in DDI - Hoyle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1ABD-6994-4A7B-BA70-910B9AC4CC53}" type="slidenum">
              <a:rPr lang="en-US" smtClean="0"/>
              <a:t>5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734" y="492370"/>
            <a:ext cx="4598795" cy="608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34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(QWG) Collections, Resources, Events, Method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Qualitative data in DDI - Hoyle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1ABD-6994-4A7B-BA70-910B9AC4CC53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006"/>
          <a:stretch/>
        </p:blipFill>
        <p:spPr>
          <a:xfrm>
            <a:off x="163208" y="633047"/>
            <a:ext cx="7219895" cy="540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145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3435"/>
            <a:ext cx="8370277" cy="6196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(QWG) Files, Segments, Codes, Categories, and Memos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Qualitative data in DDI - Hoyle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1ABD-6994-4A7B-BA70-910B9AC4CC53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575"/>
          <a:stretch/>
        </p:blipFill>
        <p:spPr>
          <a:xfrm>
            <a:off x="172943" y="790665"/>
            <a:ext cx="8654117" cy="5536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195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DDI4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lot of what QWG modeled was already in DDI4</a:t>
            </a:r>
          </a:p>
          <a:p>
            <a:r>
              <a:rPr lang="en-US" dirty="0" smtClean="0"/>
              <a:t>DDI4 has Collections and Relations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Qualitative data in DDI - Hoyle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1ABD-6994-4A7B-BA70-910B9AC4CC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9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DDI4 Main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Qualitative data in DDI - Hoyle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1ABD-6994-4A7B-BA70-910B9AC4CC53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620" y="0"/>
            <a:ext cx="52867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03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748</Words>
  <Application>Microsoft Office PowerPoint</Application>
  <PresentationFormat>On-screen Show (4:3)</PresentationFormat>
  <Paragraphs>250</Paragraphs>
  <Slides>20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Qualitative Data in DDI</vt:lpstr>
      <vt:lpstr>What is “Qualitative Data”</vt:lpstr>
      <vt:lpstr>From Qualitative Working Group (QWG) Top Level</vt:lpstr>
      <vt:lpstr>From Qualitative Working Group (QWG) Segment Definition</vt:lpstr>
      <vt:lpstr>From Qualitative Working Group (QWG) Methods</vt:lpstr>
      <vt:lpstr>(QWG) Collections, Resources, Events, Method</vt:lpstr>
      <vt:lpstr>(QWG) Files, Segments, Codes, Categories, and Memos</vt:lpstr>
      <vt:lpstr>DDI4</vt:lpstr>
      <vt:lpstr>DDI4 Main</vt:lpstr>
      <vt:lpstr>DDI4 Physical </vt:lpstr>
      <vt:lpstr>DDI4 Analytic</vt:lpstr>
      <vt:lpstr>Use Case</vt:lpstr>
      <vt:lpstr>Text and Derived Audio</vt:lpstr>
      <vt:lpstr>DDI4 Relations</vt:lpstr>
      <vt:lpstr>Relationships among files (order)</vt:lpstr>
      <vt:lpstr>Relationship among files (derivation/provenance/linking)</vt:lpstr>
      <vt:lpstr>Segment descriptions</vt:lpstr>
      <vt:lpstr>DDI4 Custom Metadata Classes could allow segment descriptions  http://lion.ddialliance.org/package/custommetadata </vt:lpstr>
      <vt:lpstr>For “Well Known” Descriptions these can be built-in Classes</vt:lpstr>
      <vt:lpstr>Segment Descriptions – Allen’s Interval Algebra? https://en.wikipedia.org/wiki/Allen%27s_interval_algebra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Qualitative Data in DDI</dc:title>
  <dc:creator>lhoyle</dc:creator>
  <cp:lastModifiedBy>Larry Hoyle</cp:lastModifiedBy>
  <cp:revision>11</cp:revision>
  <dcterms:created xsi:type="dcterms:W3CDTF">2015-10-05T15:25:28Z</dcterms:created>
  <dcterms:modified xsi:type="dcterms:W3CDTF">2015-10-20T11:31:19Z</dcterms:modified>
</cp:coreProperties>
</file>