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diagrams/colors1.xml" ContentType="application/vnd.openxmlformats-officedocument.drawingml.diagramColors+xml"/>
  <Override PartName="/ppt/notesSlides/notesSlide9.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diagrams/quickStyle1.xml" ContentType="application/vnd.openxmlformats-officedocument.drawingml.diagramStyle+xml"/>
  <Override PartName="/ppt/slideLayouts/slideLayout2.xml" ContentType="application/vnd.openxmlformats-officedocument.presentationml.slideLayout+xml"/>
  <Override PartName="/ppt/diagrams/layout1.xml" ContentType="application/vnd.openxmlformats-officedocument.drawingml.diagramLayout+xml"/>
  <Default Extension="pdf" ContentType="application/pdf"/>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commentAuthors.xml" ContentType="application/vnd.openxmlformats-officedocument.presentationml.commentAuthors+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diagrams/drawing1.xml" ContentType="application/vnd.ms-office.drawingml.diagramDrawing+xml"/>
  <Override PartName="/ppt/notesSlides/notesSlide3.xml" ContentType="application/vnd.openxmlformats-officedocument.presentationml.notesSlide+xml"/>
  <Override PartName="/ppt/slides/slide17.xml" ContentType="application/vnd.openxmlformats-officedocument.presentationml.slide+xml"/>
  <Override PartName="/ppt/slides/slide8.xml" ContentType="application/vnd.openxmlformats-officedocument.presentationml.slide+xml"/>
  <Override PartName="/ppt/diagrams/data1.xml" ContentType="application/vnd.openxmlformats-officedocument.drawingml.diagramData+xml"/>
  <Override PartName="/ppt/notesSlides/notesSlide10.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0"/>
  </p:notesMasterIdLst>
  <p:sldIdLst>
    <p:sldId id="507" r:id="rId2"/>
    <p:sldId id="1169" r:id="rId3"/>
    <p:sldId id="1186" r:id="rId4"/>
    <p:sldId id="1206" r:id="rId5"/>
    <p:sldId id="1218" r:id="rId6"/>
    <p:sldId id="1219" r:id="rId7"/>
    <p:sldId id="1220" r:id="rId8"/>
    <p:sldId id="1222" r:id="rId9"/>
    <p:sldId id="1221" r:id="rId10"/>
    <p:sldId id="1210" r:id="rId11"/>
    <p:sldId id="1211" r:id="rId12"/>
    <p:sldId id="1213" r:id="rId13"/>
    <p:sldId id="1214" r:id="rId14"/>
    <p:sldId id="1212" r:id="rId15"/>
    <p:sldId id="1215" r:id="rId16"/>
    <p:sldId id="1216" r:id="rId17"/>
    <p:sldId id="1217" r:id="rId18"/>
    <p:sldId id="802"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Peter Wittenburg" initials="" lastIdx="2" clrIdx="0"/>
  <p:cmAuthor id="1" name="Sarah Jones" initials="" lastIdx="2" clrIdx="1"/>
  <p:cmAuthor id="2" name="" initials="" lastIdx="2" clrIdx="2"/>
  <p:cmAuthor id="3" name="Rūta Petrauskaitė" initials="" lastIdx="1" clrIdx="3"/>
  <p:cmAuthor id="4" name="Simon Hodson" initials="" lastIdx="1" clrIdx="4"/>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8D8DFF"/>
    <a:srgbClr val="000001"/>
    <a:srgbClr val="50FF24"/>
    <a:srgbClr val="858963"/>
    <a:srgbClr val="243489"/>
    <a:srgbClr val="8D0424"/>
    <a:srgbClr val="E82434"/>
    <a:srgbClr val="89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87" d="100"/>
          <a:sy n="87" d="100"/>
        </p:scale>
        <p:origin x="-856" y="-1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commentAuthors" Target="commentAuthors.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D6FF0B-9E63-FC4B-88FF-6DCF8B47023A}" type="doc">
      <dgm:prSet loTypeId="urn:microsoft.com/office/officeart/2005/8/layout/chevron1" loCatId="process" qsTypeId="urn:microsoft.com/office/officeart/2005/8/quickstyle/simple4" qsCatId="simple" csTypeId="urn:microsoft.com/office/officeart/2005/8/colors/colorful1" csCatId="colorful" phldr="1"/>
      <dgm:spPr/>
      <dgm:t>
        <a:bodyPr/>
        <a:lstStyle/>
        <a:p>
          <a:endParaRPr lang="en-US"/>
        </a:p>
      </dgm:t>
    </dgm:pt>
    <dgm:pt modelId="{1A1C98DF-6F10-8A44-B63B-40493A93DCEB}">
      <dgm:prSet phldrT="[Text]"/>
      <dgm:spPr>
        <a:solidFill>
          <a:schemeClr val="tx2"/>
        </a:solidFill>
        <a:ln>
          <a:solidFill>
            <a:schemeClr val="tx2"/>
          </a:solidFill>
        </a:ln>
      </dgm:spPr>
      <dgm:t>
        <a:bodyPr/>
        <a:lstStyle/>
        <a:p>
          <a:r>
            <a:rPr lang="en-US" dirty="0" smtClean="0"/>
            <a:t>Convene </a:t>
          </a:r>
          <a:r>
            <a:rPr lang="en-US" dirty="0" err="1" smtClean="0"/>
            <a:t>ISUs</a:t>
          </a:r>
          <a:r>
            <a:rPr lang="en-US" dirty="0" smtClean="0"/>
            <a:t>, International Stakeholders and data experts</a:t>
          </a:r>
          <a:endParaRPr lang="en-US" dirty="0"/>
        </a:p>
      </dgm:t>
    </dgm:pt>
    <dgm:pt modelId="{F4DDEDEB-4422-A14B-89A8-C6E938C1404F}" type="parTrans" cxnId="{EB9604C5-FD66-D54C-BECE-AB47B4264C90}">
      <dgm:prSet/>
      <dgm:spPr/>
      <dgm:t>
        <a:bodyPr/>
        <a:lstStyle/>
        <a:p>
          <a:endParaRPr lang="en-US"/>
        </a:p>
      </dgm:t>
    </dgm:pt>
    <dgm:pt modelId="{E9799B83-9123-8146-B06F-1B36C30F9AC3}" type="sibTrans" cxnId="{EB9604C5-FD66-D54C-BECE-AB47B4264C90}">
      <dgm:prSet/>
      <dgm:spPr/>
      <dgm:t>
        <a:bodyPr/>
        <a:lstStyle/>
        <a:p>
          <a:endParaRPr lang="en-US"/>
        </a:p>
      </dgm:t>
    </dgm:pt>
    <dgm:pt modelId="{60732929-A802-7544-93F9-E471C49CA139}">
      <dgm:prSet phldrT="[Text]"/>
      <dgm:spPr>
        <a:solidFill>
          <a:schemeClr val="accent2"/>
        </a:solidFill>
        <a:ln>
          <a:solidFill>
            <a:schemeClr val="accent2"/>
          </a:solidFill>
        </a:ln>
      </dgm:spPr>
      <dgm:t>
        <a:bodyPr/>
        <a:lstStyle/>
        <a:p>
          <a:r>
            <a:rPr lang="en-US" dirty="0" smtClean="0"/>
            <a:t>Form Working Group</a:t>
          </a:r>
          <a:endParaRPr lang="en-US" dirty="0"/>
        </a:p>
      </dgm:t>
    </dgm:pt>
    <dgm:pt modelId="{9BF1DB72-9DAD-7C4B-BC96-0BA0EF0C1C21}" type="parTrans" cxnId="{44F3C080-1873-BD4E-8DDC-204D9A119A93}">
      <dgm:prSet/>
      <dgm:spPr/>
      <dgm:t>
        <a:bodyPr/>
        <a:lstStyle/>
        <a:p>
          <a:endParaRPr lang="en-US"/>
        </a:p>
      </dgm:t>
    </dgm:pt>
    <dgm:pt modelId="{D248809D-C3BE-FC49-AE10-A739E08BD642}" type="sibTrans" cxnId="{44F3C080-1873-BD4E-8DDC-204D9A119A93}">
      <dgm:prSet/>
      <dgm:spPr/>
      <dgm:t>
        <a:bodyPr/>
        <a:lstStyle/>
        <a:p>
          <a:endParaRPr lang="en-US"/>
        </a:p>
      </dgm:t>
    </dgm:pt>
    <dgm:pt modelId="{DE9772F6-4947-6F49-82FC-685DC5678A63}">
      <dgm:prSet phldrT="[Text]"/>
      <dgm:spPr>
        <a:solidFill>
          <a:schemeClr val="accent3">
            <a:lumMod val="75000"/>
          </a:schemeClr>
        </a:solidFill>
        <a:ln>
          <a:solidFill>
            <a:schemeClr val="accent3">
              <a:lumMod val="75000"/>
            </a:schemeClr>
          </a:solidFill>
        </a:ln>
      </dgm:spPr>
      <dgm:t>
        <a:bodyPr/>
        <a:lstStyle/>
        <a:p>
          <a:r>
            <a:rPr lang="en-US" dirty="0" smtClean="0"/>
            <a:t>Draft Framework for Description of </a:t>
          </a:r>
          <a:r>
            <a:rPr lang="en-US" dirty="0" err="1" smtClean="0"/>
            <a:t>Nanomaterials</a:t>
          </a:r>
          <a:r>
            <a:rPr lang="en-US" dirty="0" smtClean="0"/>
            <a:t> </a:t>
          </a:r>
          <a:endParaRPr lang="en-US" dirty="0"/>
        </a:p>
      </dgm:t>
    </dgm:pt>
    <dgm:pt modelId="{B4D371FE-FE0A-EF43-A3BC-3B1B76BF7974}" type="parTrans" cxnId="{3BE15089-1814-974E-9958-3F4DEFEB4B5E}">
      <dgm:prSet/>
      <dgm:spPr/>
      <dgm:t>
        <a:bodyPr/>
        <a:lstStyle/>
        <a:p>
          <a:endParaRPr lang="en-US"/>
        </a:p>
      </dgm:t>
    </dgm:pt>
    <dgm:pt modelId="{F31BD1CE-7588-B445-B482-EAED1CC6206C}" type="sibTrans" cxnId="{3BE15089-1814-974E-9958-3F4DEFEB4B5E}">
      <dgm:prSet/>
      <dgm:spPr/>
      <dgm:t>
        <a:bodyPr/>
        <a:lstStyle/>
        <a:p>
          <a:endParaRPr lang="en-US"/>
        </a:p>
      </dgm:t>
    </dgm:pt>
    <dgm:pt modelId="{3E837B70-90CF-DA40-82E9-410B820E1828}">
      <dgm:prSet phldrT="[Text]"/>
      <dgm:spPr>
        <a:solidFill>
          <a:schemeClr val="accent4"/>
        </a:solidFill>
        <a:ln>
          <a:solidFill>
            <a:schemeClr val="accent4"/>
          </a:solidFill>
        </a:ln>
      </dgm:spPr>
      <dgm:t>
        <a:bodyPr/>
        <a:lstStyle/>
        <a:p>
          <a:r>
            <a:rPr lang="en-US" dirty="0" smtClean="0"/>
            <a:t>Refine/validate in FP7 Future </a:t>
          </a:r>
          <a:r>
            <a:rPr lang="en-US" dirty="0" err="1" smtClean="0"/>
            <a:t>Nano</a:t>
          </a:r>
          <a:r>
            <a:rPr lang="en-US" dirty="0" smtClean="0"/>
            <a:t> Needs Project</a:t>
          </a:r>
          <a:endParaRPr lang="en-US" dirty="0"/>
        </a:p>
      </dgm:t>
    </dgm:pt>
    <dgm:pt modelId="{886CEAA1-CA05-654B-8F06-17305895E122}" type="parTrans" cxnId="{BED8EC43-27A4-F64D-95EA-39152415DDA9}">
      <dgm:prSet/>
      <dgm:spPr/>
      <dgm:t>
        <a:bodyPr/>
        <a:lstStyle/>
        <a:p>
          <a:endParaRPr lang="en-US"/>
        </a:p>
      </dgm:t>
    </dgm:pt>
    <dgm:pt modelId="{562609FB-0F45-0345-B95A-7B3ECE4F2EFB}" type="sibTrans" cxnId="{BED8EC43-27A4-F64D-95EA-39152415DDA9}">
      <dgm:prSet/>
      <dgm:spPr/>
      <dgm:t>
        <a:bodyPr/>
        <a:lstStyle/>
        <a:p>
          <a:endParaRPr lang="en-US"/>
        </a:p>
      </dgm:t>
    </dgm:pt>
    <dgm:pt modelId="{D1BEB4B6-7DAA-664E-8557-AA0C1B3AEDAE}" type="pres">
      <dgm:prSet presAssocID="{D6D6FF0B-9E63-FC4B-88FF-6DCF8B47023A}" presName="Name0" presStyleCnt="0">
        <dgm:presLayoutVars>
          <dgm:dir/>
          <dgm:animLvl val="lvl"/>
          <dgm:resizeHandles val="exact"/>
        </dgm:presLayoutVars>
      </dgm:prSet>
      <dgm:spPr/>
      <dgm:t>
        <a:bodyPr/>
        <a:lstStyle/>
        <a:p>
          <a:endParaRPr lang="en-US"/>
        </a:p>
      </dgm:t>
    </dgm:pt>
    <dgm:pt modelId="{8A2DB406-796F-A747-8934-643885B3951C}" type="pres">
      <dgm:prSet presAssocID="{1A1C98DF-6F10-8A44-B63B-40493A93DCEB}" presName="parTxOnly" presStyleLbl="node1" presStyleIdx="0" presStyleCnt="4">
        <dgm:presLayoutVars>
          <dgm:chMax val="0"/>
          <dgm:chPref val="0"/>
          <dgm:bulletEnabled val="1"/>
        </dgm:presLayoutVars>
      </dgm:prSet>
      <dgm:spPr/>
      <dgm:t>
        <a:bodyPr/>
        <a:lstStyle/>
        <a:p>
          <a:endParaRPr lang="en-US"/>
        </a:p>
      </dgm:t>
    </dgm:pt>
    <dgm:pt modelId="{B413168E-F0CA-194D-A792-18D894962569}" type="pres">
      <dgm:prSet presAssocID="{E9799B83-9123-8146-B06F-1B36C30F9AC3}" presName="parTxOnlySpace" presStyleCnt="0"/>
      <dgm:spPr/>
    </dgm:pt>
    <dgm:pt modelId="{ADA16896-E063-1742-98C2-633E759770C2}" type="pres">
      <dgm:prSet presAssocID="{60732929-A802-7544-93F9-E471C49CA139}" presName="parTxOnly" presStyleLbl="node1" presStyleIdx="1" presStyleCnt="4">
        <dgm:presLayoutVars>
          <dgm:chMax val="0"/>
          <dgm:chPref val="0"/>
          <dgm:bulletEnabled val="1"/>
        </dgm:presLayoutVars>
      </dgm:prSet>
      <dgm:spPr/>
      <dgm:t>
        <a:bodyPr/>
        <a:lstStyle/>
        <a:p>
          <a:endParaRPr lang="en-US"/>
        </a:p>
      </dgm:t>
    </dgm:pt>
    <dgm:pt modelId="{0607F3EC-6867-B946-8A75-EE2AA0B2E904}" type="pres">
      <dgm:prSet presAssocID="{D248809D-C3BE-FC49-AE10-A739E08BD642}" presName="parTxOnlySpace" presStyleCnt="0"/>
      <dgm:spPr/>
    </dgm:pt>
    <dgm:pt modelId="{4E4E8C45-B729-A44E-B3F4-D3F1EE13E9FF}" type="pres">
      <dgm:prSet presAssocID="{DE9772F6-4947-6F49-82FC-685DC5678A63}" presName="parTxOnly" presStyleLbl="node1" presStyleIdx="2" presStyleCnt="4">
        <dgm:presLayoutVars>
          <dgm:chMax val="0"/>
          <dgm:chPref val="0"/>
          <dgm:bulletEnabled val="1"/>
        </dgm:presLayoutVars>
      </dgm:prSet>
      <dgm:spPr/>
      <dgm:t>
        <a:bodyPr/>
        <a:lstStyle/>
        <a:p>
          <a:endParaRPr lang="en-US"/>
        </a:p>
      </dgm:t>
    </dgm:pt>
    <dgm:pt modelId="{7F0BE897-3E42-8C46-9597-2052E1B22B0F}" type="pres">
      <dgm:prSet presAssocID="{F31BD1CE-7588-B445-B482-EAED1CC6206C}" presName="parTxOnlySpace" presStyleCnt="0"/>
      <dgm:spPr/>
    </dgm:pt>
    <dgm:pt modelId="{F3B8783B-E959-0E43-B575-7A8543E25DFD}" type="pres">
      <dgm:prSet presAssocID="{3E837B70-90CF-DA40-82E9-410B820E1828}" presName="parTxOnly" presStyleLbl="node1" presStyleIdx="3" presStyleCnt="4">
        <dgm:presLayoutVars>
          <dgm:chMax val="0"/>
          <dgm:chPref val="0"/>
          <dgm:bulletEnabled val="1"/>
        </dgm:presLayoutVars>
      </dgm:prSet>
      <dgm:spPr/>
      <dgm:t>
        <a:bodyPr/>
        <a:lstStyle/>
        <a:p>
          <a:endParaRPr lang="en-US"/>
        </a:p>
      </dgm:t>
    </dgm:pt>
  </dgm:ptLst>
  <dgm:cxnLst>
    <dgm:cxn modelId="{D58097D7-56BC-A542-93E4-D19EB9A1F685}" type="presOf" srcId="{60732929-A802-7544-93F9-E471C49CA139}" destId="{ADA16896-E063-1742-98C2-633E759770C2}" srcOrd="0" destOrd="0" presId="urn:microsoft.com/office/officeart/2005/8/layout/chevron1"/>
    <dgm:cxn modelId="{BED8EC43-27A4-F64D-95EA-39152415DDA9}" srcId="{D6D6FF0B-9E63-FC4B-88FF-6DCF8B47023A}" destId="{3E837B70-90CF-DA40-82E9-410B820E1828}" srcOrd="3" destOrd="0" parTransId="{886CEAA1-CA05-654B-8F06-17305895E122}" sibTransId="{562609FB-0F45-0345-B95A-7B3ECE4F2EFB}"/>
    <dgm:cxn modelId="{0E0F38E1-F214-7E41-AA34-9C3A1A4E9115}" type="presOf" srcId="{DE9772F6-4947-6F49-82FC-685DC5678A63}" destId="{4E4E8C45-B729-A44E-B3F4-D3F1EE13E9FF}" srcOrd="0" destOrd="0" presId="urn:microsoft.com/office/officeart/2005/8/layout/chevron1"/>
    <dgm:cxn modelId="{9E653CDD-58B8-104E-9917-423A0B95881B}" type="presOf" srcId="{D6D6FF0B-9E63-FC4B-88FF-6DCF8B47023A}" destId="{D1BEB4B6-7DAA-664E-8557-AA0C1B3AEDAE}" srcOrd="0" destOrd="0" presId="urn:microsoft.com/office/officeart/2005/8/layout/chevron1"/>
    <dgm:cxn modelId="{74A4E619-FB91-D148-A96D-4154CCA38950}" type="presOf" srcId="{3E837B70-90CF-DA40-82E9-410B820E1828}" destId="{F3B8783B-E959-0E43-B575-7A8543E25DFD}" srcOrd="0" destOrd="0" presId="urn:microsoft.com/office/officeart/2005/8/layout/chevron1"/>
    <dgm:cxn modelId="{834F65F5-9B32-4B47-8109-216F7E24BE3D}" type="presOf" srcId="{1A1C98DF-6F10-8A44-B63B-40493A93DCEB}" destId="{8A2DB406-796F-A747-8934-643885B3951C}" srcOrd="0" destOrd="0" presId="urn:microsoft.com/office/officeart/2005/8/layout/chevron1"/>
    <dgm:cxn modelId="{44F3C080-1873-BD4E-8DDC-204D9A119A93}" srcId="{D6D6FF0B-9E63-FC4B-88FF-6DCF8B47023A}" destId="{60732929-A802-7544-93F9-E471C49CA139}" srcOrd="1" destOrd="0" parTransId="{9BF1DB72-9DAD-7C4B-BC96-0BA0EF0C1C21}" sibTransId="{D248809D-C3BE-FC49-AE10-A739E08BD642}"/>
    <dgm:cxn modelId="{EB9604C5-FD66-D54C-BECE-AB47B4264C90}" srcId="{D6D6FF0B-9E63-FC4B-88FF-6DCF8B47023A}" destId="{1A1C98DF-6F10-8A44-B63B-40493A93DCEB}" srcOrd="0" destOrd="0" parTransId="{F4DDEDEB-4422-A14B-89A8-C6E938C1404F}" sibTransId="{E9799B83-9123-8146-B06F-1B36C30F9AC3}"/>
    <dgm:cxn modelId="{3BE15089-1814-974E-9958-3F4DEFEB4B5E}" srcId="{D6D6FF0B-9E63-FC4B-88FF-6DCF8B47023A}" destId="{DE9772F6-4947-6F49-82FC-685DC5678A63}" srcOrd="2" destOrd="0" parTransId="{B4D371FE-FE0A-EF43-A3BC-3B1B76BF7974}" sibTransId="{F31BD1CE-7588-B445-B482-EAED1CC6206C}"/>
    <dgm:cxn modelId="{34307437-6E43-854C-BF1F-3893AD885062}" type="presParOf" srcId="{D1BEB4B6-7DAA-664E-8557-AA0C1B3AEDAE}" destId="{8A2DB406-796F-A747-8934-643885B3951C}" srcOrd="0" destOrd="0" presId="urn:microsoft.com/office/officeart/2005/8/layout/chevron1"/>
    <dgm:cxn modelId="{E945D11A-86FF-C54D-A762-F04DF5A49F6B}" type="presParOf" srcId="{D1BEB4B6-7DAA-664E-8557-AA0C1B3AEDAE}" destId="{B413168E-F0CA-194D-A792-18D894962569}" srcOrd="1" destOrd="0" presId="urn:microsoft.com/office/officeart/2005/8/layout/chevron1"/>
    <dgm:cxn modelId="{97531D43-3C89-ED4C-989F-B9EF00DABA6C}" type="presParOf" srcId="{D1BEB4B6-7DAA-664E-8557-AA0C1B3AEDAE}" destId="{ADA16896-E063-1742-98C2-633E759770C2}" srcOrd="2" destOrd="0" presId="urn:microsoft.com/office/officeart/2005/8/layout/chevron1"/>
    <dgm:cxn modelId="{DC1C564E-8B39-0448-84B2-E8D35CD6E323}" type="presParOf" srcId="{D1BEB4B6-7DAA-664E-8557-AA0C1B3AEDAE}" destId="{0607F3EC-6867-B946-8A75-EE2AA0B2E904}" srcOrd="3" destOrd="0" presId="urn:microsoft.com/office/officeart/2005/8/layout/chevron1"/>
    <dgm:cxn modelId="{F5DFE3C7-449C-9244-9BD9-2F334099EF7A}" type="presParOf" srcId="{D1BEB4B6-7DAA-664E-8557-AA0C1B3AEDAE}" destId="{4E4E8C45-B729-A44E-B3F4-D3F1EE13E9FF}" srcOrd="4" destOrd="0" presId="urn:microsoft.com/office/officeart/2005/8/layout/chevron1"/>
    <dgm:cxn modelId="{DF09E63F-BC77-F44E-B38E-937862F6860C}" type="presParOf" srcId="{D1BEB4B6-7DAA-664E-8557-AA0C1B3AEDAE}" destId="{7F0BE897-3E42-8C46-9597-2052E1B22B0F}" srcOrd="5" destOrd="0" presId="urn:microsoft.com/office/officeart/2005/8/layout/chevron1"/>
    <dgm:cxn modelId="{B0C17BE4-C35D-BB4E-808D-4492EADBF190}" type="presParOf" srcId="{D1BEB4B6-7DAA-664E-8557-AA0C1B3AEDAE}" destId="{F3B8783B-E959-0E43-B575-7A8543E25DFD}" srcOrd="6" destOrd="0" presId="urn:microsoft.com/office/officeart/2005/8/layout/chevron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2DB406-796F-A747-8934-643885B3951C}">
      <dsp:nvSpPr>
        <dsp:cNvPr id="0" name=""/>
        <dsp:cNvSpPr/>
      </dsp:nvSpPr>
      <dsp:spPr>
        <a:xfrm>
          <a:off x="4247" y="465994"/>
          <a:ext cx="2472668" cy="989067"/>
        </a:xfrm>
        <a:prstGeom prst="chevron">
          <a:avLst/>
        </a:prstGeom>
        <a:solidFill>
          <a:schemeClr val="tx2"/>
        </a:solidFill>
        <a:ln>
          <a:solidFill>
            <a:schemeClr val="tx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Convene </a:t>
          </a:r>
          <a:r>
            <a:rPr lang="en-US" sz="1600" kern="1200" dirty="0" err="1" smtClean="0"/>
            <a:t>ISUs</a:t>
          </a:r>
          <a:r>
            <a:rPr lang="en-US" sz="1600" kern="1200" dirty="0" smtClean="0"/>
            <a:t>, International Stakeholders and data experts</a:t>
          </a:r>
          <a:endParaRPr lang="en-US" sz="1600" kern="1200" dirty="0"/>
        </a:p>
      </dsp:txBody>
      <dsp:txXfrm>
        <a:off x="4247" y="465994"/>
        <a:ext cx="2472668" cy="989067"/>
      </dsp:txXfrm>
    </dsp:sp>
    <dsp:sp modelId="{ADA16896-E063-1742-98C2-633E759770C2}">
      <dsp:nvSpPr>
        <dsp:cNvPr id="0" name=""/>
        <dsp:cNvSpPr/>
      </dsp:nvSpPr>
      <dsp:spPr>
        <a:xfrm>
          <a:off x="2229649" y="465994"/>
          <a:ext cx="2472668" cy="989067"/>
        </a:xfrm>
        <a:prstGeom prst="chevron">
          <a:avLst/>
        </a:prstGeom>
        <a:solidFill>
          <a:schemeClr val="accent2"/>
        </a:soli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Form Working Group</a:t>
          </a:r>
          <a:endParaRPr lang="en-US" sz="1600" kern="1200" dirty="0"/>
        </a:p>
      </dsp:txBody>
      <dsp:txXfrm>
        <a:off x="2229649" y="465994"/>
        <a:ext cx="2472668" cy="989067"/>
      </dsp:txXfrm>
    </dsp:sp>
    <dsp:sp modelId="{4E4E8C45-B729-A44E-B3F4-D3F1EE13E9FF}">
      <dsp:nvSpPr>
        <dsp:cNvPr id="0" name=""/>
        <dsp:cNvSpPr/>
      </dsp:nvSpPr>
      <dsp:spPr>
        <a:xfrm>
          <a:off x="4455050" y="465994"/>
          <a:ext cx="2472668" cy="989067"/>
        </a:xfrm>
        <a:prstGeom prst="chevron">
          <a:avLst/>
        </a:prstGeom>
        <a:solidFill>
          <a:schemeClr val="accent3">
            <a:lumMod val="75000"/>
          </a:schemeClr>
        </a:solidFill>
        <a:ln>
          <a:solidFill>
            <a:schemeClr val="accent3">
              <a:lumMod val="7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Draft Framework for Description of </a:t>
          </a:r>
          <a:r>
            <a:rPr lang="en-US" sz="1600" kern="1200" dirty="0" err="1" smtClean="0"/>
            <a:t>Nanomaterials</a:t>
          </a:r>
          <a:r>
            <a:rPr lang="en-US" sz="1600" kern="1200" dirty="0" smtClean="0"/>
            <a:t> </a:t>
          </a:r>
          <a:endParaRPr lang="en-US" sz="1600" kern="1200" dirty="0"/>
        </a:p>
      </dsp:txBody>
      <dsp:txXfrm>
        <a:off x="4455050" y="465994"/>
        <a:ext cx="2472668" cy="989067"/>
      </dsp:txXfrm>
    </dsp:sp>
    <dsp:sp modelId="{F3B8783B-E959-0E43-B575-7A8543E25DFD}">
      <dsp:nvSpPr>
        <dsp:cNvPr id="0" name=""/>
        <dsp:cNvSpPr/>
      </dsp:nvSpPr>
      <dsp:spPr>
        <a:xfrm>
          <a:off x="6680451" y="465994"/>
          <a:ext cx="2472668" cy="989067"/>
        </a:xfrm>
        <a:prstGeom prst="chevron">
          <a:avLst/>
        </a:prstGeom>
        <a:solidFill>
          <a:schemeClr val="accent4"/>
        </a:solidFill>
        <a:ln>
          <a:solidFill>
            <a:schemeClr val="accent4"/>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Refine/validate in FP7 Future </a:t>
          </a:r>
          <a:r>
            <a:rPr lang="en-US" sz="1600" kern="1200" dirty="0" err="1" smtClean="0"/>
            <a:t>Nano</a:t>
          </a:r>
          <a:r>
            <a:rPr lang="en-US" sz="1600" kern="1200" dirty="0" smtClean="0"/>
            <a:t> Needs Project</a:t>
          </a:r>
          <a:endParaRPr lang="en-US" sz="1600" kern="1200" dirty="0"/>
        </a:p>
      </dsp:txBody>
      <dsp:txXfrm>
        <a:off x="6680451" y="465994"/>
        <a:ext cx="2472668" cy="98906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A2CCB2-5448-2343-82C6-DDF7F73583AF}" type="datetimeFigureOut">
              <a:rPr lang="en-US" smtClean="0"/>
              <a:pPr/>
              <a:t>9/30/18</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4D359D-CB5C-ED4C-AA88-868D7B635448}" type="slidenum">
              <a:rPr lang="fr-FR" smtClean="0"/>
              <a:pPr/>
              <a:t>‹#›</a:t>
            </a:fld>
            <a:endParaRPr lang="fr-FR"/>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noProof="0" dirty="0" smtClean="0"/>
              <a:t>CODATA</a:t>
            </a:r>
            <a:r>
              <a:rPr lang="en-GB" baseline="0" noProof="0" dirty="0" smtClean="0"/>
              <a:t> was established by the International Council for Science to promote the availability and quality of data for all areas of research.</a:t>
            </a:r>
          </a:p>
          <a:p>
            <a:r>
              <a:rPr lang="en-GB" baseline="0" noProof="0" dirty="0" smtClean="0"/>
              <a:t>CODATA has three strategic priority areas: Please consult the CODATA strategy and Prospectus for more information.</a:t>
            </a:r>
          </a:p>
          <a:p>
            <a:r>
              <a:rPr lang="en-US" baseline="0" noProof="0" dirty="0" smtClean="0"/>
              <a:t>promoting data principles, policies and practice: recent work includes a survey of research data policies, a report on the value of open data sharing for GEO, the promotion of data citation and the Science International Accord on Open Data in a Big Data World, which has been endorsed by </a:t>
            </a:r>
            <a:r>
              <a:rPr lang="en-US" baseline="0" noProof="0" dirty="0" err="1" smtClean="0"/>
              <a:t>IUCr</a:t>
            </a:r>
            <a:r>
              <a:rPr lang="en-US" baseline="0" noProof="0" dirty="0" smtClean="0"/>
              <a:t>.</a:t>
            </a:r>
          </a:p>
          <a:p>
            <a:r>
              <a:rPr lang="en-US" baseline="0" noProof="0" dirty="0" smtClean="0"/>
              <a:t>advancing the frontiers of data science: this is done through Task Groups and Working Groups; by means of the Data Science Journal, </a:t>
            </a:r>
            <a:r>
              <a:rPr lang="en-US" baseline="0" noProof="0" dirty="0" err="1" smtClean="0"/>
              <a:t>relaunched</a:t>
            </a:r>
            <a:r>
              <a:rPr lang="en-US" baseline="0" noProof="0" dirty="0" smtClean="0"/>
              <a:t> with Ubiquity Press and regular conferences (henceforth we intend to </a:t>
            </a:r>
            <a:r>
              <a:rPr lang="en-US" baseline="0" noProof="0" dirty="0" err="1" smtClean="0"/>
              <a:t>organise</a:t>
            </a:r>
            <a:r>
              <a:rPr lang="en-US" baseline="0" noProof="0" dirty="0" smtClean="0"/>
              <a:t> a CODATA Conference in odd years and International Data Week, with RDA and WDS, in even years).</a:t>
            </a:r>
          </a:p>
          <a:p>
            <a:r>
              <a:rPr lang="en-US" baseline="0" noProof="0" dirty="0" err="1" smtClean="0"/>
              <a:t>mobilising</a:t>
            </a:r>
            <a:r>
              <a:rPr lang="en-US" baseline="0" noProof="0" dirty="0" smtClean="0"/>
              <a:t> data capacity (with particular attention strategies, skills and ‘soft’ infrastructure in </a:t>
            </a:r>
            <a:r>
              <a:rPr lang="en-US" baseline="0" noProof="0" dirty="0" err="1" smtClean="0"/>
              <a:t>LMICs</a:t>
            </a:r>
            <a:r>
              <a:rPr lang="en-US" baseline="0" noProof="0" dirty="0" smtClean="0"/>
              <a:t>): through the initiative for a foundational curriculum for research data science (research data science summer schools), the regular Open Data Training Workshops hosted by CODATA China and the capacity building element of initiatives like the African Open Science Platform.</a:t>
            </a:r>
            <a:endParaRPr lang="en-GB" baseline="0" noProof="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2</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13</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15</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17</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3</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4</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6</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7</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8</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10</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11</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1C4D359D-CB5C-ED4C-AA88-868D7B635448}" type="slidenum">
              <a:rPr lang="fr-FR" smtClean="0"/>
              <a:pPr/>
              <a:t>12</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fr-FR"/>
          </a:p>
        </p:txBody>
      </p:sp>
      <p:sp>
        <p:nvSpPr>
          <p:cNvPr id="4" name="Date Placeholder 3"/>
          <p:cNvSpPr>
            <a:spLocks noGrp="1"/>
          </p:cNvSpPr>
          <p:nvPr>
            <p:ph type="dt" sz="half" idx="10"/>
          </p:nvPr>
        </p:nvSpPr>
        <p:spPr/>
        <p:txBody>
          <a:bodyPr/>
          <a:lstStyle/>
          <a:p>
            <a:fld id="{89BFFAF1-728D-9641-93CF-2037C7AE6583}" type="datetimeFigureOut">
              <a:rPr lang="en-US" smtClean="0"/>
              <a:pPr/>
              <a:t>9/30/18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8FC2D3C-B766-FE48-B712-DEF16662B541}"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Date Placeholder 3"/>
          <p:cNvSpPr>
            <a:spLocks noGrp="1"/>
          </p:cNvSpPr>
          <p:nvPr>
            <p:ph type="dt" sz="half" idx="10"/>
          </p:nvPr>
        </p:nvSpPr>
        <p:spPr/>
        <p:txBody>
          <a:bodyPr/>
          <a:lstStyle/>
          <a:p>
            <a:fld id="{89BFFAF1-728D-9641-93CF-2037C7AE6583}" type="datetimeFigureOut">
              <a:rPr lang="en-US" smtClean="0"/>
              <a:pPr/>
              <a:t>9/30/18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8FC2D3C-B766-FE48-B712-DEF16662B541}"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Date Placeholder 3"/>
          <p:cNvSpPr>
            <a:spLocks noGrp="1"/>
          </p:cNvSpPr>
          <p:nvPr>
            <p:ph type="dt" sz="half" idx="10"/>
          </p:nvPr>
        </p:nvSpPr>
        <p:spPr/>
        <p:txBody>
          <a:bodyPr/>
          <a:lstStyle/>
          <a:p>
            <a:fld id="{89BFFAF1-728D-9641-93CF-2037C7AE6583}" type="datetimeFigureOut">
              <a:rPr lang="en-US" smtClean="0"/>
              <a:pPr/>
              <a:t>9/30/18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8FC2D3C-B766-FE48-B712-DEF16662B541}"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fr-FR"/>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Date Placeholder 3"/>
          <p:cNvSpPr>
            <a:spLocks noGrp="1"/>
          </p:cNvSpPr>
          <p:nvPr>
            <p:ph type="dt" sz="half" idx="10"/>
          </p:nvPr>
        </p:nvSpPr>
        <p:spPr/>
        <p:txBody>
          <a:bodyPr/>
          <a:lstStyle/>
          <a:p>
            <a:fld id="{89BFFAF1-728D-9641-93CF-2037C7AE6583}" type="datetimeFigureOut">
              <a:rPr lang="en-US" smtClean="0"/>
              <a:pPr/>
              <a:t>9/30/18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8FC2D3C-B766-FE48-B712-DEF16662B541}"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89BFFAF1-728D-9641-93CF-2037C7AE6583}" type="datetimeFigureOut">
              <a:rPr lang="en-US" smtClean="0"/>
              <a:pPr/>
              <a:t>9/30/18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8FC2D3C-B766-FE48-B712-DEF16662B541}"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5" name="Date Placeholder 4"/>
          <p:cNvSpPr>
            <a:spLocks noGrp="1"/>
          </p:cNvSpPr>
          <p:nvPr>
            <p:ph type="dt" sz="half" idx="10"/>
          </p:nvPr>
        </p:nvSpPr>
        <p:spPr/>
        <p:txBody>
          <a:bodyPr/>
          <a:lstStyle/>
          <a:p>
            <a:fld id="{89BFFAF1-728D-9641-93CF-2037C7AE6583}" type="datetimeFigureOut">
              <a:rPr lang="en-US" smtClean="0"/>
              <a:pPr/>
              <a:t>9/30/18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8FC2D3C-B766-FE48-B712-DEF16662B541}"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7" name="Date Placeholder 6"/>
          <p:cNvSpPr>
            <a:spLocks noGrp="1"/>
          </p:cNvSpPr>
          <p:nvPr>
            <p:ph type="dt" sz="half" idx="10"/>
          </p:nvPr>
        </p:nvSpPr>
        <p:spPr/>
        <p:txBody>
          <a:bodyPr/>
          <a:lstStyle/>
          <a:p>
            <a:fld id="{89BFFAF1-728D-9641-93CF-2037C7AE6583}" type="datetimeFigureOut">
              <a:rPr lang="en-US" smtClean="0"/>
              <a:pPr/>
              <a:t>9/30/18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8FC2D3C-B766-FE48-B712-DEF16662B541}"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fr-FR"/>
          </a:p>
        </p:txBody>
      </p:sp>
      <p:sp>
        <p:nvSpPr>
          <p:cNvPr id="3" name="Date Placeholder 2"/>
          <p:cNvSpPr>
            <a:spLocks noGrp="1"/>
          </p:cNvSpPr>
          <p:nvPr>
            <p:ph type="dt" sz="half" idx="10"/>
          </p:nvPr>
        </p:nvSpPr>
        <p:spPr/>
        <p:txBody>
          <a:bodyPr/>
          <a:lstStyle/>
          <a:p>
            <a:fld id="{89BFFAF1-728D-9641-93CF-2037C7AE6583}" type="datetimeFigureOut">
              <a:rPr lang="en-US" smtClean="0"/>
              <a:pPr/>
              <a:t>9/30/18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8FC2D3C-B766-FE48-B712-DEF16662B541}"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FFAF1-728D-9641-93CF-2037C7AE6583}" type="datetimeFigureOut">
              <a:rPr lang="en-US" smtClean="0"/>
              <a:pPr/>
              <a:t>9/30/18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8FC2D3C-B766-FE48-B712-DEF16662B541}"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9BFFAF1-728D-9641-93CF-2037C7AE6583}" type="datetimeFigureOut">
              <a:rPr lang="en-US" smtClean="0"/>
              <a:pPr/>
              <a:t>9/30/18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8FC2D3C-B766-FE48-B712-DEF16662B541}"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9BFFAF1-728D-9641-93CF-2037C7AE6583}" type="datetimeFigureOut">
              <a:rPr lang="en-US" smtClean="0"/>
              <a:pPr/>
              <a:t>9/30/18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8FC2D3C-B766-FE48-B712-DEF16662B541}"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FFAF1-728D-9641-93CF-2037C7AE6583}" type="datetimeFigureOut">
              <a:rPr lang="en-US" smtClean="0"/>
              <a:pPr/>
              <a:t>9/30/18</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FC2D3C-B766-FE48-B712-DEF16662B541}"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211.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df"/></Relationships>
</file>

<file path=ppt/slides/_rels/slide10.xml.rels><?xml version="1.0" encoding="UTF-8" standalone="yes"?>
<Relationships xmlns="http://schemas.openxmlformats.org/package/2006/relationships"><Relationship Id="rId3" Type="http://schemas.openxmlformats.org/officeDocument/2006/relationships/image" Target="../media/image1.pdf"/><Relationship Id="rId4" Type="http://schemas.openxmlformats.org/officeDocument/2006/relationships/image" Target="../media/image4.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pdf"/><Relationship Id="rId4" Type="http://schemas.openxmlformats.org/officeDocument/2006/relationships/image" Target="../media/image4.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pdf"/><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pdf"/><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df"/><Relationship Id="rId4" Type="http://schemas.openxmlformats.org/officeDocument/2006/relationships/image" Target="../media/image4.png"/><Relationship Id="rId5" Type="http://schemas.openxmlformats.org/officeDocument/2006/relationships/hyperlink" Target="http://dataintegration.codata.org/" TargetMode="External"/><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df"/><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www.codata.org" TargetMode="External"/><Relationship Id="rId5" Type="http://schemas.openxmlformats.org/officeDocument/2006/relationships/hyperlink" Target="http://lists.codata.org/mailman/listinfo/codata-international_lists.codata.org" TargetMode="External"/><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pdf"/></Relationships>
</file>

<file path=ppt/slides/_rels/slide2.xml.rels><?xml version="1.0" encoding="UTF-8" standalone="yes"?>
<Relationships xmlns="http://schemas.openxmlformats.org/package/2006/relationships"><Relationship Id="rId9" Type="http://schemas.openxmlformats.org/officeDocument/2006/relationships/image" Target="../media/image9.jpeg"/><Relationship Id="rId20" Type="http://schemas.openxmlformats.org/officeDocument/2006/relationships/image" Target="../media/image20.jpeg"/><Relationship Id="rId21" Type="http://schemas.openxmlformats.org/officeDocument/2006/relationships/image" Target="../media/image21.png"/><Relationship Id="rId22" Type="http://schemas.openxmlformats.org/officeDocument/2006/relationships/image" Target="../media/image22.jpeg"/><Relationship Id="rId23" Type="http://schemas.openxmlformats.org/officeDocument/2006/relationships/image" Target="../media/image23.jpeg"/><Relationship Id="rId24" Type="http://schemas.openxmlformats.org/officeDocument/2006/relationships/image" Target="../media/image24.jpeg"/><Relationship Id="rId25" Type="http://schemas.openxmlformats.org/officeDocument/2006/relationships/image" Target="../media/image25.png"/><Relationship Id="rId26" Type="http://schemas.openxmlformats.org/officeDocument/2006/relationships/image" Target="../media/image26.jpeg"/><Relationship Id="rId27" Type="http://schemas.openxmlformats.org/officeDocument/2006/relationships/image" Target="../media/image27.jpeg"/><Relationship Id="rId28" Type="http://schemas.openxmlformats.org/officeDocument/2006/relationships/image" Target="../media/image28.png"/><Relationship Id="rId10" Type="http://schemas.openxmlformats.org/officeDocument/2006/relationships/image" Target="../media/image10.jpeg"/><Relationship Id="rId11" Type="http://schemas.openxmlformats.org/officeDocument/2006/relationships/image" Target="../media/image11.jpeg"/><Relationship Id="rId12" Type="http://schemas.openxmlformats.org/officeDocument/2006/relationships/image" Target="../media/image12.jpeg"/><Relationship Id="rId13" Type="http://schemas.openxmlformats.org/officeDocument/2006/relationships/image" Target="../media/image13.jpeg"/><Relationship Id="rId14" Type="http://schemas.openxmlformats.org/officeDocument/2006/relationships/image" Target="../media/image14.png"/><Relationship Id="rId15" Type="http://schemas.openxmlformats.org/officeDocument/2006/relationships/image" Target="../media/image15.jpeg"/><Relationship Id="rId16" Type="http://schemas.openxmlformats.org/officeDocument/2006/relationships/image" Target="../media/image16.jpeg"/><Relationship Id="rId17" Type="http://schemas.openxmlformats.org/officeDocument/2006/relationships/image" Target="../media/image17.jpeg"/><Relationship Id="rId18" Type="http://schemas.openxmlformats.org/officeDocument/2006/relationships/image" Target="../media/image18.jpeg"/><Relationship Id="rId19"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df"/><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eg"/><Relationship Id="rId7" Type="http://schemas.openxmlformats.org/officeDocument/2006/relationships/image" Target="../media/image7.png"/><Relationship Id="rId8"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pdf"/><Relationship Id="rId4" Type="http://schemas.openxmlformats.org/officeDocument/2006/relationships/image" Target="../media/image4.png"/><Relationship Id="rId5" Type="http://schemas.openxmlformats.org/officeDocument/2006/relationships/hyperlink" Target="https://council.science/" TargetMode="External"/><Relationship Id="rId6" Type="http://schemas.openxmlformats.org/officeDocument/2006/relationships/image" Target="../media/image29.jpeg"/><Relationship Id="rId7"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pdf"/><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30.jpe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1" Type="http://schemas.microsoft.com/office/2007/relationships/diagramDrawing" Target="../diagrams/drawing1.xml"/><Relationship Id="rId12"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1.pdf"/><Relationship Id="rId3" Type="http://schemas.openxmlformats.org/officeDocument/2006/relationships/image" Target="../media/image4.png"/><Relationship Id="rId4" Type="http://schemas.openxmlformats.org/officeDocument/2006/relationships/hyperlink" Target="http://www.codata.org/nanomaterials" TargetMode="External"/><Relationship Id="rId5" Type="http://schemas.openxmlformats.org/officeDocument/2006/relationships/hyperlink" Target="http://dx.doi.org/10.5281/zenodo.56720" TargetMode="External"/><Relationship Id="rId6" Type="http://schemas.openxmlformats.org/officeDocument/2006/relationships/hyperlink" Target="http://www.futurenanoneeds.eu/" TargetMode="External"/><Relationship Id="rId7" Type="http://schemas.openxmlformats.org/officeDocument/2006/relationships/diagramData" Target="../diagrams/data1.xml"/><Relationship Id="rId8" Type="http://schemas.openxmlformats.org/officeDocument/2006/relationships/diagramLayout" Target="../diagrams/layout1.xml"/><Relationship Id="rId9" Type="http://schemas.openxmlformats.org/officeDocument/2006/relationships/diagramQuickStyle" Target="../diagrams/quickStyle1.xml"/><Relationship Id="rId10"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3" Type="http://schemas.openxmlformats.org/officeDocument/2006/relationships/image" Target="../media/image1.pdf"/><Relationship Id="rId4" Type="http://schemas.openxmlformats.org/officeDocument/2006/relationships/image" Target="../media/image4.png"/><Relationship Id="rId5" Type="http://schemas.openxmlformats.org/officeDocument/2006/relationships/hyperlink" Target="http://bit.ly/codata_standards_workshop" TargetMode="External"/><Relationship Id="rId6" Type="http://schemas.openxmlformats.org/officeDocument/2006/relationships/hyperlink" Target="https://doi.org/10.5281/zenodo.1193642" TargetMode="External"/><Relationship Id="rId7" Type="http://schemas.openxmlformats.org/officeDocument/2006/relationships/image" Target="../media/image34.jpeg"/><Relationship Id="rId8"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pdf"/><Relationship Id="rId4" Type="http://schemas.openxmlformats.org/officeDocument/2006/relationships/image" Target="../media/image4.png"/><Relationship Id="rId5" Type="http://schemas.openxmlformats.org/officeDocument/2006/relationships/image" Target="../media/image35.jpeg"/><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pdf"/><Relationship Id="rId4" Type="http://schemas.openxmlformats.org/officeDocument/2006/relationships/image" Target="../media/image4.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em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2800" dirty="0" smtClean="0"/>
              <a:t>ISC CODATA Data Integration Initiative</a:t>
            </a:r>
            <a:br>
              <a:rPr lang="en-US" sz="2800" dirty="0" smtClean="0"/>
            </a:br>
            <a:r>
              <a:rPr lang="en-US" sz="2800" dirty="0" smtClean="0"/>
              <a:t>(Data Interoperability and </a:t>
            </a:r>
            <a:r>
              <a:rPr lang="en-US" sz="2800" dirty="0" smtClean="0"/>
              <a:t>I</a:t>
            </a:r>
            <a:r>
              <a:rPr lang="en-US" sz="2800" dirty="0" smtClean="0"/>
              <a:t>ntegration for Interdisciplinary Research </a:t>
            </a:r>
            <a:r>
              <a:rPr lang="en-US" sz="2800" dirty="0" err="1" smtClean="0"/>
              <a:t>Programmes</a:t>
            </a:r>
            <a:r>
              <a:rPr lang="en-US" sz="2800" dirty="0" smtClean="0"/>
              <a:t>)</a:t>
            </a:r>
            <a:endParaRPr lang="en-US" sz="2800" dirty="0" smtClean="0"/>
          </a:p>
        </p:txBody>
      </p:sp>
      <p:sp>
        <p:nvSpPr>
          <p:cNvPr id="3" name="Subtitle 2"/>
          <p:cNvSpPr>
            <a:spLocks noGrp="1"/>
          </p:cNvSpPr>
          <p:nvPr>
            <p:ph type="subTitle" idx="1"/>
          </p:nvPr>
        </p:nvSpPr>
        <p:spPr>
          <a:xfrm>
            <a:off x="1371600" y="4167848"/>
            <a:ext cx="6400800" cy="1752600"/>
          </a:xfrm>
        </p:spPr>
        <p:txBody>
          <a:bodyPr>
            <a:noAutofit/>
          </a:bodyPr>
          <a:lstStyle/>
          <a:p>
            <a:r>
              <a:rPr lang="en-US" sz="1800" dirty="0" smtClean="0">
                <a:solidFill>
                  <a:schemeClr val="tx1">
                    <a:lumMod val="65000"/>
                    <a:lumOff val="35000"/>
                  </a:schemeClr>
                </a:solidFill>
              </a:rPr>
              <a:t>Simon Hodson, Exec</a:t>
            </a:r>
            <a:r>
              <a:rPr lang="fr-FR" sz="1800" dirty="0" err="1" smtClean="0">
                <a:solidFill>
                  <a:schemeClr val="tx1">
                    <a:lumMod val="65000"/>
                    <a:lumOff val="35000"/>
                  </a:schemeClr>
                </a:solidFill>
              </a:rPr>
              <a:t>utive</a:t>
            </a:r>
            <a:r>
              <a:rPr lang="fr-FR" sz="1800" dirty="0" smtClean="0">
                <a:solidFill>
                  <a:schemeClr val="tx1">
                    <a:lumMod val="65000"/>
                    <a:lumOff val="35000"/>
                  </a:schemeClr>
                </a:solidFill>
              </a:rPr>
              <a:t> </a:t>
            </a:r>
            <a:r>
              <a:rPr lang="fr-FR" sz="1800" dirty="0" err="1" smtClean="0">
                <a:solidFill>
                  <a:schemeClr val="tx1">
                    <a:lumMod val="65000"/>
                    <a:lumOff val="35000"/>
                  </a:schemeClr>
                </a:solidFill>
              </a:rPr>
              <a:t>Director</a:t>
            </a:r>
            <a:r>
              <a:rPr lang="fr-FR" sz="1800" dirty="0" smtClean="0">
                <a:solidFill>
                  <a:schemeClr val="tx1">
                    <a:lumMod val="65000"/>
                    <a:lumOff val="35000"/>
                  </a:schemeClr>
                </a:solidFill>
              </a:rPr>
              <a:t>, CODATA</a:t>
            </a:r>
          </a:p>
          <a:p>
            <a:r>
              <a:rPr lang="fr-FR" sz="1800" dirty="0" err="1" smtClean="0">
                <a:solidFill>
                  <a:schemeClr val="tx1">
                    <a:lumMod val="65000"/>
                    <a:lumOff val="35000"/>
                  </a:schemeClr>
                </a:solidFill>
              </a:rPr>
              <a:t>www.codata.org</a:t>
            </a:r>
            <a:endParaRPr lang="fr-FR" sz="1800" dirty="0" smtClean="0">
              <a:solidFill>
                <a:schemeClr val="tx1">
                  <a:lumMod val="65000"/>
                  <a:lumOff val="35000"/>
                </a:schemeClr>
              </a:solidFill>
            </a:endParaRPr>
          </a:p>
        </p:txBody>
      </p:sp>
      <p:pic>
        <p:nvPicPr>
          <p:cNvPr id="4" name="Picture 3" descr="codatalogo-ungrouped.eps"/>
          <p:cNvPicPr>
            <a:picLocks noChangeAspect="1"/>
          </p:cNvPicPr>
          <p:nvPr/>
        </p:nvPicPr>
        <mc:AlternateContent xmlns:ma="http://schemas.microsoft.com/office/mac/drawingml/2008/main">
          <mc:Choice Requires="ma">
            <p:blipFill>
              <a:blip r:embed="rId2"/>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4"/>
              <a:stretch>
                <a:fillRect/>
              </a:stretch>
            </p:blipFill>
          </mc:Fallback>
        </mc:AlternateContent>
        <p:spPr>
          <a:xfrm>
            <a:off x="4467" y="-1264"/>
            <a:ext cx="2321591" cy="1800000"/>
          </a:xfrm>
          <a:prstGeom prst="rect">
            <a:avLst/>
          </a:prstGeom>
        </p:spPr>
      </p:pic>
      <p:sp>
        <p:nvSpPr>
          <p:cNvPr id="5" name="TextBox 4"/>
          <p:cNvSpPr txBox="1"/>
          <p:nvPr/>
        </p:nvSpPr>
        <p:spPr>
          <a:xfrm>
            <a:off x="2326058" y="194436"/>
            <a:ext cx="6611116" cy="1323439"/>
          </a:xfrm>
          <a:prstGeom prst="rect">
            <a:avLst/>
          </a:prstGeom>
          <a:noFill/>
        </p:spPr>
        <p:txBody>
          <a:bodyPr wrap="square" rtlCol="0">
            <a:spAutoFit/>
          </a:bodyPr>
          <a:lstStyle/>
          <a:p>
            <a:pPr algn="r"/>
            <a:r>
              <a:rPr lang="en-US" sz="1600" dirty="0" smtClean="0"/>
              <a:t>DDI-CODATA </a:t>
            </a:r>
            <a:r>
              <a:rPr lang="en-US" sz="1600" dirty="0" err="1" smtClean="0"/>
              <a:t>Dagstuhl</a:t>
            </a:r>
            <a:r>
              <a:rPr lang="en-US" sz="1600" dirty="0" smtClean="0"/>
              <a:t> Workshop</a:t>
            </a:r>
          </a:p>
          <a:p>
            <a:pPr algn="r"/>
            <a:r>
              <a:rPr lang="en-US" sz="1600" dirty="0" smtClean="0"/>
              <a:t>Interoperability of Metadata Standards </a:t>
            </a:r>
            <a:r>
              <a:rPr lang="en-US" sz="1600" dirty="0" smtClean="0"/>
              <a:t>in</a:t>
            </a:r>
          </a:p>
          <a:p>
            <a:pPr algn="r"/>
            <a:r>
              <a:rPr lang="en-US" sz="1600" dirty="0" smtClean="0"/>
              <a:t>Cross</a:t>
            </a:r>
            <a:r>
              <a:rPr lang="en-US" sz="1600" dirty="0" smtClean="0"/>
              <a:t>-Domain Science, Health, and Social Science Applications</a:t>
            </a:r>
            <a:endParaRPr lang="en-US" sz="1600" dirty="0" smtClean="0"/>
          </a:p>
          <a:p>
            <a:pPr algn="r"/>
            <a:r>
              <a:rPr lang="en-US" sz="1600" dirty="0" smtClean="0"/>
              <a:t>Leibniz </a:t>
            </a:r>
            <a:r>
              <a:rPr lang="en-US" sz="1600" dirty="0" err="1" smtClean="0"/>
              <a:t>Gemeinschaft</a:t>
            </a:r>
            <a:r>
              <a:rPr lang="en-US" sz="1600" dirty="0" smtClean="0"/>
              <a:t> </a:t>
            </a:r>
            <a:r>
              <a:rPr lang="en-US" sz="1600" dirty="0" err="1" smtClean="0"/>
              <a:t>Schlo</a:t>
            </a:r>
            <a:r>
              <a:rPr lang="en-US" sz="1600" dirty="0" err="1" smtClean="0"/>
              <a:t>ß</a:t>
            </a:r>
            <a:r>
              <a:rPr lang="en-US" sz="1600" dirty="0" smtClean="0"/>
              <a:t> </a:t>
            </a:r>
            <a:r>
              <a:rPr lang="en-US" sz="1600" dirty="0" err="1" smtClean="0"/>
              <a:t>Dagstuhl</a:t>
            </a:r>
            <a:endParaRPr lang="en-US" sz="1600" dirty="0" smtClean="0"/>
          </a:p>
          <a:p>
            <a:pPr algn="r"/>
            <a:r>
              <a:rPr lang="en-US" sz="1600" dirty="0" smtClean="0"/>
              <a:t>1 October 2018</a:t>
            </a:r>
            <a:endParaRPr lang="en-US" sz="1600" dirty="0" smtClean="0"/>
          </a:p>
        </p:txBody>
      </p:sp>
      <p:pic>
        <p:nvPicPr>
          <p:cNvPr id="6" name="Picture 5" descr="cc-by.png"/>
          <p:cNvPicPr>
            <a:picLocks noChangeAspect="1"/>
          </p:cNvPicPr>
          <p:nvPr/>
        </p:nvPicPr>
        <p:blipFill>
          <a:blip r:embed="rId5"/>
          <a:stretch>
            <a:fillRect/>
          </a:stretch>
        </p:blipFill>
        <p:spPr>
          <a:xfrm>
            <a:off x="6966085" y="6096000"/>
            <a:ext cx="2177915" cy="762000"/>
          </a:xfrm>
          <a:prstGeom prst="rect">
            <a:avLst/>
          </a:prstGeom>
        </p:spPr>
      </p:pic>
      <p:pic>
        <p:nvPicPr>
          <p:cNvPr id="8" name="Picture 7" descr="ISC-Logo.png"/>
          <p:cNvPicPr>
            <a:picLocks noChangeAspect="1"/>
          </p:cNvPicPr>
          <p:nvPr/>
        </p:nvPicPr>
        <p:blipFill>
          <a:blip r:embed="rId6"/>
          <a:stretch>
            <a:fillRect/>
          </a:stretch>
        </p:blipFill>
        <p:spPr>
          <a:xfrm>
            <a:off x="4467" y="5622517"/>
            <a:ext cx="3757361" cy="123548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1392955" y="170103"/>
            <a:ext cx="6286448" cy="954107"/>
          </a:xfrm>
          <a:prstGeom prst="rect">
            <a:avLst/>
          </a:prstGeom>
          <a:noFill/>
        </p:spPr>
        <p:txBody>
          <a:bodyPr wrap="square" rtlCol="0">
            <a:spAutoFit/>
          </a:bodyPr>
          <a:lstStyle/>
          <a:p>
            <a:pPr lvl="0" algn="ctr"/>
            <a:r>
              <a:rPr lang="en-US" sz="2800" b="1" kern="0" dirty="0" smtClean="0">
                <a:solidFill>
                  <a:srgbClr val="1F497D"/>
                </a:solidFill>
              </a:rPr>
              <a:t>Data Integration Initiative:</a:t>
            </a:r>
          </a:p>
          <a:p>
            <a:pPr lvl="0" algn="ctr"/>
            <a:r>
              <a:rPr lang="en-US" sz="2800" b="1" kern="0" dirty="0" smtClean="0">
                <a:solidFill>
                  <a:srgbClr val="1F497D"/>
                </a:solidFill>
              </a:rPr>
              <a:t>Infectious Disease Pilot</a:t>
            </a:r>
          </a:p>
        </p:txBody>
      </p:sp>
      <p:sp>
        <p:nvSpPr>
          <p:cNvPr id="11" name="TextBox 10"/>
          <p:cNvSpPr txBox="1"/>
          <p:nvPr/>
        </p:nvSpPr>
        <p:spPr>
          <a:xfrm>
            <a:off x="-2" y="1461156"/>
            <a:ext cx="9144001" cy="4324261"/>
          </a:xfrm>
          <a:prstGeom prst="rect">
            <a:avLst/>
          </a:prstGeom>
          <a:noFill/>
        </p:spPr>
        <p:txBody>
          <a:bodyPr wrap="square" rtlCol="0">
            <a:spAutoFit/>
          </a:bodyPr>
          <a:lstStyle/>
          <a:p>
            <a:pPr marL="342900" indent="-342900">
              <a:spcAft>
                <a:spcPts val="600"/>
              </a:spcAft>
              <a:buFont typeface="Wingdings" charset="2"/>
              <a:buChar char="§"/>
            </a:pPr>
            <a:r>
              <a:rPr lang="en-US" dirty="0" smtClean="0">
                <a:solidFill>
                  <a:schemeClr val="tx1">
                    <a:lumMod val="75000"/>
                    <a:lumOff val="25000"/>
                  </a:schemeClr>
                </a:solidFill>
              </a:rPr>
              <a:t>Data that </a:t>
            </a:r>
            <a:r>
              <a:rPr lang="en-US" dirty="0" err="1" smtClean="0">
                <a:solidFill>
                  <a:schemeClr val="tx1">
                    <a:lumMod val="75000"/>
                    <a:lumOff val="25000"/>
                  </a:schemeClr>
                </a:solidFill>
              </a:rPr>
              <a:t>characterise</a:t>
            </a:r>
            <a:r>
              <a:rPr lang="en-US" dirty="0" smtClean="0">
                <a:solidFill>
                  <a:schemeClr val="tx1">
                    <a:lumMod val="75000"/>
                    <a:lumOff val="25000"/>
                  </a:schemeClr>
                </a:solidFill>
              </a:rPr>
              <a:t> many of the factors influencing the progression of an outbreak are available, but remain isolated in </a:t>
            </a:r>
            <a:r>
              <a:rPr lang="en-US" dirty="0" err="1" smtClean="0">
                <a:solidFill>
                  <a:schemeClr val="tx1">
                    <a:lumMod val="75000"/>
                    <a:lumOff val="25000"/>
                  </a:schemeClr>
                </a:solidFill>
              </a:rPr>
              <a:t>siloes</a:t>
            </a:r>
            <a:r>
              <a:rPr lang="en-US" dirty="0" smtClean="0">
                <a:solidFill>
                  <a:schemeClr val="tx1">
                    <a:lumMod val="75000"/>
                    <a:lumOff val="25000"/>
                  </a:schemeClr>
                </a:solidFill>
              </a:rPr>
              <a:t> within the various domain- specific communities, often with their own domain-specific formats, vocabularies and </a:t>
            </a:r>
            <a:r>
              <a:rPr lang="en-US" dirty="0" err="1" smtClean="0">
                <a:solidFill>
                  <a:schemeClr val="tx1">
                    <a:lumMod val="75000"/>
                    <a:lumOff val="25000"/>
                  </a:schemeClr>
                </a:solidFill>
              </a:rPr>
              <a:t>ontologies</a:t>
            </a:r>
            <a:r>
              <a:rPr lang="en-US" dirty="0" smtClean="0">
                <a:solidFill>
                  <a:schemeClr val="tx1">
                    <a:lumMod val="75000"/>
                    <a:lumOff val="25000"/>
                  </a:schemeClr>
                </a:solidFill>
              </a:rPr>
              <a:t>.</a:t>
            </a:r>
          </a:p>
          <a:p>
            <a:pPr marL="342900" indent="-342900">
              <a:spcAft>
                <a:spcPts val="600"/>
              </a:spcAft>
              <a:buFont typeface="Wingdings" charset="2"/>
              <a:buChar char="§"/>
            </a:pPr>
            <a:r>
              <a:rPr lang="en-US" dirty="0" smtClean="0">
                <a:solidFill>
                  <a:schemeClr val="tx1">
                    <a:lumMod val="75000"/>
                    <a:lumOff val="25000"/>
                  </a:schemeClr>
                </a:solidFill>
              </a:rPr>
              <a:t>Availability of datasets from </a:t>
            </a:r>
            <a:r>
              <a:rPr lang="en-US" b="1" dirty="0" smtClean="0">
                <a:solidFill>
                  <a:schemeClr val="tx1">
                    <a:lumMod val="75000"/>
                    <a:lumOff val="25000"/>
                  </a:schemeClr>
                </a:solidFill>
              </a:rPr>
              <a:t>industry, the research community, national public health surveillance, climate and environmental monitoring systems, health systems administration, social media feeds, and animal health services</a:t>
            </a:r>
            <a:r>
              <a:rPr lang="en-US" dirty="0" smtClean="0">
                <a:solidFill>
                  <a:schemeClr val="tx1">
                    <a:lumMod val="75000"/>
                    <a:lumOff val="25000"/>
                  </a:schemeClr>
                </a:solidFill>
              </a:rPr>
              <a:t> will then be sought in order to understand how their integration can fill critical knowledge gaps across disciplines. Reports and lessons learned from previous infectious disease outbreaks have identified </a:t>
            </a:r>
            <a:r>
              <a:rPr lang="en-US" b="1" dirty="0" smtClean="0">
                <a:solidFill>
                  <a:schemeClr val="tx1">
                    <a:lumMod val="75000"/>
                    <a:lumOff val="25000"/>
                  </a:schemeClr>
                </a:solidFill>
              </a:rPr>
              <a:t>clinical, genomic, demographic, pathogen and vector surveillance, communications, land-use, health administration, and environmental data </a:t>
            </a:r>
            <a:r>
              <a:rPr lang="en-US" dirty="0" smtClean="0">
                <a:solidFill>
                  <a:schemeClr val="tx1">
                    <a:lumMod val="75000"/>
                    <a:lumOff val="25000"/>
                  </a:schemeClr>
                </a:solidFill>
              </a:rPr>
              <a:t>as powerful inputs to support planning and </a:t>
            </a:r>
            <a:r>
              <a:rPr lang="en-US" dirty="0" err="1" smtClean="0">
                <a:solidFill>
                  <a:schemeClr val="tx1">
                    <a:lumMod val="75000"/>
                    <a:lumOff val="25000"/>
                  </a:schemeClr>
                </a:solidFill>
              </a:rPr>
              <a:t>operationalising</a:t>
            </a:r>
            <a:r>
              <a:rPr lang="en-US" dirty="0" smtClean="0">
                <a:solidFill>
                  <a:schemeClr val="tx1">
                    <a:lumMod val="75000"/>
                    <a:lumOff val="25000"/>
                  </a:schemeClr>
                </a:solidFill>
              </a:rPr>
              <a:t> outbreak response. We can anticipate data in numerous formats such as tabular data in </a:t>
            </a:r>
            <a:r>
              <a:rPr lang="en-US" b="1" dirty="0" smtClean="0">
                <a:solidFill>
                  <a:schemeClr val="tx1">
                    <a:lumMod val="75000"/>
                    <a:lumOff val="25000"/>
                  </a:schemeClr>
                </a:solidFill>
              </a:rPr>
              <a:t>spreadsheets, CSV, TSV, and/or plain text, geospatial point-wise data, geographic data, and a variety of XML and JSON dialects</a:t>
            </a:r>
            <a:r>
              <a:rPr lang="en-US" dirty="0" smtClean="0">
                <a:solidFill>
                  <a:schemeClr val="tx1">
                    <a:lumMod val="75000"/>
                    <a:lumOff val="25000"/>
                  </a:schemeClr>
                </a:solidFill>
              </a:rPr>
              <a:t>. For the domains of interest, available </a:t>
            </a:r>
            <a:r>
              <a:rPr lang="en-US" dirty="0" err="1" smtClean="0">
                <a:solidFill>
                  <a:schemeClr val="tx1">
                    <a:lumMod val="75000"/>
                    <a:lumOff val="25000"/>
                  </a:schemeClr>
                </a:solidFill>
              </a:rPr>
              <a:t>ontologies</a:t>
            </a:r>
            <a:r>
              <a:rPr lang="en-US" dirty="0" smtClean="0">
                <a:solidFill>
                  <a:schemeClr val="tx1">
                    <a:lumMod val="75000"/>
                    <a:lumOff val="25000"/>
                  </a:schemeClr>
                </a:solidFill>
              </a:rPr>
              <a:t> will be sourced and compared to determine methods for integration and interchange.</a:t>
            </a:r>
          </a:p>
        </p:txBody>
      </p:sp>
      <p:pic>
        <p:nvPicPr>
          <p:cNvPr id="7" name="Picture 6" descr="ISC-Logo.png"/>
          <p:cNvPicPr>
            <a:picLocks noChangeAspect="1"/>
          </p:cNvPicPr>
          <p:nvPr/>
        </p:nvPicPr>
        <p:blipFill>
          <a:blip r:embed="rId5"/>
          <a:stretch>
            <a:fillRect/>
          </a:stretch>
        </p:blipFill>
        <p:spPr>
          <a:xfrm>
            <a:off x="5705095" y="5727231"/>
            <a:ext cx="3438904" cy="1130769"/>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469070" y="170103"/>
            <a:ext cx="7425979" cy="954107"/>
          </a:xfrm>
          <a:prstGeom prst="rect">
            <a:avLst/>
          </a:prstGeom>
          <a:noFill/>
        </p:spPr>
        <p:txBody>
          <a:bodyPr wrap="square" rtlCol="0">
            <a:spAutoFit/>
          </a:bodyPr>
          <a:lstStyle/>
          <a:p>
            <a:pPr lvl="0" algn="ctr"/>
            <a:r>
              <a:rPr lang="en-US" sz="2800" b="1" kern="0" dirty="0" smtClean="0">
                <a:solidFill>
                  <a:srgbClr val="1F497D"/>
                </a:solidFill>
              </a:rPr>
              <a:t>Initiative for Data Integration:</a:t>
            </a:r>
          </a:p>
          <a:p>
            <a:pPr lvl="0" algn="ctr"/>
            <a:r>
              <a:rPr lang="en-US" sz="2800" b="1" kern="0" dirty="0" smtClean="0">
                <a:solidFill>
                  <a:srgbClr val="1F497D"/>
                </a:solidFill>
              </a:rPr>
              <a:t>Pilots / Case Studies</a:t>
            </a:r>
          </a:p>
        </p:txBody>
      </p:sp>
      <p:sp>
        <p:nvSpPr>
          <p:cNvPr id="11" name="TextBox 10"/>
          <p:cNvSpPr txBox="1"/>
          <p:nvPr/>
        </p:nvSpPr>
        <p:spPr>
          <a:xfrm>
            <a:off x="-2" y="1317372"/>
            <a:ext cx="9144001" cy="5278369"/>
          </a:xfrm>
          <a:prstGeom prst="rect">
            <a:avLst/>
          </a:prstGeom>
          <a:noFill/>
        </p:spPr>
        <p:txBody>
          <a:bodyPr wrap="square" rtlCol="0">
            <a:spAutoFit/>
          </a:bodyPr>
          <a:lstStyle/>
          <a:p>
            <a:pPr marL="342900" indent="-342900">
              <a:spcAft>
                <a:spcPts val="600"/>
              </a:spcAft>
              <a:buFont typeface="Wingdings" charset="2"/>
              <a:buChar char="§"/>
            </a:pPr>
            <a:r>
              <a:rPr lang="en-US" sz="1600" dirty="0" smtClean="0">
                <a:solidFill>
                  <a:schemeClr val="tx1">
                    <a:lumMod val="75000"/>
                    <a:lumOff val="25000"/>
                  </a:schemeClr>
                </a:solidFill>
              </a:rPr>
              <a:t>Data audits / inventories:</a:t>
            </a:r>
          </a:p>
          <a:p>
            <a:pPr marL="800100" lvl="1" indent="-342900">
              <a:spcAft>
                <a:spcPts val="600"/>
              </a:spcAft>
              <a:buFont typeface="Wingdings" charset="2"/>
              <a:buChar char="Ø"/>
            </a:pPr>
            <a:r>
              <a:rPr lang="en-US" sz="1600" dirty="0" smtClean="0">
                <a:solidFill>
                  <a:schemeClr val="tx1">
                    <a:lumMod val="75000"/>
                    <a:lumOff val="25000"/>
                  </a:schemeClr>
                </a:solidFill>
              </a:rPr>
              <a:t>What is the overarching question or challenge that is being addressed?</a:t>
            </a:r>
          </a:p>
          <a:p>
            <a:pPr marL="1257300" lvl="2" indent="-342900">
              <a:spcAft>
                <a:spcPts val="600"/>
              </a:spcAft>
              <a:buFont typeface="Wingdings" charset="2"/>
              <a:buChar char="Ø"/>
            </a:pPr>
            <a:r>
              <a:rPr lang="en-US" sz="1600" dirty="0" smtClean="0">
                <a:solidFill>
                  <a:schemeClr val="tx1">
                    <a:lumMod val="75000"/>
                    <a:lumOff val="25000"/>
                  </a:schemeClr>
                </a:solidFill>
              </a:rPr>
              <a:t>What additional or related research questions need to be asked?</a:t>
            </a:r>
          </a:p>
          <a:p>
            <a:pPr marL="800100" lvl="1" indent="-342900">
              <a:spcAft>
                <a:spcPts val="600"/>
              </a:spcAft>
              <a:buFont typeface="Wingdings" charset="2"/>
              <a:buChar char="Ø"/>
            </a:pPr>
            <a:r>
              <a:rPr lang="en-US" sz="1600" dirty="0" smtClean="0">
                <a:solidFill>
                  <a:schemeClr val="tx1">
                    <a:lumMod val="75000"/>
                    <a:lumOff val="25000"/>
                  </a:schemeClr>
                </a:solidFill>
              </a:rPr>
              <a:t>What are the data sets which, ideally, need to be accessed, assembled in order to address these questions?</a:t>
            </a:r>
          </a:p>
          <a:p>
            <a:pPr marL="1257300" lvl="2" indent="-342900">
              <a:spcAft>
                <a:spcPts val="600"/>
              </a:spcAft>
              <a:buFont typeface="Wingdings" charset="2"/>
              <a:buChar char="Ø"/>
            </a:pPr>
            <a:r>
              <a:rPr lang="en-US" sz="1600" dirty="0" smtClean="0">
                <a:solidFill>
                  <a:schemeClr val="tx1">
                    <a:lumMod val="75000"/>
                    <a:lumOff val="25000"/>
                  </a:schemeClr>
                </a:solidFill>
              </a:rPr>
              <a:t>Who ‘owns’ the data? What is the licensing and use regime?</a:t>
            </a:r>
          </a:p>
          <a:p>
            <a:pPr marL="1257300" lvl="2" indent="-342900">
              <a:spcAft>
                <a:spcPts val="600"/>
              </a:spcAft>
              <a:buFont typeface="Wingdings" charset="2"/>
              <a:buChar char="Ø"/>
            </a:pPr>
            <a:r>
              <a:rPr lang="en-US" sz="1600" dirty="0" smtClean="0">
                <a:solidFill>
                  <a:schemeClr val="tx1">
                    <a:lumMod val="75000"/>
                    <a:lumOff val="25000"/>
                  </a:schemeClr>
                </a:solidFill>
              </a:rPr>
              <a:t>Where are the data stored?  What are the access requirements?</a:t>
            </a:r>
          </a:p>
          <a:p>
            <a:pPr marL="1257300" lvl="2" indent="-342900">
              <a:spcAft>
                <a:spcPts val="600"/>
              </a:spcAft>
              <a:buFont typeface="Wingdings" charset="2"/>
              <a:buChar char="Ø"/>
            </a:pPr>
            <a:r>
              <a:rPr lang="en-US" sz="1600" dirty="0" smtClean="0">
                <a:solidFill>
                  <a:schemeClr val="tx1">
                    <a:lumMod val="75000"/>
                    <a:lumOff val="25000"/>
                  </a:schemeClr>
                </a:solidFill>
              </a:rPr>
              <a:t>What is the data format?</a:t>
            </a:r>
          </a:p>
          <a:p>
            <a:pPr marL="1257300" lvl="2" indent="-342900">
              <a:spcAft>
                <a:spcPts val="600"/>
              </a:spcAft>
              <a:buFont typeface="Wingdings" charset="2"/>
              <a:buChar char="Ø"/>
            </a:pPr>
            <a:r>
              <a:rPr lang="en-US" sz="1600" dirty="0" smtClean="0">
                <a:solidFill>
                  <a:schemeClr val="tx1">
                    <a:lumMod val="75000"/>
                    <a:lumOff val="25000"/>
                  </a:schemeClr>
                </a:solidFill>
              </a:rPr>
              <a:t>What is the metadata format used?  What provenance information is provided?  Can fitness for use be assessed?</a:t>
            </a:r>
          </a:p>
          <a:p>
            <a:pPr marL="1257300" lvl="2" indent="-342900">
              <a:spcAft>
                <a:spcPts val="600"/>
              </a:spcAft>
              <a:buFont typeface="Wingdings" charset="2"/>
              <a:buChar char="Ø"/>
            </a:pPr>
            <a:r>
              <a:rPr lang="en-US" sz="1600" dirty="0" smtClean="0">
                <a:solidFill>
                  <a:schemeClr val="tx1">
                    <a:lumMod val="75000"/>
                    <a:lumOff val="25000"/>
                  </a:schemeClr>
                </a:solidFill>
              </a:rPr>
              <a:t>How are the variables defined?  What semantics, controlled vocabularies or </a:t>
            </a:r>
            <a:r>
              <a:rPr lang="en-US" sz="1600" dirty="0" err="1" smtClean="0">
                <a:solidFill>
                  <a:schemeClr val="tx1">
                    <a:lumMod val="75000"/>
                    <a:lumOff val="25000"/>
                  </a:schemeClr>
                </a:solidFill>
              </a:rPr>
              <a:t>ontologies</a:t>
            </a:r>
            <a:r>
              <a:rPr lang="en-US" sz="1600" dirty="0" smtClean="0">
                <a:solidFill>
                  <a:schemeClr val="tx1">
                    <a:lumMod val="75000"/>
                    <a:lumOff val="25000"/>
                  </a:schemeClr>
                </a:solidFill>
              </a:rPr>
              <a:t> are used to define these qualities, values?</a:t>
            </a:r>
          </a:p>
          <a:p>
            <a:pPr marL="1257300" lvl="2" indent="-342900">
              <a:spcAft>
                <a:spcPts val="600"/>
              </a:spcAft>
              <a:buFont typeface="Wingdings" charset="2"/>
              <a:buChar char="Ø"/>
            </a:pPr>
            <a:r>
              <a:rPr lang="en-US" sz="1600" dirty="0" smtClean="0">
                <a:solidFill>
                  <a:schemeClr val="tx1">
                    <a:lumMod val="75000"/>
                    <a:lumOff val="25000"/>
                  </a:schemeClr>
                </a:solidFill>
              </a:rPr>
              <a:t>Is code associated with processing/analyzing the data available? </a:t>
            </a:r>
          </a:p>
          <a:p>
            <a:pPr marL="800100" lvl="1" indent="-342900">
              <a:spcAft>
                <a:spcPts val="600"/>
              </a:spcAft>
              <a:buFont typeface="Wingdings" charset="2"/>
              <a:buChar char="Ø"/>
            </a:pPr>
            <a:r>
              <a:rPr lang="en-US" sz="1600" dirty="0" smtClean="0">
                <a:solidFill>
                  <a:schemeClr val="tx1">
                    <a:lumMod val="75000"/>
                    <a:lumOff val="25000"/>
                  </a:schemeClr>
                </a:solidFill>
              </a:rPr>
              <a:t>What are the pain points for interoperability, integration and re-use?</a:t>
            </a:r>
          </a:p>
          <a:p>
            <a:pPr marL="1257300" lvl="2" indent="-342900">
              <a:spcAft>
                <a:spcPts val="600"/>
              </a:spcAft>
              <a:buFont typeface="Wingdings" charset="2"/>
              <a:buChar char="Ø"/>
            </a:pPr>
            <a:r>
              <a:rPr lang="en-US" sz="1600" dirty="0" smtClean="0">
                <a:solidFill>
                  <a:schemeClr val="tx1">
                    <a:lumMod val="75000"/>
                    <a:lumOff val="25000"/>
                  </a:schemeClr>
                </a:solidFill>
              </a:rPr>
              <a:t>How can the data be made FAIR?</a:t>
            </a:r>
          </a:p>
          <a:p>
            <a:pPr marL="800100" lvl="1" indent="-342900">
              <a:spcAft>
                <a:spcPts val="600"/>
              </a:spcAft>
              <a:buFont typeface="Wingdings" charset="2"/>
              <a:buChar char="Ø"/>
            </a:pPr>
            <a:endParaRPr lang="en-US" sz="1600" dirty="0" smtClean="0">
              <a:solidFill>
                <a:schemeClr val="tx1">
                  <a:lumMod val="75000"/>
                  <a:lumOff val="25000"/>
                </a:schemeClr>
              </a:solidFill>
            </a:endParaRPr>
          </a:p>
          <a:p>
            <a:pPr marL="800100" lvl="1" indent="-342900">
              <a:spcAft>
                <a:spcPts val="600"/>
              </a:spcAft>
              <a:buFont typeface="Wingdings" charset="2"/>
              <a:buChar char="§"/>
            </a:pPr>
            <a:endParaRPr lang="en-US" sz="1600" dirty="0" smtClean="0">
              <a:solidFill>
                <a:schemeClr val="tx1">
                  <a:lumMod val="75000"/>
                  <a:lumOff val="25000"/>
                </a:schemeClr>
              </a:solidFill>
            </a:endParaRPr>
          </a:p>
        </p:txBody>
      </p:sp>
      <p:pic>
        <p:nvPicPr>
          <p:cNvPr id="7" name="Picture 6" descr="ISC-Logo.png"/>
          <p:cNvPicPr>
            <a:picLocks noChangeAspect="1"/>
          </p:cNvPicPr>
          <p:nvPr/>
        </p:nvPicPr>
        <p:blipFill>
          <a:blip r:embed="rId5"/>
          <a:stretch>
            <a:fillRect/>
          </a:stretch>
        </p:blipFill>
        <p:spPr>
          <a:xfrm>
            <a:off x="5705095" y="5727231"/>
            <a:ext cx="3438904" cy="1130769"/>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1392954" y="170103"/>
            <a:ext cx="6334369" cy="954107"/>
          </a:xfrm>
          <a:prstGeom prst="rect">
            <a:avLst/>
          </a:prstGeom>
          <a:noFill/>
        </p:spPr>
        <p:txBody>
          <a:bodyPr wrap="square" rtlCol="0">
            <a:spAutoFit/>
          </a:bodyPr>
          <a:lstStyle/>
          <a:p>
            <a:pPr lvl="0" algn="ctr"/>
            <a:r>
              <a:rPr lang="en-US" sz="2800" b="1" kern="0" dirty="0" smtClean="0">
                <a:solidFill>
                  <a:srgbClr val="1F497D"/>
                </a:solidFill>
              </a:rPr>
              <a:t>Data Integration Initiative:</a:t>
            </a:r>
          </a:p>
          <a:p>
            <a:pPr lvl="0" algn="ctr"/>
            <a:r>
              <a:rPr lang="en-US" sz="2800" b="1" kern="0" dirty="0" smtClean="0">
                <a:solidFill>
                  <a:srgbClr val="1F497D"/>
                </a:solidFill>
              </a:rPr>
              <a:t>Resilient Cities Pilot</a:t>
            </a:r>
          </a:p>
        </p:txBody>
      </p:sp>
      <p:sp>
        <p:nvSpPr>
          <p:cNvPr id="11" name="TextBox 10"/>
          <p:cNvSpPr txBox="1"/>
          <p:nvPr/>
        </p:nvSpPr>
        <p:spPr>
          <a:xfrm>
            <a:off x="-2" y="1461156"/>
            <a:ext cx="9144001" cy="1877437"/>
          </a:xfrm>
          <a:prstGeom prst="rect">
            <a:avLst/>
          </a:prstGeom>
          <a:noFill/>
        </p:spPr>
        <p:txBody>
          <a:bodyPr wrap="square" rtlCol="0">
            <a:spAutoFit/>
          </a:bodyPr>
          <a:lstStyle/>
          <a:p>
            <a:pPr marL="342900" indent="-342900">
              <a:spcAft>
                <a:spcPts val="600"/>
              </a:spcAft>
              <a:buFont typeface="Wingdings" charset="2"/>
              <a:buChar char="§"/>
            </a:pPr>
            <a:r>
              <a:rPr lang="en-US" sz="1600" dirty="0" smtClean="0">
                <a:solidFill>
                  <a:schemeClr val="tx1">
                    <a:lumMod val="75000"/>
                    <a:lumOff val="25000"/>
                  </a:schemeClr>
                </a:solidFill>
              </a:rPr>
              <a:t>Working with </a:t>
            </a:r>
            <a:r>
              <a:rPr lang="en-US" sz="1600" b="1" dirty="0" err="1" smtClean="0">
                <a:solidFill>
                  <a:schemeClr val="tx1">
                    <a:lumMod val="75000"/>
                    <a:lumOff val="25000"/>
                  </a:schemeClr>
                </a:solidFill>
              </a:rPr>
              <a:t>resilience.io</a:t>
            </a:r>
            <a:r>
              <a:rPr lang="en-US" sz="1600" b="1" dirty="0" smtClean="0">
                <a:solidFill>
                  <a:schemeClr val="tx1">
                    <a:lumMod val="75000"/>
                    <a:lumOff val="25000"/>
                  </a:schemeClr>
                </a:solidFill>
              </a:rPr>
              <a:t> </a:t>
            </a:r>
            <a:r>
              <a:rPr lang="en-US" sz="1600" dirty="0" smtClean="0">
                <a:solidFill>
                  <a:schemeClr val="tx1">
                    <a:lumMod val="75000"/>
                    <a:lumOff val="25000"/>
                  </a:schemeClr>
                </a:solidFill>
              </a:rPr>
              <a:t>– international not-for-profit with data platform.</a:t>
            </a:r>
          </a:p>
          <a:p>
            <a:pPr marL="342900" indent="-342900">
              <a:spcAft>
                <a:spcPts val="600"/>
              </a:spcAft>
              <a:buFont typeface="Wingdings" charset="2"/>
              <a:buChar char="§"/>
            </a:pPr>
            <a:r>
              <a:rPr lang="en-US" sz="1600" b="1" dirty="0" smtClean="0">
                <a:solidFill>
                  <a:schemeClr val="tx1">
                    <a:lumMod val="75000"/>
                    <a:lumOff val="25000"/>
                  </a:schemeClr>
                </a:solidFill>
              </a:rPr>
              <a:t>Strong links with ISC </a:t>
            </a:r>
            <a:r>
              <a:rPr lang="en-US" sz="1600" b="1" dirty="0" err="1" smtClean="0">
                <a:solidFill>
                  <a:schemeClr val="tx1">
                    <a:lumMod val="75000"/>
                    <a:lumOff val="25000"/>
                  </a:schemeClr>
                </a:solidFill>
              </a:rPr>
              <a:t>Programme</a:t>
            </a:r>
            <a:r>
              <a:rPr lang="en-US" sz="1600" b="1" dirty="0" smtClean="0">
                <a:solidFill>
                  <a:schemeClr val="tx1">
                    <a:lumMod val="75000"/>
                    <a:lumOff val="25000"/>
                  </a:schemeClr>
                </a:solidFill>
              </a:rPr>
              <a:t> on Urban Health and Well-Being</a:t>
            </a:r>
          </a:p>
          <a:p>
            <a:pPr marL="342900" indent="-342900">
              <a:spcAft>
                <a:spcPts val="600"/>
              </a:spcAft>
              <a:buFont typeface="Wingdings" charset="2"/>
              <a:buChar char="§"/>
            </a:pPr>
            <a:r>
              <a:rPr lang="en-US" sz="1600" dirty="0" smtClean="0">
                <a:solidFill>
                  <a:schemeClr val="tx1">
                    <a:lumMod val="75000"/>
                    <a:lumOff val="25000"/>
                  </a:schemeClr>
                </a:solidFill>
              </a:rPr>
              <a:t>Pilot will focus on systems approach to air pollution, primarily using </a:t>
            </a:r>
            <a:r>
              <a:rPr lang="en-US" sz="1600" dirty="0" err="1" smtClean="0">
                <a:solidFill>
                  <a:schemeClr val="tx1">
                    <a:lumMod val="75000"/>
                    <a:lumOff val="25000"/>
                  </a:schemeClr>
                </a:solidFill>
              </a:rPr>
              <a:t>Medellín</a:t>
            </a:r>
            <a:r>
              <a:rPr lang="en-US" sz="1600" dirty="0" smtClean="0">
                <a:solidFill>
                  <a:schemeClr val="tx1">
                    <a:lumMod val="75000"/>
                    <a:lumOff val="25000"/>
                  </a:schemeClr>
                </a:solidFill>
              </a:rPr>
              <a:t>, Columbia as a case study.  Also possibly engage with Ulaanbaatar, Mongolia; Accra, Ghana.</a:t>
            </a:r>
          </a:p>
          <a:p>
            <a:pPr marL="342900" indent="-342900">
              <a:spcAft>
                <a:spcPts val="600"/>
              </a:spcAft>
            </a:pPr>
            <a:endParaRPr lang="en-US" sz="1600" dirty="0" smtClean="0">
              <a:solidFill>
                <a:schemeClr val="tx1">
                  <a:lumMod val="75000"/>
                  <a:lumOff val="25000"/>
                </a:schemeClr>
              </a:solidFill>
            </a:endParaRPr>
          </a:p>
          <a:p>
            <a:pPr marL="342900" indent="-342900">
              <a:spcAft>
                <a:spcPts val="600"/>
              </a:spcAft>
              <a:buFont typeface="Wingdings" charset="2"/>
              <a:buChar char="§"/>
            </a:pPr>
            <a:endParaRPr lang="en-US" sz="1600" dirty="0" smtClean="0">
              <a:solidFill>
                <a:schemeClr val="tx1">
                  <a:lumMod val="75000"/>
                  <a:lumOff val="25000"/>
                </a:schemeClr>
              </a:solidFill>
            </a:endParaRPr>
          </a:p>
        </p:txBody>
      </p:sp>
      <p:pic>
        <p:nvPicPr>
          <p:cNvPr id="7" name="Picture 6" descr="ISC-Logo.png"/>
          <p:cNvPicPr>
            <a:picLocks noChangeAspect="1"/>
          </p:cNvPicPr>
          <p:nvPr/>
        </p:nvPicPr>
        <p:blipFill>
          <a:blip r:embed="rId5"/>
          <a:stretch>
            <a:fillRect/>
          </a:stretch>
        </p:blipFill>
        <p:spPr>
          <a:xfrm>
            <a:off x="5705095" y="5727231"/>
            <a:ext cx="3438904" cy="1130769"/>
          </a:xfrm>
          <a:prstGeom prst="rect">
            <a:avLst/>
          </a:prstGeom>
        </p:spPr>
      </p:pic>
      <p:pic>
        <p:nvPicPr>
          <p:cNvPr id="6" name="Picture 5" descr="Panoramica_Centro_De_Medellin.jpg"/>
          <p:cNvPicPr>
            <a:picLocks noChangeAspect="1"/>
          </p:cNvPicPr>
          <p:nvPr/>
        </p:nvPicPr>
        <p:blipFill>
          <a:blip r:embed="rId6"/>
          <a:stretch>
            <a:fillRect/>
          </a:stretch>
        </p:blipFill>
        <p:spPr>
          <a:xfrm>
            <a:off x="1" y="4313396"/>
            <a:ext cx="3390798" cy="2544603"/>
          </a:xfrm>
          <a:prstGeom prst="rect">
            <a:avLst/>
          </a:prstGeom>
        </p:spPr>
      </p:pic>
      <p:sp>
        <p:nvSpPr>
          <p:cNvPr id="12" name="TextBox 11"/>
          <p:cNvSpPr txBox="1"/>
          <p:nvPr/>
        </p:nvSpPr>
        <p:spPr>
          <a:xfrm>
            <a:off x="3642026" y="2851634"/>
            <a:ext cx="5501973" cy="2862322"/>
          </a:xfrm>
          <a:prstGeom prst="rect">
            <a:avLst/>
          </a:prstGeom>
          <a:noFill/>
        </p:spPr>
        <p:txBody>
          <a:bodyPr wrap="square" rtlCol="0">
            <a:spAutoFit/>
          </a:bodyPr>
          <a:lstStyle/>
          <a:p>
            <a:pPr marL="342900" indent="-342900">
              <a:spcAft>
                <a:spcPts val="600"/>
              </a:spcAft>
              <a:buFont typeface="+mj-lt"/>
              <a:buAutoNum type="arabicPeriod"/>
            </a:pPr>
            <a:r>
              <a:rPr lang="en-US" sz="1600" b="1" dirty="0" smtClean="0">
                <a:solidFill>
                  <a:schemeClr val="tx1">
                    <a:lumMod val="75000"/>
                    <a:lumOff val="25000"/>
                  </a:schemeClr>
                </a:solidFill>
              </a:rPr>
              <a:t>scope </a:t>
            </a:r>
            <a:r>
              <a:rPr lang="en-US" sz="1600" dirty="0" smtClean="0">
                <a:solidFill>
                  <a:schemeClr val="tx1">
                    <a:lumMod val="75000"/>
                    <a:lumOff val="25000"/>
                  </a:schemeClr>
                </a:solidFill>
              </a:rPr>
              <a:t>(what will the project look at, what questions is this asking, what are the boundaries to the problem), </a:t>
            </a:r>
          </a:p>
          <a:p>
            <a:pPr marL="342900" indent="-342900">
              <a:spcAft>
                <a:spcPts val="600"/>
              </a:spcAft>
              <a:buFont typeface="+mj-lt"/>
              <a:buAutoNum type="arabicPeriod"/>
            </a:pPr>
            <a:r>
              <a:rPr lang="en-US" sz="1600" b="1" dirty="0" smtClean="0">
                <a:solidFill>
                  <a:schemeClr val="tx1">
                    <a:lumMod val="75000"/>
                    <a:lumOff val="25000"/>
                  </a:schemeClr>
                </a:solidFill>
              </a:rPr>
              <a:t>data audit </a:t>
            </a:r>
            <a:r>
              <a:rPr lang="en-US" sz="1600" dirty="0" smtClean="0">
                <a:solidFill>
                  <a:schemeClr val="tx1">
                    <a:lumMod val="75000"/>
                    <a:lumOff val="25000"/>
                  </a:schemeClr>
                </a:solidFill>
              </a:rPr>
              <a:t>(what are the key data sets required), </a:t>
            </a:r>
          </a:p>
          <a:p>
            <a:pPr marL="342900" indent="-342900">
              <a:spcAft>
                <a:spcPts val="600"/>
              </a:spcAft>
              <a:buFont typeface="+mj-lt"/>
              <a:buAutoNum type="arabicPeriod"/>
            </a:pPr>
            <a:r>
              <a:rPr lang="en-US" sz="1600" b="1" dirty="0" smtClean="0">
                <a:solidFill>
                  <a:schemeClr val="tx1">
                    <a:lumMod val="75000"/>
                    <a:lumOff val="25000"/>
                  </a:schemeClr>
                </a:solidFill>
              </a:rPr>
              <a:t>key areas of interoperability </a:t>
            </a:r>
            <a:r>
              <a:rPr lang="en-US" sz="1600" dirty="0" smtClean="0">
                <a:solidFill>
                  <a:schemeClr val="tx1">
                    <a:lumMod val="75000"/>
                    <a:lumOff val="25000"/>
                  </a:schemeClr>
                </a:solidFill>
              </a:rPr>
              <a:t>(APIs, formats, data standards, controlled vocabularies/classifications, schemata/</a:t>
            </a:r>
            <a:r>
              <a:rPr lang="en-US" sz="1600" dirty="0" err="1" smtClean="0">
                <a:solidFill>
                  <a:schemeClr val="tx1">
                    <a:lumMod val="75000"/>
                    <a:lumOff val="25000"/>
                  </a:schemeClr>
                </a:solidFill>
              </a:rPr>
              <a:t>ontologies</a:t>
            </a:r>
            <a:r>
              <a:rPr lang="en-US" sz="1600" dirty="0" smtClean="0">
                <a:solidFill>
                  <a:schemeClr val="tx1">
                    <a:lumMod val="75000"/>
                    <a:lumOff val="25000"/>
                  </a:schemeClr>
                </a:solidFill>
              </a:rPr>
              <a:t> etc), </a:t>
            </a:r>
          </a:p>
          <a:p>
            <a:pPr marL="342900" indent="-342900">
              <a:spcAft>
                <a:spcPts val="600"/>
              </a:spcAft>
              <a:buFont typeface="+mj-lt"/>
              <a:buAutoNum type="arabicPeriod"/>
            </a:pPr>
            <a:r>
              <a:rPr lang="en-US" sz="1600" b="1" dirty="0" smtClean="0">
                <a:solidFill>
                  <a:schemeClr val="tx1">
                    <a:lumMod val="75000"/>
                    <a:lumOff val="25000"/>
                  </a:schemeClr>
                </a:solidFill>
              </a:rPr>
              <a:t>functions required </a:t>
            </a:r>
            <a:r>
              <a:rPr lang="en-US" sz="1600" dirty="0" smtClean="0">
                <a:solidFill>
                  <a:schemeClr val="tx1">
                    <a:lumMod val="75000"/>
                    <a:lumOff val="25000"/>
                  </a:schemeClr>
                </a:solidFill>
              </a:rPr>
              <a:t>(e.g. extraction of data from a </a:t>
            </a:r>
            <a:r>
              <a:rPr lang="en-US" sz="1600" dirty="0" err="1" smtClean="0">
                <a:solidFill>
                  <a:schemeClr val="tx1">
                    <a:lumMod val="75000"/>
                    <a:lumOff val="25000"/>
                  </a:schemeClr>
                </a:solidFill>
              </a:rPr>
              <a:t>pdf</a:t>
            </a:r>
            <a:r>
              <a:rPr lang="en-US" sz="1600" dirty="0" smtClean="0">
                <a:solidFill>
                  <a:schemeClr val="tx1">
                    <a:lumMod val="75000"/>
                    <a:lumOff val="25000"/>
                  </a:schemeClr>
                </a:solidFill>
              </a:rPr>
              <a:t>, machine learning capability? reconciliation, data cleaning)</a:t>
            </a:r>
          </a:p>
          <a:p>
            <a:pPr marL="342900" indent="-342900">
              <a:spcAft>
                <a:spcPts val="600"/>
              </a:spcAft>
              <a:buFont typeface="+mj-lt"/>
              <a:buAutoNum type="arabicPeriod"/>
            </a:pPr>
            <a:r>
              <a:rPr lang="en-US" sz="1600" b="1" dirty="0" err="1" smtClean="0">
                <a:solidFill>
                  <a:schemeClr val="tx1">
                    <a:lumMod val="75000"/>
                    <a:lumOff val="25000"/>
                  </a:schemeClr>
                </a:solidFill>
              </a:rPr>
              <a:t>modelling</a:t>
            </a:r>
            <a:r>
              <a:rPr lang="en-US" sz="1600" b="1" dirty="0" smtClean="0">
                <a:solidFill>
                  <a:schemeClr val="tx1">
                    <a:lumMod val="75000"/>
                    <a:lumOff val="25000"/>
                  </a:schemeClr>
                </a:solidFill>
              </a:rPr>
              <a:t> different interventions </a:t>
            </a:r>
            <a:r>
              <a:rPr lang="en-US" sz="1600" dirty="0" smtClean="0">
                <a:solidFill>
                  <a:schemeClr val="tx1">
                    <a:lumMod val="75000"/>
                    <a:lumOff val="25000"/>
                  </a:schemeClr>
                </a:solidFill>
              </a:rPr>
              <a:t>(</a:t>
            </a:r>
            <a:r>
              <a:rPr lang="en-US" sz="1600" dirty="0" err="1" smtClean="0">
                <a:solidFill>
                  <a:schemeClr val="tx1">
                    <a:lumMod val="75000"/>
                    <a:lumOff val="25000"/>
                  </a:schemeClr>
                </a:solidFill>
              </a:rPr>
              <a:t>behavioural</a:t>
            </a:r>
            <a:r>
              <a:rPr lang="en-US" sz="1600" dirty="0" smtClean="0">
                <a:solidFill>
                  <a:schemeClr val="tx1">
                    <a:lumMod val="75000"/>
                    <a:lumOff val="25000"/>
                  </a:schemeClr>
                </a:solidFill>
              </a:rPr>
              <a:t>, fiscal, technological); secondary implications of interventions.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1392954" y="170103"/>
            <a:ext cx="6334369" cy="954107"/>
          </a:xfrm>
          <a:prstGeom prst="rect">
            <a:avLst/>
          </a:prstGeom>
          <a:noFill/>
        </p:spPr>
        <p:txBody>
          <a:bodyPr wrap="square" rtlCol="0">
            <a:spAutoFit/>
          </a:bodyPr>
          <a:lstStyle/>
          <a:p>
            <a:pPr lvl="0" algn="ctr"/>
            <a:r>
              <a:rPr lang="en-US" sz="2800" b="1" kern="0" dirty="0" smtClean="0">
                <a:solidFill>
                  <a:srgbClr val="1F497D"/>
                </a:solidFill>
              </a:rPr>
              <a:t>Data Integration Initiative:</a:t>
            </a:r>
          </a:p>
          <a:p>
            <a:pPr lvl="0" algn="ctr"/>
            <a:r>
              <a:rPr lang="en-US" sz="2800" b="1" kern="0" dirty="0" smtClean="0">
                <a:solidFill>
                  <a:srgbClr val="1F497D"/>
                </a:solidFill>
              </a:rPr>
              <a:t>Disaster </a:t>
            </a:r>
            <a:r>
              <a:rPr lang="en-US" sz="2800" b="1" kern="0" smtClean="0">
                <a:solidFill>
                  <a:srgbClr val="1F497D"/>
                </a:solidFill>
              </a:rPr>
              <a:t>Risk Reduction Pilot</a:t>
            </a:r>
            <a:endParaRPr lang="en-US" sz="2800" b="1" kern="0" dirty="0" smtClean="0">
              <a:solidFill>
                <a:srgbClr val="1F497D"/>
              </a:solidFill>
            </a:endParaRPr>
          </a:p>
        </p:txBody>
      </p:sp>
      <p:sp>
        <p:nvSpPr>
          <p:cNvPr id="11" name="TextBox 10"/>
          <p:cNvSpPr txBox="1"/>
          <p:nvPr/>
        </p:nvSpPr>
        <p:spPr>
          <a:xfrm>
            <a:off x="-2" y="1461157"/>
            <a:ext cx="9144001" cy="1800493"/>
          </a:xfrm>
          <a:prstGeom prst="rect">
            <a:avLst/>
          </a:prstGeom>
          <a:noFill/>
        </p:spPr>
        <p:txBody>
          <a:bodyPr wrap="square" rtlCol="0">
            <a:spAutoFit/>
          </a:bodyPr>
          <a:lstStyle/>
          <a:p>
            <a:pPr marL="342900" indent="-342900">
              <a:spcAft>
                <a:spcPts val="600"/>
              </a:spcAft>
              <a:buFont typeface="Wingdings" charset="2"/>
              <a:buChar char="§"/>
            </a:pPr>
            <a:r>
              <a:rPr lang="en-US" sz="1600" dirty="0" smtClean="0">
                <a:solidFill>
                  <a:schemeClr val="tx1">
                    <a:lumMod val="75000"/>
                    <a:lumOff val="25000"/>
                  </a:schemeClr>
                </a:solidFill>
              </a:rPr>
              <a:t>Working with </a:t>
            </a:r>
            <a:r>
              <a:rPr lang="en-US" sz="1600" b="1" dirty="0" smtClean="0">
                <a:solidFill>
                  <a:schemeClr val="tx1">
                    <a:lumMod val="75000"/>
                    <a:lumOff val="25000"/>
                  </a:schemeClr>
                </a:solidFill>
              </a:rPr>
              <a:t>members of CODATA TG on Linked Open Data for Global Disaster Risk Research, Public Health England</a:t>
            </a:r>
            <a:endParaRPr lang="en-US" sz="1600" dirty="0" smtClean="0">
              <a:solidFill>
                <a:schemeClr val="tx1">
                  <a:lumMod val="75000"/>
                  <a:lumOff val="25000"/>
                </a:schemeClr>
              </a:solidFill>
            </a:endParaRPr>
          </a:p>
          <a:p>
            <a:pPr marL="342900" indent="-342900">
              <a:spcAft>
                <a:spcPts val="600"/>
              </a:spcAft>
              <a:buFont typeface="Wingdings" charset="2"/>
              <a:buChar char="§"/>
            </a:pPr>
            <a:r>
              <a:rPr lang="en-US" sz="1600" b="1" dirty="0" smtClean="0">
                <a:solidFill>
                  <a:schemeClr val="tx1">
                    <a:lumMod val="75000"/>
                    <a:lumOff val="25000"/>
                  </a:schemeClr>
                </a:solidFill>
              </a:rPr>
              <a:t>Strong links with ISC </a:t>
            </a:r>
            <a:r>
              <a:rPr lang="en-US" sz="1600" b="1" dirty="0" err="1" smtClean="0">
                <a:solidFill>
                  <a:schemeClr val="tx1">
                    <a:lumMod val="75000"/>
                    <a:lumOff val="25000"/>
                  </a:schemeClr>
                </a:solidFill>
              </a:rPr>
              <a:t>Programme</a:t>
            </a:r>
            <a:r>
              <a:rPr lang="en-US" sz="1600" b="1" dirty="0" smtClean="0">
                <a:solidFill>
                  <a:schemeClr val="tx1">
                    <a:lumMod val="75000"/>
                    <a:lumOff val="25000"/>
                  </a:schemeClr>
                </a:solidFill>
              </a:rPr>
              <a:t> on Integrated Research on Disaster Risk</a:t>
            </a:r>
          </a:p>
          <a:p>
            <a:pPr marL="342900" indent="-342900">
              <a:spcAft>
                <a:spcPts val="600"/>
              </a:spcAft>
              <a:buFont typeface="Wingdings" charset="2"/>
              <a:buChar char="§"/>
            </a:pPr>
            <a:r>
              <a:rPr lang="en-US" sz="1600" dirty="0" smtClean="0">
                <a:solidFill>
                  <a:schemeClr val="tx1">
                    <a:lumMod val="75000"/>
                    <a:lumOff val="25000"/>
                  </a:schemeClr>
                </a:solidFill>
              </a:rPr>
              <a:t>Pilot will focus on challenges of reporting mortality in the context of the </a:t>
            </a:r>
            <a:r>
              <a:rPr lang="en-US" sz="1600" b="1" dirty="0" smtClean="0">
                <a:solidFill>
                  <a:schemeClr val="tx1">
                    <a:lumMod val="75000"/>
                    <a:lumOff val="25000"/>
                  </a:schemeClr>
                </a:solidFill>
              </a:rPr>
              <a:t>Sendai Framework for Disaster Risk Reduction</a:t>
            </a:r>
            <a:r>
              <a:rPr lang="en-US" sz="1600" dirty="0" smtClean="0">
                <a:solidFill>
                  <a:schemeClr val="tx1">
                    <a:lumMod val="75000"/>
                    <a:lumOff val="25000"/>
                  </a:schemeClr>
                </a:solidFill>
              </a:rPr>
              <a:t>.  </a:t>
            </a:r>
          </a:p>
          <a:p>
            <a:pPr marL="342900" indent="-342900">
              <a:spcAft>
                <a:spcPts val="600"/>
              </a:spcAft>
              <a:buFont typeface="Wingdings" charset="2"/>
              <a:buChar char="§"/>
            </a:pPr>
            <a:r>
              <a:rPr lang="en-US" sz="1600" dirty="0" smtClean="0">
                <a:solidFill>
                  <a:schemeClr val="tx1">
                    <a:lumMod val="75000"/>
                    <a:lumOff val="25000"/>
                  </a:schemeClr>
                </a:solidFill>
              </a:rPr>
              <a:t>Complementary to the other pilots: significant policy dimensions, looking at different levels of data.</a:t>
            </a:r>
          </a:p>
        </p:txBody>
      </p:sp>
      <p:pic>
        <p:nvPicPr>
          <p:cNvPr id="7" name="Picture 6" descr="ISC-Logo.png"/>
          <p:cNvPicPr>
            <a:picLocks noChangeAspect="1"/>
          </p:cNvPicPr>
          <p:nvPr/>
        </p:nvPicPr>
        <p:blipFill>
          <a:blip r:embed="rId5"/>
          <a:stretch>
            <a:fillRect/>
          </a:stretch>
        </p:blipFill>
        <p:spPr>
          <a:xfrm>
            <a:off x="5705095" y="5727231"/>
            <a:ext cx="3438904" cy="1130769"/>
          </a:xfrm>
          <a:prstGeom prst="rect">
            <a:avLst/>
          </a:prstGeom>
        </p:spPr>
      </p:pic>
      <p:sp>
        <p:nvSpPr>
          <p:cNvPr id="12" name="TextBox 11"/>
          <p:cNvSpPr txBox="1"/>
          <p:nvPr/>
        </p:nvSpPr>
        <p:spPr>
          <a:xfrm>
            <a:off x="3642026" y="3366831"/>
            <a:ext cx="5501973" cy="2369880"/>
          </a:xfrm>
          <a:prstGeom prst="rect">
            <a:avLst/>
          </a:prstGeom>
          <a:noFill/>
        </p:spPr>
        <p:txBody>
          <a:bodyPr wrap="square" rtlCol="0">
            <a:spAutoFit/>
          </a:bodyPr>
          <a:lstStyle/>
          <a:p>
            <a:pPr marL="342900" indent="-342900">
              <a:spcAft>
                <a:spcPts val="600"/>
              </a:spcAft>
              <a:buFont typeface="+mj-lt"/>
              <a:buAutoNum type="arabicPeriod"/>
            </a:pPr>
            <a:r>
              <a:rPr lang="en-US" sz="1600" dirty="0" smtClean="0">
                <a:solidFill>
                  <a:schemeClr val="tx1">
                    <a:lumMod val="75000"/>
                    <a:lumOff val="25000"/>
                  </a:schemeClr>
                </a:solidFill>
              </a:rPr>
              <a:t>Aggregated data for reporting &lt; &gt; ‘disaggregated data’ &lt; &gt; data sources.</a:t>
            </a:r>
          </a:p>
          <a:p>
            <a:pPr marL="342900" indent="-342900">
              <a:spcAft>
                <a:spcPts val="600"/>
              </a:spcAft>
              <a:buFont typeface="+mj-lt"/>
              <a:buAutoNum type="arabicPeriod"/>
            </a:pPr>
            <a:r>
              <a:rPr lang="en-US" sz="1600" dirty="0" smtClean="0">
                <a:solidFill>
                  <a:schemeClr val="tx1">
                    <a:lumMod val="75000"/>
                    <a:lumOff val="25000"/>
                  </a:schemeClr>
                </a:solidFill>
              </a:rPr>
              <a:t>Significant definitional challenges, particularly in relation to cause of death, dead or missing;</a:t>
            </a:r>
          </a:p>
          <a:p>
            <a:pPr marL="342900" indent="-342900">
              <a:spcAft>
                <a:spcPts val="600"/>
              </a:spcAft>
              <a:buFont typeface="+mj-lt"/>
              <a:buAutoNum type="arabicPeriod"/>
            </a:pPr>
            <a:r>
              <a:rPr lang="en-US" sz="1600" dirty="0" smtClean="0">
                <a:solidFill>
                  <a:schemeClr val="tx1">
                    <a:lumMod val="75000"/>
                    <a:lumOff val="25000"/>
                  </a:schemeClr>
                </a:solidFill>
              </a:rPr>
              <a:t>Reliability of different data sources and methodologies;</a:t>
            </a:r>
          </a:p>
          <a:p>
            <a:pPr marL="342900" indent="-342900">
              <a:spcAft>
                <a:spcPts val="600"/>
              </a:spcAft>
              <a:buFont typeface="+mj-lt"/>
              <a:buAutoNum type="arabicPeriod"/>
            </a:pPr>
            <a:r>
              <a:rPr lang="en-US" sz="1600" dirty="0" smtClean="0">
                <a:solidFill>
                  <a:schemeClr val="tx1">
                    <a:lumMod val="75000"/>
                    <a:lumOff val="25000"/>
                  </a:schemeClr>
                </a:solidFill>
              </a:rPr>
              <a:t>Issues around the variety of approaches used.</a:t>
            </a:r>
          </a:p>
          <a:p>
            <a:pPr marL="342900" indent="-342900">
              <a:spcAft>
                <a:spcPts val="600"/>
              </a:spcAft>
              <a:buFont typeface="+mj-lt"/>
              <a:buAutoNum type="arabicPeriod"/>
            </a:pPr>
            <a:r>
              <a:rPr lang="en-US" sz="1600" dirty="0" smtClean="0">
                <a:solidFill>
                  <a:schemeClr val="tx1">
                    <a:lumMod val="75000"/>
                    <a:lumOff val="25000"/>
                  </a:schemeClr>
                </a:solidFill>
              </a:rPr>
              <a:t>Audit the challenges &gt; recommendations on </a:t>
            </a:r>
            <a:r>
              <a:rPr lang="en-US" sz="1600" dirty="0" err="1" smtClean="0">
                <a:solidFill>
                  <a:schemeClr val="tx1">
                    <a:lumMod val="75000"/>
                    <a:lumOff val="25000"/>
                  </a:schemeClr>
                </a:solidFill>
              </a:rPr>
              <a:t>harmonisation</a:t>
            </a:r>
            <a:r>
              <a:rPr lang="en-US" sz="1600" dirty="0" smtClean="0">
                <a:solidFill>
                  <a:schemeClr val="tx1">
                    <a:lumMod val="75000"/>
                    <a:lumOff val="25000"/>
                  </a:schemeClr>
                </a:solidFill>
              </a:rPr>
              <a:t> and relation of disaggregated data to reported data.</a:t>
            </a:r>
          </a:p>
        </p:txBody>
      </p:sp>
      <p:pic>
        <p:nvPicPr>
          <p:cNvPr id="8" name="Picture 2"/>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6864" t="23112" r="36086" b="26888"/>
          <a:stretch>
            <a:fillRect/>
          </a:stretch>
        </p:blipFill>
        <p:spPr bwMode="auto">
          <a:xfrm>
            <a:off x="-2" y="3584814"/>
            <a:ext cx="3149484" cy="327318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290651" y="898564"/>
            <a:ext cx="2001696" cy="4090987"/>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p:cNvSpPr txBox="1"/>
          <p:nvPr/>
        </p:nvSpPr>
        <p:spPr>
          <a:xfrm>
            <a:off x="305976" y="1126217"/>
            <a:ext cx="1982270" cy="3139321"/>
          </a:xfrm>
          <a:prstGeom prst="rect">
            <a:avLst/>
          </a:prstGeom>
          <a:noFill/>
        </p:spPr>
        <p:txBody>
          <a:bodyPr wrap="square" rtlCol="0">
            <a:spAutoFit/>
          </a:bodyPr>
          <a:lstStyle/>
          <a:p>
            <a:pPr algn="ctr"/>
            <a:r>
              <a:rPr lang="en-GB" b="1" dirty="0" smtClean="0"/>
              <a:t>Problem Issue:</a:t>
            </a:r>
          </a:p>
          <a:p>
            <a:pPr algn="ctr"/>
            <a:r>
              <a:rPr lang="en-GB" dirty="0" smtClean="0"/>
              <a:t>Inter- or trans- disciplinary research topic where there is need for data integration</a:t>
            </a:r>
          </a:p>
          <a:p>
            <a:pPr algn="ctr"/>
            <a:r>
              <a:rPr lang="en-GB" dirty="0" smtClean="0"/>
              <a:t>(infectious diseases, disaster risk research, resilient cities…</a:t>
            </a:r>
            <a:endParaRPr lang="en-GB" dirty="0"/>
          </a:p>
        </p:txBody>
      </p:sp>
      <p:sp>
        <p:nvSpPr>
          <p:cNvPr id="6" name="Rectangle 5"/>
          <p:cNvSpPr/>
          <p:nvPr/>
        </p:nvSpPr>
        <p:spPr>
          <a:xfrm>
            <a:off x="2934255" y="945160"/>
            <a:ext cx="2686086" cy="4090987"/>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p:cNvSpPr txBox="1"/>
          <p:nvPr/>
        </p:nvSpPr>
        <p:spPr>
          <a:xfrm>
            <a:off x="2934255" y="1005065"/>
            <a:ext cx="2686083" cy="3785652"/>
          </a:xfrm>
          <a:prstGeom prst="rect">
            <a:avLst/>
          </a:prstGeom>
          <a:noFill/>
        </p:spPr>
        <p:txBody>
          <a:bodyPr wrap="square" rtlCol="0">
            <a:spAutoFit/>
          </a:bodyPr>
          <a:lstStyle/>
          <a:p>
            <a:pPr algn="ctr"/>
            <a:r>
              <a:rPr lang="en-GB" sz="1600" b="1" dirty="0" smtClean="0"/>
              <a:t>Data Integration Intelligence Methodology:</a:t>
            </a:r>
          </a:p>
          <a:p>
            <a:pPr algn="ctr"/>
            <a:r>
              <a:rPr lang="en-US" sz="1600" dirty="0" smtClean="0"/>
              <a:t>Phase 1: Understanding the Pilot </a:t>
            </a:r>
          </a:p>
          <a:p>
            <a:pPr algn="ctr"/>
            <a:r>
              <a:rPr lang="en-US" sz="1600" dirty="0" smtClean="0"/>
              <a:t>Phase 2: Understanding the Data</a:t>
            </a:r>
          </a:p>
          <a:p>
            <a:pPr algn="ctr"/>
            <a:r>
              <a:rPr lang="en-US" sz="1600" dirty="0" smtClean="0"/>
              <a:t>Phase 3: Identifying Opportunities for Data Integration</a:t>
            </a:r>
          </a:p>
          <a:p>
            <a:pPr algn="ctr"/>
            <a:r>
              <a:rPr lang="en-US" sz="1600" dirty="0" smtClean="0"/>
              <a:t>Phase 4: Identifying Recommendations and </a:t>
            </a:r>
            <a:r>
              <a:rPr lang="en-US" sz="1600" dirty="0" smtClean="0"/>
              <a:t>Requirements</a:t>
            </a:r>
          </a:p>
          <a:p>
            <a:pPr algn="ctr"/>
            <a:r>
              <a:rPr lang="en-US" sz="1600" b="1" dirty="0" smtClean="0"/>
              <a:t>(Including intensive workshop on datasets and standards)</a:t>
            </a:r>
            <a:endParaRPr lang="en-GB" sz="1600" b="1" dirty="0"/>
          </a:p>
        </p:txBody>
      </p:sp>
      <p:sp>
        <p:nvSpPr>
          <p:cNvPr id="8" name="Rectangle 7"/>
          <p:cNvSpPr/>
          <p:nvPr/>
        </p:nvSpPr>
        <p:spPr>
          <a:xfrm>
            <a:off x="6156969" y="898564"/>
            <a:ext cx="2669959" cy="2045494"/>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6156969" y="898566"/>
            <a:ext cx="2669959" cy="2062103"/>
          </a:xfrm>
          <a:prstGeom prst="rect">
            <a:avLst/>
          </a:prstGeom>
          <a:noFill/>
        </p:spPr>
        <p:txBody>
          <a:bodyPr wrap="square" rtlCol="0">
            <a:spAutoFit/>
          </a:bodyPr>
          <a:lstStyle/>
          <a:p>
            <a:pPr algn="ctr"/>
            <a:r>
              <a:rPr lang="en-US" sz="1600" b="1" dirty="0" smtClean="0"/>
              <a:t>Phase 5: Implementation of Data Integration Intelligence</a:t>
            </a:r>
            <a:r>
              <a:rPr lang="en-GB" sz="1600" b="1" dirty="0" smtClean="0"/>
              <a:t> </a:t>
            </a:r>
          </a:p>
          <a:p>
            <a:pPr algn="ctr"/>
            <a:r>
              <a:rPr lang="en-US" sz="1600" dirty="0" smtClean="0"/>
              <a:t>Interoperability and data integration </a:t>
            </a:r>
            <a:r>
              <a:rPr lang="en-US" sz="1600" dirty="0" smtClean="0"/>
              <a:t>solutions, including </a:t>
            </a:r>
            <a:r>
              <a:rPr lang="en-US" sz="1600" b="1" dirty="0" smtClean="0"/>
              <a:t>semantics</a:t>
            </a:r>
            <a:r>
              <a:rPr lang="en-US" sz="1600" dirty="0" smtClean="0"/>
              <a:t>, </a:t>
            </a:r>
            <a:r>
              <a:rPr lang="en-US" sz="1600" b="1" dirty="0" smtClean="0"/>
              <a:t>crosswalks </a:t>
            </a:r>
            <a:r>
              <a:rPr lang="en-US" sz="1600" dirty="0" smtClean="0"/>
              <a:t>and </a:t>
            </a:r>
            <a:r>
              <a:rPr lang="en-US" sz="1600" b="1" dirty="0" smtClean="0"/>
              <a:t>Plinth </a:t>
            </a:r>
            <a:r>
              <a:rPr lang="en-US" sz="1600" dirty="0" smtClean="0"/>
              <a:t>as run-time data integration solution.</a:t>
            </a:r>
            <a:endParaRPr lang="en-GB" sz="1600" dirty="0" smtClean="0"/>
          </a:p>
        </p:txBody>
      </p:sp>
      <p:sp>
        <p:nvSpPr>
          <p:cNvPr id="11" name="TextBox 10"/>
          <p:cNvSpPr txBox="1"/>
          <p:nvPr/>
        </p:nvSpPr>
        <p:spPr>
          <a:xfrm>
            <a:off x="6176395" y="3486662"/>
            <a:ext cx="2631107" cy="1077218"/>
          </a:xfrm>
          <a:prstGeom prst="rect">
            <a:avLst/>
          </a:prstGeom>
          <a:noFill/>
        </p:spPr>
        <p:txBody>
          <a:bodyPr wrap="square" rtlCol="0">
            <a:spAutoFit/>
          </a:bodyPr>
          <a:lstStyle/>
          <a:p>
            <a:pPr algn="ctr"/>
            <a:r>
              <a:rPr lang="en-US" sz="1600" b="1" dirty="0" smtClean="0"/>
              <a:t>Phase 6: Enhanced Research</a:t>
            </a:r>
          </a:p>
          <a:p>
            <a:pPr algn="ctr"/>
            <a:r>
              <a:rPr lang="en-GB" sz="1600" dirty="0" smtClean="0"/>
              <a:t>Innovative research outcomes and recommendations</a:t>
            </a:r>
          </a:p>
        </p:txBody>
      </p:sp>
      <p:sp>
        <p:nvSpPr>
          <p:cNvPr id="12" name="Rectangle 11"/>
          <p:cNvSpPr/>
          <p:nvPr/>
        </p:nvSpPr>
        <p:spPr>
          <a:xfrm>
            <a:off x="6156969" y="3486662"/>
            <a:ext cx="2650533" cy="1502889"/>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7" name="Straight Arrow Connector 16"/>
          <p:cNvCxnSpPr>
            <a:stCxn id="4" idx="3"/>
          </p:cNvCxnSpPr>
          <p:nvPr/>
        </p:nvCxnSpPr>
        <p:spPr>
          <a:xfrm>
            <a:off x="2292347" y="2944058"/>
            <a:ext cx="641908" cy="1588"/>
          </a:xfrm>
          <a:prstGeom prst="straightConnector1">
            <a:avLst/>
          </a:prstGeom>
          <a:ln w="381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620339" y="1823912"/>
            <a:ext cx="514935" cy="1588"/>
          </a:xfrm>
          <a:prstGeom prst="straightConnector1">
            <a:avLst/>
          </a:prstGeom>
          <a:ln w="381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endCxn id="12" idx="0"/>
          </p:cNvCxnSpPr>
          <p:nvPr/>
        </p:nvCxnSpPr>
        <p:spPr>
          <a:xfrm rot="5400000">
            <a:off x="7219240" y="3223665"/>
            <a:ext cx="525994" cy="1"/>
          </a:xfrm>
          <a:prstGeom prst="straightConnector1">
            <a:avLst/>
          </a:prstGeom>
          <a:ln w="3810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5" name="Elbow Connector 24"/>
          <p:cNvCxnSpPr>
            <a:stCxn id="12" idx="2"/>
          </p:cNvCxnSpPr>
          <p:nvPr/>
        </p:nvCxnSpPr>
        <p:spPr>
          <a:xfrm rot="5400000">
            <a:off x="3986289" y="2117444"/>
            <a:ext cx="623841" cy="6368054"/>
          </a:xfrm>
          <a:prstGeom prst="bentConnector2">
            <a:avLst/>
          </a:prstGeom>
          <a:ln w="3810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5400000" flipH="1" flipV="1">
            <a:off x="802251" y="5301471"/>
            <a:ext cx="623842" cy="1588"/>
          </a:xfrm>
          <a:prstGeom prst="straightConnector1">
            <a:avLst/>
          </a:prstGeom>
          <a:ln w="3810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305976" y="5775159"/>
            <a:ext cx="8482100" cy="830997"/>
          </a:xfrm>
          <a:prstGeom prst="rect">
            <a:avLst/>
          </a:prstGeom>
          <a:noFill/>
        </p:spPr>
        <p:txBody>
          <a:bodyPr wrap="square" rtlCol="0">
            <a:spAutoFit/>
          </a:bodyPr>
          <a:lstStyle/>
          <a:p>
            <a:pPr algn="ctr"/>
            <a:r>
              <a:rPr lang="en-US" sz="1600" b="1" dirty="0" smtClean="0"/>
              <a:t>Phase 7: Distilling Generic Lessons for Data Integration and </a:t>
            </a:r>
            <a:r>
              <a:rPr lang="en-US" sz="1600" b="1" dirty="0" err="1" smtClean="0"/>
              <a:t>Enhnaced</a:t>
            </a:r>
            <a:r>
              <a:rPr lang="en-US" sz="1600" b="1" dirty="0" smtClean="0"/>
              <a:t> Research</a:t>
            </a:r>
            <a:r>
              <a:rPr lang="en-GB" sz="1600" b="1" dirty="0" smtClean="0"/>
              <a:t> </a:t>
            </a:r>
            <a:endParaRPr lang="fr-FR" sz="1600" b="1" dirty="0" smtClean="0"/>
          </a:p>
          <a:p>
            <a:pPr algn="ctr"/>
            <a:r>
              <a:rPr lang="fr-FR" sz="1600" dirty="0" err="1" smtClean="0"/>
              <a:t>Recommendations</a:t>
            </a:r>
            <a:r>
              <a:rPr lang="fr-FR" sz="1600" dirty="0" smtClean="0"/>
              <a:t> for </a:t>
            </a:r>
            <a:r>
              <a:rPr lang="fr-FR" sz="1600" dirty="0" err="1" smtClean="0"/>
              <a:t>interdisciplinary</a:t>
            </a:r>
            <a:r>
              <a:rPr lang="fr-FR" sz="1600" dirty="0" smtClean="0"/>
              <a:t> </a:t>
            </a:r>
            <a:r>
              <a:rPr lang="fr-FR" sz="1600" dirty="0" err="1" smtClean="0"/>
              <a:t>research</a:t>
            </a:r>
            <a:r>
              <a:rPr lang="fr-FR" sz="1600" dirty="0" smtClean="0"/>
              <a:t>; </a:t>
            </a:r>
            <a:r>
              <a:rPr lang="fr-FR" sz="1600" dirty="0" err="1" smtClean="0"/>
              <a:t>recommendations</a:t>
            </a:r>
            <a:r>
              <a:rPr lang="fr-FR" sz="1600" dirty="0" smtClean="0"/>
              <a:t> for </a:t>
            </a:r>
            <a:r>
              <a:rPr lang="fr-FR" sz="1600" dirty="0" err="1" smtClean="0"/>
              <a:t>societal</a:t>
            </a:r>
            <a:r>
              <a:rPr lang="fr-FR" sz="1600" dirty="0" smtClean="0"/>
              <a:t> </a:t>
            </a:r>
            <a:r>
              <a:rPr lang="fr-FR" sz="1600" dirty="0" err="1" smtClean="0"/>
              <a:t>actors</a:t>
            </a:r>
            <a:endParaRPr lang="fr-FR" sz="1600" dirty="0" smtClean="0"/>
          </a:p>
          <a:p>
            <a:pPr algn="ctr"/>
            <a:endParaRPr lang="fr-FR" sz="1600" dirty="0"/>
          </a:p>
        </p:txBody>
      </p:sp>
      <p:sp>
        <p:nvSpPr>
          <p:cNvPr id="43" name="Rectangle 42"/>
          <p:cNvSpPr/>
          <p:nvPr/>
        </p:nvSpPr>
        <p:spPr>
          <a:xfrm>
            <a:off x="290651" y="5775159"/>
            <a:ext cx="8497425" cy="682954"/>
          </a:xfrm>
          <a:prstGeom prst="rect">
            <a:avLst/>
          </a:prstGeom>
          <a:noFill/>
          <a:ln w="127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TextBox 43"/>
          <p:cNvSpPr txBox="1"/>
          <p:nvPr/>
        </p:nvSpPr>
        <p:spPr>
          <a:xfrm>
            <a:off x="305976" y="119812"/>
            <a:ext cx="8520952" cy="461665"/>
          </a:xfrm>
          <a:prstGeom prst="rect">
            <a:avLst/>
          </a:prstGeom>
          <a:noFill/>
        </p:spPr>
        <p:txBody>
          <a:bodyPr wrap="square" rtlCol="0">
            <a:spAutoFit/>
          </a:bodyPr>
          <a:lstStyle/>
          <a:p>
            <a:pPr algn="ctr"/>
            <a:r>
              <a:rPr lang="fr-FR" sz="2400" b="1" dirty="0" err="1" smtClean="0"/>
              <a:t>Enhancing</a:t>
            </a:r>
            <a:r>
              <a:rPr lang="fr-FR" sz="2400" b="1" dirty="0" smtClean="0"/>
              <a:t> Data </a:t>
            </a:r>
            <a:r>
              <a:rPr lang="fr-FR" sz="2400" b="1" dirty="0" err="1" smtClean="0"/>
              <a:t>Integration</a:t>
            </a:r>
            <a:r>
              <a:rPr lang="fr-FR" sz="2400" b="1" dirty="0" smtClean="0"/>
              <a:t> Intelligence</a:t>
            </a:r>
            <a:endParaRPr lang="fr-FR" sz="24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469070" y="170103"/>
            <a:ext cx="8674929" cy="954107"/>
          </a:xfrm>
          <a:prstGeom prst="rect">
            <a:avLst/>
          </a:prstGeom>
          <a:noFill/>
        </p:spPr>
        <p:txBody>
          <a:bodyPr wrap="square" rtlCol="0">
            <a:spAutoFit/>
          </a:bodyPr>
          <a:lstStyle/>
          <a:p>
            <a:pPr lvl="0" algn="ctr"/>
            <a:r>
              <a:rPr lang="en-US" sz="2800" b="1" kern="0" dirty="0" smtClean="0">
                <a:solidFill>
                  <a:srgbClr val="1F497D"/>
                </a:solidFill>
              </a:rPr>
              <a:t>Data Integration and</a:t>
            </a:r>
          </a:p>
          <a:p>
            <a:pPr lvl="0" algn="ctr"/>
            <a:r>
              <a:rPr lang="en-US" sz="2800" b="1" kern="0" dirty="0" smtClean="0">
                <a:solidFill>
                  <a:srgbClr val="1F497D"/>
                </a:solidFill>
              </a:rPr>
              <a:t>Interoperability Initiative</a:t>
            </a:r>
          </a:p>
        </p:txBody>
      </p:sp>
      <p:sp>
        <p:nvSpPr>
          <p:cNvPr id="11" name="TextBox 10"/>
          <p:cNvSpPr txBox="1"/>
          <p:nvPr/>
        </p:nvSpPr>
        <p:spPr>
          <a:xfrm>
            <a:off x="-2" y="1545030"/>
            <a:ext cx="9144001" cy="5016759"/>
          </a:xfrm>
          <a:prstGeom prst="rect">
            <a:avLst/>
          </a:prstGeom>
          <a:noFill/>
        </p:spPr>
        <p:txBody>
          <a:bodyPr wrap="square" rtlCol="0">
            <a:spAutoFit/>
          </a:bodyPr>
          <a:lstStyle/>
          <a:p>
            <a:pPr marL="342900" indent="-342900">
              <a:spcAft>
                <a:spcPts val="600"/>
              </a:spcAft>
              <a:buFont typeface="Wingdings" charset="2"/>
              <a:buChar char="§"/>
            </a:pPr>
            <a:r>
              <a:rPr lang="en-US" dirty="0" smtClean="0">
                <a:solidFill>
                  <a:schemeClr val="tx1">
                    <a:lumMod val="75000"/>
                    <a:lumOff val="25000"/>
                  </a:schemeClr>
                </a:solidFill>
              </a:rPr>
              <a:t>Information on the initiative, workshops, position documents and the pilot at </a:t>
            </a:r>
            <a:r>
              <a:rPr lang="en-US" dirty="0" smtClean="0">
                <a:solidFill>
                  <a:schemeClr val="tx1">
                    <a:lumMod val="75000"/>
                    <a:lumOff val="25000"/>
                  </a:schemeClr>
                </a:solidFill>
                <a:hlinkClick r:id="rId5"/>
              </a:rPr>
              <a:t>http://dataintegration.codata.org/</a:t>
            </a:r>
            <a:r>
              <a:rPr lang="en-US" dirty="0" smtClean="0">
                <a:solidFill>
                  <a:schemeClr val="tx1">
                    <a:lumMod val="75000"/>
                    <a:lumOff val="25000"/>
                  </a:schemeClr>
                </a:solidFill>
              </a:rPr>
              <a:t> </a:t>
            </a:r>
            <a:endParaRPr lang="en-US" dirty="0" smtClean="0">
              <a:solidFill>
                <a:schemeClr val="tx1">
                  <a:lumMod val="75000"/>
                  <a:lumOff val="25000"/>
                </a:schemeClr>
              </a:solidFill>
            </a:endParaRPr>
          </a:p>
          <a:p>
            <a:pPr marL="342900" indent="-342900">
              <a:spcAft>
                <a:spcPts val="600"/>
              </a:spcAft>
              <a:buFont typeface="Wingdings" charset="2"/>
              <a:buChar char="§"/>
            </a:pPr>
            <a:r>
              <a:rPr lang="en-US" dirty="0" smtClean="0">
                <a:solidFill>
                  <a:schemeClr val="tx1">
                    <a:lumMod val="75000"/>
                    <a:lumOff val="25000"/>
                  </a:schemeClr>
                </a:solidFill>
              </a:rPr>
              <a:t>Vision </a:t>
            </a:r>
            <a:r>
              <a:rPr lang="en-US" dirty="0" smtClean="0">
                <a:solidFill>
                  <a:schemeClr val="tx1">
                    <a:lumMod val="75000"/>
                    <a:lumOff val="25000"/>
                  </a:schemeClr>
                </a:solidFill>
              </a:rPr>
              <a:t>of an international coordinating </a:t>
            </a:r>
            <a:r>
              <a:rPr lang="en-US" dirty="0" err="1" smtClean="0">
                <a:solidFill>
                  <a:schemeClr val="tx1">
                    <a:lumMod val="75000"/>
                    <a:lumOff val="25000"/>
                  </a:schemeClr>
                </a:solidFill>
              </a:rPr>
              <a:t>programme</a:t>
            </a:r>
            <a:r>
              <a:rPr lang="en-US" dirty="0" smtClean="0">
                <a:solidFill>
                  <a:schemeClr val="tx1">
                    <a:lumMod val="75000"/>
                    <a:lumOff val="25000"/>
                  </a:schemeClr>
                </a:solidFill>
              </a:rPr>
              <a:t> with an expanding series of pilots / case studies in interdisciplinary research areas.</a:t>
            </a:r>
          </a:p>
          <a:p>
            <a:pPr marL="342900" indent="-342900">
              <a:spcAft>
                <a:spcPts val="600"/>
              </a:spcAft>
              <a:buFont typeface="Wingdings" charset="2"/>
              <a:buChar char="§"/>
            </a:pPr>
            <a:r>
              <a:rPr lang="en-US" dirty="0" smtClean="0">
                <a:solidFill>
                  <a:schemeClr val="tx1">
                    <a:lumMod val="75000"/>
                    <a:lumOff val="25000"/>
                  </a:schemeClr>
                </a:solidFill>
              </a:rPr>
              <a:t>Present proposal to new International Science Council for major 10 year </a:t>
            </a:r>
            <a:r>
              <a:rPr lang="en-US" dirty="0" err="1" smtClean="0">
                <a:solidFill>
                  <a:schemeClr val="tx1">
                    <a:lumMod val="75000"/>
                    <a:lumOff val="25000"/>
                  </a:schemeClr>
                </a:solidFill>
              </a:rPr>
              <a:t>programme</a:t>
            </a:r>
            <a:r>
              <a:rPr lang="en-US" dirty="0" smtClean="0">
                <a:solidFill>
                  <a:schemeClr val="tx1">
                    <a:lumMod val="75000"/>
                    <a:lumOff val="25000"/>
                  </a:schemeClr>
                </a:solidFill>
              </a:rPr>
              <a:t>.</a:t>
            </a:r>
          </a:p>
          <a:p>
            <a:pPr marL="342900" indent="-342900">
              <a:spcAft>
                <a:spcPts val="600"/>
              </a:spcAft>
              <a:buFont typeface="Wingdings" charset="2"/>
              <a:buChar char="§"/>
            </a:pPr>
            <a:r>
              <a:rPr lang="en-US" dirty="0" smtClean="0">
                <a:solidFill>
                  <a:schemeClr val="tx1">
                    <a:lumMod val="75000"/>
                    <a:lumOff val="25000"/>
                  </a:schemeClr>
                </a:solidFill>
              </a:rPr>
              <a:t>Preliminary proposal will be considered at the International Science Council Governing Board on 8-10 October.</a:t>
            </a:r>
          </a:p>
          <a:p>
            <a:pPr marL="342900" indent="-342900">
              <a:spcAft>
                <a:spcPts val="600"/>
              </a:spcAft>
              <a:buFont typeface="Wingdings" charset="2"/>
              <a:buChar char="§"/>
            </a:pPr>
            <a:r>
              <a:rPr lang="en-US" dirty="0" smtClean="0">
                <a:solidFill>
                  <a:schemeClr val="tx1">
                    <a:lumMod val="75000"/>
                    <a:lumOff val="25000"/>
                  </a:schemeClr>
                </a:solidFill>
              </a:rPr>
              <a:t>If approved this will come with endorsement in principle and fund-raising under ISC and CODATA banner.</a:t>
            </a:r>
          </a:p>
          <a:p>
            <a:pPr marL="342900" indent="-342900">
              <a:spcAft>
                <a:spcPts val="600"/>
              </a:spcAft>
              <a:buFont typeface="Wingdings" charset="2"/>
              <a:buChar char="§"/>
            </a:pPr>
            <a:endParaRPr lang="en-US" dirty="0" smtClean="0">
              <a:solidFill>
                <a:schemeClr val="tx1">
                  <a:lumMod val="75000"/>
                  <a:lumOff val="25000"/>
                </a:schemeClr>
              </a:solidFill>
            </a:endParaRPr>
          </a:p>
          <a:p>
            <a:pPr marL="342900" indent="-342900">
              <a:spcAft>
                <a:spcPts val="600"/>
              </a:spcAft>
              <a:buFont typeface="Wingdings" charset="2"/>
              <a:buChar char="§"/>
            </a:pPr>
            <a:endParaRPr lang="en-US" b="1" dirty="0" smtClean="0">
              <a:solidFill>
                <a:schemeClr val="tx1">
                  <a:lumMod val="75000"/>
                  <a:lumOff val="25000"/>
                </a:schemeClr>
              </a:solidFill>
            </a:endParaRPr>
          </a:p>
          <a:p>
            <a:pPr marL="342900" indent="-342900">
              <a:spcAft>
                <a:spcPts val="600"/>
              </a:spcAft>
              <a:buFont typeface="Wingdings" charset="2"/>
              <a:buChar char="§"/>
            </a:pPr>
            <a:endParaRPr lang="en-US" dirty="0" smtClean="0">
              <a:solidFill>
                <a:schemeClr val="tx1">
                  <a:lumMod val="75000"/>
                  <a:lumOff val="25000"/>
                </a:schemeClr>
              </a:solidFill>
            </a:endParaRPr>
          </a:p>
          <a:p>
            <a:pPr marL="342900" indent="-342900">
              <a:spcAft>
                <a:spcPts val="600"/>
              </a:spcAft>
              <a:buFont typeface="Wingdings" charset="2"/>
              <a:buChar char="§"/>
            </a:pPr>
            <a:endParaRPr lang="en-US" dirty="0" smtClean="0">
              <a:solidFill>
                <a:schemeClr val="tx1">
                  <a:lumMod val="75000"/>
                  <a:lumOff val="25000"/>
                </a:schemeClr>
              </a:solidFill>
            </a:endParaRPr>
          </a:p>
          <a:p>
            <a:pPr marL="800100" lvl="1" indent="-342900">
              <a:spcAft>
                <a:spcPts val="600"/>
              </a:spcAft>
              <a:buFont typeface="Wingdings" charset="2"/>
              <a:buChar char="Ø"/>
            </a:pPr>
            <a:endParaRPr lang="en-US" dirty="0" smtClean="0">
              <a:solidFill>
                <a:schemeClr val="tx1">
                  <a:lumMod val="75000"/>
                  <a:lumOff val="25000"/>
                </a:schemeClr>
              </a:solidFill>
            </a:endParaRPr>
          </a:p>
          <a:p>
            <a:pPr marL="800100" lvl="1" indent="-342900">
              <a:spcAft>
                <a:spcPts val="600"/>
              </a:spcAft>
              <a:buFont typeface="Wingdings" charset="2"/>
              <a:buChar char="§"/>
            </a:pPr>
            <a:endParaRPr lang="en-US" dirty="0" smtClean="0">
              <a:solidFill>
                <a:schemeClr val="tx1">
                  <a:lumMod val="75000"/>
                  <a:lumOff val="25000"/>
                </a:schemeClr>
              </a:solidFill>
            </a:endParaRPr>
          </a:p>
        </p:txBody>
      </p:sp>
      <p:pic>
        <p:nvPicPr>
          <p:cNvPr id="6" name="Picture 5" descr="ISC-Logo.png"/>
          <p:cNvPicPr>
            <a:picLocks noChangeAspect="1"/>
          </p:cNvPicPr>
          <p:nvPr/>
        </p:nvPicPr>
        <p:blipFill>
          <a:blip r:embed="rId6"/>
          <a:stretch>
            <a:fillRect/>
          </a:stretch>
        </p:blipFill>
        <p:spPr>
          <a:xfrm>
            <a:off x="5705095" y="5727231"/>
            <a:ext cx="3438904" cy="1130769"/>
          </a:xfrm>
          <a:prstGeom prst="rect">
            <a:avLst/>
          </a:prstGeo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311489" y="563138"/>
            <a:ext cx="8518027" cy="970514"/>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p:cNvSpPr txBox="1"/>
          <p:nvPr/>
        </p:nvSpPr>
        <p:spPr>
          <a:xfrm>
            <a:off x="467234" y="850700"/>
            <a:ext cx="8194557" cy="369332"/>
          </a:xfrm>
          <a:prstGeom prst="rect">
            <a:avLst/>
          </a:prstGeom>
          <a:noFill/>
        </p:spPr>
        <p:txBody>
          <a:bodyPr wrap="square" rtlCol="0">
            <a:spAutoFit/>
          </a:bodyPr>
          <a:lstStyle/>
          <a:p>
            <a:pPr algn="ctr"/>
            <a:r>
              <a:rPr lang="en-GB" smtClean="0"/>
              <a:t>Data Science / Data Integration Intelligence Support</a:t>
            </a:r>
            <a:endParaRPr lang="en-GB"/>
          </a:p>
        </p:txBody>
      </p:sp>
      <p:sp>
        <p:nvSpPr>
          <p:cNvPr id="6" name="Rectangle 5"/>
          <p:cNvSpPr/>
          <p:nvPr/>
        </p:nvSpPr>
        <p:spPr>
          <a:xfrm>
            <a:off x="296164" y="1857156"/>
            <a:ext cx="1165438" cy="2887579"/>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p:cNvSpPr txBox="1"/>
          <p:nvPr/>
        </p:nvSpPr>
        <p:spPr>
          <a:xfrm>
            <a:off x="311489" y="2084808"/>
            <a:ext cx="1150113" cy="923330"/>
          </a:xfrm>
          <a:prstGeom prst="rect">
            <a:avLst/>
          </a:prstGeom>
          <a:noFill/>
        </p:spPr>
        <p:txBody>
          <a:bodyPr wrap="square" rtlCol="0">
            <a:spAutoFit/>
          </a:bodyPr>
          <a:lstStyle/>
          <a:p>
            <a:pPr algn="ctr"/>
            <a:r>
              <a:rPr lang="en-GB" smtClean="0"/>
              <a:t>Pilot:</a:t>
            </a:r>
          </a:p>
          <a:p>
            <a:pPr algn="ctr"/>
            <a:r>
              <a:rPr lang="en-GB" smtClean="0"/>
              <a:t>Infectious Diseases</a:t>
            </a:r>
            <a:endParaRPr lang="en-GB"/>
          </a:p>
        </p:txBody>
      </p:sp>
      <p:sp>
        <p:nvSpPr>
          <p:cNvPr id="9" name="Rectangle 8"/>
          <p:cNvSpPr/>
          <p:nvPr/>
        </p:nvSpPr>
        <p:spPr>
          <a:xfrm>
            <a:off x="1614002" y="1857156"/>
            <a:ext cx="1165438" cy="2887579"/>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Box 9"/>
          <p:cNvSpPr txBox="1"/>
          <p:nvPr/>
        </p:nvSpPr>
        <p:spPr>
          <a:xfrm>
            <a:off x="2947165" y="2084808"/>
            <a:ext cx="1150113" cy="923330"/>
          </a:xfrm>
          <a:prstGeom prst="rect">
            <a:avLst/>
          </a:prstGeom>
          <a:noFill/>
        </p:spPr>
        <p:txBody>
          <a:bodyPr wrap="square" rtlCol="0">
            <a:spAutoFit/>
          </a:bodyPr>
          <a:lstStyle/>
          <a:p>
            <a:pPr algn="ctr"/>
            <a:r>
              <a:rPr lang="en-GB" smtClean="0"/>
              <a:t>Pilot:</a:t>
            </a:r>
          </a:p>
          <a:p>
            <a:pPr algn="ctr"/>
            <a:r>
              <a:rPr lang="en-GB" smtClean="0"/>
              <a:t>Resilient Cities</a:t>
            </a:r>
            <a:endParaRPr lang="en-GB"/>
          </a:p>
        </p:txBody>
      </p:sp>
      <p:sp>
        <p:nvSpPr>
          <p:cNvPr id="11" name="Rectangle 10"/>
          <p:cNvSpPr/>
          <p:nvPr/>
        </p:nvSpPr>
        <p:spPr>
          <a:xfrm>
            <a:off x="2931840" y="1857156"/>
            <a:ext cx="1165438" cy="2887579"/>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p:cNvSpPr txBox="1"/>
          <p:nvPr/>
        </p:nvSpPr>
        <p:spPr>
          <a:xfrm>
            <a:off x="1614002" y="2084808"/>
            <a:ext cx="1150113" cy="1200329"/>
          </a:xfrm>
          <a:prstGeom prst="rect">
            <a:avLst/>
          </a:prstGeom>
          <a:noFill/>
        </p:spPr>
        <p:txBody>
          <a:bodyPr wrap="square" rtlCol="0">
            <a:spAutoFit/>
          </a:bodyPr>
          <a:lstStyle/>
          <a:p>
            <a:pPr algn="ctr"/>
            <a:r>
              <a:rPr lang="en-GB" smtClean="0"/>
              <a:t>Pilot:</a:t>
            </a:r>
          </a:p>
          <a:p>
            <a:pPr algn="ctr"/>
            <a:r>
              <a:rPr lang="en-GB" smtClean="0"/>
              <a:t>Disaster Risk Research</a:t>
            </a:r>
            <a:endParaRPr lang="en-GB"/>
          </a:p>
        </p:txBody>
      </p:sp>
      <p:sp>
        <p:nvSpPr>
          <p:cNvPr id="15" name="TextBox 14"/>
          <p:cNvSpPr txBox="1"/>
          <p:nvPr/>
        </p:nvSpPr>
        <p:spPr>
          <a:xfrm>
            <a:off x="4265003" y="2084808"/>
            <a:ext cx="1150113" cy="646331"/>
          </a:xfrm>
          <a:prstGeom prst="rect">
            <a:avLst/>
          </a:prstGeom>
          <a:noFill/>
        </p:spPr>
        <p:txBody>
          <a:bodyPr wrap="square" rtlCol="0">
            <a:spAutoFit/>
          </a:bodyPr>
          <a:lstStyle/>
          <a:p>
            <a:pPr algn="ctr"/>
            <a:r>
              <a:rPr lang="en-GB" smtClean="0"/>
              <a:t>Pilot:</a:t>
            </a:r>
          </a:p>
          <a:p>
            <a:pPr algn="ctr"/>
            <a:r>
              <a:rPr lang="en-GB" smtClean="0"/>
              <a:t>…</a:t>
            </a:r>
            <a:endParaRPr lang="en-GB"/>
          </a:p>
        </p:txBody>
      </p:sp>
      <p:sp>
        <p:nvSpPr>
          <p:cNvPr id="16" name="Rectangle 15"/>
          <p:cNvSpPr/>
          <p:nvPr/>
        </p:nvSpPr>
        <p:spPr>
          <a:xfrm>
            <a:off x="4249678" y="1857156"/>
            <a:ext cx="1165438" cy="2887579"/>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ight Arrow 16"/>
          <p:cNvSpPr/>
          <p:nvPr/>
        </p:nvSpPr>
        <p:spPr>
          <a:xfrm>
            <a:off x="5870370" y="2084808"/>
            <a:ext cx="2420031" cy="646331"/>
          </a:xfrm>
          <a:prstGeom prst="rightArrow">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Box 17"/>
          <p:cNvSpPr txBox="1"/>
          <p:nvPr/>
        </p:nvSpPr>
        <p:spPr>
          <a:xfrm>
            <a:off x="311489" y="5679305"/>
            <a:ext cx="8518027" cy="646331"/>
          </a:xfrm>
          <a:prstGeom prst="rect">
            <a:avLst/>
          </a:prstGeom>
          <a:noFill/>
        </p:spPr>
        <p:txBody>
          <a:bodyPr wrap="square" rtlCol="0">
            <a:spAutoFit/>
          </a:bodyPr>
          <a:lstStyle/>
          <a:p>
            <a:r>
              <a:rPr lang="en-GB" smtClean="0"/>
              <a:t>The Data Science / Data Integration Intelligence Support activity provides generic support for an expanding series of pilots.</a:t>
            </a:r>
            <a:endParaRPr lang="en-GB"/>
          </a:p>
        </p:txBody>
      </p:sp>
      <p:sp>
        <p:nvSpPr>
          <p:cNvPr id="14" name="Right Arrow 13"/>
          <p:cNvSpPr/>
          <p:nvPr/>
        </p:nvSpPr>
        <p:spPr>
          <a:xfrm>
            <a:off x="5870370" y="2961971"/>
            <a:ext cx="2420031" cy="646331"/>
          </a:xfrm>
          <a:prstGeom prst="rightArrow">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ight Arrow 18"/>
          <p:cNvSpPr/>
          <p:nvPr/>
        </p:nvSpPr>
        <p:spPr>
          <a:xfrm>
            <a:off x="5870370" y="3839134"/>
            <a:ext cx="2420031" cy="646331"/>
          </a:xfrm>
          <a:prstGeom prst="rightArrow">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469070" y="170103"/>
            <a:ext cx="8674929" cy="954107"/>
          </a:xfrm>
          <a:prstGeom prst="rect">
            <a:avLst/>
          </a:prstGeom>
          <a:noFill/>
        </p:spPr>
        <p:txBody>
          <a:bodyPr wrap="square" rtlCol="0">
            <a:spAutoFit/>
          </a:bodyPr>
          <a:lstStyle/>
          <a:p>
            <a:pPr lvl="0" algn="ctr"/>
            <a:r>
              <a:rPr lang="en-US" sz="2800" b="1" kern="0" dirty="0" smtClean="0">
                <a:solidFill>
                  <a:srgbClr val="1F497D"/>
                </a:solidFill>
              </a:rPr>
              <a:t>Interoperability of Metadata Standards in </a:t>
            </a:r>
          </a:p>
          <a:p>
            <a:pPr lvl="0" algn="ctr"/>
            <a:r>
              <a:rPr lang="en-US" sz="2800" b="1" kern="0" dirty="0" smtClean="0">
                <a:solidFill>
                  <a:srgbClr val="1F497D"/>
                </a:solidFill>
              </a:rPr>
              <a:t>Cross-Domain Science</a:t>
            </a:r>
            <a:endParaRPr lang="en-US" sz="2800" b="1" kern="0" dirty="0" smtClean="0">
              <a:solidFill>
                <a:srgbClr val="1F497D"/>
              </a:solidFill>
            </a:endParaRPr>
          </a:p>
        </p:txBody>
      </p:sp>
      <p:sp>
        <p:nvSpPr>
          <p:cNvPr id="11" name="TextBox 10"/>
          <p:cNvSpPr txBox="1"/>
          <p:nvPr/>
        </p:nvSpPr>
        <p:spPr>
          <a:xfrm>
            <a:off x="-2" y="1545030"/>
            <a:ext cx="9144001" cy="5016759"/>
          </a:xfrm>
          <a:prstGeom prst="rect">
            <a:avLst/>
          </a:prstGeom>
          <a:noFill/>
        </p:spPr>
        <p:txBody>
          <a:bodyPr wrap="square" rtlCol="0">
            <a:spAutoFit/>
          </a:bodyPr>
          <a:lstStyle/>
          <a:p>
            <a:pPr marL="342900" indent="-342900">
              <a:spcAft>
                <a:spcPts val="600"/>
              </a:spcAft>
              <a:buFont typeface="Wingdings" charset="2"/>
              <a:buChar char="§"/>
            </a:pPr>
            <a:r>
              <a:rPr lang="en-US" b="1" dirty="0" err="1" smtClean="0">
                <a:solidFill>
                  <a:schemeClr val="tx1">
                    <a:lumMod val="75000"/>
                    <a:lumOff val="25000"/>
                  </a:schemeClr>
                </a:solidFill>
              </a:rPr>
              <a:t>Dagstuhl</a:t>
            </a:r>
            <a:r>
              <a:rPr lang="en-US" b="1" dirty="0" smtClean="0">
                <a:solidFill>
                  <a:schemeClr val="tx1">
                    <a:lumMod val="75000"/>
                    <a:lumOff val="25000"/>
                  </a:schemeClr>
                </a:solidFill>
              </a:rPr>
              <a:t> </a:t>
            </a:r>
            <a:r>
              <a:rPr lang="en-US" b="1" dirty="0" smtClean="0">
                <a:solidFill>
                  <a:schemeClr val="tx1">
                    <a:lumMod val="75000"/>
                    <a:lumOff val="25000"/>
                  </a:schemeClr>
                </a:solidFill>
              </a:rPr>
              <a:t>workshop in partnership with DDI, 1-5 October.</a:t>
            </a:r>
            <a:endParaRPr lang="en-US" b="1" dirty="0" smtClean="0">
              <a:solidFill>
                <a:schemeClr val="tx1">
                  <a:lumMod val="75000"/>
                  <a:lumOff val="25000"/>
                </a:schemeClr>
              </a:solidFill>
            </a:endParaRPr>
          </a:p>
          <a:p>
            <a:pPr marL="342900" indent="-342900">
              <a:spcAft>
                <a:spcPts val="600"/>
              </a:spcAft>
              <a:buFont typeface="Wingdings" charset="2"/>
              <a:buChar char="§"/>
            </a:pPr>
            <a:r>
              <a:rPr lang="en-US" dirty="0" smtClean="0">
                <a:solidFill>
                  <a:schemeClr val="tx1">
                    <a:lumMod val="75000"/>
                    <a:lumOff val="25000"/>
                  </a:schemeClr>
                </a:solidFill>
              </a:rPr>
              <a:t>An opportunity to explore alignment of standards at collection and variable level, with reference to the use cases provided by the pilots.</a:t>
            </a:r>
          </a:p>
          <a:p>
            <a:pPr marL="342900" indent="-342900">
              <a:spcAft>
                <a:spcPts val="600"/>
              </a:spcAft>
              <a:buFont typeface="Wingdings" charset="2"/>
              <a:buChar char="§"/>
            </a:pPr>
            <a:r>
              <a:rPr lang="en-US" dirty="0" smtClean="0">
                <a:solidFill>
                  <a:schemeClr val="tx1">
                    <a:lumMod val="75000"/>
                    <a:lumOff val="25000"/>
                  </a:schemeClr>
                </a:solidFill>
              </a:rPr>
              <a:t>A pilot for a process of working between standards and pilots/case studies.</a:t>
            </a:r>
          </a:p>
          <a:p>
            <a:pPr marL="342900" indent="-342900">
              <a:spcAft>
                <a:spcPts val="600"/>
              </a:spcAft>
              <a:buFont typeface="Wingdings" charset="2"/>
              <a:buChar char="§"/>
            </a:pPr>
            <a:r>
              <a:rPr lang="en-US" dirty="0" smtClean="0">
                <a:solidFill>
                  <a:schemeClr val="tx1">
                    <a:lumMod val="75000"/>
                    <a:lumOff val="25000"/>
                  </a:schemeClr>
                </a:solidFill>
              </a:rPr>
              <a:t>Pilots will</a:t>
            </a:r>
            <a:r>
              <a:rPr lang="en-US" dirty="0" smtClean="0">
                <a:solidFill>
                  <a:schemeClr val="tx1">
                    <a:lumMod val="75000"/>
                    <a:lumOff val="25000"/>
                  </a:schemeClr>
                </a:solidFill>
              </a:rPr>
              <a:t> not </a:t>
            </a:r>
            <a:r>
              <a:rPr lang="en-US" dirty="0" smtClean="0">
                <a:solidFill>
                  <a:schemeClr val="tx1">
                    <a:lumMod val="75000"/>
                    <a:lumOff val="25000"/>
                  </a:schemeClr>
                </a:solidFill>
              </a:rPr>
              <a:t>necessary come out of the workshop with a ready-made </a:t>
            </a:r>
            <a:r>
              <a:rPr lang="en-US" dirty="0" smtClean="0">
                <a:solidFill>
                  <a:schemeClr val="tx1">
                    <a:lumMod val="75000"/>
                    <a:lumOff val="25000"/>
                  </a:schemeClr>
                </a:solidFill>
              </a:rPr>
              <a:t>solution.</a:t>
            </a:r>
          </a:p>
          <a:p>
            <a:pPr marL="342900" indent="-342900">
              <a:spcAft>
                <a:spcPts val="600"/>
              </a:spcAft>
              <a:buFont typeface="Wingdings" charset="2"/>
              <a:buChar char="§"/>
            </a:pPr>
            <a:r>
              <a:rPr lang="en-US" dirty="0" smtClean="0">
                <a:solidFill>
                  <a:schemeClr val="tx1">
                    <a:lumMod val="75000"/>
                    <a:lumOff val="25000"/>
                  </a:schemeClr>
                </a:solidFill>
              </a:rPr>
              <a:t>Will develop </a:t>
            </a:r>
            <a:r>
              <a:rPr lang="en-US" dirty="0" smtClean="0">
                <a:solidFill>
                  <a:schemeClr val="tx1">
                    <a:lumMod val="75000"/>
                    <a:lumOff val="25000"/>
                  </a:schemeClr>
                </a:solidFill>
              </a:rPr>
              <a:t>insights into how to address issues of interoperability and integration: what standards can and should be used; how implementing those standards may assist the pilots; what work is necessary on the standards to assist interoperability in these use cases.</a:t>
            </a:r>
            <a:endParaRPr lang="en-US" dirty="0" smtClean="0">
              <a:solidFill>
                <a:schemeClr val="tx1">
                  <a:lumMod val="75000"/>
                  <a:lumOff val="25000"/>
                </a:schemeClr>
              </a:solidFill>
            </a:endParaRPr>
          </a:p>
          <a:p>
            <a:pPr marL="342900" indent="-342900">
              <a:spcAft>
                <a:spcPts val="600"/>
              </a:spcAft>
              <a:buFont typeface="Wingdings" charset="2"/>
              <a:buChar char="§"/>
            </a:pPr>
            <a:r>
              <a:rPr lang="en-US" b="1" dirty="0" smtClean="0">
                <a:solidFill>
                  <a:schemeClr val="tx1">
                    <a:lumMod val="75000"/>
                    <a:lumOff val="25000"/>
                  </a:schemeClr>
                </a:solidFill>
              </a:rPr>
              <a:t>Ask </a:t>
            </a:r>
            <a:r>
              <a:rPr lang="en-US" b="1" dirty="0" smtClean="0">
                <a:solidFill>
                  <a:schemeClr val="tx1">
                    <a:lumMod val="75000"/>
                    <a:lumOff val="25000"/>
                  </a:schemeClr>
                </a:solidFill>
              </a:rPr>
              <a:t>ourselves at regular intervals how</a:t>
            </a:r>
            <a:r>
              <a:rPr lang="en-US" b="1" dirty="0" smtClean="0">
                <a:solidFill>
                  <a:schemeClr val="tx1">
                    <a:lumMod val="75000"/>
                    <a:lumOff val="25000"/>
                  </a:schemeClr>
                </a:solidFill>
              </a:rPr>
              <a:t> the </a:t>
            </a:r>
            <a:r>
              <a:rPr lang="en-US" b="1" dirty="0" smtClean="0">
                <a:solidFill>
                  <a:schemeClr val="tx1">
                    <a:lumMod val="75000"/>
                    <a:lumOff val="25000"/>
                  </a:schemeClr>
                </a:solidFill>
              </a:rPr>
              <a:t>pilots can provide concrete use cases for the alignment or commensurability of the standards.</a:t>
            </a:r>
          </a:p>
          <a:p>
            <a:pPr marL="342900" indent="-342900">
              <a:spcAft>
                <a:spcPts val="600"/>
              </a:spcAft>
              <a:buFont typeface="Wingdings" charset="2"/>
              <a:buChar char="§"/>
            </a:pPr>
            <a:endParaRPr lang="en-US" b="1" dirty="0" smtClean="0">
              <a:solidFill>
                <a:schemeClr val="tx1">
                  <a:lumMod val="75000"/>
                  <a:lumOff val="25000"/>
                </a:schemeClr>
              </a:solidFill>
            </a:endParaRPr>
          </a:p>
          <a:p>
            <a:pPr marL="342900" indent="-342900">
              <a:spcAft>
                <a:spcPts val="600"/>
              </a:spcAft>
              <a:buFont typeface="Wingdings" charset="2"/>
              <a:buChar char="§"/>
            </a:pPr>
            <a:endParaRPr lang="en-US" dirty="0" smtClean="0">
              <a:solidFill>
                <a:schemeClr val="tx1">
                  <a:lumMod val="75000"/>
                  <a:lumOff val="25000"/>
                </a:schemeClr>
              </a:solidFill>
            </a:endParaRPr>
          </a:p>
          <a:p>
            <a:pPr marL="342900" indent="-342900">
              <a:spcAft>
                <a:spcPts val="600"/>
              </a:spcAft>
              <a:buFont typeface="Wingdings" charset="2"/>
              <a:buChar char="§"/>
            </a:pPr>
            <a:endParaRPr lang="en-US" dirty="0" smtClean="0">
              <a:solidFill>
                <a:schemeClr val="tx1">
                  <a:lumMod val="75000"/>
                  <a:lumOff val="25000"/>
                </a:schemeClr>
              </a:solidFill>
            </a:endParaRPr>
          </a:p>
          <a:p>
            <a:pPr marL="800100" lvl="1" indent="-342900">
              <a:spcAft>
                <a:spcPts val="600"/>
              </a:spcAft>
              <a:buFont typeface="Wingdings" charset="2"/>
              <a:buChar char="Ø"/>
            </a:pPr>
            <a:endParaRPr lang="en-US" dirty="0" smtClean="0">
              <a:solidFill>
                <a:schemeClr val="tx1">
                  <a:lumMod val="75000"/>
                  <a:lumOff val="25000"/>
                </a:schemeClr>
              </a:solidFill>
            </a:endParaRPr>
          </a:p>
          <a:p>
            <a:pPr marL="800100" lvl="1" indent="-342900">
              <a:spcAft>
                <a:spcPts val="600"/>
              </a:spcAft>
              <a:buFont typeface="Wingdings" charset="2"/>
              <a:buChar char="§"/>
            </a:pPr>
            <a:endParaRPr lang="en-US" dirty="0" smtClean="0">
              <a:solidFill>
                <a:schemeClr val="tx1">
                  <a:lumMod val="75000"/>
                  <a:lumOff val="25000"/>
                </a:schemeClr>
              </a:solidFill>
            </a:endParaRPr>
          </a:p>
        </p:txBody>
      </p:sp>
      <p:pic>
        <p:nvPicPr>
          <p:cNvPr id="6" name="Picture 5" descr="ISC-Logo.png"/>
          <p:cNvPicPr>
            <a:picLocks noChangeAspect="1"/>
          </p:cNvPicPr>
          <p:nvPr/>
        </p:nvPicPr>
        <p:blipFill>
          <a:blip r:embed="rId5"/>
          <a:stretch>
            <a:fillRect/>
          </a:stretch>
        </p:blipFill>
        <p:spPr>
          <a:xfrm>
            <a:off x="5705095" y="5727231"/>
            <a:ext cx="3438904" cy="1130769"/>
          </a:xfrm>
          <a:prstGeom prst="rect">
            <a:avLst/>
          </a:prstGeom>
        </p:spPr>
      </p:pic>
      <p:pic>
        <p:nvPicPr>
          <p:cNvPr id="7" name="Picture 6" descr="Dagstuhl Workshop.png"/>
          <p:cNvPicPr>
            <a:picLocks noChangeAspect="1"/>
          </p:cNvPicPr>
          <p:nvPr/>
        </p:nvPicPr>
        <p:blipFill>
          <a:blip r:embed="rId6"/>
          <a:stretch>
            <a:fillRect/>
          </a:stretch>
        </p:blipFill>
        <p:spPr>
          <a:xfrm>
            <a:off x="0" y="4844562"/>
            <a:ext cx="4992613" cy="2001455"/>
          </a:xfrm>
          <a:prstGeom prst="rect">
            <a:avLst/>
          </a:prstGeom>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7011401" y="-1"/>
            <a:ext cx="2132599" cy="1653468"/>
          </a:xfrm>
          <a:prstGeom prst="rect">
            <a:avLst/>
          </a:prstGeom>
        </p:spPr>
      </p:pic>
      <p:sp>
        <p:nvSpPr>
          <p:cNvPr id="11" name="TextBox 10"/>
          <p:cNvSpPr txBox="1"/>
          <p:nvPr/>
        </p:nvSpPr>
        <p:spPr>
          <a:xfrm>
            <a:off x="334210" y="4039425"/>
            <a:ext cx="8462209" cy="2800767"/>
          </a:xfrm>
          <a:prstGeom prst="rect">
            <a:avLst/>
          </a:prstGeom>
          <a:noFill/>
        </p:spPr>
        <p:txBody>
          <a:bodyPr wrap="square" rtlCol="0">
            <a:spAutoFit/>
          </a:bodyPr>
          <a:lstStyle/>
          <a:p>
            <a:pPr algn="ctr"/>
            <a:r>
              <a:rPr lang="fr-FR" sz="2400" dirty="0" smtClean="0"/>
              <a:t>Simon Hodson</a:t>
            </a:r>
          </a:p>
          <a:p>
            <a:pPr algn="ctr"/>
            <a:r>
              <a:rPr lang="fr-FR" sz="2400" dirty="0" err="1" smtClean="0"/>
              <a:t>Executive</a:t>
            </a:r>
            <a:r>
              <a:rPr lang="fr-FR" sz="2400" dirty="0" smtClean="0"/>
              <a:t> </a:t>
            </a:r>
            <a:r>
              <a:rPr lang="fr-FR" sz="2400" dirty="0" err="1" smtClean="0"/>
              <a:t>Director</a:t>
            </a:r>
            <a:r>
              <a:rPr lang="fr-FR" sz="2400" dirty="0" smtClean="0"/>
              <a:t> CODATA</a:t>
            </a:r>
          </a:p>
          <a:p>
            <a:pPr algn="ctr"/>
            <a:r>
              <a:rPr lang="fr-FR" dirty="0" smtClean="0">
                <a:hlinkClick r:id="rId4"/>
              </a:rPr>
              <a:t>www.codata.org</a:t>
            </a:r>
            <a:endParaRPr lang="fr-FR" dirty="0" smtClean="0"/>
          </a:p>
          <a:p>
            <a:pPr algn="ctr"/>
            <a:r>
              <a:rPr lang="en-US" u="sng" dirty="0" smtClean="0">
                <a:hlinkClick r:id="rId5"/>
              </a:rPr>
              <a:t>http://lists.codata.org/mailman/listinfo/codata-international_lists.codata.org</a:t>
            </a:r>
            <a:endParaRPr lang="fr-FR" dirty="0" smtClean="0"/>
          </a:p>
          <a:p>
            <a:pPr algn="ctr"/>
            <a:r>
              <a:rPr lang="fr-FR" dirty="0" smtClean="0"/>
              <a:t>Email: </a:t>
            </a:r>
            <a:r>
              <a:rPr lang="fr-FR" dirty="0" err="1" smtClean="0"/>
              <a:t>simon@codata.org</a:t>
            </a:r>
            <a:endParaRPr lang="fr-FR" dirty="0" smtClean="0"/>
          </a:p>
          <a:p>
            <a:pPr algn="ctr"/>
            <a:r>
              <a:rPr lang="fr-FR" dirty="0" err="1" smtClean="0"/>
              <a:t>Twitter</a:t>
            </a:r>
            <a:r>
              <a:rPr lang="fr-FR" dirty="0" smtClean="0"/>
              <a:t>: @simonhodson99</a:t>
            </a:r>
          </a:p>
          <a:p>
            <a:pPr algn="ctr"/>
            <a:r>
              <a:rPr lang="en-US" dirty="0" smtClean="0"/>
              <a:t>Tel (Office): +33 1 45 25 04 96 | Tel (Cell): +33 6 86 30 42 59</a:t>
            </a:r>
          </a:p>
          <a:p>
            <a:pPr algn="ctr"/>
            <a:endParaRPr lang="en-US" sz="2400" dirty="0" smtClean="0"/>
          </a:p>
          <a:p>
            <a:pPr algn="ctr"/>
            <a:r>
              <a:rPr lang="en-US" sz="1400" dirty="0" smtClean="0">
                <a:latin typeface="GillSans"/>
              </a:rPr>
              <a:t>CODATA (ICSU Committee on Data for Science and Technology), 5 rue </a:t>
            </a:r>
            <a:r>
              <a:rPr lang="en-US" sz="1400" dirty="0" err="1" smtClean="0">
                <a:latin typeface="GillSans"/>
              </a:rPr>
              <a:t>Auguste</a:t>
            </a:r>
            <a:r>
              <a:rPr lang="en-US" sz="1400" dirty="0" smtClean="0">
                <a:latin typeface="GillSans"/>
              </a:rPr>
              <a:t> </a:t>
            </a:r>
            <a:r>
              <a:rPr lang="en-US" sz="1400" dirty="0" err="1" smtClean="0">
                <a:latin typeface="GillSans"/>
              </a:rPr>
              <a:t>Vacquerie</a:t>
            </a:r>
            <a:r>
              <a:rPr lang="en-US" sz="1400" dirty="0" smtClean="0">
                <a:latin typeface="GillSans"/>
              </a:rPr>
              <a:t>, 75016 Paris, FRANCE</a:t>
            </a:r>
            <a:endParaRPr lang="fr-FR" sz="1400" dirty="0" smtClean="0"/>
          </a:p>
        </p:txBody>
      </p:sp>
      <p:sp>
        <p:nvSpPr>
          <p:cNvPr id="7" name="TextBox 6"/>
          <p:cNvSpPr txBox="1"/>
          <p:nvPr/>
        </p:nvSpPr>
        <p:spPr>
          <a:xfrm>
            <a:off x="1392955" y="1881121"/>
            <a:ext cx="6397376" cy="1077218"/>
          </a:xfrm>
          <a:prstGeom prst="rect">
            <a:avLst/>
          </a:prstGeom>
          <a:noFill/>
        </p:spPr>
        <p:txBody>
          <a:bodyPr wrap="square" rtlCol="0">
            <a:spAutoFit/>
          </a:bodyPr>
          <a:lstStyle/>
          <a:p>
            <a:pPr algn="ctr"/>
            <a:r>
              <a:rPr lang="fr-FR" sz="3200" dirty="0" err="1" smtClean="0">
                <a:solidFill>
                  <a:schemeClr val="tx1">
                    <a:lumMod val="75000"/>
                    <a:lumOff val="25000"/>
                  </a:schemeClr>
                </a:solidFill>
              </a:rPr>
              <a:t>Thank</a:t>
            </a:r>
            <a:r>
              <a:rPr lang="fr-FR" sz="3200" dirty="0" smtClean="0">
                <a:solidFill>
                  <a:schemeClr val="tx1">
                    <a:lumMod val="75000"/>
                    <a:lumOff val="25000"/>
                  </a:schemeClr>
                </a:solidFill>
              </a:rPr>
              <a:t> </a:t>
            </a:r>
            <a:r>
              <a:rPr lang="fr-FR" sz="3200" dirty="0" err="1" smtClean="0">
                <a:solidFill>
                  <a:schemeClr val="tx1">
                    <a:lumMod val="75000"/>
                    <a:lumOff val="25000"/>
                  </a:schemeClr>
                </a:solidFill>
              </a:rPr>
              <a:t>you</a:t>
            </a:r>
            <a:r>
              <a:rPr lang="fr-FR" sz="3200" dirty="0" smtClean="0">
                <a:solidFill>
                  <a:schemeClr val="tx1">
                    <a:lumMod val="75000"/>
                    <a:lumOff val="25000"/>
                  </a:schemeClr>
                </a:solidFill>
              </a:rPr>
              <a:t> for </a:t>
            </a:r>
            <a:r>
              <a:rPr lang="fr-FR" sz="3200" dirty="0" err="1" smtClean="0">
                <a:solidFill>
                  <a:schemeClr val="tx1">
                    <a:lumMod val="75000"/>
                    <a:lumOff val="25000"/>
                  </a:schemeClr>
                </a:solidFill>
              </a:rPr>
              <a:t>your</a:t>
            </a:r>
            <a:r>
              <a:rPr lang="fr-FR" sz="3200" dirty="0" smtClean="0">
                <a:solidFill>
                  <a:schemeClr val="tx1">
                    <a:lumMod val="75000"/>
                    <a:lumOff val="25000"/>
                  </a:schemeClr>
                </a:solidFill>
              </a:rPr>
              <a:t> attention!</a:t>
            </a:r>
          </a:p>
          <a:p>
            <a:pPr algn="ctr"/>
            <a:endParaRPr lang="fr-FR" sz="3200" dirty="0" smtClean="0">
              <a:solidFill>
                <a:schemeClr val="tx1">
                  <a:lumMod val="75000"/>
                  <a:lumOff val="25000"/>
                </a:schemeClr>
              </a:solidFill>
            </a:endParaRPr>
          </a:p>
        </p:txBody>
      </p:sp>
      <p:pic>
        <p:nvPicPr>
          <p:cNvPr id="8" name="Picture 7" descr="ISC-Logo.png"/>
          <p:cNvPicPr>
            <a:picLocks noChangeAspect="1"/>
          </p:cNvPicPr>
          <p:nvPr/>
        </p:nvPicPr>
        <p:blipFill>
          <a:blip r:embed="rId6"/>
          <a:stretch>
            <a:fillRect/>
          </a:stretch>
        </p:blipFill>
        <p:spPr>
          <a:xfrm>
            <a:off x="-1" y="1"/>
            <a:ext cx="4133221" cy="135907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1253255" y="0"/>
            <a:ext cx="6578810" cy="861774"/>
          </a:xfrm>
          <a:prstGeom prst="rect">
            <a:avLst/>
          </a:prstGeom>
          <a:noFill/>
        </p:spPr>
        <p:txBody>
          <a:bodyPr wrap="square" rtlCol="0">
            <a:spAutoFit/>
          </a:bodyPr>
          <a:lstStyle/>
          <a:p>
            <a:pPr algn="ctr"/>
            <a:r>
              <a:rPr lang="fr-FR" sz="3200" b="1" dirty="0" smtClean="0">
                <a:solidFill>
                  <a:schemeClr val="accent5">
                    <a:lumMod val="50000"/>
                  </a:schemeClr>
                </a:solidFill>
              </a:rPr>
              <a:t>CODATA Prospectus:</a:t>
            </a:r>
          </a:p>
          <a:p>
            <a:pPr algn="ctr"/>
            <a:r>
              <a:rPr lang="en-US" b="1" dirty="0" smtClean="0">
                <a:solidFill>
                  <a:schemeClr val="accent5">
                    <a:lumMod val="50000"/>
                  </a:schemeClr>
                </a:solidFill>
              </a:rPr>
              <a:t>https://doi.org/10.5281/zenodo.1167846</a:t>
            </a:r>
            <a:endParaRPr lang="fr-FR" b="1" dirty="0">
              <a:solidFill>
                <a:schemeClr val="accent5">
                  <a:lumMod val="50000"/>
                </a:schemeClr>
              </a:solidFill>
            </a:endParaRPr>
          </a:p>
        </p:txBody>
      </p:sp>
      <p:sp>
        <p:nvSpPr>
          <p:cNvPr id="6" name="Content Placeholder 2"/>
          <p:cNvSpPr>
            <a:spLocks noGrp="1"/>
          </p:cNvSpPr>
          <p:nvPr>
            <p:ph idx="1"/>
          </p:nvPr>
        </p:nvSpPr>
        <p:spPr>
          <a:xfrm>
            <a:off x="228600" y="1001480"/>
            <a:ext cx="4379437" cy="656077"/>
          </a:xfrm>
        </p:spPr>
        <p:txBody>
          <a:bodyPr>
            <a:noAutofit/>
          </a:bodyPr>
          <a:lstStyle/>
          <a:p>
            <a:pPr algn="ctr">
              <a:buNone/>
            </a:pPr>
            <a:r>
              <a:rPr lang="en-GB" sz="2400" b="1" dirty="0" smtClean="0">
                <a:solidFill>
                  <a:schemeClr val="accent1">
                    <a:lumMod val="75000"/>
                  </a:schemeClr>
                </a:solidFill>
              </a:rPr>
              <a:t>Principles, Policies and Practice</a:t>
            </a:r>
            <a:endParaRPr lang="en-GB" sz="2400" b="1" dirty="0">
              <a:solidFill>
                <a:schemeClr val="accent1">
                  <a:lumMod val="75000"/>
                </a:schemeClr>
              </a:solidFill>
            </a:endParaRPr>
          </a:p>
        </p:txBody>
      </p:sp>
      <p:sp>
        <p:nvSpPr>
          <p:cNvPr id="7" name="Content Placeholder 2"/>
          <p:cNvSpPr txBox="1">
            <a:spLocks/>
          </p:cNvSpPr>
          <p:nvPr/>
        </p:nvSpPr>
        <p:spPr bwMode="auto">
          <a:xfrm>
            <a:off x="159721" y="4039739"/>
            <a:ext cx="4038600" cy="5600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1004888" rtl="0" eaLnBrk="1" fontAlgn="base" latinLnBrk="0" hangingPunct="1">
              <a:lnSpc>
                <a:spcPct val="100000"/>
              </a:lnSpc>
              <a:spcBef>
                <a:spcPct val="20000"/>
              </a:spcBef>
              <a:spcAft>
                <a:spcPct val="0"/>
              </a:spcAft>
              <a:buClrTx/>
              <a:buSzTx/>
              <a:buFontTx/>
              <a:buNone/>
              <a:tabLst/>
              <a:defRPr/>
            </a:pPr>
            <a:r>
              <a:rPr kumimoji="0" lang="en-GB" sz="2400" b="1" i="0" u="none" strike="noStrike" kern="0" cap="none" spc="0" normalizeH="0" baseline="0" noProof="0" dirty="0" smtClean="0">
                <a:ln>
                  <a:noFill/>
                </a:ln>
                <a:solidFill>
                  <a:schemeClr val="accent3">
                    <a:lumMod val="50000"/>
                  </a:schemeClr>
                </a:solidFill>
                <a:effectLst/>
                <a:uLnTx/>
                <a:uFillTx/>
                <a:latin typeface="+mn-lt"/>
                <a:ea typeface="+mn-ea"/>
                <a:cs typeface="+mn-cs"/>
              </a:rPr>
              <a:t>Capacity Building</a:t>
            </a:r>
            <a:endParaRPr kumimoji="0" lang="en-GB" sz="2400" b="1" i="0" u="none" strike="noStrike" kern="0" cap="none" spc="0" normalizeH="0" baseline="0" noProof="0" dirty="0">
              <a:ln>
                <a:noFill/>
              </a:ln>
              <a:solidFill>
                <a:schemeClr val="accent3">
                  <a:lumMod val="50000"/>
                </a:schemeClr>
              </a:solidFill>
              <a:effectLst/>
              <a:uLnTx/>
              <a:uFillTx/>
              <a:latin typeface="+mn-lt"/>
              <a:ea typeface="+mn-ea"/>
              <a:cs typeface="+mn-cs"/>
            </a:endParaRPr>
          </a:p>
        </p:txBody>
      </p:sp>
      <p:sp>
        <p:nvSpPr>
          <p:cNvPr id="8" name="Content Placeholder 2"/>
          <p:cNvSpPr txBox="1">
            <a:spLocks/>
          </p:cNvSpPr>
          <p:nvPr/>
        </p:nvSpPr>
        <p:spPr bwMode="auto">
          <a:xfrm>
            <a:off x="4800600" y="944561"/>
            <a:ext cx="4092575" cy="65607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1004888" rtl="0" eaLnBrk="1" fontAlgn="base" latinLnBrk="0" hangingPunct="1">
              <a:lnSpc>
                <a:spcPct val="100000"/>
              </a:lnSpc>
              <a:spcBef>
                <a:spcPct val="20000"/>
              </a:spcBef>
              <a:spcAft>
                <a:spcPct val="0"/>
              </a:spcAft>
              <a:buClrTx/>
              <a:buSzTx/>
              <a:buFontTx/>
              <a:buNone/>
              <a:tabLst/>
              <a:defRPr/>
            </a:pPr>
            <a:r>
              <a:rPr kumimoji="0" lang="en-GB" sz="2400" b="1" i="0" u="none" strike="noStrike" kern="0" cap="none" spc="0" normalizeH="0" noProof="0" dirty="0" smtClean="0">
                <a:ln>
                  <a:noFill/>
                </a:ln>
                <a:solidFill>
                  <a:schemeClr val="accent2">
                    <a:lumMod val="75000"/>
                  </a:schemeClr>
                </a:solidFill>
                <a:effectLst/>
                <a:uLnTx/>
                <a:uFillTx/>
                <a:latin typeface="+mn-lt"/>
                <a:ea typeface="+mn-ea"/>
                <a:cs typeface="+mn-cs"/>
              </a:rPr>
              <a:t>Frontiers of Data Science</a:t>
            </a:r>
            <a:endParaRPr kumimoji="0" lang="en-GB" sz="2400" b="1" i="0" u="none" strike="noStrike" kern="0" cap="none" spc="0" normalizeH="0" baseline="0" noProof="0" dirty="0">
              <a:ln>
                <a:noFill/>
              </a:ln>
              <a:solidFill>
                <a:schemeClr val="accent2">
                  <a:lumMod val="75000"/>
                </a:schemeClr>
              </a:solidFill>
              <a:effectLst/>
              <a:uLnTx/>
              <a:uFillTx/>
              <a:latin typeface="+mn-lt"/>
              <a:ea typeface="+mn-ea"/>
              <a:cs typeface="+mn-cs"/>
            </a:endParaRPr>
          </a:p>
        </p:txBody>
      </p:sp>
      <p:pic>
        <p:nvPicPr>
          <p:cNvPr id="16" name="Picture 15" descr="nano_image01.png"/>
          <p:cNvPicPr>
            <a:picLocks noChangeAspect="1"/>
          </p:cNvPicPr>
          <p:nvPr/>
        </p:nvPicPr>
        <p:blipFill>
          <a:blip r:embed="rId5"/>
          <a:stretch>
            <a:fillRect/>
          </a:stretch>
        </p:blipFill>
        <p:spPr>
          <a:xfrm>
            <a:off x="4735180" y="1516616"/>
            <a:ext cx="1202859" cy="917769"/>
          </a:xfrm>
          <a:prstGeom prst="rect">
            <a:avLst/>
          </a:prstGeom>
          <a:ln>
            <a:noFill/>
          </a:ln>
          <a:effectLst>
            <a:softEdge rad="112500"/>
          </a:effectLst>
        </p:spPr>
      </p:pic>
      <p:pic>
        <p:nvPicPr>
          <p:cNvPr id="26" name="Picture 25" descr="Policy Briefing.jpg"/>
          <p:cNvPicPr>
            <a:picLocks noChangeAspect="1"/>
          </p:cNvPicPr>
          <p:nvPr/>
        </p:nvPicPr>
        <p:blipFill>
          <a:blip r:embed="rId6"/>
          <a:stretch>
            <a:fillRect/>
          </a:stretch>
        </p:blipFill>
        <p:spPr>
          <a:xfrm>
            <a:off x="18879" y="1582499"/>
            <a:ext cx="959021" cy="1356164"/>
          </a:xfrm>
          <a:prstGeom prst="rect">
            <a:avLst/>
          </a:prstGeom>
        </p:spPr>
      </p:pic>
      <p:pic>
        <p:nvPicPr>
          <p:cNvPr id="27" name="Picture 26" descr="UNESCO.png"/>
          <p:cNvPicPr>
            <a:picLocks noChangeAspect="1"/>
          </p:cNvPicPr>
          <p:nvPr/>
        </p:nvPicPr>
        <p:blipFill>
          <a:blip r:embed="rId7"/>
          <a:stretch>
            <a:fillRect/>
          </a:stretch>
        </p:blipFill>
        <p:spPr>
          <a:xfrm>
            <a:off x="977900" y="5756057"/>
            <a:ext cx="590747" cy="446294"/>
          </a:xfrm>
          <a:prstGeom prst="rect">
            <a:avLst/>
          </a:prstGeom>
        </p:spPr>
      </p:pic>
      <p:pic>
        <p:nvPicPr>
          <p:cNvPr id="28" name="Picture 27" descr="JKUAT-Logo.png"/>
          <p:cNvPicPr>
            <a:picLocks noChangeAspect="1"/>
          </p:cNvPicPr>
          <p:nvPr/>
        </p:nvPicPr>
        <p:blipFill>
          <a:blip r:embed="rId8"/>
          <a:stretch>
            <a:fillRect/>
          </a:stretch>
        </p:blipFill>
        <p:spPr>
          <a:xfrm>
            <a:off x="1830175" y="5756057"/>
            <a:ext cx="445018" cy="463560"/>
          </a:xfrm>
          <a:prstGeom prst="rect">
            <a:avLst/>
          </a:prstGeom>
        </p:spPr>
      </p:pic>
      <p:pic>
        <p:nvPicPr>
          <p:cNvPr id="34" name="Picture 33" descr="codata-china-logo.jpg"/>
          <p:cNvPicPr>
            <a:picLocks noChangeAspect="1"/>
          </p:cNvPicPr>
          <p:nvPr/>
        </p:nvPicPr>
        <p:blipFill>
          <a:blip r:embed="rId9"/>
          <a:stretch>
            <a:fillRect/>
          </a:stretch>
        </p:blipFill>
        <p:spPr>
          <a:xfrm>
            <a:off x="0" y="4509073"/>
            <a:ext cx="774700" cy="645583"/>
          </a:xfrm>
          <a:prstGeom prst="rect">
            <a:avLst/>
          </a:prstGeom>
        </p:spPr>
      </p:pic>
      <p:pic>
        <p:nvPicPr>
          <p:cNvPr id="35" name="Picture 34" descr="Chinese_Academy_of_Sciences_logo-300x279.jpg"/>
          <p:cNvPicPr>
            <a:picLocks noChangeAspect="1"/>
          </p:cNvPicPr>
          <p:nvPr/>
        </p:nvPicPr>
        <p:blipFill>
          <a:blip r:embed="rId10"/>
          <a:stretch>
            <a:fillRect/>
          </a:stretch>
        </p:blipFill>
        <p:spPr>
          <a:xfrm>
            <a:off x="159721" y="5154656"/>
            <a:ext cx="703232" cy="654006"/>
          </a:xfrm>
          <a:prstGeom prst="rect">
            <a:avLst/>
          </a:prstGeom>
        </p:spPr>
      </p:pic>
      <p:pic>
        <p:nvPicPr>
          <p:cNvPr id="36" name="Picture 35" descr="group.jpg"/>
          <p:cNvPicPr>
            <a:picLocks noChangeAspect="1"/>
          </p:cNvPicPr>
          <p:nvPr/>
        </p:nvPicPr>
        <p:blipFill>
          <a:blip r:embed="rId11"/>
          <a:stretch>
            <a:fillRect/>
          </a:stretch>
        </p:blipFill>
        <p:spPr>
          <a:xfrm>
            <a:off x="977900" y="4709397"/>
            <a:ext cx="1885026" cy="890517"/>
          </a:xfrm>
          <a:prstGeom prst="rect">
            <a:avLst/>
          </a:prstGeom>
        </p:spPr>
      </p:pic>
      <p:pic>
        <p:nvPicPr>
          <p:cNvPr id="38" name="Picture 37" descr="LODGD.jpg"/>
          <p:cNvPicPr>
            <a:picLocks noChangeAspect="1"/>
          </p:cNvPicPr>
          <p:nvPr/>
        </p:nvPicPr>
        <p:blipFill>
          <a:blip r:embed="rId12"/>
          <a:stretch>
            <a:fillRect/>
          </a:stretch>
        </p:blipFill>
        <p:spPr>
          <a:xfrm>
            <a:off x="5968189" y="1473744"/>
            <a:ext cx="1485423" cy="1049281"/>
          </a:xfrm>
          <a:prstGeom prst="rect">
            <a:avLst/>
          </a:prstGeom>
        </p:spPr>
      </p:pic>
      <p:sp>
        <p:nvSpPr>
          <p:cNvPr id="39" name="TextBox 38"/>
          <p:cNvSpPr txBox="1"/>
          <p:nvPr/>
        </p:nvSpPr>
        <p:spPr>
          <a:xfrm>
            <a:off x="4735180" y="3282361"/>
            <a:ext cx="3004272" cy="400110"/>
          </a:xfrm>
          <a:prstGeom prst="rect">
            <a:avLst/>
          </a:prstGeom>
          <a:noFill/>
        </p:spPr>
        <p:txBody>
          <a:bodyPr wrap="square" rtlCol="0">
            <a:spAutoFit/>
          </a:bodyPr>
          <a:lstStyle/>
          <a:p>
            <a:pPr algn="ctr"/>
            <a:r>
              <a:rPr lang="fr-FR" sz="2000" b="1" dirty="0" smtClean="0">
                <a:solidFill>
                  <a:schemeClr val="accent5">
                    <a:lumMod val="50000"/>
                  </a:schemeClr>
                </a:solidFill>
                <a:latin typeface="Gill Sans MT"/>
                <a:cs typeface="Gill Sans MT"/>
              </a:rPr>
              <a:t>Data Science Journal</a:t>
            </a:r>
            <a:endParaRPr lang="fr-FR" sz="2000" b="1" dirty="0">
              <a:solidFill>
                <a:schemeClr val="accent5">
                  <a:lumMod val="50000"/>
                </a:schemeClr>
              </a:solidFill>
              <a:latin typeface="Gill Sans MT"/>
              <a:cs typeface="Gill Sans MT"/>
            </a:endParaRPr>
          </a:p>
        </p:txBody>
      </p:sp>
      <p:pic>
        <p:nvPicPr>
          <p:cNvPr id="31" name="Picture 30" descr="Data Citation Logo - small(1).jpg"/>
          <p:cNvPicPr>
            <a:picLocks noChangeAspect="1"/>
          </p:cNvPicPr>
          <p:nvPr/>
        </p:nvPicPr>
        <p:blipFill>
          <a:blip r:embed="rId13"/>
          <a:stretch>
            <a:fillRect/>
          </a:stretch>
        </p:blipFill>
        <p:spPr>
          <a:xfrm>
            <a:off x="1153603" y="1576457"/>
            <a:ext cx="761789" cy="502022"/>
          </a:xfrm>
          <a:prstGeom prst="rect">
            <a:avLst/>
          </a:prstGeom>
        </p:spPr>
      </p:pic>
      <p:pic>
        <p:nvPicPr>
          <p:cNvPr id="32" name="Picture 31" descr="Ubiquity Logo.png"/>
          <p:cNvPicPr>
            <a:picLocks noChangeAspect="1"/>
          </p:cNvPicPr>
          <p:nvPr/>
        </p:nvPicPr>
        <p:blipFill>
          <a:blip r:embed="rId14"/>
          <a:stretch>
            <a:fillRect/>
          </a:stretch>
        </p:blipFill>
        <p:spPr>
          <a:xfrm>
            <a:off x="4800600" y="2668844"/>
            <a:ext cx="2634815" cy="549647"/>
          </a:xfrm>
          <a:prstGeom prst="rect">
            <a:avLst/>
          </a:prstGeom>
        </p:spPr>
      </p:pic>
      <p:cxnSp>
        <p:nvCxnSpPr>
          <p:cNvPr id="43" name="Straight Connector 42"/>
          <p:cNvCxnSpPr/>
          <p:nvPr/>
        </p:nvCxnSpPr>
        <p:spPr>
          <a:xfrm rot="5400000">
            <a:off x="1707011" y="3911611"/>
            <a:ext cx="5856739" cy="36038"/>
          </a:xfrm>
          <a:prstGeom prst="line">
            <a:avLst/>
          </a:prstGeom>
          <a:ln w="38100" cap="flat" cmpd="sng" algn="ctr">
            <a:solidFill>
              <a:schemeClr val="tx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10800000">
            <a:off x="18879" y="3960359"/>
            <a:ext cx="4589158" cy="1588"/>
          </a:xfrm>
          <a:prstGeom prst="line">
            <a:avLst/>
          </a:prstGeom>
          <a:ln w="38100" cap="flat" cmpd="sng" algn="ctr">
            <a:solidFill>
              <a:schemeClr val="tx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42" name="Picture 41" descr="dsj_cover.jpg"/>
          <p:cNvPicPr>
            <a:picLocks noChangeAspect="1"/>
          </p:cNvPicPr>
          <p:nvPr/>
        </p:nvPicPr>
        <p:blipFill>
          <a:blip r:embed="rId15"/>
          <a:stretch>
            <a:fillRect/>
          </a:stretch>
        </p:blipFill>
        <p:spPr>
          <a:xfrm>
            <a:off x="7880500" y="2757984"/>
            <a:ext cx="1155488" cy="1519467"/>
          </a:xfrm>
          <a:prstGeom prst="rect">
            <a:avLst/>
          </a:prstGeom>
        </p:spPr>
      </p:pic>
      <p:pic>
        <p:nvPicPr>
          <p:cNvPr id="45" name="Picture 44" descr="Barbara Ryan.jpg"/>
          <p:cNvPicPr>
            <a:picLocks noChangeAspect="1"/>
          </p:cNvPicPr>
          <p:nvPr/>
        </p:nvPicPr>
        <p:blipFill>
          <a:blip r:embed="rId16"/>
          <a:stretch>
            <a:fillRect/>
          </a:stretch>
        </p:blipFill>
        <p:spPr>
          <a:xfrm>
            <a:off x="7665285" y="1489049"/>
            <a:ext cx="1273653" cy="1053259"/>
          </a:xfrm>
          <a:prstGeom prst="rect">
            <a:avLst/>
          </a:prstGeom>
        </p:spPr>
      </p:pic>
      <p:pic>
        <p:nvPicPr>
          <p:cNvPr id="47" name="Picture 46" descr="GEO Benefits of Open Data Sharing.jpg"/>
          <p:cNvPicPr>
            <a:picLocks noChangeAspect="1"/>
          </p:cNvPicPr>
          <p:nvPr/>
        </p:nvPicPr>
        <p:blipFill>
          <a:blip r:embed="rId17"/>
          <a:stretch>
            <a:fillRect/>
          </a:stretch>
        </p:blipFill>
        <p:spPr>
          <a:xfrm>
            <a:off x="1129419" y="2361333"/>
            <a:ext cx="923265" cy="1308612"/>
          </a:xfrm>
          <a:prstGeom prst="rect">
            <a:avLst/>
          </a:prstGeom>
        </p:spPr>
      </p:pic>
      <p:pic>
        <p:nvPicPr>
          <p:cNvPr id="48" name="Picture 47" descr="Open Data Accord.jpg"/>
          <p:cNvPicPr>
            <a:picLocks noChangeAspect="1"/>
          </p:cNvPicPr>
          <p:nvPr/>
        </p:nvPicPr>
        <p:blipFill>
          <a:blip r:embed="rId18"/>
          <a:stretch>
            <a:fillRect/>
          </a:stretch>
        </p:blipFill>
        <p:spPr>
          <a:xfrm>
            <a:off x="2377223" y="2361333"/>
            <a:ext cx="911406" cy="1288831"/>
          </a:xfrm>
          <a:prstGeom prst="rect">
            <a:avLst/>
          </a:prstGeom>
        </p:spPr>
      </p:pic>
      <p:pic>
        <p:nvPicPr>
          <p:cNvPr id="49" name="Picture 48" descr="GEO.png"/>
          <p:cNvPicPr>
            <a:picLocks noChangeAspect="1"/>
          </p:cNvPicPr>
          <p:nvPr/>
        </p:nvPicPr>
        <p:blipFill>
          <a:blip r:embed="rId19"/>
          <a:stretch>
            <a:fillRect/>
          </a:stretch>
        </p:blipFill>
        <p:spPr>
          <a:xfrm>
            <a:off x="159721" y="3103710"/>
            <a:ext cx="749300" cy="668294"/>
          </a:xfrm>
          <a:prstGeom prst="rect">
            <a:avLst/>
          </a:prstGeom>
        </p:spPr>
      </p:pic>
      <p:pic>
        <p:nvPicPr>
          <p:cNvPr id="50" name="Picture 49" descr="IMG_5511-Medium.jpg"/>
          <p:cNvPicPr>
            <a:picLocks noChangeAspect="1"/>
          </p:cNvPicPr>
          <p:nvPr/>
        </p:nvPicPr>
        <p:blipFill>
          <a:blip r:embed="rId20"/>
          <a:stretch>
            <a:fillRect/>
          </a:stretch>
        </p:blipFill>
        <p:spPr>
          <a:xfrm>
            <a:off x="3079711" y="4544110"/>
            <a:ext cx="1301108" cy="1734810"/>
          </a:xfrm>
          <a:prstGeom prst="rect">
            <a:avLst/>
          </a:prstGeom>
        </p:spPr>
      </p:pic>
      <p:pic>
        <p:nvPicPr>
          <p:cNvPr id="51" name="Picture 1"/>
          <p:cNvPicPr>
            <a:picLocks noChangeAspect="1"/>
          </p:cNvPicPr>
          <p:nvPr/>
        </p:nvPicPr>
        <p:blipFill>
          <a:blip r:embed="rId21"/>
          <a:srcRect/>
          <a:stretch>
            <a:fillRect/>
          </a:stretch>
        </p:blipFill>
        <p:spPr bwMode="auto">
          <a:xfrm>
            <a:off x="3026398" y="6379154"/>
            <a:ext cx="1359814" cy="375308"/>
          </a:xfrm>
          <a:prstGeom prst="rect">
            <a:avLst/>
          </a:prstGeom>
          <a:noFill/>
          <a:ln w="9525">
            <a:noFill/>
            <a:miter lim="800000"/>
            <a:headEnd/>
            <a:tailEnd/>
          </a:ln>
        </p:spPr>
      </p:pic>
      <p:pic>
        <p:nvPicPr>
          <p:cNvPr id="41" name="Picture 40" descr="ICSU Logo 3Lines CMYK.jpg"/>
          <p:cNvPicPr>
            <a:picLocks noChangeAspect="1"/>
          </p:cNvPicPr>
          <p:nvPr/>
        </p:nvPicPr>
        <p:blipFill>
          <a:blip r:embed="rId22"/>
          <a:stretch>
            <a:fillRect/>
          </a:stretch>
        </p:blipFill>
        <p:spPr>
          <a:xfrm>
            <a:off x="1958241" y="1576457"/>
            <a:ext cx="1728000" cy="648000"/>
          </a:xfrm>
          <a:prstGeom prst="rect">
            <a:avLst/>
          </a:prstGeom>
        </p:spPr>
      </p:pic>
      <p:sp>
        <p:nvSpPr>
          <p:cNvPr id="53" name="Content Placeholder 2"/>
          <p:cNvSpPr txBox="1">
            <a:spLocks/>
          </p:cNvSpPr>
          <p:nvPr/>
        </p:nvSpPr>
        <p:spPr bwMode="auto">
          <a:xfrm>
            <a:off x="6600301" y="3874183"/>
            <a:ext cx="1256663" cy="79970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1004888" rtl="0" eaLnBrk="1" fontAlgn="base" latinLnBrk="0" hangingPunct="1">
              <a:lnSpc>
                <a:spcPct val="100000"/>
              </a:lnSpc>
              <a:spcBef>
                <a:spcPct val="20000"/>
              </a:spcBef>
              <a:spcAft>
                <a:spcPct val="0"/>
              </a:spcAft>
              <a:buClrTx/>
              <a:buSzTx/>
              <a:buFontTx/>
              <a:buNone/>
              <a:tabLst/>
              <a:defRPr/>
            </a:pPr>
            <a:r>
              <a:rPr kumimoji="0" lang="en-GB" sz="1000" b="1" i="0" u="none" strike="noStrike" kern="0" cap="none" spc="0" normalizeH="0" baseline="0" noProof="0" dirty="0" smtClean="0">
                <a:ln>
                  <a:noFill/>
                </a:ln>
                <a:solidFill>
                  <a:schemeClr val="tx2"/>
                </a:solidFill>
                <a:effectLst/>
                <a:uLnTx/>
                <a:uFillTx/>
                <a:latin typeface="+mn-lt"/>
                <a:ea typeface="+mn-ea"/>
                <a:cs typeface="+mn-cs"/>
              </a:rPr>
              <a:t>CODATA 2017,</a:t>
            </a:r>
            <a:r>
              <a:rPr kumimoji="0" lang="en-GB" sz="1000" b="1" i="0" u="none" strike="noStrike" kern="0" cap="none" spc="0" normalizeH="0" noProof="0" dirty="0" smtClean="0">
                <a:ln>
                  <a:noFill/>
                </a:ln>
                <a:solidFill>
                  <a:schemeClr val="tx2"/>
                </a:solidFill>
                <a:effectLst/>
                <a:uLnTx/>
                <a:uFillTx/>
                <a:latin typeface="+mn-lt"/>
                <a:ea typeface="+mn-ea"/>
                <a:cs typeface="+mn-cs"/>
              </a:rPr>
              <a:t> </a:t>
            </a:r>
            <a:r>
              <a:rPr kumimoji="0" lang="en-GB" sz="1000" b="1" i="0" u="none" strike="noStrike" kern="0" cap="none" spc="0" normalizeH="0" baseline="0" noProof="0" dirty="0" smtClean="0">
                <a:ln>
                  <a:noFill/>
                </a:ln>
                <a:solidFill>
                  <a:schemeClr val="tx2"/>
                </a:solidFill>
                <a:effectLst/>
                <a:uLnTx/>
                <a:uFillTx/>
                <a:latin typeface="+mn-lt"/>
                <a:ea typeface="+mn-ea"/>
                <a:cs typeface="+mn-cs"/>
              </a:rPr>
              <a:t>Saint Petersburg</a:t>
            </a:r>
            <a:r>
              <a:rPr kumimoji="0" lang="en-GB" sz="1000" b="1" i="0" u="none" strike="noStrike" kern="0" cap="none" spc="0" normalizeH="0" noProof="0" dirty="0" smtClean="0">
                <a:ln>
                  <a:noFill/>
                </a:ln>
                <a:solidFill>
                  <a:schemeClr val="tx2"/>
                </a:solidFill>
                <a:effectLst/>
                <a:uLnTx/>
                <a:uFillTx/>
                <a:latin typeface="+mn-lt"/>
                <a:ea typeface="+mn-ea"/>
                <a:cs typeface="+mn-cs"/>
              </a:rPr>
              <a:t> </a:t>
            </a:r>
            <a:r>
              <a:rPr lang="en-GB" sz="1000" b="1" kern="0" dirty="0" smtClean="0">
                <a:solidFill>
                  <a:schemeClr val="tx2"/>
                </a:solidFill>
              </a:rPr>
              <a:t>8</a:t>
            </a:r>
            <a:r>
              <a:rPr kumimoji="0" lang="en-GB" sz="1000" b="1" i="0" u="none" strike="noStrike" kern="0" cap="none" spc="0" normalizeH="0" noProof="0" dirty="0" smtClean="0">
                <a:ln>
                  <a:noFill/>
                </a:ln>
                <a:solidFill>
                  <a:schemeClr val="tx2"/>
                </a:solidFill>
                <a:effectLst/>
                <a:uLnTx/>
                <a:uFillTx/>
                <a:latin typeface="+mn-lt"/>
                <a:ea typeface="+mn-ea"/>
                <a:cs typeface="+mn-cs"/>
              </a:rPr>
              <a:t>-13 Oct 2017</a:t>
            </a:r>
          </a:p>
        </p:txBody>
      </p:sp>
      <p:pic>
        <p:nvPicPr>
          <p:cNvPr id="54" name="Picture 53" descr="rsf-banner.jpg"/>
          <p:cNvPicPr>
            <a:picLocks noChangeAspect="1"/>
          </p:cNvPicPr>
          <p:nvPr/>
        </p:nvPicPr>
        <p:blipFill>
          <a:blip r:embed="rId23"/>
          <a:stretch>
            <a:fillRect/>
          </a:stretch>
        </p:blipFill>
        <p:spPr>
          <a:xfrm>
            <a:off x="4800600" y="3735936"/>
            <a:ext cx="1799702" cy="863857"/>
          </a:xfrm>
          <a:prstGeom prst="rect">
            <a:avLst/>
          </a:prstGeom>
        </p:spPr>
      </p:pic>
      <p:pic>
        <p:nvPicPr>
          <p:cNvPr id="44" name="Picture 43" descr="GO-FAIR.jpg"/>
          <p:cNvPicPr>
            <a:picLocks noChangeAspect="1"/>
          </p:cNvPicPr>
          <p:nvPr/>
        </p:nvPicPr>
        <p:blipFill>
          <a:blip r:embed="rId24"/>
          <a:stretch>
            <a:fillRect/>
          </a:stretch>
        </p:blipFill>
        <p:spPr>
          <a:xfrm>
            <a:off x="45311" y="6202351"/>
            <a:ext cx="1681777" cy="552111"/>
          </a:xfrm>
          <a:prstGeom prst="rect">
            <a:avLst/>
          </a:prstGeom>
        </p:spPr>
      </p:pic>
      <p:pic>
        <p:nvPicPr>
          <p:cNvPr id="52" name="Picture 51" descr="OECD-CODATA-Business_Models_Report.png"/>
          <p:cNvPicPr>
            <a:picLocks noChangeAspect="1"/>
          </p:cNvPicPr>
          <p:nvPr/>
        </p:nvPicPr>
        <p:blipFill>
          <a:blip r:embed="rId25"/>
          <a:stretch>
            <a:fillRect/>
          </a:stretch>
        </p:blipFill>
        <p:spPr>
          <a:xfrm>
            <a:off x="3409998" y="2309619"/>
            <a:ext cx="970821" cy="1372851"/>
          </a:xfrm>
          <a:prstGeom prst="rect">
            <a:avLst/>
          </a:prstGeom>
        </p:spPr>
      </p:pic>
      <p:pic>
        <p:nvPicPr>
          <p:cNvPr id="55" name="Picture 54" descr="OECD.jpg"/>
          <p:cNvPicPr>
            <a:picLocks noChangeAspect="1"/>
          </p:cNvPicPr>
          <p:nvPr/>
        </p:nvPicPr>
        <p:blipFill>
          <a:blip r:embed="rId26"/>
          <a:stretch>
            <a:fillRect/>
          </a:stretch>
        </p:blipFill>
        <p:spPr>
          <a:xfrm>
            <a:off x="3479292" y="1763524"/>
            <a:ext cx="906920" cy="314955"/>
          </a:xfrm>
          <a:prstGeom prst="rect">
            <a:avLst/>
          </a:prstGeom>
        </p:spPr>
      </p:pic>
      <p:pic>
        <p:nvPicPr>
          <p:cNvPr id="40" name="Picture 39" descr="18-05-14-HODSON-AOSP FRAMEWORK AND ROADMAP FOR OPEN SCIENCE INFRASTRUCTURE.jpg"/>
          <p:cNvPicPr>
            <a:picLocks noChangeAspect="1"/>
          </p:cNvPicPr>
          <p:nvPr/>
        </p:nvPicPr>
        <p:blipFill>
          <a:blip r:embed="rId27"/>
          <a:stretch>
            <a:fillRect/>
          </a:stretch>
        </p:blipFill>
        <p:spPr>
          <a:xfrm>
            <a:off x="5385147" y="4709396"/>
            <a:ext cx="2905246" cy="2178935"/>
          </a:xfrm>
          <a:prstGeom prst="rect">
            <a:avLst/>
          </a:prstGeom>
        </p:spPr>
      </p:pic>
      <p:pic>
        <p:nvPicPr>
          <p:cNvPr id="37" name="Picture 3"/>
          <p:cNvPicPr>
            <a:picLocks noChangeAspect="1"/>
          </p:cNvPicPr>
          <p:nvPr/>
        </p:nvPicPr>
        <p:blipFill>
          <a:blip r:embed="rId2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52684" y="6278920"/>
            <a:ext cx="682625" cy="47794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720418" y="170103"/>
            <a:ext cx="7689786" cy="954107"/>
          </a:xfrm>
          <a:prstGeom prst="rect">
            <a:avLst/>
          </a:prstGeom>
          <a:noFill/>
        </p:spPr>
        <p:txBody>
          <a:bodyPr wrap="square" rtlCol="0">
            <a:spAutoFit/>
          </a:bodyPr>
          <a:lstStyle/>
          <a:p>
            <a:pPr lvl="0" algn="ctr"/>
            <a:r>
              <a:rPr lang="en-US" sz="2800" b="1" kern="0" dirty="0" smtClean="0">
                <a:solidFill>
                  <a:srgbClr val="1F497D"/>
                </a:solidFill>
              </a:rPr>
              <a:t>International Science Council</a:t>
            </a:r>
          </a:p>
          <a:p>
            <a:pPr lvl="0" algn="ctr"/>
            <a:r>
              <a:rPr lang="en-US" sz="2800" b="1" kern="0" dirty="0" smtClean="0">
                <a:solidFill>
                  <a:srgbClr val="1F497D"/>
                </a:solidFill>
                <a:hlinkClick r:id="rId5"/>
              </a:rPr>
              <a:t>https://council.science/</a:t>
            </a:r>
            <a:r>
              <a:rPr lang="en-US" sz="2800" b="1" kern="0" dirty="0" smtClean="0">
                <a:solidFill>
                  <a:srgbClr val="1F497D"/>
                </a:solidFill>
              </a:rPr>
              <a:t> </a:t>
            </a:r>
          </a:p>
        </p:txBody>
      </p:sp>
      <p:pic>
        <p:nvPicPr>
          <p:cNvPr id="7" name="Picture 6" descr="International Science Council.jpg"/>
          <p:cNvPicPr>
            <a:picLocks noChangeAspect="1"/>
          </p:cNvPicPr>
          <p:nvPr/>
        </p:nvPicPr>
        <p:blipFill>
          <a:blip r:embed="rId6"/>
          <a:stretch>
            <a:fillRect/>
          </a:stretch>
        </p:blipFill>
        <p:spPr>
          <a:xfrm>
            <a:off x="0" y="1593525"/>
            <a:ext cx="9144000" cy="3670949"/>
          </a:xfrm>
          <a:prstGeom prst="rect">
            <a:avLst/>
          </a:prstGeom>
        </p:spPr>
      </p:pic>
      <p:sp>
        <p:nvSpPr>
          <p:cNvPr id="14" name="TextBox 13"/>
          <p:cNvSpPr txBox="1"/>
          <p:nvPr/>
        </p:nvSpPr>
        <p:spPr>
          <a:xfrm>
            <a:off x="-2" y="5348348"/>
            <a:ext cx="5705097" cy="1277273"/>
          </a:xfrm>
          <a:prstGeom prst="rect">
            <a:avLst/>
          </a:prstGeom>
          <a:noFill/>
        </p:spPr>
        <p:txBody>
          <a:bodyPr wrap="square" rtlCol="0">
            <a:spAutoFit/>
          </a:bodyPr>
          <a:lstStyle/>
          <a:p>
            <a:pPr marL="342900" indent="-342900">
              <a:spcAft>
                <a:spcPts val="600"/>
              </a:spcAft>
              <a:buFont typeface="Wingdings" charset="2"/>
              <a:buChar char="§"/>
            </a:pPr>
            <a:r>
              <a:rPr lang="en-US" dirty="0" smtClean="0">
                <a:solidFill>
                  <a:schemeClr val="tx1">
                    <a:lumMod val="75000"/>
                    <a:lumOff val="25000"/>
                  </a:schemeClr>
                </a:solidFill>
              </a:rPr>
              <a:t>Formed by a merger of the International Council for Science and the International Social Science Council.</a:t>
            </a:r>
          </a:p>
          <a:p>
            <a:pPr marL="342900" indent="-342900">
              <a:spcAft>
                <a:spcPts val="600"/>
              </a:spcAft>
              <a:buFont typeface="Wingdings" charset="2"/>
              <a:buChar char="§"/>
            </a:pPr>
            <a:r>
              <a:rPr lang="en-US" dirty="0" smtClean="0">
                <a:solidFill>
                  <a:schemeClr val="tx1">
                    <a:lumMod val="75000"/>
                    <a:lumOff val="25000"/>
                  </a:schemeClr>
                </a:solidFill>
              </a:rPr>
              <a:t>Explicit mission for all the sciences and for interdisciplinary and </a:t>
            </a:r>
            <a:r>
              <a:rPr lang="en-US" dirty="0" err="1" smtClean="0">
                <a:solidFill>
                  <a:schemeClr val="tx1">
                    <a:lumMod val="75000"/>
                    <a:lumOff val="25000"/>
                  </a:schemeClr>
                </a:solidFill>
              </a:rPr>
              <a:t>transdisciplinary</a:t>
            </a:r>
            <a:r>
              <a:rPr lang="en-US" dirty="0" smtClean="0">
                <a:solidFill>
                  <a:schemeClr val="tx1">
                    <a:lumMod val="75000"/>
                    <a:lumOff val="25000"/>
                  </a:schemeClr>
                </a:solidFill>
              </a:rPr>
              <a:t> research.</a:t>
            </a:r>
          </a:p>
        </p:txBody>
      </p:sp>
      <p:pic>
        <p:nvPicPr>
          <p:cNvPr id="15" name="Picture 14" descr="ISC-Logo.png"/>
          <p:cNvPicPr>
            <a:picLocks noChangeAspect="1"/>
          </p:cNvPicPr>
          <p:nvPr/>
        </p:nvPicPr>
        <p:blipFill>
          <a:blip r:embed="rId7"/>
          <a:stretch>
            <a:fillRect/>
          </a:stretch>
        </p:blipFill>
        <p:spPr>
          <a:xfrm>
            <a:off x="5705095" y="5487591"/>
            <a:ext cx="3438904" cy="1130769"/>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1392954" y="14337"/>
            <a:ext cx="7751045" cy="954107"/>
          </a:xfrm>
          <a:prstGeom prst="rect">
            <a:avLst/>
          </a:prstGeom>
          <a:noFill/>
        </p:spPr>
        <p:txBody>
          <a:bodyPr wrap="square" rtlCol="0">
            <a:spAutoFit/>
          </a:bodyPr>
          <a:lstStyle/>
          <a:p>
            <a:pPr lvl="0" algn="ctr"/>
            <a:r>
              <a:rPr lang="en-US" sz="2800" b="1" kern="0" dirty="0" smtClean="0">
                <a:solidFill>
                  <a:srgbClr val="1F497D"/>
                </a:solidFill>
              </a:rPr>
              <a:t>Interdisciplinary Research and Use Beyond the Designated Community</a:t>
            </a:r>
          </a:p>
        </p:txBody>
      </p:sp>
      <p:sp>
        <p:nvSpPr>
          <p:cNvPr id="11" name="TextBox 10"/>
          <p:cNvSpPr txBox="1"/>
          <p:nvPr/>
        </p:nvSpPr>
        <p:spPr>
          <a:xfrm>
            <a:off x="-2" y="1328532"/>
            <a:ext cx="6744409" cy="5062925"/>
          </a:xfrm>
          <a:prstGeom prst="rect">
            <a:avLst/>
          </a:prstGeom>
          <a:noFill/>
        </p:spPr>
        <p:txBody>
          <a:bodyPr wrap="square" rtlCol="0">
            <a:spAutoFit/>
          </a:bodyPr>
          <a:lstStyle/>
          <a:p>
            <a:pPr marL="342900" indent="-342900">
              <a:spcAft>
                <a:spcPts val="600"/>
              </a:spcAft>
              <a:buFont typeface="Wingdings" charset="2"/>
              <a:buChar char="§"/>
            </a:pPr>
            <a:r>
              <a:rPr lang="en-US" dirty="0" smtClean="0">
                <a:solidFill>
                  <a:schemeClr val="tx1">
                    <a:lumMod val="75000"/>
                    <a:lumOff val="25000"/>
                  </a:schemeClr>
                </a:solidFill>
              </a:rPr>
              <a:t>Major interdisciplinary research issues depend on the integration of data and information from different sources.</a:t>
            </a:r>
          </a:p>
          <a:p>
            <a:pPr marL="342900" indent="-342900">
              <a:spcAft>
                <a:spcPts val="600"/>
              </a:spcAft>
              <a:buFont typeface="Wingdings" charset="2"/>
              <a:buChar char="§"/>
            </a:pPr>
            <a:r>
              <a:rPr lang="en-US" dirty="0" smtClean="0">
                <a:solidFill>
                  <a:schemeClr val="tx1">
                    <a:lumMod val="75000"/>
                    <a:lumOff val="25000"/>
                  </a:schemeClr>
                </a:solidFill>
              </a:rPr>
              <a:t>Fundamental importance of agreed vocabularies and standards.</a:t>
            </a:r>
          </a:p>
          <a:p>
            <a:pPr marL="800100" lvl="1" indent="-342900">
              <a:spcAft>
                <a:spcPts val="600"/>
              </a:spcAft>
              <a:buFont typeface="Wingdings" charset="2"/>
              <a:buChar char="§"/>
            </a:pPr>
            <a:r>
              <a:rPr lang="en-US" dirty="0" smtClean="0">
                <a:solidFill>
                  <a:schemeClr val="tx1">
                    <a:lumMod val="75000"/>
                    <a:lumOff val="25000"/>
                  </a:schemeClr>
                </a:solidFill>
              </a:rPr>
              <a:t>Fundamental to integration of social science, geospatial and other data</a:t>
            </a:r>
          </a:p>
          <a:p>
            <a:pPr marL="800100" lvl="1" indent="-342900">
              <a:spcAft>
                <a:spcPts val="600"/>
              </a:spcAft>
              <a:buFont typeface="Wingdings" charset="2"/>
              <a:buChar char="§"/>
            </a:pPr>
            <a:r>
              <a:rPr lang="en-US" dirty="0" smtClean="0">
                <a:solidFill>
                  <a:schemeClr val="tx1">
                    <a:lumMod val="75000"/>
                    <a:lumOff val="25000"/>
                  </a:schemeClr>
                </a:solidFill>
              </a:rPr>
              <a:t>Essential to effective interface of science and monitoring (e.g. Sendai, </a:t>
            </a:r>
            <a:r>
              <a:rPr lang="en-US" dirty="0" err="1" smtClean="0">
                <a:solidFill>
                  <a:schemeClr val="tx1">
                    <a:lumMod val="75000"/>
                    <a:lumOff val="25000"/>
                  </a:schemeClr>
                </a:solidFill>
              </a:rPr>
              <a:t>SDGs</a:t>
            </a:r>
            <a:r>
              <a:rPr lang="en-US" dirty="0" smtClean="0">
                <a:solidFill>
                  <a:schemeClr val="tx1">
                    <a:lumMod val="75000"/>
                    <a:lumOff val="25000"/>
                  </a:schemeClr>
                </a:solidFill>
              </a:rPr>
              <a:t>, sustainable cities)</a:t>
            </a:r>
          </a:p>
          <a:p>
            <a:pPr marL="800100" lvl="1" indent="-342900">
              <a:spcAft>
                <a:spcPts val="600"/>
              </a:spcAft>
              <a:buFont typeface="Wingdings" charset="2"/>
              <a:buChar char="§"/>
            </a:pPr>
            <a:r>
              <a:rPr lang="en-US" dirty="0" smtClean="0">
                <a:solidFill>
                  <a:schemeClr val="tx1">
                    <a:lumMod val="75000"/>
                    <a:lumOff val="25000"/>
                  </a:schemeClr>
                </a:solidFill>
              </a:rPr>
              <a:t>Recent CODATA work: LOD for Disaster Research, </a:t>
            </a:r>
            <a:r>
              <a:rPr lang="en-US" dirty="0" err="1" smtClean="0">
                <a:solidFill>
                  <a:schemeClr val="tx1">
                    <a:lumMod val="75000"/>
                    <a:lumOff val="25000"/>
                  </a:schemeClr>
                </a:solidFill>
              </a:rPr>
              <a:t>Nanomaterials</a:t>
            </a:r>
            <a:r>
              <a:rPr lang="en-US" dirty="0" smtClean="0">
                <a:solidFill>
                  <a:schemeClr val="tx1">
                    <a:lumMod val="75000"/>
                    <a:lumOff val="25000"/>
                  </a:schemeClr>
                </a:solidFill>
              </a:rPr>
              <a:t> Uniform Description System</a:t>
            </a:r>
          </a:p>
          <a:p>
            <a:pPr marL="342900" indent="-342900">
              <a:spcAft>
                <a:spcPts val="600"/>
              </a:spcAft>
              <a:buFont typeface="Wingdings" charset="2"/>
              <a:buChar char="§"/>
            </a:pPr>
            <a:r>
              <a:rPr lang="en-US" dirty="0" smtClean="0">
                <a:solidFill>
                  <a:schemeClr val="tx1">
                    <a:lumMod val="75000"/>
                    <a:lumOff val="25000"/>
                  </a:schemeClr>
                </a:solidFill>
              </a:rPr>
              <a:t>Huge opportunities but significant challenges.</a:t>
            </a:r>
          </a:p>
          <a:p>
            <a:pPr marL="342900" indent="-342900">
              <a:spcAft>
                <a:spcPts val="600"/>
              </a:spcAft>
              <a:buFont typeface="Wingdings" charset="2"/>
              <a:buChar char="§"/>
            </a:pPr>
            <a:r>
              <a:rPr lang="en-US" b="1" dirty="0" smtClean="0">
                <a:solidFill>
                  <a:schemeClr val="tx1">
                    <a:lumMod val="75000"/>
                    <a:lumOff val="25000"/>
                  </a:schemeClr>
                </a:solidFill>
              </a:rPr>
              <a:t>Better exploitation of data resources for research is the epochal challenge of the 21</a:t>
            </a:r>
            <a:r>
              <a:rPr lang="en-US" b="1" baseline="30000" dirty="0" smtClean="0">
                <a:solidFill>
                  <a:schemeClr val="tx1">
                    <a:lumMod val="75000"/>
                    <a:lumOff val="25000"/>
                  </a:schemeClr>
                </a:solidFill>
              </a:rPr>
              <a:t>st</a:t>
            </a:r>
            <a:r>
              <a:rPr lang="en-US" b="1" dirty="0" smtClean="0">
                <a:solidFill>
                  <a:schemeClr val="tx1">
                    <a:lumMod val="75000"/>
                    <a:lumOff val="25000"/>
                  </a:schemeClr>
                </a:solidFill>
              </a:rPr>
              <a:t> century.</a:t>
            </a:r>
          </a:p>
          <a:p>
            <a:pPr marL="342900" indent="-342900">
              <a:spcAft>
                <a:spcPts val="600"/>
              </a:spcAft>
              <a:buFont typeface="Wingdings" charset="2"/>
              <a:buChar char="§"/>
            </a:pPr>
            <a:r>
              <a:rPr lang="en-US" dirty="0" smtClean="0">
                <a:solidFill>
                  <a:schemeClr val="tx1">
                    <a:lumMod val="75000"/>
                    <a:lumOff val="25000"/>
                  </a:schemeClr>
                </a:solidFill>
              </a:rPr>
              <a:t>With the merger of ICSU and ISSC to form the </a:t>
            </a:r>
            <a:r>
              <a:rPr lang="en-US" b="1" dirty="0" smtClean="0">
                <a:solidFill>
                  <a:schemeClr val="tx1">
                    <a:lumMod val="75000"/>
                    <a:lumOff val="25000"/>
                  </a:schemeClr>
                </a:solidFill>
              </a:rPr>
              <a:t>International Science Council</a:t>
            </a:r>
            <a:r>
              <a:rPr lang="en-US" dirty="0" smtClean="0">
                <a:solidFill>
                  <a:schemeClr val="tx1">
                    <a:lumMod val="75000"/>
                    <a:lumOff val="25000"/>
                  </a:schemeClr>
                </a:solidFill>
              </a:rPr>
              <a:t>, data integration should be a major initiative and the ISC should have a major role to play to encourage and accelerate these developments.</a:t>
            </a:r>
          </a:p>
        </p:txBody>
      </p:sp>
      <p:pic>
        <p:nvPicPr>
          <p:cNvPr id="12" name="Picture 11" descr="ISC-Logo.png"/>
          <p:cNvPicPr>
            <a:picLocks noChangeAspect="1"/>
          </p:cNvPicPr>
          <p:nvPr/>
        </p:nvPicPr>
        <p:blipFill>
          <a:blip r:embed="rId5"/>
          <a:stretch>
            <a:fillRect/>
          </a:stretch>
        </p:blipFill>
        <p:spPr>
          <a:xfrm>
            <a:off x="6744407" y="6068974"/>
            <a:ext cx="2399592" cy="789026"/>
          </a:xfrm>
          <a:prstGeom prst="rect">
            <a:avLst/>
          </a:prstGeom>
        </p:spPr>
      </p:pic>
      <p:pic>
        <p:nvPicPr>
          <p:cNvPr id="7" name="Picture 6" descr="future_earth_logo.jpg"/>
          <p:cNvPicPr>
            <a:picLocks noChangeAspect="1"/>
          </p:cNvPicPr>
          <p:nvPr/>
        </p:nvPicPr>
        <p:blipFill>
          <a:blip r:embed="rId6"/>
          <a:stretch>
            <a:fillRect/>
          </a:stretch>
        </p:blipFill>
        <p:spPr>
          <a:xfrm>
            <a:off x="6963076" y="1985498"/>
            <a:ext cx="2180923" cy="730628"/>
          </a:xfrm>
          <a:prstGeom prst="rect">
            <a:avLst/>
          </a:prstGeom>
        </p:spPr>
      </p:pic>
      <p:pic>
        <p:nvPicPr>
          <p:cNvPr id="13" name="Picture 12" descr="irdr_logo_high-320.png"/>
          <p:cNvPicPr>
            <a:picLocks noChangeAspect="1"/>
          </p:cNvPicPr>
          <p:nvPr/>
        </p:nvPicPr>
        <p:blipFill>
          <a:blip r:embed="rId7"/>
          <a:stretch>
            <a:fillRect/>
          </a:stretch>
        </p:blipFill>
        <p:spPr>
          <a:xfrm>
            <a:off x="7196315" y="3250349"/>
            <a:ext cx="1641222" cy="682133"/>
          </a:xfrm>
          <a:prstGeom prst="rect">
            <a:avLst/>
          </a:prstGeom>
        </p:spPr>
      </p:pic>
      <p:pic>
        <p:nvPicPr>
          <p:cNvPr id="14" name="Picture 13" descr="urban_health_logo.png"/>
          <p:cNvPicPr>
            <a:picLocks noChangeAspect="1"/>
          </p:cNvPicPr>
          <p:nvPr/>
        </p:nvPicPr>
        <p:blipFill>
          <a:blip r:embed="rId8"/>
          <a:stretch>
            <a:fillRect/>
          </a:stretch>
        </p:blipFill>
        <p:spPr>
          <a:xfrm>
            <a:off x="6963076" y="4334079"/>
            <a:ext cx="2180924" cy="825533"/>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1392955" cy="1080000"/>
          </a:xfrm>
          <a:prstGeom prst="rect">
            <a:avLst/>
          </a:prstGeom>
        </p:spPr>
      </p:pic>
      <p:sp>
        <p:nvSpPr>
          <p:cNvPr id="10" name="TextBox 9"/>
          <p:cNvSpPr txBox="1"/>
          <p:nvPr/>
        </p:nvSpPr>
        <p:spPr>
          <a:xfrm>
            <a:off x="1366628" y="2782"/>
            <a:ext cx="6397376" cy="1077218"/>
          </a:xfrm>
          <a:prstGeom prst="rect">
            <a:avLst/>
          </a:prstGeom>
          <a:noFill/>
        </p:spPr>
        <p:txBody>
          <a:bodyPr wrap="square" rtlCol="0">
            <a:spAutoFit/>
          </a:bodyPr>
          <a:lstStyle/>
          <a:p>
            <a:pPr algn="ctr"/>
            <a:r>
              <a:rPr lang="fr-FR" sz="3200" b="1" dirty="0" smtClean="0">
                <a:solidFill>
                  <a:schemeClr val="accent2">
                    <a:lumMod val="75000"/>
                  </a:schemeClr>
                </a:solidFill>
              </a:rPr>
              <a:t>CODATA WG on Description of </a:t>
            </a:r>
            <a:r>
              <a:rPr lang="fr-FR" sz="3200" b="1" dirty="0" err="1" smtClean="0">
                <a:solidFill>
                  <a:schemeClr val="accent2">
                    <a:lumMod val="75000"/>
                  </a:schemeClr>
                </a:solidFill>
              </a:rPr>
              <a:t>Nanomaterials</a:t>
            </a:r>
            <a:endParaRPr lang="fr-FR" sz="3200" b="1" dirty="0" smtClean="0">
              <a:solidFill>
                <a:schemeClr val="accent2">
                  <a:lumMod val="75000"/>
                </a:schemeClr>
              </a:solidFill>
            </a:endParaRPr>
          </a:p>
        </p:txBody>
      </p:sp>
      <p:sp>
        <p:nvSpPr>
          <p:cNvPr id="23" name="TextBox 22"/>
          <p:cNvSpPr txBox="1"/>
          <p:nvPr/>
        </p:nvSpPr>
        <p:spPr>
          <a:xfrm>
            <a:off x="3917574" y="3786202"/>
            <a:ext cx="5226425" cy="2308324"/>
          </a:xfrm>
          <a:prstGeom prst="rect">
            <a:avLst/>
          </a:prstGeom>
          <a:noFill/>
        </p:spPr>
        <p:txBody>
          <a:bodyPr wrap="square" rtlCol="0">
            <a:spAutoFit/>
          </a:bodyPr>
          <a:lstStyle/>
          <a:p>
            <a:r>
              <a:rPr lang="fr-FR" dirty="0" smtClean="0"/>
              <a:t>CODATA WG on the Description of </a:t>
            </a:r>
            <a:r>
              <a:rPr lang="fr-FR" dirty="0" err="1" smtClean="0"/>
              <a:t>Nanomaterials</a:t>
            </a:r>
            <a:r>
              <a:rPr lang="fr-FR" dirty="0" smtClean="0"/>
              <a:t>: </a:t>
            </a:r>
            <a:r>
              <a:rPr lang="en-US" dirty="0" smtClean="0">
                <a:hlinkClick r:id="rId4"/>
              </a:rPr>
              <a:t>http://www.codata.org/nanomaterials</a:t>
            </a:r>
            <a:r>
              <a:rPr lang="en-US" dirty="0" smtClean="0"/>
              <a:t> </a:t>
            </a:r>
          </a:p>
          <a:p>
            <a:endParaRPr lang="en-US" dirty="0" smtClean="0"/>
          </a:p>
          <a:p>
            <a:r>
              <a:rPr lang="en-US" dirty="0" smtClean="0"/>
              <a:t>Uniform Description System v.02, May 2016: </a:t>
            </a:r>
            <a:r>
              <a:rPr lang="en-US" dirty="0" smtClean="0">
                <a:hlinkClick r:id="rId5"/>
              </a:rPr>
              <a:t>http://dx.doi.org/10.5281/zenodo.56720</a:t>
            </a:r>
            <a:r>
              <a:rPr lang="en-US" dirty="0" smtClean="0"/>
              <a:t> </a:t>
            </a:r>
          </a:p>
          <a:p>
            <a:endParaRPr lang="en-US" dirty="0" smtClean="0"/>
          </a:p>
          <a:p>
            <a:r>
              <a:rPr lang="en-US" dirty="0" smtClean="0"/>
              <a:t>Future </a:t>
            </a:r>
            <a:r>
              <a:rPr lang="en-US" dirty="0" err="1" smtClean="0"/>
              <a:t>Nano</a:t>
            </a:r>
            <a:r>
              <a:rPr lang="en-US" dirty="0" smtClean="0"/>
              <a:t> Needs Project: </a:t>
            </a:r>
            <a:r>
              <a:rPr lang="en-US" dirty="0" smtClean="0">
                <a:hlinkClick r:id="rId6"/>
              </a:rPr>
              <a:t>http://www.futurenanoneeds.eu/</a:t>
            </a:r>
            <a:r>
              <a:rPr lang="en-US" dirty="0" smtClean="0"/>
              <a:t> </a:t>
            </a:r>
            <a:endParaRPr lang="fr-FR" dirty="0"/>
          </a:p>
        </p:txBody>
      </p:sp>
      <p:graphicFrame>
        <p:nvGraphicFramePr>
          <p:cNvPr id="7" name="Diagram 6"/>
          <p:cNvGraphicFramePr/>
          <p:nvPr/>
        </p:nvGraphicFramePr>
        <p:xfrm>
          <a:off x="-13368" y="1622244"/>
          <a:ext cx="9157368" cy="1921056"/>
        </p:xfrm>
        <a:graphic>
          <a:graphicData uri="http://schemas.openxmlformats.org/drawingml/2006/diagram">
            <a:relIds xmlns:dgm="http://schemas.openxmlformats.org/drawingml/2006/diagram" xmlns:r="http://schemas.openxmlformats.org/officeDocument/2006/relationships" r:dm="rId7" r:lo="rId8" r:qs="rId9" r:cs="rId10"/>
          </a:graphicData>
        </a:graphic>
      </p:graphicFrame>
      <p:pic>
        <p:nvPicPr>
          <p:cNvPr id="11" name="Picture 10" descr="Nanomaterial Information Categories.jpg"/>
          <p:cNvPicPr>
            <a:picLocks noChangeAspect="1"/>
          </p:cNvPicPr>
          <p:nvPr/>
        </p:nvPicPr>
        <p:blipFill>
          <a:blip r:embed="rId12"/>
          <a:stretch>
            <a:fillRect/>
          </a:stretch>
        </p:blipFill>
        <p:spPr>
          <a:xfrm>
            <a:off x="-1105" y="3786202"/>
            <a:ext cx="3632829" cy="2479636"/>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720418" y="170103"/>
            <a:ext cx="7689786" cy="954107"/>
          </a:xfrm>
          <a:prstGeom prst="rect">
            <a:avLst/>
          </a:prstGeom>
          <a:noFill/>
        </p:spPr>
        <p:txBody>
          <a:bodyPr wrap="square" rtlCol="0">
            <a:spAutoFit/>
          </a:bodyPr>
          <a:lstStyle/>
          <a:p>
            <a:pPr lvl="0" algn="ctr"/>
            <a:r>
              <a:rPr lang="en-US" sz="2800" b="1" kern="0" dirty="0" smtClean="0">
                <a:solidFill>
                  <a:srgbClr val="1F497D"/>
                </a:solidFill>
              </a:rPr>
              <a:t>Data Standards, Data Interoperability,</a:t>
            </a:r>
          </a:p>
          <a:p>
            <a:pPr lvl="0" algn="ctr"/>
            <a:r>
              <a:rPr lang="en-US" sz="2800" b="1" kern="0" dirty="0" smtClean="0">
                <a:solidFill>
                  <a:srgbClr val="1F497D"/>
                </a:solidFill>
              </a:rPr>
              <a:t>Data Integration </a:t>
            </a:r>
          </a:p>
        </p:txBody>
      </p:sp>
      <p:sp>
        <p:nvSpPr>
          <p:cNvPr id="11" name="TextBox 10"/>
          <p:cNvSpPr txBox="1"/>
          <p:nvPr/>
        </p:nvSpPr>
        <p:spPr>
          <a:xfrm>
            <a:off x="-2" y="1293408"/>
            <a:ext cx="5206947" cy="5386090"/>
          </a:xfrm>
          <a:prstGeom prst="rect">
            <a:avLst/>
          </a:prstGeom>
          <a:noFill/>
        </p:spPr>
        <p:txBody>
          <a:bodyPr wrap="square" rtlCol="0">
            <a:spAutoFit/>
          </a:bodyPr>
          <a:lstStyle/>
          <a:p>
            <a:pPr marL="342900" indent="-342900">
              <a:spcAft>
                <a:spcPts val="600"/>
              </a:spcAft>
              <a:buFont typeface="Wingdings" charset="2"/>
              <a:buChar char="§"/>
            </a:pPr>
            <a:r>
              <a:rPr lang="en-US" sz="1600" b="1" dirty="0" smtClean="0">
                <a:solidFill>
                  <a:schemeClr val="tx1">
                    <a:lumMod val="75000"/>
                    <a:lumOff val="25000"/>
                  </a:schemeClr>
                </a:solidFill>
              </a:rPr>
              <a:t>‘Inter-Union Workshop on 21st Century Scientific and Technical Data Developing a roadmap for data integration’, Paris, 19-20 June: </a:t>
            </a:r>
            <a:r>
              <a:rPr lang="en-US" sz="1600" b="1" dirty="0" smtClean="0">
                <a:solidFill>
                  <a:schemeClr val="tx1">
                    <a:lumMod val="75000"/>
                    <a:lumOff val="25000"/>
                  </a:schemeClr>
                </a:solidFill>
                <a:hlinkClick r:id="rId5"/>
              </a:rPr>
              <a:t>http://bit.ly/codata_standards_workshop</a:t>
            </a:r>
            <a:r>
              <a:rPr lang="en-US" sz="1600" b="1" dirty="0" smtClean="0">
                <a:solidFill>
                  <a:schemeClr val="tx1">
                    <a:lumMod val="75000"/>
                    <a:lumOff val="25000"/>
                  </a:schemeClr>
                </a:solidFill>
              </a:rPr>
              <a:t> </a:t>
            </a:r>
          </a:p>
          <a:p>
            <a:pPr marL="342900" indent="-342900">
              <a:spcAft>
                <a:spcPts val="600"/>
              </a:spcAft>
              <a:buFont typeface="Wingdings" charset="2"/>
              <a:buChar char="§"/>
            </a:pPr>
            <a:r>
              <a:rPr lang="en-US" sz="1600" dirty="0" smtClean="0">
                <a:solidFill>
                  <a:schemeClr val="tx1">
                    <a:lumMod val="75000"/>
                    <a:lumOff val="25000"/>
                  </a:schemeClr>
                </a:solidFill>
              </a:rPr>
              <a:t>Representatives of International Scientific Unions: </a:t>
            </a:r>
            <a:r>
              <a:rPr lang="en-US" sz="1600" dirty="0" err="1" smtClean="0">
                <a:solidFill>
                  <a:schemeClr val="tx1">
                    <a:lumMod val="75000"/>
                    <a:lumOff val="25000"/>
                  </a:schemeClr>
                </a:solidFill>
              </a:rPr>
              <a:t>IUCr</a:t>
            </a:r>
            <a:r>
              <a:rPr lang="en-US" sz="1600" dirty="0" smtClean="0">
                <a:solidFill>
                  <a:schemeClr val="tx1">
                    <a:lumMod val="75000"/>
                    <a:lumOff val="25000"/>
                  </a:schemeClr>
                </a:solidFill>
              </a:rPr>
              <a:t> for CIF; IUPAC for chemical terminologies; IUGS for </a:t>
            </a:r>
            <a:r>
              <a:rPr lang="en-US" sz="1600" dirty="0" err="1" smtClean="0">
                <a:solidFill>
                  <a:schemeClr val="tx1">
                    <a:lumMod val="75000"/>
                    <a:lumOff val="25000"/>
                  </a:schemeClr>
                </a:solidFill>
              </a:rPr>
              <a:t>GeoSciML</a:t>
            </a:r>
            <a:r>
              <a:rPr lang="en-US" sz="1600" dirty="0" smtClean="0">
                <a:solidFill>
                  <a:schemeClr val="tx1">
                    <a:lumMod val="75000"/>
                    <a:lumOff val="25000"/>
                  </a:schemeClr>
                </a:solidFill>
              </a:rPr>
              <a:t>; etc.</a:t>
            </a:r>
          </a:p>
          <a:p>
            <a:pPr marL="342900" indent="-342900">
              <a:spcAft>
                <a:spcPts val="600"/>
              </a:spcAft>
              <a:buFont typeface="Wingdings" charset="2"/>
              <a:buChar char="§"/>
            </a:pPr>
            <a:r>
              <a:rPr lang="en-US" sz="1600" dirty="0" smtClean="0">
                <a:solidFill>
                  <a:schemeClr val="tx1">
                    <a:lumMod val="75000"/>
                    <a:lumOff val="25000"/>
                  </a:schemeClr>
                </a:solidFill>
              </a:rPr>
              <a:t>Representatives of Standards </a:t>
            </a:r>
            <a:r>
              <a:rPr lang="en-US" sz="1600" dirty="0" err="1" smtClean="0">
                <a:solidFill>
                  <a:schemeClr val="tx1">
                    <a:lumMod val="75000"/>
                    <a:lumOff val="25000"/>
                  </a:schemeClr>
                </a:solidFill>
              </a:rPr>
              <a:t>Organisations</a:t>
            </a:r>
            <a:r>
              <a:rPr lang="en-US" sz="1600" dirty="0" smtClean="0">
                <a:solidFill>
                  <a:schemeClr val="tx1">
                    <a:lumMod val="75000"/>
                    <a:lumOff val="25000"/>
                  </a:schemeClr>
                </a:solidFill>
              </a:rPr>
              <a:t>: e.g. Darwin Core, for biology, biodiversity; DDI for social science surveys; OGC for geospatial data; W3C for the web.</a:t>
            </a:r>
          </a:p>
          <a:p>
            <a:pPr marL="342900" indent="-342900">
              <a:spcAft>
                <a:spcPts val="600"/>
              </a:spcAft>
              <a:buFont typeface="Wingdings" charset="2"/>
              <a:buChar char="§"/>
            </a:pPr>
            <a:r>
              <a:rPr lang="en-US" sz="1600" dirty="0" smtClean="0">
                <a:solidFill>
                  <a:schemeClr val="tx1">
                    <a:lumMod val="75000"/>
                    <a:lumOff val="25000"/>
                  </a:schemeClr>
                </a:solidFill>
              </a:rPr>
              <a:t>Report and Position Paper: </a:t>
            </a:r>
            <a:r>
              <a:rPr lang="en-US" sz="1600" dirty="0" smtClean="0">
                <a:solidFill>
                  <a:schemeClr val="tx1">
                    <a:lumMod val="75000"/>
                    <a:lumOff val="25000"/>
                  </a:schemeClr>
                </a:solidFill>
                <a:hlinkClick r:id="rId6"/>
              </a:rPr>
              <a:t>https://doi.org/10.5281/zenodo.1193642</a:t>
            </a:r>
            <a:r>
              <a:rPr lang="en-US" sz="1600" dirty="0" smtClean="0">
                <a:solidFill>
                  <a:schemeClr val="tx1">
                    <a:lumMod val="75000"/>
                    <a:lumOff val="25000"/>
                  </a:schemeClr>
                </a:solidFill>
              </a:rPr>
              <a:t> </a:t>
            </a:r>
          </a:p>
          <a:p>
            <a:pPr marL="342900" indent="-342900">
              <a:spcAft>
                <a:spcPts val="600"/>
              </a:spcAft>
              <a:buFont typeface="Wingdings" charset="2"/>
              <a:buChar char="§"/>
            </a:pPr>
            <a:r>
              <a:rPr lang="en-US" sz="1600" dirty="0" smtClean="0">
                <a:solidFill>
                  <a:schemeClr val="tx1">
                    <a:lumMod val="75000"/>
                    <a:lumOff val="25000"/>
                  </a:schemeClr>
                </a:solidFill>
              </a:rPr>
              <a:t>Proposed Next Steps:</a:t>
            </a:r>
          </a:p>
          <a:p>
            <a:pPr marL="800100" lvl="1" indent="-342900">
              <a:spcAft>
                <a:spcPts val="600"/>
              </a:spcAft>
              <a:buFont typeface="Wingdings" charset="2"/>
              <a:buChar char="§"/>
            </a:pPr>
            <a:r>
              <a:rPr lang="en-US" sz="1600" b="1" dirty="0" smtClean="0">
                <a:solidFill>
                  <a:schemeClr val="tx1">
                    <a:lumMod val="75000"/>
                    <a:lumOff val="25000"/>
                  </a:schemeClr>
                </a:solidFill>
              </a:rPr>
              <a:t>Directory of activities involving international scientific unions.</a:t>
            </a:r>
          </a:p>
          <a:p>
            <a:pPr marL="800100" lvl="1" indent="-342900">
              <a:spcAft>
                <a:spcPts val="600"/>
              </a:spcAft>
              <a:buFont typeface="Wingdings" charset="2"/>
              <a:buChar char="§"/>
            </a:pPr>
            <a:r>
              <a:rPr lang="en-US" sz="1600" b="1" dirty="0" smtClean="0">
                <a:solidFill>
                  <a:schemeClr val="tx1">
                    <a:lumMod val="75000"/>
                    <a:lumOff val="25000"/>
                  </a:schemeClr>
                </a:solidFill>
              </a:rPr>
              <a:t>Maturity model for vocabularies and standards.</a:t>
            </a:r>
          </a:p>
          <a:p>
            <a:pPr marL="800100" lvl="1" indent="-342900">
              <a:spcAft>
                <a:spcPts val="600"/>
              </a:spcAft>
              <a:buFont typeface="Wingdings" charset="2"/>
              <a:buChar char="§"/>
            </a:pPr>
            <a:r>
              <a:rPr lang="en-US" sz="1600" b="1" dirty="0" smtClean="0">
                <a:solidFill>
                  <a:schemeClr val="tx1">
                    <a:lumMod val="75000"/>
                    <a:lumOff val="25000"/>
                  </a:schemeClr>
                </a:solidFill>
              </a:rPr>
              <a:t>Case studies of applications of vocabularies and standards for </a:t>
            </a:r>
            <a:r>
              <a:rPr lang="en-US" sz="1600" b="1" dirty="0" err="1" smtClean="0">
                <a:solidFill>
                  <a:schemeClr val="tx1">
                    <a:lumMod val="75000"/>
                    <a:lumOff val="25000"/>
                  </a:schemeClr>
                </a:solidFill>
              </a:rPr>
              <a:t>transdisciplinary</a:t>
            </a:r>
            <a:r>
              <a:rPr lang="en-US" sz="1600" b="1" dirty="0" smtClean="0">
                <a:solidFill>
                  <a:schemeClr val="tx1">
                    <a:lumMod val="75000"/>
                    <a:lumOff val="25000"/>
                  </a:schemeClr>
                </a:solidFill>
              </a:rPr>
              <a:t> research.</a:t>
            </a:r>
          </a:p>
          <a:p>
            <a:pPr marL="342900" indent="-342900">
              <a:spcAft>
                <a:spcPts val="600"/>
              </a:spcAft>
              <a:buFont typeface="Wingdings" charset="2"/>
              <a:buChar char="§"/>
            </a:pPr>
            <a:endParaRPr lang="en-US" sz="1600" dirty="0" smtClean="0">
              <a:solidFill>
                <a:schemeClr val="tx1">
                  <a:lumMod val="75000"/>
                  <a:lumOff val="25000"/>
                </a:schemeClr>
              </a:solidFill>
            </a:endParaRPr>
          </a:p>
        </p:txBody>
      </p:sp>
      <p:pic>
        <p:nvPicPr>
          <p:cNvPr id="8" name="Picture 7" descr="Union Standards Workshop.jpg"/>
          <p:cNvPicPr>
            <a:picLocks noChangeAspect="1"/>
          </p:cNvPicPr>
          <p:nvPr/>
        </p:nvPicPr>
        <p:blipFill>
          <a:blip r:embed="rId7"/>
          <a:stretch>
            <a:fillRect/>
          </a:stretch>
        </p:blipFill>
        <p:spPr>
          <a:xfrm>
            <a:off x="5206945" y="1497096"/>
            <a:ext cx="3937054" cy="3385866"/>
          </a:xfrm>
          <a:prstGeom prst="rect">
            <a:avLst/>
          </a:prstGeom>
        </p:spPr>
      </p:pic>
      <p:pic>
        <p:nvPicPr>
          <p:cNvPr id="13" name="Picture 12" descr="ISC-Logo.png"/>
          <p:cNvPicPr>
            <a:picLocks noChangeAspect="1"/>
          </p:cNvPicPr>
          <p:nvPr/>
        </p:nvPicPr>
        <p:blipFill>
          <a:blip r:embed="rId8"/>
          <a:stretch>
            <a:fillRect/>
          </a:stretch>
        </p:blipFill>
        <p:spPr>
          <a:xfrm>
            <a:off x="5705095" y="5727231"/>
            <a:ext cx="3438904" cy="1130769"/>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648538" y="170103"/>
            <a:ext cx="7174631" cy="954107"/>
          </a:xfrm>
          <a:prstGeom prst="rect">
            <a:avLst/>
          </a:prstGeom>
          <a:noFill/>
        </p:spPr>
        <p:txBody>
          <a:bodyPr wrap="square" rtlCol="0">
            <a:spAutoFit/>
          </a:bodyPr>
          <a:lstStyle/>
          <a:p>
            <a:pPr lvl="0" algn="ctr"/>
            <a:r>
              <a:rPr lang="en-US" sz="2800" b="1" kern="0" dirty="0" smtClean="0">
                <a:solidFill>
                  <a:srgbClr val="1F497D"/>
                </a:solidFill>
              </a:rPr>
              <a:t>Initiative for Data Interoperability</a:t>
            </a:r>
          </a:p>
          <a:p>
            <a:pPr lvl="0" algn="ctr"/>
            <a:r>
              <a:rPr lang="en-US" sz="2800" b="1" kern="0" dirty="0" smtClean="0">
                <a:solidFill>
                  <a:srgbClr val="1F497D"/>
                </a:solidFill>
              </a:rPr>
              <a:t>and Integration  </a:t>
            </a:r>
          </a:p>
        </p:txBody>
      </p:sp>
      <p:sp>
        <p:nvSpPr>
          <p:cNvPr id="11" name="TextBox 10"/>
          <p:cNvSpPr txBox="1"/>
          <p:nvPr/>
        </p:nvSpPr>
        <p:spPr>
          <a:xfrm>
            <a:off x="-2" y="1281426"/>
            <a:ext cx="9144001" cy="2846933"/>
          </a:xfrm>
          <a:prstGeom prst="rect">
            <a:avLst/>
          </a:prstGeom>
          <a:noFill/>
        </p:spPr>
        <p:txBody>
          <a:bodyPr wrap="square" rtlCol="0">
            <a:spAutoFit/>
          </a:bodyPr>
          <a:lstStyle/>
          <a:p>
            <a:pPr marL="342900" indent="-342900">
              <a:spcAft>
                <a:spcPts val="600"/>
              </a:spcAft>
              <a:buFont typeface="Wingdings" charset="2"/>
              <a:buChar char="§"/>
            </a:pPr>
            <a:r>
              <a:rPr lang="en-US" sz="1600" b="1" dirty="0" smtClean="0">
                <a:solidFill>
                  <a:schemeClr val="tx1">
                    <a:lumMod val="75000"/>
                    <a:lumOff val="25000"/>
                  </a:schemeClr>
                </a:solidFill>
              </a:rPr>
              <a:t>Larger follow-up workshop 13-15 November, Royal Society, London.</a:t>
            </a:r>
          </a:p>
          <a:p>
            <a:pPr marL="342900" indent="-342900">
              <a:spcAft>
                <a:spcPts val="600"/>
              </a:spcAft>
              <a:buFont typeface="Wingdings" charset="2"/>
              <a:buChar char="§"/>
            </a:pPr>
            <a:r>
              <a:rPr lang="en-US" sz="1600" dirty="0" smtClean="0">
                <a:solidFill>
                  <a:schemeClr val="tx1">
                    <a:lumMod val="75000"/>
                    <a:lumOff val="25000"/>
                  </a:schemeClr>
                </a:solidFill>
              </a:rPr>
              <a:t>Identified three-</a:t>
            </a:r>
            <a:r>
              <a:rPr lang="en-US" sz="1600" i="1" dirty="0" smtClean="0">
                <a:solidFill>
                  <a:schemeClr val="tx1">
                    <a:lumMod val="75000"/>
                    <a:lumOff val="25000"/>
                  </a:schemeClr>
                </a:solidFill>
              </a:rPr>
              <a:t>four</a:t>
            </a:r>
            <a:r>
              <a:rPr lang="en-US" sz="1600" dirty="0" smtClean="0">
                <a:solidFill>
                  <a:schemeClr val="tx1">
                    <a:lumMod val="75000"/>
                    <a:lumOff val="25000"/>
                  </a:schemeClr>
                </a:solidFill>
              </a:rPr>
              <a:t> pilots to explore interoperability and reuse in interdisciplinary research (a fourth in consideration):</a:t>
            </a:r>
          </a:p>
          <a:p>
            <a:pPr marL="800100" lvl="1" indent="-342900">
              <a:spcAft>
                <a:spcPts val="600"/>
              </a:spcAft>
              <a:buFont typeface="+mj-lt"/>
              <a:buAutoNum type="arabicPeriod"/>
            </a:pPr>
            <a:r>
              <a:rPr lang="en-US" sz="1600" dirty="0" smtClean="0">
                <a:solidFill>
                  <a:schemeClr val="tx1">
                    <a:lumMod val="75000"/>
                    <a:lumOff val="25000"/>
                  </a:schemeClr>
                </a:solidFill>
              </a:rPr>
              <a:t>Understanding and responding to infectious disease outbreaks, particularly in crisis situations; </a:t>
            </a:r>
          </a:p>
          <a:p>
            <a:pPr marL="800100" lvl="1" indent="-342900">
              <a:spcAft>
                <a:spcPts val="600"/>
              </a:spcAft>
              <a:buFont typeface="+mj-lt"/>
              <a:buAutoNum type="arabicPeriod"/>
            </a:pPr>
            <a:r>
              <a:rPr lang="en-US" sz="1600" dirty="0" smtClean="0">
                <a:solidFill>
                  <a:schemeClr val="tx1">
                    <a:lumMod val="75000"/>
                    <a:lumOff val="25000"/>
                  </a:schemeClr>
                </a:solidFill>
              </a:rPr>
              <a:t>Disaster risk research, particularly in relation to Sendai reporting;</a:t>
            </a:r>
          </a:p>
          <a:p>
            <a:pPr marL="800100" lvl="1" indent="-342900">
              <a:spcAft>
                <a:spcPts val="600"/>
              </a:spcAft>
              <a:buFont typeface="+mj-lt"/>
              <a:buAutoNum type="arabicPeriod"/>
            </a:pPr>
            <a:r>
              <a:rPr lang="en-US" sz="1600" dirty="0" smtClean="0">
                <a:solidFill>
                  <a:schemeClr val="tx1">
                    <a:lumMod val="75000"/>
                    <a:lumOff val="25000"/>
                  </a:schemeClr>
                </a:solidFill>
              </a:rPr>
              <a:t>Research into resilient cities;</a:t>
            </a:r>
          </a:p>
          <a:p>
            <a:pPr marL="800100" lvl="1" indent="-342900">
              <a:spcAft>
                <a:spcPts val="600"/>
              </a:spcAft>
              <a:buFont typeface="+mj-lt"/>
              <a:buAutoNum type="arabicPeriod"/>
            </a:pPr>
            <a:r>
              <a:rPr lang="en-US" sz="1600" i="1" dirty="0" smtClean="0">
                <a:solidFill>
                  <a:schemeClr val="tx1">
                    <a:lumMod val="75000"/>
                    <a:lumOff val="25000"/>
                  </a:schemeClr>
                </a:solidFill>
              </a:rPr>
              <a:t>Agricultural research particularly in developing countries.</a:t>
            </a:r>
          </a:p>
          <a:p>
            <a:pPr marL="342900" indent="-342900">
              <a:spcAft>
                <a:spcPts val="600"/>
              </a:spcAft>
              <a:buFont typeface="Wingdings" charset="2"/>
              <a:buChar char="§"/>
            </a:pPr>
            <a:r>
              <a:rPr lang="en-US" sz="1600" b="1" dirty="0" smtClean="0">
                <a:solidFill>
                  <a:schemeClr val="tx1">
                    <a:lumMod val="75000"/>
                    <a:lumOff val="25000"/>
                  </a:schemeClr>
                </a:solidFill>
              </a:rPr>
              <a:t>Vision of a decadal initiative to advance science through integration of data and information.</a:t>
            </a:r>
          </a:p>
          <a:p>
            <a:pPr marL="342900" indent="-342900">
              <a:spcAft>
                <a:spcPts val="600"/>
              </a:spcAft>
              <a:buFont typeface="Wingdings" charset="2"/>
              <a:buChar char="§"/>
            </a:pPr>
            <a:endParaRPr lang="en-US" sz="1600" dirty="0" smtClean="0">
              <a:solidFill>
                <a:schemeClr val="tx1">
                  <a:lumMod val="75000"/>
                  <a:lumOff val="25000"/>
                </a:schemeClr>
              </a:solidFill>
            </a:endParaRPr>
          </a:p>
        </p:txBody>
      </p:sp>
      <p:pic>
        <p:nvPicPr>
          <p:cNvPr id="14" name="Picture 13" descr="IMG_20171114_104313.jpg"/>
          <p:cNvPicPr>
            <a:picLocks noChangeAspect="1"/>
          </p:cNvPicPr>
          <p:nvPr/>
        </p:nvPicPr>
        <p:blipFill>
          <a:blip r:embed="rId5"/>
          <a:stretch>
            <a:fillRect/>
          </a:stretch>
        </p:blipFill>
        <p:spPr>
          <a:xfrm>
            <a:off x="0" y="4728673"/>
            <a:ext cx="5522940" cy="2129326"/>
          </a:xfrm>
          <a:prstGeom prst="rect">
            <a:avLst/>
          </a:prstGeom>
        </p:spPr>
      </p:pic>
      <p:pic>
        <p:nvPicPr>
          <p:cNvPr id="7" name="Picture 6" descr="ISC-Logo.png"/>
          <p:cNvPicPr>
            <a:picLocks noChangeAspect="1"/>
          </p:cNvPicPr>
          <p:nvPr/>
        </p:nvPicPr>
        <p:blipFill>
          <a:blip r:embed="rId6"/>
          <a:stretch>
            <a:fillRect/>
          </a:stretch>
        </p:blipFill>
        <p:spPr>
          <a:xfrm>
            <a:off x="5705095" y="5727231"/>
            <a:ext cx="3438904" cy="1130769"/>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odatalogo-ungroup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392955" cy="1080000"/>
          </a:xfrm>
          <a:prstGeom prst="rect">
            <a:avLst/>
          </a:prstGeom>
        </p:spPr>
      </p:pic>
      <p:sp>
        <p:nvSpPr>
          <p:cNvPr id="10" name="TextBox 9"/>
          <p:cNvSpPr txBox="1"/>
          <p:nvPr/>
        </p:nvSpPr>
        <p:spPr>
          <a:xfrm>
            <a:off x="1392956" y="170103"/>
            <a:ext cx="6274466" cy="954107"/>
          </a:xfrm>
          <a:prstGeom prst="rect">
            <a:avLst/>
          </a:prstGeom>
          <a:noFill/>
        </p:spPr>
        <p:txBody>
          <a:bodyPr wrap="square" rtlCol="0">
            <a:spAutoFit/>
          </a:bodyPr>
          <a:lstStyle/>
          <a:p>
            <a:pPr lvl="0" algn="ctr"/>
            <a:r>
              <a:rPr lang="en-US" sz="2800" b="1" kern="0" dirty="0" smtClean="0">
                <a:solidFill>
                  <a:srgbClr val="1F497D"/>
                </a:solidFill>
              </a:rPr>
              <a:t>Initiative for Data Interoperability</a:t>
            </a:r>
          </a:p>
          <a:p>
            <a:pPr lvl="0" algn="ctr"/>
            <a:r>
              <a:rPr lang="en-US" sz="2800" b="1" kern="0" dirty="0" smtClean="0">
                <a:solidFill>
                  <a:srgbClr val="1F497D"/>
                </a:solidFill>
              </a:rPr>
              <a:t>and Integration</a:t>
            </a:r>
          </a:p>
        </p:txBody>
      </p:sp>
      <p:sp>
        <p:nvSpPr>
          <p:cNvPr id="11" name="TextBox 10"/>
          <p:cNvSpPr txBox="1"/>
          <p:nvPr/>
        </p:nvSpPr>
        <p:spPr>
          <a:xfrm>
            <a:off x="-2" y="1461156"/>
            <a:ext cx="9144001" cy="4247317"/>
          </a:xfrm>
          <a:prstGeom prst="rect">
            <a:avLst/>
          </a:prstGeom>
          <a:noFill/>
        </p:spPr>
        <p:txBody>
          <a:bodyPr wrap="square" rtlCol="0">
            <a:spAutoFit/>
          </a:bodyPr>
          <a:lstStyle/>
          <a:p>
            <a:pPr marL="342900" indent="-342900">
              <a:spcAft>
                <a:spcPts val="600"/>
              </a:spcAft>
              <a:buFont typeface="Wingdings" charset="2"/>
              <a:buChar char="§"/>
            </a:pPr>
            <a:r>
              <a:rPr lang="en-US" sz="1600" b="1" dirty="0" smtClean="0">
                <a:solidFill>
                  <a:schemeClr val="tx1">
                    <a:lumMod val="75000"/>
                    <a:lumOff val="25000"/>
                  </a:schemeClr>
                </a:solidFill>
              </a:rPr>
              <a:t>Strand 1. </a:t>
            </a:r>
            <a:r>
              <a:rPr lang="en-US" sz="1600" dirty="0" smtClean="0">
                <a:solidFill>
                  <a:schemeClr val="tx1">
                    <a:lumMod val="75000"/>
                    <a:lumOff val="25000"/>
                  </a:schemeClr>
                </a:solidFill>
              </a:rPr>
              <a:t>This </a:t>
            </a:r>
            <a:r>
              <a:rPr lang="en-US" sz="1600" b="1" dirty="0" smtClean="0">
                <a:solidFill>
                  <a:schemeClr val="tx1">
                    <a:lumMod val="75000"/>
                    <a:lumOff val="25000"/>
                  </a:schemeClr>
                </a:solidFill>
              </a:rPr>
              <a:t>addresses important application domains </a:t>
            </a:r>
            <a:r>
              <a:rPr lang="en-US" sz="1600" dirty="0" smtClean="0">
                <a:solidFill>
                  <a:schemeClr val="tx1">
                    <a:lumMod val="75000"/>
                    <a:lumOff val="25000"/>
                  </a:schemeClr>
                </a:solidFill>
              </a:rPr>
              <a:t>(infectious disease, resilient cities, and disaster risk, with a possibility of adding agriculture): They have been chosen as major issues where relevant data exists and is accessible, where data integration is a tractable objective, and where there are existing communities of practice that are willing to collaborate.</a:t>
            </a:r>
          </a:p>
          <a:p>
            <a:pPr marL="800100" lvl="1" indent="-342900">
              <a:spcAft>
                <a:spcPts val="600"/>
              </a:spcAft>
              <a:buFont typeface="Wingdings" charset="2"/>
              <a:buChar char="Ø"/>
            </a:pPr>
            <a:r>
              <a:rPr lang="en-US" sz="1600" b="1" dirty="0" smtClean="0">
                <a:solidFill>
                  <a:schemeClr val="tx1">
                    <a:lumMod val="75000"/>
                    <a:lumOff val="25000"/>
                  </a:schemeClr>
                </a:solidFill>
              </a:rPr>
              <a:t>Demonstrate the tractable, achievable benefits of data interoperability</a:t>
            </a:r>
            <a:r>
              <a:rPr lang="en-US" sz="1600" b="1" dirty="0" smtClean="0">
                <a:solidFill>
                  <a:schemeClr val="tx1">
                    <a:lumMod val="75000"/>
                    <a:lumOff val="25000"/>
                  </a:schemeClr>
                </a:solidFill>
              </a:rPr>
              <a:t>.</a:t>
            </a:r>
          </a:p>
          <a:p>
            <a:pPr marL="800100" lvl="1" indent="-342900">
              <a:spcAft>
                <a:spcPts val="600"/>
              </a:spcAft>
            </a:pPr>
            <a:endParaRPr lang="en-US" sz="1600" dirty="0" smtClean="0">
              <a:solidFill>
                <a:schemeClr val="tx1">
                  <a:lumMod val="75000"/>
                  <a:lumOff val="25000"/>
                </a:schemeClr>
              </a:solidFill>
            </a:endParaRPr>
          </a:p>
          <a:p>
            <a:pPr marL="342900" indent="-342900">
              <a:spcAft>
                <a:spcPts val="600"/>
              </a:spcAft>
              <a:buFont typeface="Wingdings" charset="2"/>
              <a:buChar char="§"/>
            </a:pPr>
            <a:r>
              <a:rPr lang="en-US" sz="1600" b="1" dirty="0" smtClean="0">
                <a:solidFill>
                  <a:schemeClr val="tx1">
                    <a:lumMod val="75000"/>
                    <a:lumOff val="25000"/>
                  </a:schemeClr>
                </a:solidFill>
              </a:rPr>
              <a:t>Strand 2 </a:t>
            </a:r>
            <a:r>
              <a:rPr lang="en-US" sz="1600" dirty="0" smtClean="0">
                <a:solidFill>
                  <a:schemeClr val="tx1">
                    <a:lumMod val="75000"/>
                    <a:lumOff val="25000"/>
                  </a:schemeClr>
                </a:solidFill>
              </a:rPr>
              <a:t>will seek to provide </a:t>
            </a:r>
            <a:r>
              <a:rPr lang="en-US" sz="1600" b="1" dirty="0" smtClean="0">
                <a:solidFill>
                  <a:schemeClr val="tx1">
                    <a:lumMod val="75000"/>
                    <a:lumOff val="25000"/>
                  </a:schemeClr>
                </a:solidFill>
              </a:rPr>
              <a:t>data science support for the pilots </a:t>
            </a:r>
            <a:r>
              <a:rPr lang="en-US" sz="1600" dirty="0" smtClean="0">
                <a:solidFill>
                  <a:schemeClr val="tx1">
                    <a:lumMod val="75000"/>
                    <a:lumOff val="25000"/>
                  </a:schemeClr>
                </a:solidFill>
              </a:rPr>
              <a:t>and by extension other disciplines of science that have not yet developed the standards (vocabularies, </a:t>
            </a:r>
            <a:r>
              <a:rPr lang="en-US" sz="1600" dirty="0" err="1" smtClean="0">
                <a:solidFill>
                  <a:schemeClr val="tx1">
                    <a:lumMod val="75000"/>
                    <a:lumOff val="25000"/>
                  </a:schemeClr>
                </a:solidFill>
              </a:rPr>
              <a:t>ontologies</a:t>
            </a:r>
            <a:r>
              <a:rPr lang="en-US" sz="1600" dirty="0" smtClean="0">
                <a:solidFill>
                  <a:schemeClr val="tx1">
                    <a:lumMod val="75000"/>
                    <a:lumOff val="25000"/>
                  </a:schemeClr>
                </a:solidFill>
              </a:rPr>
              <a:t>, etc) that are necessary for effective data integration. … </a:t>
            </a:r>
            <a:r>
              <a:rPr lang="en-US" sz="1600" dirty="0" err="1" smtClean="0">
                <a:solidFill>
                  <a:schemeClr val="tx1">
                    <a:lumMod val="75000"/>
                    <a:lumOff val="25000"/>
                  </a:schemeClr>
                </a:solidFill>
              </a:rPr>
              <a:t>Formalisation</a:t>
            </a:r>
            <a:r>
              <a:rPr lang="en-US" sz="1600" dirty="0" smtClean="0">
                <a:solidFill>
                  <a:schemeClr val="tx1">
                    <a:lumMod val="75000"/>
                    <a:lumOff val="25000"/>
                  </a:schemeClr>
                </a:solidFill>
              </a:rPr>
              <a:t> of the discipline-specific vocabularies is an essential pre-requisite for integration of data from different disciplines.</a:t>
            </a:r>
          </a:p>
          <a:p>
            <a:pPr marL="800100" lvl="1" indent="-342900">
              <a:spcAft>
                <a:spcPts val="600"/>
              </a:spcAft>
              <a:buFont typeface="Wingdings" charset="2"/>
              <a:buChar char="Ø"/>
            </a:pPr>
            <a:r>
              <a:rPr lang="en-US" sz="1600" b="1" dirty="0" smtClean="0">
                <a:solidFill>
                  <a:schemeClr val="tx1">
                    <a:lumMod val="75000"/>
                    <a:lumOff val="25000"/>
                  </a:schemeClr>
                </a:solidFill>
              </a:rPr>
              <a:t>Drawing generic lessons on the actions and support required to promote interoperability and data integration.</a:t>
            </a:r>
          </a:p>
          <a:p>
            <a:pPr marL="800100" lvl="1" indent="-342900">
              <a:spcAft>
                <a:spcPts val="600"/>
              </a:spcAft>
            </a:pPr>
            <a:endParaRPr lang="en-US" sz="1600" dirty="0" smtClean="0">
              <a:solidFill>
                <a:schemeClr val="tx1">
                  <a:lumMod val="75000"/>
                  <a:lumOff val="25000"/>
                </a:schemeClr>
              </a:solidFill>
            </a:endParaRPr>
          </a:p>
          <a:p>
            <a:pPr marL="342900" indent="-342900">
              <a:spcAft>
                <a:spcPts val="600"/>
              </a:spcAft>
              <a:buFont typeface="Wingdings" charset="2"/>
              <a:buChar char="§"/>
            </a:pPr>
            <a:r>
              <a:rPr lang="en-US" sz="1600" b="1" dirty="0" smtClean="0">
                <a:solidFill>
                  <a:schemeClr val="tx1">
                    <a:lumMod val="75000"/>
                    <a:lumOff val="25000"/>
                  </a:schemeClr>
                </a:solidFill>
              </a:rPr>
              <a:t>Kind support of CAST to prepare the initiative by October 2018: examining the core questions, data audit, preliminary recommendations and findings.</a:t>
            </a:r>
          </a:p>
        </p:txBody>
      </p:sp>
      <p:pic>
        <p:nvPicPr>
          <p:cNvPr id="7" name="Picture 6" descr="ISC-Logo.png"/>
          <p:cNvPicPr>
            <a:picLocks noChangeAspect="1"/>
          </p:cNvPicPr>
          <p:nvPr/>
        </p:nvPicPr>
        <p:blipFill>
          <a:blip r:embed="rId5"/>
          <a:stretch>
            <a:fillRect/>
          </a:stretch>
        </p:blipFill>
        <p:spPr>
          <a:xfrm>
            <a:off x="5705095" y="5727231"/>
            <a:ext cx="3438904" cy="1130769"/>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19932" y="1085570"/>
            <a:ext cx="7681111" cy="5551325"/>
          </a:xfrm>
          <a:prstGeom prst="rect">
            <a:avLst/>
          </a:prstGeom>
        </p:spPr>
      </p:pic>
      <p:sp>
        <p:nvSpPr>
          <p:cNvPr id="3" name="TextBox 2"/>
          <p:cNvSpPr txBox="1"/>
          <p:nvPr/>
        </p:nvSpPr>
        <p:spPr>
          <a:xfrm>
            <a:off x="1784194" y="254573"/>
            <a:ext cx="5836435" cy="830997"/>
          </a:xfrm>
          <a:prstGeom prst="rect">
            <a:avLst/>
          </a:prstGeom>
          <a:noFill/>
        </p:spPr>
        <p:txBody>
          <a:bodyPr wrap="square" rtlCol="0">
            <a:spAutoFit/>
          </a:bodyPr>
          <a:lstStyle/>
          <a:p>
            <a:pPr algn="ctr"/>
            <a:r>
              <a:rPr lang="en-US" sz="2400" b="1" dirty="0" smtClean="0">
                <a:solidFill>
                  <a:schemeClr val="tx2"/>
                </a:solidFill>
              </a:rPr>
              <a:t>ISC-CODATA </a:t>
            </a:r>
            <a:r>
              <a:rPr lang="en-US" sz="2400" b="1" dirty="0" err="1" smtClean="0">
                <a:solidFill>
                  <a:schemeClr val="tx2"/>
                </a:solidFill>
              </a:rPr>
              <a:t>Programme</a:t>
            </a:r>
            <a:r>
              <a:rPr lang="en-US" sz="2400" b="1" dirty="0">
                <a:solidFill>
                  <a:schemeClr val="tx2"/>
                </a:solidFill>
              </a:rPr>
              <a:t>:</a:t>
            </a:r>
            <a:r>
              <a:rPr lang="en-US" sz="2400" b="1" dirty="0" smtClean="0">
                <a:solidFill>
                  <a:schemeClr val="tx2"/>
                </a:solidFill>
              </a:rPr>
              <a:t> </a:t>
            </a:r>
          </a:p>
          <a:p>
            <a:pPr algn="ctr"/>
            <a:r>
              <a:rPr lang="en-US" sz="2400" b="1" dirty="0" smtClean="0">
                <a:solidFill>
                  <a:schemeClr val="tx2"/>
                </a:solidFill>
              </a:rPr>
              <a:t>Data Integration for Global Challenges </a:t>
            </a:r>
            <a:endParaRPr lang="en-US" sz="2400" b="1" dirty="0">
              <a:solidFill>
                <a:schemeClr val="tx2"/>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59371057"/>
      </p:ext>
    </p:extLst>
  </p:cSld>
  <p:clrMapOvr>
    <a:masterClrMapping/>
  </p:clrMapOvr>
  <p:timing>
    <p:tnLst>
      <p:par>
        <p:cTn id="1" dur="indefinite" restart="never" nodeType="tmRoot"/>
      </p:par>
    </p:tnLst>
  </p:timing>
</p:sld>
</file>

<file path=ppt/theme/theme1.xml><?xml version="1.0" encoding="utf-8"?>
<a:theme xmlns:a="http://schemas.openxmlformats.org/drawingml/2006/main" name="CODATA Presentation Template-v01-13-08">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8080"/>
      </a:hlink>
      <a:folHlink>
        <a:srgbClr val="008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CODATA Presentation Template-v01-13-08.potx</Template>
  <TotalTime>52038</TotalTime>
  <Words>2168</Words>
  <Application>Microsoft Macintosh PowerPoint</Application>
  <PresentationFormat>On-screen Show (4:3)</PresentationFormat>
  <Paragraphs>182</Paragraphs>
  <Slides>18</Slides>
  <Notes>12</Notes>
  <HiddenSlides>0</HiddenSlides>
  <MMClips>0</MMClips>
  <ScaleCrop>false</ScaleCrop>
  <HeadingPairs>
    <vt:vector size="4" baseType="variant">
      <vt:variant>
        <vt:lpstr>Design Template</vt:lpstr>
      </vt:variant>
      <vt:variant>
        <vt:i4>1</vt:i4>
      </vt:variant>
      <vt:variant>
        <vt:lpstr>Slide Titles</vt:lpstr>
      </vt:variant>
      <vt:variant>
        <vt:i4>18</vt:i4>
      </vt:variant>
    </vt:vector>
  </HeadingPairs>
  <TitlesOfParts>
    <vt:vector size="19" baseType="lpstr">
      <vt:lpstr>CODATA Presentation Template-v01-13-08</vt:lpstr>
      <vt:lpstr>ISC CODATA Data Integration Initiative (Data Interoperability and Integration for Interdisciplinary Research Programmes)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vector>
  </TitlesOfParts>
  <Company>University of Hull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Simon Hodson</dc:creator>
  <cp:lastModifiedBy>Simon Hodson</cp:lastModifiedBy>
  <cp:revision>1719</cp:revision>
  <dcterms:created xsi:type="dcterms:W3CDTF">2018-09-30T19:13:08Z</dcterms:created>
  <dcterms:modified xsi:type="dcterms:W3CDTF">2018-10-01T08:30:17Z</dcterms:modified>
</cp:coreProperties>
</file>