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72" r:id="rId6"/>
    <p:sldId id="273" r:id="rId7"/>
    <p:sldId id="274" r:id="rId8"/>
    <p:sldId id="275" r:id="rId9"/>
    <p:sldId id="276" r:id="rId10"/>
    <p:sldId id="277" r:id="rId11"/>
    <p:sldId id="259" r:id="rId12"/>
    <p:sldId id="261" r:id="rId13"/>
    <p:sldId id="279" r:id="rId14"/>
    <p:sldId id="28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5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6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5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1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5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1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2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AA2F6-3037-4D89-B0D3-D831EC1DF5AF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95252-9F1A-41A7-A25A-349CF8A1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5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dl.sfu.ca/NADDI/abstracts/?c=presentations#B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Object</a:t>
            </a:r>
            <a:r>
              <a:rPr lang="de-DE" dirty="0" smtClean="0"/>
              <a:t> Description </a:t>
            </a:r>
            <a:r>
              <a:rPr lang="de-DE" dirty="0" err="1" smtClean="0"/>
              <a:t>by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Data Records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DDI </a:t>
            </a:r>
            <a:r>
              <a:rPr lang="de-DE" dirty="0" err="1"/>
              <a:t>Moving</a:t>
            </a:r>
            <a:r>
              <a:rPr lang="de-DE" dirty="0"/>
              <a:t> Forward - IASSIST </a:t>
            </a:r>
            <a:r>
              <a:rPr lang="de-DE" dirty="0" smtClean="0"/>
              <a:t>Sprint, May 2014</a:t>
            </a:r>
            <a:endParaRPr lang="en-US" dirty="0"/>
          </a:p>
          <a:p>
            <a:endParaRPr lang="de-DE" dirty="0" smtClean="0"/>
          </a:p>
          <a:p>
            <a:r>
              <a:rPr lang="de-DE" dirty="0" smtClean="0"/>
              <a:t>Joachim Wackerow</a:t>
            </a:r>
          </a:p>
          <a:p>
            <a:r>
              <a:rPr lang="de-DE" dirty="0" smtClean="0"/>
              <a:t>Larry </a:t>
            </a:r>
            <a:r>
              <a:rPr lang="de-DE" dirty="0" err="1" smtClean="0"/>
              <a:t>Hoyle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522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or Metadata?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14368"/>
              </p:ext>
            </p:extLst>
          </p:nvPr>
        </p:nvGraphicFramePr>
        <p:xfrm>
          <a:off x="-5537" y="4953000"/>
          <a:ext cx="9052376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8154"/>
                <a:gridCol w="1298278"/>
                <a:gridCol w="1404986"/>
                <a:gridCol w="1262709"/>
                <a:gridCol w="853662"/>
                <a:gridCol w="1653971"/>
                <a:gridCol w="746954"/>
                <a:gridCol w="853662"/>
              </a:tblGrid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SegmentID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SegmentName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CampusBuilding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EveningVenue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YearBuilt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Address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Cluster1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MiningVar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AlumniCenter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1983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1266 Oread Ave.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1.27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StudentUnion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1926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1301 </a:t>
                      </a:r>
                      <a:r>
                        <a:rPr lang="en-US" sz="1300" u="none" strike="noStrike" dirty="0" smtClean="0">
                          <a:effectLst/>
                        </a:rPr>
                        <a:t>Jayhawk </a:t>
                      </a:r>
                      <a:r>
                        <a:rPr lang="en-US" sz="1300" u="none" strike="noStrike" dirty="0">
                          <a:effectLst/>
                        </a:rPr>
                        <a:t>Blvd.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0.8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3" marR="9253" marT="9253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1219200"/>
            <a:ext cx="80926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Depends on use, doesn’t it? (c.f. NSA use of phone “metadata”)</a:t>
            </a:r>
          </a:p>
          <a:p>
            <a:endParaRPr lang="en-US" sz="2400" dirty="0"/>
          </a:p>
          <a:p>
            <a:r>
              <a:rPr lang="en-US" sz="2400" dirty="0" smtClean="0"/>
              <a:t>YearBuilt might be metadata when searching for image segments or text descriptions of old buildings</a:t>
            </a:r>
          </a:p>
          <a:p>
            <a:endParaRPr lang="en-US" sz="2400" dirty="0" smtClean="0"/>
          </a:p>
          <a:p>
            <a:r>
              <a:rPr lang="en-US" sz="2400" dirty="0" smtClean="0"/>
              <a:t>It might be data if we used the text mining variables to predict building age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389685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Metadata?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>
            <a:off x="4152900" y="4266188"/>
            <a:ext cx="1028700" cy="6106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38800" y="39024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Data?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334000" y="4266188"/>
            <a:ext cx="762000" cy="6106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23728" y="6520259"/>
            <a:ext cx="4896544" cy="365125"/>
          </a:xfrm>
        </p:spPr>
        <p:txBody>
          <a:bodyPr/>
          <a:lstStyle/>
          <a:p>
            <a:r>
              <a:rPr lang="en-US" dirty="0" smtClean="0"/>
              <a:t>Hoyle, Alternatives for Representing Coding of Qualitative Data, NADDI2014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Description </a:t>
            </a:r>
            <a:r>
              <a:rPr lang="de-DE" dirty="0" err="1" smtClean="0"/>
              <a:t>by</a:t>
            </a:r>
            <a:r>
              <a:rPr lang="de-DE" dirty="0" smtClean="0"/>
              <a:t> Data Records in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Any</a:t>
            </a:r>
            <a:r>
              <a:rPr lang="de-DE" dirty="0" smtClean="0"/>
              <a:t>“ </a:t>
            </a:r>
            <a:r>
              <a:rPr lang="de-DE" dirty="0" err="1"/>
              <a:t>o</a:t>
            </a:r>
            <a:r>
              <a:rPr lang="de-DE" dirty="0" err="1" smtClean="0"/>
              <a:t>bject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/>
              <a:t>r</a:t>
            </a:r>
            <a:r>
              <a:rPr lang="de-DE" dirty="0" err="1" smtClean="0"/>
              <a:t>ecord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Segment („qualitative“ </a:t>
            </a:r>
            <a:r>
              <a:rPr lang="de-DE" dirty="0" err="1" smtClean="0"/>
              <a:t>data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New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endParaRPr lang="de-DE" dirty="0" smtClean="0"/>
          </a:p>
          <a:p>
            <a:pPr lvl="1"/>
            <a:r>
              <a:rPr lang="de-DE" dirty="0" smtClean="0"/>
              <a:t>New </a:t>
            </a:r>
            <a:r>
              <a:rPr lang="de-DE" dirty="0" err="1" smtClean="0"/>
              <a:t>instruments</a:t>
            </a:r>
            <a:endParaRPr lang="de-DE" dirty="0" smtClean="0"/>
          </a:p>
          <a:p>
            <a:pPr lvl="1"/>
            <a:r>
              <a:rPr lang="de-DE" dirty="0" smtClean="0"/>
              <a:t>New </a:t>
            </a:r>
            <a:r>
              <a:rPr lang="de-DE" dirty="0" err="1" smtClean="0"/>
              <a:t>methods</a:t>
            </a:r>
            <a:endParaRPr lang="en-US" dirty="0"/>
          </a:p>
          <a:p>
            <a:r>
              <a:rPr lang="de-DE" dirty="0" smtClean="0"/>
              <a:t>Approach </a:t>
            </a:r>
            <a:r>
              <a:rPr lang="de-DE" dirty="0" err="1" smtClean="0"/>
              <a:t>most</a:t>
            </a:r>
            <a:r>
              <a:rPr lang="de-DE" dirty="0" smtClean="0"/>
              <a:t> powerful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description</a:t>
            </a:r>
            <a:r>
              <a:rPr lang="de-DE" dirty="0" smtClean="0"/>
              <a:t> (</a:t>
            </a:r>
            <a:r>
              <a:rPr lang="de-DE" dirty="0" err="1" smtClean="0"/>
              <a:t>interplay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4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Object</a:t>
            </a:r>
            <a:r>
              <a:rPr lang="de-DE" dirty="0" smtClean="0"/>
              <a:t> Description </a:t>
            </a:r>
            <a:r>
              <a:rPr lang="de-DE" dirty="0" err="1" smtClean="0"/>
              <a:t>by</a:t>
            </a:r>
            <a:r>
              <a:rPr lang="de-DE" dirty="0" smtClean="0"/>
              <a:t> Data Records</a:t>
            </a:r>
            <a:br>
              <a:rPr lang="de-DE" dirty="0" smtClean="0"/>
            </a:br>
            <a:r>
              <a:rPr lang="de-DE" dirty="0" smtClean="0"/>
              <a:t>Summary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model</a:t>
            </a:r>
            <a:r>
              <a:rPr lang="de-DE" dirty="0" smtClean="0"/>
              <a:t> „</a:t>
            </a:r>
            <a:r>
              <a:rPr lang="de-DE" dirty="0" err="1" smtClean="0"/>
              <a:t>extension</a:t>
            </a:r>
            <a:r>
              <a:rPr lang="de-DE" dirty="0" smtClean="0"/>
              <a:t>“</a:t>
            </a:r>
            <a:endParaRPr lang="en-US" dirty="0" smtClean="0"/>
          </a:p>
          <a:p>
            <a:r>
              <a:rPr lang="en-US" dirty="0" smtClean="0"/>
              <a:t>Description </a:t>
            </a:r>
            <a:r>
              <a:rPr lang="en-US" dirty="0"/>
              <a:t>of any objects where no wide agreement exists </a:t>
            </a:r>
          </a:p>
          <a:p>
            <a:r>
              <a:rPr lang="en-US" dirty="0" smtClean="0"/>
              <a:t>Description </a:t>
            </a:r>
            <a:r>
              <a:rPr lang="en-US" dirty="0"/>
              <a:t>of objects which are unknown at design time of model</a:t>
            </a:r>
          </a:p>
          <a:p>
            <a:r>
              <a:rPr lang="en-US" dirty="0"/>
              <a:t>No advanced modelling skills </a:t>
            </a:r>
            <a:r>
              <a:rPr lang="en-US" dirty="0" smtClean="0"/>
              <a:t>required, less work than a formal model extension</a:t>
            </a:r>
            <a:endParaRPr lang="en-US" dirty="0"/>
          </a:p>
          <a:p>
            <a:pPr lvl="1"/>
            <a:r>
              <a:rPr lang="en-US" dirty="0" smtClean="0"/>
              <a:t>Entity–relationship </a:t>
            </a:r>
            <a:r>
              <a:rPr lang="en-US" dirty="0"/>
              <a:t>modelling useful for more complex usage</a:t>
            </a:r>
          </a:p>
          <a:p>
            <a:r>
              <a:rPr lang="en-US" dirty="0"/>
              <a:t>Can be driven by user communities</a:t>
            </a:r>
          </a:p>
          <a:p>
            <a:pPr lvl="1"/>
            <a:r>
              <a:rPr lang="en-US" dirty="0"/>
              <a:t>Best practices and specific profiles per domain </a:t>
            </a:r>
            <a:r>
              <a:rPr lang="en-US" dirty="0" smtClean="0"/>
              <a:t>are useful</a:t>
            </a:r>
          </a:p>
          <a:p>
            <a:pPr lvl="1"/>
            <a:r>
              <a:rPr lang="de-DE" dirty="0" smtClean="0"/>
              <a:t>Data </a:t>
            </a:r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descriptions</a:t>
            </a:r>
            <a:r>
              <a:rPr lang="de-DE" dirty="0" smtClean="0"/>
              <a:t> in </a:t>
            </a:r>
            <a:r>
              <a:rPr lang="en-US" dirty="0" smtClean="0"/>
              <a:t>resource package enable reuse and sharing</a:t>
            </a: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Object</a:t>
            </a:r>
            <a:r>
              <a:rPr lang="de-DE" dirty="0"/>
              <a:t> Description </a:t>
            </a:r>
            <a:r>
              <a:rPr lang="de-DE" dirty="0" err="1"/>
              <a:t>by</a:t>
            </a:r>
            <a:r>
              <a:rPr lang="de-DE" dirty="0"/>
              <a:t> Data Records</a:t>
            </a:r>
            <a:br>
              <a:rPr lang="de-DE" dirty="0"/>
            </a:br>
            <a:r>
              <a:rPr lang="de-DE" dirty="0"/>
              <a:t>Summary </a:t>
            </a:r>
            <a:r>
              <a:rPr lang="de-DE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Easy </a:t>
            </a:r>
            <a:r>
              <a:rPr lang="en-US" dirty="0"/>
              <a:t>data entry (spreadsheet</a:t>
            </a:r>
            <a:r>
              <a:rPr lang="en-US" dirty="0" smtClean="0"/>
              <a:t>)</a:t>
            </a:r>
          </a:p>
          <a:p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software</a:t>
            </a:r>
            <a:r>
              <a:rPr lang="de-DE" dirty="0" smtClean="0"/>
              <a:t> </a:t>
            </a:r>
            <a:r>
              <a:rPr lang="en-US" dirty="0"/>
              <a:t>built for a particular </a:t>
            </a:r>
            <a:r>
              <a:rPr lang="en-US" dirty="0" smtClean="0"/>
              <a:t>community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understand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records</a:t>
            </a:r>
            <a:endParaRPr lang="de-DE" dirty="0" smtClean="0"/>
          </a:p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(</a:t>
            </a:r>
            <a:r>
              <a:rPr lang="de-DE" dirty="0" err="1" smtClean="0"/>
              <a:t>theoretical</a:t>
            </a:r>
            <a:r>
              <a:rPr lang="de-DE" dirty="0" smtClean="0"/>
              <a:t>): </a:t>
            </a:r>
            <a:r>
              <a:rPr lang="de-DE" dirty="0" err="1" smtClean="0"/>
              <a:t>description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smtClean="0"/>
              <a:t>questionnaire</a:t>
            </a:r>
            <a:endParaRPr lang="de-DE" dirty="0" smtClean="0"/>
          </a:p>
          <a:p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in </a:t>
            </a:r>
            <a:r>
              <a:rPr lang="de-DE" dirty="0"/>
              <a:t>ROLAP (Relational Online Analytical Processing)</a:t>
            </a:r>
            <a:endParaRPr lang="en-US" dirty="0"/>
          </a:p>
          <a:p>
            <a:r>
              <a:rPr lang="en-US" dirty="0"/>
              <a:t>Could be later transformed to a model </a:t>
            </a:r>
            <a:r>
              <a:rPr lang="en-US" dirty="0" smtClean="0"/>
              <a:t>extension when semantics are understood and widely agreed</a:t>
            </a:r>
            <a:endParaRPr lang="en-US" dirty="0"/>
          </a:p>
          <a:p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Limitations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Model </a:t>
            </a:r>
            <a:r>
              <a:rPr lang="de-DE" dirty="0" err="1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Can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describe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understanding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domain</a:t>
            </a:r>
            <a:endParaRPr lang="de-DE" dirty="0" smtClean="0"/>
          </a:p>
          <a:p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rely</a:t>
            </a:r>
            <a:r>
              <a:rPr lang="de-DE" dirty="0" smtClean="0"/>
              <a:t> on </a:t>
            </a:r>
            <a:r>
              <a:rPr lang="de-DE" dirty="0" err="1" smtClean="0"/>
              <a:t>widely</a:t>
            </a:r>
            <a:r>
              <a:rPr lang="de-DE" dirty="0" smtClean="0"/>
              <a:t> </a:t>
            </a:r>
            <a:r>
              <a:rPr lang="de-DE" dirty="0" err="1" smtClean="0"/>
              <a:t>accepted</a:t>
            </a:r>
            <a:r>
              <a:rPr lang="de-DE" dirty="0" smtClean="0"/>
              <a:t> </a:t>
            </a:r>
            <a:r>
              <a:rPr lang="de-DE" dirty="0" err="1" smtClean="0"/>
              <a:t>understanding</a:t>
            </a:r>
            <a:endParaRPr lang="de-DE" dirty="0" smtClean="0"/>
          </a:p>
          <a:p>
            <a:r>
              <a:rPr lang="de-DE" dirty="0" err="1" smtClean="0"/>
              <a:t>Requires</a:t>
            </a:r>
            <a:r>
              <a:rPr lang="de-DE" dirty="0" smtClean="0"/>
              <a:t> </a:t>
            </a:r>
            <a:r>
              <a:rPr lang="de-DE" dirty="0" err="1" smtClean="0"/>
              <a:t>modelling</a:t>
            </a:r>
            <a:r>
              <a:rPr lang="de-DE" dirty="0" smtClean="0"/>
              <a:t> </a:t>
            </a:r>
            <a:r>
              <a:rPr lang="de-DE" dirty="0" err="1" smtClean="0"/>
              <a:t>skills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integration</a:t>
            </a:r>
            <a:r>
              <a:rPr lang="de-DE" dirty="0" smtClean="0"/>
              <a:t> in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endParaRPr lang="de-DE" dirty="0" smtClean="0"/>
          </a:p>
          <a:p>
            <a:r>
              <a:rPr lang="de-DE" dirty="0" smtClean="0"/>
              <a:t>DDI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describe</a:t>
            </a:r>
            <a:r>
              <a:rPr lang="de-DE" dirty="0" smtClean="0"/>
              <a:t> all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, </a:t>
            </a:r>
            <a:r>
              <a:rPr lang="de-DE" dirty="0" err="1" smtClean="0"/>
              <a:t>instruments</a:t>
            </a:r>
            <a:r>
              <a:rPr lang="de-DE" dirty="0" smtClean="0"/>
              <a:t>, </a:t>
            </a:r>
            <a:r>
              <a:rPr lang="de-DE" dirty="0" err="1" smtClean="0"/>
              <a:t>methods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endParaRPr lang="de-DE" dirty="0" smtClean="0"/>
          </a:p>
          <a:p>
            <a:pPr lvl="1"/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solution</a:t>
            </a:r>
            <a:r>
              <a:rPr lang="de-DE" dirty="0" smtClean="0"/>
              <a:t>: DDI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rely</a:t>
            </a:r>
            <a:r>
              <a:rPr lang="de-DE" dirty="0" smtClean="0"/>
              <a:t> on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standards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domains</a:t>
            </a:r>
            <a:r>
              <a:rPr lang="de-DE" dirty="0" smtClean="0"/>
              <a:t>. This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Ideas</a:t>
            </a:r>
            <a:r>
              <a:rPr lang="de-DE" dirty="0" smtClean="0"/>
              <a:t> on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>
            <a:normAutofit/>
          </a:bodyPr>
          <a:lstStyle/>
          <a:p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machine-actionable</a:t>
            </a:r>
            <a:r>
              <a:rPr lang="de-DE" dirty="0" smtClean="0"/>
              <a:t> </a:t>
            </a:r>
            <a:r>
              <a:rPr lang="de-DE" dirty="0" err="1" smtClean="0"/>
              <a:t>additions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DDI 4: </a:t>
            </a:r>
          </a:p>
          <a:p>
            <a:pPr lvl="1"/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</a:t>
            </a:r>
            <a:r>
              <a:rPr lang="de-DE" dirty="0" err="1" smtClean="0"/>
              <a:t>logical</a:t>
            </a:r>
            <a:r>
              <a:rPr lang="de-DE" dirty="0" smtClean="0"/>
              <a:t> </a:t>
            </a:r>
            <a:r>
              <a:rPr lang="de-DE" dirty="0" err="1" smtClean="0"/>
              <a:t>product</a:t>
            </a:r>
            <a:r>
              <a:rPr lang="de-DE" dirty="0" smtClean="0"/>
              <a:t>“</a:t>
            </a:r>
          </a:p>
          <a:p>
            <a:pPr lvl="1"/>
            <a:r>
              <a:rPr lang="de-DE" dirty="0" smtClean="0"/>
              <a:t>Type/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logical</a:t>
            </a:r>
            <a:r>
              <a:rPr lang="de-DE" dirty="0" smtClean="0"/>
              <a:t> </a:t>
            </a:r>
            <a:r>
              <a:rPr lang="de-DE" dirty="0" err="1" smtClean="0"/>
              <a:t>record</a:t>
            </a:r>
            <a:endParaRPr lang="de-DE" dirty="0" smtClean="0"/>
          </a:p>
          <a:p>
            <a:pPr lvl="1"/>
            <a:r>
              <a:rPr lang="de-DE" dirty="0" smtClean="0"/>
              <a:t>Type/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variable</a:t>
            </a:r>
          </a:p>
          <a:p>
            <a:pPr lvl="1"/>
            <a:r>
              <a:rPr lang="de-DE" dirty="0" smtClean="0"/>
              <a:t>Description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relationship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variables</a:t>
            </a:r>
          </a:p>
          <a:p>
            <a:pPr lvl="1"/>
            <a:r>
              <a:rPr lang="de-DE" dirty="0" smtClean="0"/>
              <a:t>Hooks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description</a:t>
            </a:r>
            <a:r>
              <a:rPr lang="de-DE" dirty="0" smtClean="0"/>
              <a:t>?</a:t>
            </a:r>
          </a:p>
          <a:p>
            <a:r>
              <a:rPr lang="de-DE" dirty="0" smtClean="0"/>
              <a:t>Qualitative: </a:t>
            </a:r>
            <a:r>
              <a:rPr lang="de-DE" dirty="0" err="1" smtClean="0"/>
              <a:t>identification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purely</a:t>
            </a:r>
            <a:r>
              <a:rPr lang="de-DE" dirty="0" smtClean="0"/>
              <a:t> qualitative </a:t>
            </a:r>
            <a:r>
              <a:rPr lang="de-DE" dirty="0" err="1" smtClean="0"/>
              <a:t>objects</a:t>
            </a:r>
            <a:r>
              <a:rPr lang="de-DE" dirty="0" smtClean="0"/>
              <a:t>,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candidates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DDI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Excursion</a:t>
            </a:r>
            <a:r>
              <a:rPr lang="de-DE" dirty="0" smtClean="0"/>
              <a:t>: Data </a:t>
            </a:r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Survey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>
            <a:normAutofit fontScale="92500" lnSpcReduction="20000"/>
          </a:bodyPr>
          <a:lstStyle/>
          <a:p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person</a:t>
            </a:r>
            <a:endParaRPr lang="de-DE" dirty="0" smtClean="0"/>
          </a:p>
          <a:p>
            <a:r>
              <a:rPr lang="de-DE" dirty="0" smtClean="0"/>
              <a:t>Variables (like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edctn</a:t>
            </a:r>
            <a:r>
              <a:rPr lang="de-DE" dirty="0" smtClean="0"/>
              <a:t>) </a:t>
            </a:r>
            <a:r>
              <a:rPr lang="de-DE" dirty="0" err="1" smtClean="0"/>
              <a:t>describe</a:t>
            </a:r>
            <a:r>
              <a:rPr lang="de-DE" dirty="0" smtClean="0"/>
              <a:t> a </a:t>
            </a:r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40768"/>
            <a:ext cx="86106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923928" y="1556792"/>
            <a:ext cx="4608512" cy="4104456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1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units</a:t>
            </a:r>
            <a:r>
              <a:rPr lang="de-DE" dirty="0" smtClean="0"/>
              <a:t>: </a:t>
            </a:r>
            <a:r>
              <a:rPr lang="de-DE" dirty="0" err="1" smtClean="0"/>
              <a:t>person</a:t>
            </a:r>
            <a:r>
              <a:rPr lang="de-DE" dirty="0" smtClean="0"/>
              <a:t>, </a:t>
            </a:r>
            <a:r>
              <a:rPr lang="de-DE" dirty="0" err="1" smtClean="0"/>
              <a:t>household</a:t>
            </a:r>
            <a:r>
              <a:rPr lang="de-DE" dirty="0" smtClean="0"/>
              <a:t>, </a:t>
            </a:r>
            <a:r>
              <a:rPr lang="de-DE" dirty="0" err="1" smtClean="0"/>
              <a:t>family</a:t>
            </a:r>
            <a:endParaRPr lang="de-DE" dirty="0" smtClean="0"/>
          </a:p>
          <a:p>
            <a:pPr lvl="1"/>
            <a:r>
              <a:rPr lang="de-DE" dirty="0" smtClean="0"/>
              <a:t>I.e.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endParaRPr lang="de-DE" dirty="0" smtClean="0"/>
          </a:p>
          <a:p>
            <a:r>
              <a:rPr lang="de-DE" dirty="0" smtClean="0"/>
              <a:t>Multiple </a:t>
            </a:r>
            <a:r>
              <a:rPr lang="de-DE" dirty="0" err="1" smtClean="0"/>
              <a:t>records</a:t>
            </a:r>
            <a:r>
              <a:rPr lang="de-DE" dirty="0" smtClean="0"/>
              <a:t> per </a:t>
            </a:r>
            <a:r>
              <a:rPr lang="de-DE" dirty="0" err="1" smtClean="0"/>
              <a:t>unit</a:t>
            </a:r>
            <a:endParaRPr lang="de-DE" dirty="0" smtClean="0"/>
          </a:p>
          <a:p>
            <a:pPr lvl="1"/>
            <a:r>
              <a:rPr lang="de-DE" dirty="0" smtClean="0"/>
              <a:t>Unit 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endParaRPr lang="de-DE" dirty="0" smtClean="0"/>
          </a:p>
          <a:p>
            <a:r>
              <a:rPr lang="de-DE" dirty="0" smtClean="0"/>
              <a:t>Event </a:t>
            </a:r>
            <a:r>
              <a:rPr lang="de-DE" dirty="0" err="1" smtClean="0"/>
              <a:t>data</a:t>
            </a:r>
            <a:r>
              <a:rPr lang="de-DE" dirty="0" smtClean="0"/>
              <a:t>: </a:t>
            </a:r>
            <a:r>
              <a:rPr lang="de-DE" dirty="0" err="1" smtClean="0"/>
              <a:t>unit</a:t>
            </a:r>
            <a:r>
              <a:rPr lang="de-DE" dirty="0" smtClean="0"/>
              <a:t> </a:t>
            </a:r>
            <a:r>
              <a:rPr lang="en-US" dirty="0" smtClean="0"/>
              <a:t>documents </a:t>
            </a:r>
            <a:r>
              <a:rPr lang="en-US" dirty="0"/>
              <a:t>spans of time ending in an </a:t>
            </a:r>
            <a:r>
              <a:rPr lang="en-US" dirty="0" smtClean="0"/>
              <a:t>event</a:t>
            </a:r>
          </a:p>
          <a:p>
            <a:pPr lvl="1"/>
            <a:r>
              <a:rPr lang="de-DE" dirty="0" smtClean="0"/>
              <a:t>Person 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38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„Community </a:t>
            </a:r>
            <a:r>
              <a:rPr lang="de-DE" dirty="0" err="1" smtClean="0"/>
              <a:t>Profiles</a:t>
            </a:r>
            <a:r>
              <a:rPr lang="de-DE" dirty="0" smtClean="0"/>
              <a:t>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Demographic</a:t>
            </a:r>
            <a:r>
              <a:rPr lang="de-DE" dirty="0" smtClean="0"/>
              <a:t> variables</a:t>
            </a:r>
          </a:p>
          <a:p>
            <a:r>
              <a:rPr lang="de-DE" dirty="0" smtClean="0"/>
              <a:t>(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science</a:t>
            </a:r>
            <a:r>
              <a:rPr lang="de-DE" dirty="0" smtClean="0"/>
              <a:t>) </a:t>
            </a:r>
            <a:r>
              <a:rPr lang="de-DE" dirty="0" err="1" smtClean="0"/>
              <a:t>classifications</a:t>
            </a:r>
            <a:r>
              <a:rPr lang="de-DE" dirty="0"/>
              <a:t> </a:t>
            </a:r>
            <a:r>
              <a:rPr lang="de-DE" dirty="0" smtClean="0"/>
              <a:t>like ISCO, ISCED </a:t>
            </a:r>
          </a:p>
          <a:p>
            <a:r>
              <a:rPr lang="de-DE" dirty="0"/>
              <a:t>Unit </a:t>
            </a:r>
            <a:r>
              <a:rPr lang="de-DE" dirty="0" err="1" smtClean="0"/>
              <a:t>identifiers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relationships</a:t>
            </a:r>
            <a:r>
              <a:rPr lang="de-DE" dirty="0" smtClean="0"/>
              <a:t> (i.e. </a:t>
            </a:r>
            <a:r>
              <a:rPr lang="de-DE" dirty="0" err="1" smtClean="0"/>
              <a:t>person</a:t>
            </a:r>
            <a:r>
              <a:rPr lang="de-DE" dirty="0" smtClean="0"/>
              <a:t>/</a:t>
            </a:r>
            <a:r>
              <a:rPr lang="de-DE" dirty="0" err="1" smtClean="0"/>
              <a:t>household</a:t>
            </a:r>
            <a:r>
              <a:rPr lang="de-DE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Description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Object</a:t>
            </a:r>
            <a:r>
              <a:rPr lang="de-DE" dirty="0" smtClean="0"/>
              <a:t> Segments</a:t>
            </a:r>
            <a:br>
              <a:rPr lang="de-DE" dirty="0" smtClean="0"/>
            </a:br>
            <a:r>
              <a:rPr lang="de-DE" dirty="0" err="1" smtClean="0"/>
              <a:t>by</a:t>
            </a:r>
            <a:r>
              <a:rPr lang="de-DE" dirty="0" smtClean="0"/>
              <a:t> Data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Larry </a:t>
            </a:r>
            <a:r>
              <a:rPr lang="de-DE" dirty="0" err="1" smtClean="0"/>
              <a:t>Hoyle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 </a:t>
            </a:r>
            <a:r>
              <a:rPr lang="de-DE" dirty="0" err="1" smtClean="0"/>
              <a:t>while</a:t>
            </a:r>
            <a:r>
              <a:rPr lang="de-DE" dirty="0" smtClean="0"/>
              <a:t> a </a:t>
            </a:r>
            <a:r>
              <a:rPr lang="de-DE" dirty="0" err="1" smtClean="0"/>
              <a:t>stay</a:t>
            </a:r>
            <a:r>
              <a:rPr lang="de-DE" dirty="0" smtClean="0"/>
              <a:t> at GESIS in November 2013</a:t>
            </a:r>
          </a:p>
          <a:p>
            <a:r>
              <a:rPr lang="de-DE" dirty="0" smtClean="0"/>
              <a:t>Larry </a:t>
            </a:r>
            <a:r>
              <a:rPr lang="de-DE" dirty="0" err="1" smtClean="0"/>
              <a:t>presented</a:t>
            </a:r>
            <a:r>
              <a:rPr lang="de-DE" dirty="0" smtClean="0"/>
              <a:t> at NADDI 2014:</a:t>
            </a:r>
            <a:br>
              <a:rPr lang="de-DE" dirty="0" smtClean="0"/>
            </a:br>
            <a:r>
              <a:rPr lang="de-DE" dirty="0" smtClean="0"/>
              <a:t>„</a:t>
            </a:r>
            <a:r>
              <a:rPr lang="en-US" dirty="0" smtClean="0">
                <a:hlinkClick r:id="rId2"/>
              </a:rPr>
              <a:t>Alternatives </a:t>
            </a:r>
            <a:r>
              <a:rPr lang="en-US" dirty="0">
                <a:hlinkClick r:id="rId2"/>
              </a:rPr>
              <a:t>for Representing Coding of Qualitative Data in </a:t>
            </a:r>
            <a:r>
              <a:rPr lang="en-US" dirty="0" smtClean="0">
                <a:hlinkClick r:id="rId2"/>
              </a:rPr>
              <a:t>DDI</a:t>
            </a:r>
            <a:r>
              <a:rPr lang="de-DE" dirty="0" smtClean="0"/>
              <a:t>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dirty="0" smtClean="0"/>
              <a:t>Codes and Memos</a:t>
            </a:r>
            <a:endParaRPr lang="en-US" dirty="0"/>
          </a:p>
        </p:txBody>
      </p:sp>
      <p:pic>
        <p:nvPicPr>
          <p:cNvPr id="8" name="Picture 2" descr="University of Kansas Campus - Photo by University Relations - all rights reserve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08"/>
          <a:stretch/>
        </p:blipFill>
        <p:spPr bwMode="auto">
          <a:xfrm>
            <a:off x="457200" y="1905000"/>
            <a:ext cx="828675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26720" y="3495675"/>
            <a:ext cx="1981200" cy="10668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9600" y="1410219"/>
            <a:ext cx="114300" cy="182351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72441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“Dinner site”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62600" y="1676400"/>
            <a:ext cx="114300" cy="1676400"/>
          </a:xfrm>
          <a:prstGeom prst="straightConnector1">
            <a:avLst/>
          </a:prstGeom>
          <a:ln w="44450">
            <a:solidFill>
              <a:srgbClr val="E6A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72441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“Presentations”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4326461" y="3505200"/>
            <a:ext cx="1802566" cy="665019"/>
          </a:xfrm>
          <a:custGeom>
            <a:avLst/>
            <a:gdLst>
              <a:gd name="connsiteX0" fmla="*/ 16939 w 1802566"/>
              <a:gd name="connsiteY0" fmla="*/ 0 h 665019"/>
              <a:gd name="connsiteX1" fmla="*/ 16939 w 1802566"/>
              <a:gd name="connsiteY1" fmla="*/ 0 h 665019"/>
              <a:gd name="connsiteX2" fmla="*/ 1689875 w 1802566"/>
              <a:gd name="connsiteY2" fmla="*/ 20782 h 665019"/>
              <a:gd name="connsiteX3" fmla="*/ 1721048 w 1802566"/>
              <a:gd name="connsiteY3" fmla="*/ 41564 h 665019"/>
              <a:gd name="connsiteX4" fmla="*/ 1783394 w 1802566"/>
              <a:gd name="connsiteY4" fmla="*/ 62346 h 665019"/>
              <a:gd name="connsiteX5" fmla="*/ 1783394 w 1802566"/>
              <a:gd name="connsiteY5" fmla="*/ 290946 h 665019"/>
              <a:gd name="connsiteX6" fmla="*/ 1762612 w 1802566"/>
              <a:gd name="connsiteY6" fmla="*/ 353291 h 665019"/>
              <a:gd name="connsiteX7" fmla="*/ 1710657 w 1802566"/>
              <a:gd name="connsiteY7" fmla="*/ 467591 h 665019"/>
              <a:gd name="connsiteX8" fmla="*/ 1471666 w 1802566"/>
              <a:gd name="connsiteY8" fmla="*/ 488373 h 665019"/>
              <a:gd name="connsiteX9" fmla="*/ 1409321 w 1802566"/>
              <a:gd name="connsiteY9" fmla="*/ 498764 h 665019"/>
              <a:gd name="connsiteX10" fmla="*/ 1398930 w 1802566"/>
              <a:gd name="connsiteY10" fmla="*/ 529937 h 665019"/>
              <a:gd name="connsiteX11" fmla="*/ 1367757 w 1802566"/>
              <a:gd name="connsiteY11" fmla="*/ 540328 h 665019"/>
              <a:gd name="connsiteX12" fmla="*/ 1315803 w 1802566"/>
              <a:gd name="connsiteY12" fmla="*/ 550719 h 665019"/>
              <a:gd name="connsiteX13" fmla="*/ 1253457 w 1802566"/>
              <a:gd name="connsiteY13" fmla="*/ 571500 h 665019"/>
              <a:gd name="connsiteX14" fmla="*/ 1201503 w 1802566"/>
              <a:gd name="connsiteY14" fmla="*/ 613064 h 665019"/>
              <a:gd name="connsiteX15" fmla="*/ 1170330 w 1802566"/>
              <a:gd name="connsiteY15" fmla="*/ 633846 h 665019"/>
              <a:gd name="connsiteX16" fmla="*/ 1107984 w 1802566"/>
              <a:gd name="connsiteY16" fmla="*/ 654628 h 665019"/>
              <a:gd name="connsiteX17" fmla="*/ 1076812 w 1802566"/>
              <a:gd name="connsiteY17" fmla="*/ 665019 h 665019"/>
              <a:gd name="connsiteX18" fmla="*/ 1045639 w 1802566"/>
              <a:gd name="connsiteY18" fmla="*/ 654628 h 665019"/>
              <a:gd name="connsiteX19" fmla="*/ 1004075 w 1802566"/>
              <a:gd name="connsiteY19" fmla="*/ 561110 h 665019"/>
              <a:gd name="connsiteX20" fmla="*/ 993684 w 1802566"/>
              <a:gd name="connsiteY20" fmla="*/ 529937 h 665019"/>
              <a:gd name="connsiteX21" fmla="*/ 983294 w 1802566"/>
              <a:gd name="connsiteY21" fmla="*/ 353291 h 665019"/>
              <a:gd name="connsiteX22" fmla="*/ 920948 w 1802566"/>
              <a:gd name="connsiteY22" fmla="*/ 332510 h 665019"/>
              <a:gd name="connsiteX23" fmla="*/ 817039 w 1802566"/>
              <a:gd name="connsiteY23" fmla="*/ 322119 h 665019"/>
              <a:gd name="connsiteX24" fmla="*/ 172803 w 1802566"/>
              <a:gd name="connsiteY24" fmla="*/ 311728 h 665019"/>
              <a:gd name="connsiteX25" fmla="*/ 110457 w 1802566"/>
              <a:gd name="connsiteY25" fmla="*/ 290946 h 665019"/>
              <a:gd name="connsiteX26" fmla="*/ 79284 w 1802566"/>
              <a:gd name="connsiteY26" fmla="*/ 280555 h 665019"/>
              <a:gd name="connsiteX27" fmla="*/ 48112 w 1802566"/>
              <a:gd name="connsiteY27" fmla="*/ 238991 h 665019"/>
              <a:gd name="connsiteX28" fmla="*/ 6548 w 1802566"/>
              <a:gd name="connsiteY28" fmla="*/ 176646 h 665019"/>
              <a:gd name="connsiteX29" fmla="*/ 16939 w 1802566"/>
              <a:gd name="connsiteY29" fmla="*/ 0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02566" h="665019">
                <a:moveTo>
                  <a:pt x="16939" y="0"/>
                </a:moveTo>
                <a:lnTo>
                  <a:pt x="16939" y="0"/>
                </a:lnTo>
                <a:cubicBezTo>
                  <a:pt x="695186" y="52173"/>
                  <a:pt x="-256900" y="-17896"/>
                  <a:pt x="1689875" y="20782"/>
                </a:cubicBezTo>
                <a:cubicBezTo>
                  <a:pt x="1702361" y="21030"/>
                  <a:pt x="1709636" y="36492"/>
                  <a:pt x="1721048" y="41564"/>
                </a:cubicBezTo>
                <a:cubicBezTo>
                  <a:pt x="1741066" y="50461"/>
                  <a:pt x="1783394" y="62346"/>
                  <a:pt x="1783394" y="62346"/>
                </a:cubicBezTo>
                <a:cubicBezTo>
                  <a:pt x="1812906" y="150891"/>
                  <a:pt x="1804681" y="113549"/>
                  <a:pt x="1783394" y="290946"/>
                </a:cubicBezTo>
                <a:cubicBezTo>
                  <a:pt x="1780784" y="312696"/>
                  <a:pt x="1766908" y="331811"/>
                  <a:pt x="1762612" y="353291"/>
                </a:cubicBezTo>
                <a:cubicBezTo>
                  <a:pt x="1757159" y="380558"/>
                  <a:pt x="1748108" y="460101"/>
                  <a:pt x="1710657" y="467591"/>
                </a:cubicBezTo>
                <a:cubicBezTo>
                  <a:pt x="1597474" y="490228"/>
                  <a:pt x="1676337" y="477002"/>
                  <a:pt x="1471666" y="488373"/>
                </a:cubicBezTo>
                <a:cubicBezTo>
                  <a:pt x="1450884" y="491837"/>
                  <a:pt x="1427613" y="488311"/>
                  <a:pt x="1409321" y="498764"/>
                </a:cubicBezTo>
                <a:cubicBezTo>
                  <a:pt x="1399811" y="504198"/>
                  <a:pt x="1406675" y="522192"/>
                  <a:pt x="1398930" y="529937"/>
                </a:cubicBezTo>
                <a:cubicBezTo>
                  <a:pt x="1391185" y="537682"/>
                  <a:pt x="1378383" y="537671"/>
                  <a:pt x="1367757" y="540328"/>
                </a:cubicBezTo>
                <a:cubicBezTo>
                  <a:pt x="1350623" y="544611"/>
                  <a:pt x="1332842" y="546072"/>
                  <a:pt x="1315803" y="550719"/>
                </a:cubicBezTo>
                <a:cubicBezTo>
                  <a:pt x="1294669" y="556483"/>
                  <a:pt x="1253457" y="571500"/>
                  <a:pt x="1253457" y="571500"/>
                </a:cubicBezTo>
                <a:cubicBezTo>
                  <a:pt x="1218424" y="624049"/>
                  <a:pt x="1251692" y="587969"/>
                  <a:pt x="1201503" y="613064"/>
                </a:cubicBezTo>
                <a:cubicBezTo>
                  <a:pt x="1190333" y="618649"/>
                  <a:pt x="1181742" y="628774"/>
                  <a:pt x="1170330" y="633846"/>
                </a:cubicBezTo>
                <a:cubicBezTo>
                  <a:pt x="1150312" y="642743"/>
                  <a:pt x="1128766" y="647701"/>
                  <a:pt x="1107984" y="654628"/>
                </a:cubicBezTo>
                <a:lnTo>
                  <a:pt x="1076812" y="665019"/>
                </a:lnTo>
                <a:cubicBezTo>
                  <a:pt x="1066421" y="661555"/>
                  <a:pt x="1054192" y="661470"/>
                  <a:pt x="1045639" y="654628"/>
                </a:cubicBezTo>
                <a:cubicBezTo>
                  <a:pt x="1023185" y="636665"/>
                  <a:pt x="1010425" y="580160"/>
                  <a:pt x="1004075" y="561110"/>
                </a:cubicBezTo>
                <a:lnTo>
                  <a:pt x="993684" y="529937"/>
                </a:lnTo>
                <a:cubicBezTo>
                  <a:pt x="990221" y="471055"/>
                  <a:pt x="1003685" y="408638"/>
                  <a:pt x="983294" y="353291"/>
                </a:cubicBezTo>
                <a:cubicBezTo>
                  <a:pt x="975721" y="332736"/>
                  <a:pt x="942745" y="334690"/>
                  <a:pt x="920948" y="332510"/>
                </a:cubicBezTo>
                <a:cubicBezTo>
                  <a:pt x="886312" y="329046"/>
                  <a:pt x="851835" y="323086"/>
                  <a:pt x="817039" y="322119"/>
                </a:cubicBezTo>
                <a:cubicBezTo>
                  <a:pt x="602349" y="316155"/>
                  <a:pt x="387548" y="315192"/>
                  <a:pt x="172803" y="311728"/>
                </a:cubicBezTo>
                <a:lnTo>
                  <a:pt x="110457" y="290946"/>
                </a:lnTo>
                <a:lnTo>
                  <a:pt x="79284" y="280555"/>
                </a:lnTo>
                <a:cubicBezTo>
                  <a:pt x="68893" y="266700"/>
                  <a:pt x="58043" y="253179"/>
                  <a:pt x="48112" y="238991"/>
                </a:cubicBezTo>
                <a:cubicBezTo>
                  <a:pt x="33789" y="218529"/>
                  <a:pt x="6548" y="176646"/>
                  <a:pt x="6548" y="176646"/>
                </a:cubicBezTo>
                <a:cubicBezTo>
                  <a:pt x="-12244" y="101480"/>
                  <a:pt x="15207" y="29441"/>
                  <a:pt x="16939" y="0"/>
                </a:cubicBezTo>
                <a:close/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800600"/>
            <a:ext cx="607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Segments can also be marked in text. Like in this text example. 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646554" y="4800600"/>
            <a:ext cx="2754246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019800" y="5257800"/>
            <a:ext cx="990600" cy="609601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66750" y="4800600"/>
            <a:ext cx="3524250" cy="369332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19200" y="5169932"/>
            <a:ext cx="1066800" cy="697470"/>
          </a:xfrm>
          <a:prstGeom prst="straightConnector1">
            <a:avLst/>
          </a:prstGeom>
          <a:ln w="44450">
            <a:solidFill>
              <a:srgbClr val="E6A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3900" y="5943600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“Marking”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43650" y="5943600"/>
            <a:ext cx="20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“Text reference”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1076235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Memo: This is marked here for an example in a PowerPoint Presentation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876300" y="1999565"/>
            <a:ext cx="800100" cy="138657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23728" y="6520259"/>
            <a:ext cx="4896544" cy="365125"/>
          </a:xfrm>
        </p:spPr>
        <p:txBody>
          <a:bodyPr/>
          <a:lstStyle/>
          <a:p>
            <a:r>
              <a:rPr lang="en-US" dirty="0" smtClean="0"/>
              <a:t>Hoyle, Alternatives for Representing Coding of Qualitative Data, NADDI2014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1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nimBg="1"/>
      <p:bldP spid="21" grpId="0" animBg="1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dirty="0" smtClean="0"/>
              <a:t>Example Records</a:t>
            </a:r>
            <a:endParaRPr lang="en-US" dirty="0"/>
          </a:p>
        </p:txBody>
      </p:sp>
      <p:pic>
        <p:nvPicPr>
          <p:cNvPr id="6" name="Picture 2" descr="University of Kansas Campus - Photo by University Relations - all rights reserv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46" y="804638"/>
            <a:ext cx="82867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8846" y="3014438"/>
            <a:ext cx="1981200" cy="10668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418107" y="3114883"/>
            <a:ext cx="1802566" cy="665019"/>
          </a:xfrm>
          <a:custGeom>
            <a:avLst/>
            <a:gdLst>
              <a:gd name="connsiteX0" fmla="*/ 16939 w 1802566"/>
              <a:gd name="connsiteY0" fmla="*/ 0 h 665019"/>
              <a:gd name="connsiteX1" fmla="*/ 16939 w 1802566"/>
              <a:gd name="connsiteY1" fmla="*/ 0 h 665019"/>
              <a:gd name="connsiteX2" fmla="*/ 1689875 w 1802566"/>
              <a:gd name="connsiteY2" fmla="*/ 20782 h 665019"/>
              <a:gd name="connsiteX3" fmla="*/ 1721048 w 1802566"/>
              <a:gd name="connsiteY3" fmla="*/ 41564 h 665019"/>
              <a:gd name="connsiteX4" fmla="*/ 1783394 w 1802566"/>
              <a:gd name="connsiteY4" fmla="*/ 62346 h 665019"/>
              <a:gd name="connsiteX5" fmla="*/ 1783394 w 1802566"/>
              <a:gd name="connsiteY5" fmla="*/ 290946 h 665019"/>
              <a:gd name="connsiteX6" fmla="*/ 1762612 w 1802566"/>
              <a:gd name="connsiteY6" fmla="*/ 353291 h 665019"/>
              <a:gd name="connsiteX7" fmla="*/ 1710657 w 1802566"/>
              <a:gd name="connsiteY7" fmla="*/ 467591 h 665019"/>
              <a:gd name="connsiteX8" fmla="*/ 1471666 w 1802566"/>
              <a:gd name="connsiteY8" fmla="*/ 488373 h 665019"/>
              <a:gd name="connsiteX9" fmla="*/ 1409321 w 1802566"/>
              <a:gd name="connsiteY9" fmla="*/ 498764 h 665019"/>
              <a:gd name="connsiteX10" fmla="*/ 1398930 w 1802566"/>
              <a:gd name="connsiteY10" fmla="*/ 529937 h 665019"/>
              <a:gd name="connsiteX11" fmla="*/ 1367757 w 1802566"/>
              <a:gd name="connsiteY11" fmla="*/ 540328 h 665019"/>
              <a:gd name="connsiteX12" fmla="*/ 1315803 w 1802566"/>
              <a:gd name="connsiteY12" fmla="*/ 550719 h 665019"/>
              <a:gd name="connsiteX13" fmla="*/ 1253457 w 1802566"/>
              <a:gd name="connsiteY13" fmla="*/ 571500 h 665019"/>
              <a:gd name="connsiteX14" fmla="*/ 1201503 w 1802566"/>
              <a:gd name="connsiteY14" fmla="*/ 613064 h 665019"/>
              <a:gd name="connsiteX15" fmla="*/ 1170330 w 1802566"/>
              <a:gd name="connsiteY15" fmla="*/ 633846 h 665019"/>
              <a:gd name="connsiteX16" fmla="*/ 1107984 w 1802566"/>
              <a:gd name="connsiteY16" fmla="*/ 654628 h 665019"/>
              <a:gd name="connsiteX17" fmla="*/ 1076812 w 1802566"/>
              <a:gd name="connsiteY17" fmla="*/ 665019 h 665019"/>
              <a:gd name="connsiteX18" fmla="*/ 1045639 w 1802566"/>
              <a:gd name="connsiteY18" fmla="*/ 654628 h 665019"/>
              <a:gd name="connsiteX19" fmla="*/ 1004075 w 1802566"/>
              <a:gd name="connsiteY19" fmla="*/ 561110 h 665019"/>
              <a:gd name="connsiteX20" fmla="*/ 993684 w 1802566"/>
              <a:gd name="connsiteY20" fmla="*/ 529937 h 665019"/>
              <a:gd name="connsiteX21" fmla="*/ 983294 w 1802566"/>
              <a:gd name="connsiteY21" fmla="*/ 353291 h 665019"/>
              <a:gd name="connsiteX22" fmla="*/ 920948 w 1802566"/>
              <a:gd name="connsiteY22" fmla="*/ 332510 h 665019"/>
              <a:gd name="connsiteX23" fmla="*/ 817039 w 1802566"/>
              <a:gd name="connsiteY23" fmla="*/ 322119 h 665019"/>
              <a:gd name="connsiteX24" fmla="*/ 172803 w 1802566"/>
              <a:gd name="connsiteY24" fmla="*/ 311728 h 665019"/>
              <a:gd name="connsiteX25" fmla="*/ 110457 w 1802566"/>
              <a:gd name="connsiteY25" fmla="*/ 290946 h 665019"/>
              <a:gd name="connsiteX26" fmla="*/ 79284 w 1802566"/>
              <a:gd name="connsiteY26" fmla="*/ 280555 h 665019"/>
              <a:gd name="connsiteX27" fmla="*/ 48112 w 1802566"/>
              <a:gd name="connsiteY27" fmla="*/ 238991 h 665019"/>
              <a:gd name="connsiteX28" fmla="*/ 6548 w 1802566"/>
              <a:gd name="connsiteY28" fmla="*/ 176646 h 665019"/>
              <a:gd name="connsiteX29" fmla="*/ 16939 w 1802566"/>
              <a:gd name="connsiteY29" fmla="*/ 0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02566" h="665019">
                <a:moveTo>
                  <a:pt x="16939" y="0"/>
                </a:moveTo>
                <a:lnTo>
                  <a:pt x="16939" y="0"/>
                </a:lnTo>
                <a:cubicBezTo>
                  <a:pt x="695186" y="52173"/>
                  <a:pt x="-256900" y="-17896"/>
                  <a:pt x="1689875" y="20782"/>
                </a:cubicBezTo>
                <a:cubicBezTo>
                  <a:pt x="1702361" y="21030"/>
                  <a:pt x="1709636" y="36492"/>
                  <a:pt x="1721048" y="41564"/>
                </a:cubicBezTo>
                <a:cubicBezTo>
                  <a:pt x="1741066" y="50461"/>
                  <a:pt x="1783394" y="62346"/>
                  <a:pt x="1783394" y="62346"/>
                </a:cubicBezTo>
                <a:cubicBezTo>
                  <a:pt x="1812906" y="150891"/>
                  <a:pt x="1804681" y="113549"/>
                  <a:pt x="1783394" y="290946"/>
                </a:cubicBezTo>
                <a:cubicBezTo>
                  <a:pt x="1780784" y="312696"/>
                  <a:pt x="1766908" y="331811"/>
                  <a:pt x="1762612" y="353291"/>
                </a:cubicBezTo>
                <a:cubicBezTo>
                  <a:pt x="1757159" y="380558"/>
                  <a:pt x="1748108" y="460101"/>
                  <a:pt x="1710657" y="467591"/>
                </a:cubicBezTo>
                <a:cubicBezTo>
                  <a:pt x="1597474" y="490228"/>
                  <a:pt x="1676337" y="477002"/>
                  <a:pt x="1471666" y="488373"/>
                </a:cubicBezTo>
                <a:cubicBezTo>
                  <a:pt x="1450884" y="491837"/>
                  <a:pt x="1427613" y="488311"/>
                  <a:pt x="1409321" y="498764"/>
                </a:cubicBezTo>
                <a:cubicBezTo>
                  <a:pt x="1399811" y="504198"/>
                  <a:pt x="1406675" y="522192"/>
                  <a:pt x="1398930" y="529937"/>
                </a:cubicBezTo>
                <a:cubicBezTo>
                  <a:pt x="1391185" y="537682"/>
                  <a:pt x="1378383" y="537671"/>
                  <a:pt x="1367757" y="540328"/>
                </a:cubicBezTo>
                <a:cubicBezTo>
                  <a:pt x="1350623" y="544611"/>
                  <a:pt x="1332842" y="546072"/>
                  <a:pt x="1315803" y="550719"/>
                </a:cubicBezTo>
                <a:cubicBezTo>
                  <a:pt x="1294669" y="556483"/>
                  <a:pt x="1253457" y="571500"/>
                  <a:pt x="1253457" y="571500"/>
                </a:cubicBezTo>
                <a:cubicBezTo>
                  <a:pt x="1218424" y="624049"/>
                  <a:pt x="1251692" y="587969"/>
                  <a:pt x="1201503" y="613064"/>
                </a:cubicBezTo>
                <a:cubicBezTo>
                  <a:pt x="1190333" y="618649"/>
                  <a:pt x="1181742" y="628774"/>
                  <a:pt x="1170330" y="633846"/>
                </a:cubicBezTo>
                <a:cubicBezTo>
                  <a:pt x="1150312" y="642743"/>
                  <a:pt x="1128766" y="647701"/>
                  <a:pt x="1107984" y="654628"/>
                </a:cubicBezTo>
                <a:lnTo>
                  <a:pt x="1076812" y="665019"/>
                </a:lnTo>
                <a:cubicBezTo>
                  <a:pt x="1066421" y="661555"/>
                  <a:pt x="1054192" y="661470"/>
                  <a:pt x="1045639" y="654628"/>
                </a:cubicBezTo>
                <a:cubicBezTo>
                  <a:pt x="1023185" y="636665"/>
                  <a:pt x="1010425" y="580160"/>
                  <a:pt x="1004075" y="561110"/>
                </a:cubicBezTo>
                <a:lnTo>
                  <a:pt x="993684" y="529937"/>
                </a:lnTo>
                <a:cubicBezTo>
                  <a:pt x="990221" y="471055"/>
                  <a:pt x="1003685" y="408638"/>
                  <a:pt x="983294" y="353291"/>
                </a:cubicBezTo>
                <a:cubicBezTo>
                  <a:pt x="975721" y="332736"/>
                  <a:pt x="942745" y="334690"/>
                  <a:pt x="920948" y="332510"/>
                </a:cubicBezTo>
                <a:cubicBezTo>
                  <a:pt x="886312" y="329046"/>
                  <a:pt x="851835" y="323086"/>
                  <a:pt x="817039" y="322119"/>
                </a:cubicBezTo>
                <a:cubicBezTo>
                  <a:pt x="602349" y="316155"/>
                  <a:pt x="387548" y="315192"/>
                  <a:pt x="172803" y="311728"/>
                </a:cubicBezTo>
                <a:lnTo>
                  <a:pt x="110457" y="290946"/>
                </a:lnTo>
                <a:lnTo>
                  <a:pt x="79284" y="280555"/>
                </a:lnTo>
                <a:cubicBezTo>
                  <a:pt x="68893" y="266700"/>
                  <a:pt x="58043" y="253179"/>
                  <a:pt x="48112" y="238991"/>
                </a:cubicBezTo>
                <a:cubicBezTo>
                  <a:pt x="33789" y="218529"/>
                  <a:pt x="6548" y="176646"/>
                  <a:pt x="6548" y="176646"/>
                </a:cubicBezTo>
                <a:cubicBezTo>
                  <a:pt x="-12244" y="101480"/>
                  <a:pt x="15207" y="29441"/>
                  <a:pt x="16939" y="0"/>
                </a:cubicBezTo>
                <a:close/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906786"/>
              </p:ext>
            </p:extLst>
          </p:nvPr>
        </p:nvGraphicFramePr>
        <p:xfrm>
          <a:off x="1591940" y="5181600"/>
          <a:ext cx="7454899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5539"/>
                <a:gridCol w="1069170"/>
                <a:gridCol w="1157047"/>
                <a:gridCol w="1039878"/>
                <a:gridCol w="703016"/>
                <a:gridCol w="1362094"/>
                <a:gridCol w="615139"/>
                <a:gridCol w="703016"/>
              </a:tblGrid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SegmentID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SegmentName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CampusBuilding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EveningVenue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YearBuilt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Address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Cluster1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MiningVar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AlumniCenter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1266 Oread Ave.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StudentUnion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1301 JayHawk Blvd.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stCxn id="18" idx="1"/>
          </p:cNvCxnSpPr>
          <p:nvPr/>
        </p:nvCxnSpPr>
        <p:spPr>
          <a:xfrm flipH="1" flipV="1">
            <a:off x="929846" y="4081238"/>
            <a:ext cx="662094" cy="1633762"/>
          </a:xfrm>
          <a:prstGeom prst="straightConnector1">
            <a:avLst/>
          </a:prstGeom>
          <a:ln w="44450"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600200" y="3447392"/>
            <a:ext cx="2817907" cy="2648608"/>
          </a:xfrm>
          <a:prstGeom prst="straightConnector1">
            <a:avLst/>
          </a:prstGeom>
          <a:ln w="44450">
            <a:solidFill>
              <a:srgbClr val="E6AF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31962" y="4574953"/>
            <a:ext cx="1616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Dataset</a:t>
            </a:r>
            <a:endParaRPr lang="en-US" sz="36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520259"/>
            <a:ext cx="4896544" cy="365125"/>
          </a:xfrm>
        </p:spPr>
        <p:txBody>
          <a:bodyPr/>
          <a:lstStyle/>
          <a:p>
            <a:r>
              <a:rPr lang="en-US" dirty="0" smtClean="0"/>
              <a:t>Hoyle, Alternatives for Representing Coding of Qualitative Data, NADDI2014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2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dirty="0" smtClean="0"/>
              <a:t>Example Record - Codes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23728" y="6520259"/>
            <a:ext cx="4896544" cy="365125"/>
          </a:xfrm>
        </p:spPr>
        <p:txBody>
          <a:bodyPr/>
          <a:lstStyle/>
          <a:p>
            <a:r>
              <a:rPr lang="en-US" dirty="0" smtClean="0"/>
              <a:t>Hoyle, Alternatives for Representing Coding of Qualitative Data, NADDI2014</a:t>
            </a:r>
            <a:endParaRPr lang="en-US" dirty="0"/>
          </a:p>
        </p:txBody>
      </p:sp>
      <p:pic>
        <p:nvPicPr>
          <p:cNvPr id="6" name="Picture 2" descr="University of Kansas Campus - Photo by University Relations - all rights reserv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46" y="804638"/>
            <a:ext cx="82867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8846" y="3014438"/>
            <a:ext cx="1981200" cy="10668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418107" y="3114883"/>
            <a:ext cx="1802566" cy="665019"/>
          </a:xfrm>
          <a:custGeom>
            <a:avLst/>
            <a:gdLst>
              <a:gd name="connsiteX0" fmla="*/ 16939 w 1802566"/>
              <a:gd name="connsiteY0" fmla="*/ 0 h 665019"/>
              <a:gd name="connsiteX1" fmla="*/ 16939 w 1802566"/>
              <a:gd name="connsiteY1" fmla="*/ 0 h 665019"/>
              <a:gd name="connsiteX2" fmla="*/ 1689875 w 1802566"/>
              <a:gd name="connsiteY2" fmla="*/ 20782 h 665019"/>
              <a:gd name="connsiteX3" fmla="*/ 1721048 w 1802566"/>
              <a:gd name="connsiteY3" fmla="*/ 41564 h 665019"/>
              <a:gd name="connsiteX4" fmla="*/ 1783394 w 1802566"/>
              <a:gd name="connsiteY4" fmla="*/ 62346 h 665019"/>
              <a:gd name="connsiteX5" fmla="*/ 1783394 w 1802566"/>
              <a:gd name="connsiteY5" fmla="*/ 290946 h 665019"/>
              <a:gd name="connsiteX6" fmla="*/ 1762612 w 1802566"/>
              <a:gd name="connsiteY6" fmla="*/ 353291 h 665019"/>
              <a:gd name="connsiteX7" fmla="*/ 1710657 w 1802566"/>
              <a:gd name="connsiteY7" fmla="*/ 467591 h 665019"/>
              <a:gd name="connsiteX8" fmla="*/ 1471666 w 1802566"/>
              <a:gd name="connsiteY8" fmla="*/ 488373 h 665019"/>
              <a:gd name="connsiteX9" fmla="*/ 1409321 w 1802566"/>
              <a:gd name="connsiteY9" fmla="*/ 498764 h 665019"/>
              <a:gd name="connsiteX10" fmla="*/ 1398930 w 1802566"/>
              <a:gd name="connsiteY10" fmla="*/ 529937 h 665019"/>
              <a:gd name="connsiteX11" fmla="*/ 1367757 w 1802566"/>
              <a:gd name="connsiteY11" fmla="*/ 540328 h 665019"/>
              <a:gd name="connsiteX12" fmla="*/ 1315803 w 1802566"/>
              <a:gd name="connsiteY12" fmla="*/ 550719 h 665019"/>
              <a:gd name="connsiteX13" fmla="*/ 1253457 w 1802566"/>
              <a:gd name="connsiteY13" fmla="*/ 571500 h 665019"/>
              <a:gd name="connsiteX14" fmla="*/ 1201503 w 1802566"/>
              <a:gd name="connsiteY14" fmla="*/ 613064 h 665019"/>
              <a:gd name="connsiteX15" fmla="*/ 1170330 w 1802566"/>
              <a:gd name="connsiteY15" fmla="*/ 633846 h 665019"/>
              <a:gd name="connsiteX16" fmla="*/ 1107984 w 1802566"/>
              <a:gd name="connsiteY16" fmla="*/ 654628 h 665019"/>
              <a:gd name="connsiteX17" fmla="*/ 1076812 w 1802566"/>
              <a:gd name="connsiteY17" fmla="*/ 665019 h 665019"/>
              <a:gd name="connsiteX18" fmla="*/ 1045639 w 1802566"/>
              <a:gd name="connsiteY18" fmla="*/ 654628 h 665019"/>
              <a:gd name="connsiteX19" fmla="*/ 1004075 w 1802566"/>
              <a:gd name="connsiteY19" fmla="*/ 561110 h 665019"/>
              <a:gd name="connsiteX20" fmla="*/ 993684 w 1802566"/>
              <a:gd name="connsiteY20" fmla="*/ 529937 h 665019"/>
              <a:gd name="connsiteX21" fmla="*/ 983294 w 1802566"/>
              <a:gd name="connsiteY21" fmla="*/ 353291 h 665019"/>
              <a:gd name="connsiteX22" fmla="*/ 920948 w 1802566"/>
              <a:gd name="connsiteY22" fmla="*/ 332510 h 665019"/>
              <a:gd name="connsiteX23" fmla="*/ 817039 w 1802566"/>
              <a:gd name="connsiteY23" fmla="*/ 322119 h 665019"/>
              <a:gd name="connsiteX24" fmla="*/ 172803 w 1802566"/>
              <a:gd name="connsiteY24" fmla="*/ 311728 h 665019"/>
              <a:gd name="connsiteX25" fmla="*/ 110457 w 1802566"/>
              <a:gd name="connsiteY25" fmla="*/ 290946 h 665019"/>
              <a:gd name="connsiteX26" fmla="*/ 79284 w 1802566"/>
              <a:gd name="connsiteY26" fmla="*/ 280555 h 665019"/>
              <a:gd name="connsiteX27" fmla="*/ 48112 w 1802566"/>
              <a:gd name="connsiteY27" fmla="*/ 238991 h 665019"/>
              <a:gd name="connsiteX28" fmla="*/ 6548 w 1802566"/>
              <a:gd name="connsiteY28" fmla="*/ 176646 h 665019"/>
              <a:gd name="connsiteX29" fmla="*/ 16939 w 1802566"/>
              <a:gd name="connsiteY29" fmla="*/ 0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02566" h="665019">
                <a:moveTo>
                  <a:pt x="16939" y="0"/>
                </a:moveTo>
                <a:lnTo>
                  <a:pt x="16939" y="0"/>
                </a:lnTo>
                <a:cubicBezTo>
                  <a:pt x="695186" y="52173"/>
                  <a:pt x="-256900" y="-17896"/>
                  <a:pt x="1689875" y="20782"/>
                </a:cubicBezTo>
                <a:cubicBezTo>
                  <a:pt x="1702361" y="21030"/>
                  <a:pt x="1709636" y="36492"/>
                  <a:pt x="1721048" y="41564"/>
                </a:cubicBezTo>
                <a:cubicBezTo>
                  <a:pt x="1741066" y="50461"/>
                  <a:pt x="1783394" y="62346"/>
                  <a:pt x="1783394" y="62346"/>
                </a:cubicBezTo>
                <a:cubicBezTo>
                  <a:pt x="1812906" y="150891"/>
                  <a:pt x="1804681" y="113549"/>
                  <a:pt x="1783394" y="290946"/>
                </a:cubicBezTo>
                <a:cubicBezTo>
                  <a:pt x="1780784" y="312696"/>
                  <a:pt x="1766908" y="331811"/>
                  <a:pt x="1762612" y="353291"/>
                </a:cubicBezTo>
                <a:cubicBezTo>
                  <a:pt x="1757159" y="380558"/>
                  <a:pt x="1748108" y="460101"/>
                  <a:pt x="1710657" y="467591"/>
                </a:cubicBezTo>
                <a:cubicBezTo>
                  <a:pt x="1597474" y="490228"/>
                  <a:pt x="1676337" y="477002"/>
                  <a:pt x="1471666" y="488373"/>
                </a:cubicBezTo>
                <a:cubicBezTo>
                  <a:pt x="1450884" y="491837"/>
                  <a:pt x="1427613" y="488311"/>
                  <a:pt x="1409321" y="498764"/>
                </a:cubicBezTo>
                <a:cubicBezTo>
                  <a:pt x="1399811" y="504198"/>
                  <a:pt x="1406675" y="522192"/>
                  <a:pt x="1398930" y="529937"/>
                </a:cubicBezTo>
                <a:cubicBezTo>
                  <a:pt x="1391185" y="537682"/>
                  <a:pt x="1378383" y="537671"/>
                  <a:pt x="1367757" y="540328"/>
                </a:cubicBezTo>
                <a:cubicBezTo>
                  <a:pt x="1350623" y="544611"/>
                  <a:pt x="1332842" y="546072"/>
                  <a:pt x="1315803" y="550719"/>
                </a:cubicBezTo>
                <a:cubicBezTo>
                  <a:pt x="1294669" y="556483"/>
                  <a:pt x="1253457" y="571500"/>
                  <a:pt x="1253457" y="571500"/>
                </a:cubicBezTo>
                <a:cubicBezTo>
                  <a:pt x="1218424" y="624049"/>
                  <a:pt x="1251692" y="587969"/>
                  <a:pt x="1201503" y="613064"/>
                </a:cubicBezTo>
                <a:cubicBezTo>
                  <a:pt x="1190333" y="618649"/>
                  <a:pt x="1181742" y="628774"/>
                  <a:pt x="1170330" y="633846"/>
                </a:cubicBezTo>
                <a:cubicBezTo>
                  <a:pt x="1150312" y="642743"/>
                  <a:pt x="1128766" y="647701"/>
                  <a:pt x="1107984" y="654628"/>
                </a:cubicBezTo>
                <a:lnTo>
                  <a:pt x="1076812" y="665019"/>
                </a:lnTo>
                <a:cubicBezTo>
                  <a:pt x="1066421" y="661555"/>
                  <a:pt x="1054192" y="661470"/>
                  <a:pt x="1045639" y="654628"/>
                </a:cubicBezTo>
                <a:cubicBezTo>
                  <a:pt x="1023185" y="636665"/>
                  <a:pt x="1010425" y="580160"/>
                  <a:pt x="1004075" y="561110"/>
                </a:cubicBezTo>
                <a:lnTo>
                  <a:pt x="993684" y="529937"/>
                </a:lnTo>
                <a:cubicBezTo>
                  <a:pt x="990221" y="471055"/>
                  <a:pt x="1003685" y="408638"/>
                  <a:pt x="983294" y="353291"/>
                </a:cubicBezTo>
                <a:cubicBezTo>
                  <a:pt x="975721" y="332736"/>
                  <a:pt x="942745" y="334690"/>
                  <a:pt x="920948" y="332510"/>
                </a:cubicBezTo>
                <a:cubicBezTo>
                  <a:pt x="886312" y="329046"/>
                  <a:pt x="851835" y="323086"/>
                  <a:pt x="817039" y="322119"/>
                </a:cubicBezTo>
                <a:cubicBezTo>
                  <a:pt x="602349" y="316155"/>
                  <a:pt x="387548" y="315192"/>
                  <a:pt x="172803" y="311728"/>
                </a:cubicBezTo>
                <a:lnTo>
                  <a:pt x="110457" y="290946"/>
                </a:lnTo>
                <a:lnTo>
                  <a:pt x="79284" y="280555"/>
                </a:lnTo>
                <a:cubicBezTo>
                  <a:pt x="68893" y="266700"/>
                  <a:pt x="58043" y="253179"/>
                  <a:pt x="48112" y="238991"/>
                </a:cubicBezTo>
                <a:cubicBezTo>
                  <a:pt x="33789" y="218529"/>
                  <a:pt x="6548" y="176646"/>
                  <a:pt x="6548" y="176646"/>
                </a:cubicBezTo>
                <a:cubicBezTo>
                  <a:pt x="-12244" y="101480"/>
                  <a:pt x="15207" y="29441"/>
                  <a:pt x="16939" y="0"/>
                </a:cubicBezTo>
                <a:close/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83464"/>
              </p:ext>
            </p:extLst>
          </p:nvPr>
        </p:nvGraphicFramePr>
        <p:xfrm>
          <a:off x="1591940" y="5181600"/>
          <a:ext cx="7454899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5539"/>
                <a:gridCol w="1069170"/>
                <a:gridCol w="1157047"/>
                <a:gridCol w="1039878"/>
                <a:gridCol w="703016"/>
                <a:gridCol w="1362094"/>
                <a:gridCol w="615139"/>
                <a:gridCol w="703016"/>
              </a:tblGrid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SegmentID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SegmentName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CampusBuilding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EveningVenue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YearBuilt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Address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Cluster1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MiningVar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AlumniCenter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1266 Oread Ave.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StudentUnion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1301 </a:t>
                      </a:r>
                      <a:r>
                        <a:rPr lang="en-US" sz="1100" u="none" strike="noStrike" dirty="0" smtClean="0">
                          <a:effectLst/>
                        </a:rPr>
                        <a:t>Jayhawk </a:t>
                      </a:r>
                      <a:r>
                        <a:rPr lang="en-US" sz="1100" u="none" strike="noStrike" dirty="0">
                          <a:effectLst/>
                        </a:rPr>
                        <a:t>Blvd.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62425" y="4343399"/>
            <a:ext cx="111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267201" y="4712732"/>
            <a:ext cx="228599" cy="392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2"/>
          </p:cNvCxnSpPr>
          <p:nvPr/>
        </p:nvCxnSpPr>
        <p:spPr>
          <a:xfrm>
            <a:off x="4717836" y="4712731"/>
            <a:ext cx="311364" cy="392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434339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Codes are handled like “Select all that apply” questions.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29000" y="5105400"/>
            <a:ext cx="2286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1600" y="625856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Could have Categories and Memo here as well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5334000"/>
            <a:ext cx="138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1=has code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0=does not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3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dirty="0" smtClean="0"/>
              <a:t>Example Record – Other Variables</a:t>
            </a:r>
            <a:endParaRPr lang="en-US" dirty="0"/>
          </a:p>
        </p:txBody>
      </p:sp>
      <p:pic>
        <p:nvPicPr>
          <p:cNvPr id="6" name="Picture 2" descr="University of Kansas Campus - Photo by University Relations - all rights reserv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46" y="804638"/>
            <a:ext cx="82867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8846" y="3014438"/>
            <a:ext cx="1981200" cy="10668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418107" y="3114883"/>
            <a:ext cx="1802566" cy="665019"/>
          </a:xfrm>
          <a:custGeom>
            <a:avLst/>
            <a:gdLst>
              <a:gd name="connsiteX0" fmla="*/ 16939 w 1802566"/>
              <a:gd name="connsiteY0" fmla="*/ 0 h 665019"/>
              <a:gd name="connsiteX1" fmla="*/ 16939 w 1802566"/>
              <a:gd name="connsiteY1" fmla="*/ 0 h 665019"/>
              <a:gd name="connsiteX2" fmla="*/ 1689875 w 1802566"/>
              <a:gd name="connsiteY2" fmla="*/ 20782 h 665019"/>
              <a:gd name="connsiteX3" fmla="*/ 1721048 w 1802566"/>
              <a:gd name="connsiteY3" fmla="*/ 41564 h 665019"/>
              <a:gd name="connsiteX4" fmla="*/ 1783394 w 1802566"/>
              <a:gd name="connsiteY4" fmla="*/ 62346 h 665019"/>
              <a:gd name="connsiteX5" fmla="*/ 1783394 w 1802566"/>
              <a:gd name="connsiteY5" fmla="*/ 290946 h 665019"/>
              <a:gd name="connsiteX6" fmla="*/ 1762612 w 1802566"/>
              <a:gd name="connsiteY6" fmla="*/ 353291 h 665019"/>
              <a:gd name="connsiteX7" fmla="*/ 1710657 w 1802566"/>
              <a:gd name="connsiteY7" fmla="*/ 467591 h 665019"/>
              <a:gd name="connsiteX8" fmla="*/ 1471666 w 1802566"/>
              <a:gd name="connsiteY8" fmla="*/ 488373 h 665019"/>
              <a:gd name="connsiteX9" fmla="*/ 1409321 w 1802566"/>
              <a:gd name="connsiteY9" fmla="*/ 498764 h 665019"/>
              <a:gd name="connsiteX10" fmla="*/ 1398930 w 1802566"/>
              <a:gd name="connsiteY10" fmla="*/ 529937 h 665019"/>
              <a:gd name="connsiteX11" fmla="*/ 1367757 w 1802566"/>
              <a:gd name="connsiteY11" fmla="*/ 540328 h 665019"/>
              <a:gd name="connsiteX12" fmla="*/ 1315803 w 1802566"/>
              <a:gd name="connsiteY12" fmla="*/ 550719 h 665019"/>
              <a:gd name="connsiteX13" fmla="*/ 1253457 w 1802566"/>
              <a:gd name="connsiteY13" fmla="*/ 571500 h 665019"/>
              <a:gd name="connsiteX14" fmla="*/ 1201503 w 1802566"/>
              <a:gd name="connsiteY14" fmla="*/ 613064 h 665019"/>
              <a:gd name="connsiteX15" fmla="*/ 1170330 w 1802566"/>
              <a:gd name="connsiteY15" fmla="*/ 633846 h 665019"/>
              <a:gd name="connsiteX16" fmla="*/ 1107984 w 1802566"/>
              <a:gd name="connsiteY16" fmla="*/ 654628 h 665019"/>
              <a:gd name="connsiteX17" fmla="*/ 1076812 w 1802566"/>
              <a:gd name="connsiteY17" fmla="*/ 665019 h 665019"/>
              <a:gd name="connsiteX18" fmla="*/ 1045639 w 1802566"/>
              <a:gd name="connsiteY18" fmla="*/ 654628 h 665019"/>
              <a:gd name="connsiteX19" fmla="*/ 1004075 w 1802566"/>
              <a:gd name="connsiteY19" fmla="*/ 561110 h 665019"/>
              <a:gd name="connsiteX20" fmla="*/ 993684 w 1802566"/>
              <a:gd name="connsiteY20" fmla="*/ 529937 h 665019"/>
              <a:gd name="connsiteX21" fmla="*/ 983294 w 1802566"/>
              <a:gd name="connsiteY21" fmla="*/ 353291 h 665019"/>
              <a:gd name="connsiteX22" fmla="*/ 920948 w 1802566"/>
              <a:gd name="connsiteY22" fmla="*/ 332510 h 665019"/>
              <a:gd name="connsiteX23" fmla="*/ 817039 w 1802566"/>
              <a:gd name="connsiteY23" fmla="*/ 322119 h 665019"/>
              <a:gd name="connsiteX24" fmla="*/ 172803 w 1802566"/>
              <a:gd name="connsiteY24" fmla="*/ 311728 h 665019"/>
              <a:gd name="connsiteX25" fmla="*/ 110457 w 1802566"/>
              <a:gd name="connsiteY25" fmla="*/ 290946 h 665019"/>
              <a:gd name="connsiteX26" fmla="*/ 79284 w 1802566"/>
              <a:gd name="connsiteY26" fmla="*/ 280555 h 665019"/>
              <a:gd name="connsiteX27" fmla="*/ 48112 w 1802566"/>
              <a:gd name="connsiteY27" fmla="*/ 238991 h 665019"/>
              <a:gd name="connsiteX28" fmla="*/ 6548 w 1802566"/>
              <a:gd name="connsiteY28" fmla="*/ 176646 h 665019"/>
              <a:gd name="connsiteX29" fmla="*/ 16939 w 1802566"/>
              <a:gd name="connsiteY29" fmla="*/ 0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02566" h="665019">
                <a:moveTo>
                  <a:pt x="16939" y="0"/>
                </a:moveTo>
                <a:lnTo>
                  <a:pt x="16939" y="0"/>
                </a:lnTo>
                <a:cubicBezTo>
                  <a:pt x="695186" y="52173"/>
                  <a:pt x="-256900" y="-17896"/>
                  <a:pt x="1689875" y="20782"/>
                </a:cubicBezTo>
                <a:cubicBezTo>
                  <a:pt x="1702361" y="21030"/>
                  <a:pt x="1709636" y="36492"/>
                  <a:pt x="1721048" y="41564"/>
                </a:cubicBezTo>
                <a:cubicBezTo>
                  <a:pt x="1741066" y="50461"/>
                  <a:pt x="1783394" y="62346"/>
                  <a:pt x="1783394" y="62346"/>
                </a:cubicBezTo>
                <a:cubicBezTo>
                  <a:pt x="1812906" y="150891"/>
                  <a:pt x="1804681" y="113549"/>
                  <a:pt x="1783394" y="290946"/>
                </a:cubicBezTo>
                <a:cubicBezTo>
                  <a:pt x="1780784" y="312696"/>
                  <a:pt x="1766908" y="331811"/>
                  <a:pt x="1762612" y="353291"/>
                </a:cubicBezTo>
                <a:cubicBezTo>
                  <a:pt x="1757159" y="380558"/>
                  <a:pt x="1748108" y="460101"/>
                  <a:pt x="1710657" y="467591"/>
                </a:cubicBezTo>
                <a:cubicBezTo>
                  <a:pt x="1597474" y="490228"/>
                  <a:pt x="1676337" y="477002"/>
                  <a:pt x="1471666" y="488373"/>
                </a:cubicBezTo>
                <a:cubicBezTo>
                  <a:pt x="1450884" y="491837"/>
                  <a:pt x="1427613" y="488311"/>
                  <a:pt x="1409321" y="498764"/>
                </a:cubicBezTo>
                <a:cubicBezTo>
                  <a:pt x="1399811" y="504198"/>
                  <a:pt x="1406675" y="522192"/>
                  <a:pt x="1398930" y="529937"/>
                </a:cubicBezTo>
                <a:cubicBezTo>
                  <a:pt x="1391185" y="537682"/>
                  <a:pt x="1378383" y="537671"/>
                  <a:pt x="1367757" y="540328"/>
                </a:cubicBezTo>
                <a:cubicBezTo>
                  <a:pt x="1350623" y="544611"/>
                  <a:pt x="1332842" y="546072"/>
                  <a:pt x="1315803" y="550719"/>
                </a:cubicBezTo>
                <a:cubicBezTo>
                  <a:pt x="1294669" y="556483"/>
                  <a:pt x="1253457" y="571500"/>
                  <a:pt x="1253457" y="571500"/>
                </a:cubicBezTo>
                <a:cubicBezTo>
                  <a:pt x="1218424" y="624049"/>
                  <a:pt x="1251692" y="587969"/>
                  <a:pt x="1201503" y="613064"/>
                </a:cubicBezTo>
                <a:cubicBezTo>
                  <a:pt x="1190333" y="618649"/>
                  <a:pt x="1181742" y="628774"/>
                  <a:pt x="1170330" y="633846"/>
                </a:cubicBezTo>
                <a:cubicBezTo>
                  <a:pt x="1150312" y="642743"/>
                  <a:pt x="1128766" y="647701"/>
                  <a:pt x="1107984" y="654628"/>
                </a:cubicBezTo>
                <a:lnTo>
                  <a:pt x="1076812" y="665019"/>
                </a:lnTo>
                <a:cubicBezTo>
                  <a:pt x="1066421" y="661555"/>
                  <a:pt x="1054192" y="661470"/>
                  <a:pt x="1045639" y="654628"/>
                </a:cubicBezTo>
                <a:cubicBezTo>
                  <a:pt x="1023185" y="636665"/>
                  <a:pt x="1010425" y="580160"/>
                  <a:pt x="1004075" y="561110"/>
                </a:cubicBezTo>
                <a:lnTo>
                  <a:pt x="993684" y="529937"/>
                </a:lnTo>
                <a:cubicBezTo>
                  <a:pt x="990221" y="471055"/>
                  <a:pt x="1003685" y="408638"/>
                  <a:pt x="983294" y="353291"/>
                </a:cubicBezTo>
                <a:cubicBezTo>
                  <a:pt x="975721" y="332736"/>
                  <a:pt x="942745" y="334690"/>
                  <a:pt x="920948" y="332510"/>
                </a:cubicBezTo>
                <a:cubicBezTo>
                  <a:pt x="886312" y="329046"/>
                  <a:pt x="851835" y="323086"/>
                  <a:pt x="817039" y="322119"/>
                </a:cubicBezTo>
                <a:cubicBezTo>
                  <a:pt x="602349" y="316155"/>
                  <a:pt x="387548" y="315192"/>
                  <a:pt x="172803" y="311728"/>
                </a:cubicBezTo>
                <a:lnTo>
                  <a:pt x="110457" y="290946"/>
                </a:lnTo>
                <a:lnTo>
                  <a:pt x="79284" y="280555"/>
                </a:lnTo>
                <a:cubicBezTo>
                  <a:pt x="68893" y="266700"/>
                  <a:pt x="58043" y="253179"/>
                  <a:pt x="48112" y="238991"/>
                </a:cubicBezTo>
                <a:cubicBezTo>
                  <a:pt x="33789" y="218529"/>
                  <a:pt x="6548" y="176646"/>
                  <a:pt x="6548" y="176646"/>
                </a:cubicBezTo>
                <a:cubicBezTo>
                  <a:pt x="-12244" y="101480"/>
                  <a:pt x="15207" y="29441"/>
                  <a:pt x="16939" y="0"/>
                </a:cubicBezTo>
                <a:close/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36997"/>
              </p:ext>
            </p:extLst>
          </p:nvPr>
        </p:nvGraphicFramePr>
        <p:xfrm>
          <a:off x="1591940" y="5181600"/>
          <a:ext cx="7454899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5539"/>
                <a:gridCol w="1069170"/>
                <a:gridCol w="1157047"/>
                <a:gridCol w="1039878"/>
                <a:gridCol w="703016"/>
                <a:gridCol w="1362094"/>
                <a:gridCol w="615139"/>
                <a:gridCol w="703016"/>
              </a:tblGrid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SegmentID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SegmentName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CampusBuilding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EveningVenue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YearBuilt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Address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Cluster1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MiningVar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AlumniCenter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1266 Oread Ave.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StudentUnion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1301 </a:t>
                      </a:r>
                      <a:r>
                        <a:rPr lang="en-US" sz="1100" u="none" strike="noStrike" dirty="0" smtClean="0">
                          <a:effectLst/>
                        </a:rPr>
                        <a:t>Jayhawk </a:t>
                      </a:r>
                      <a:r>
                        <a:rPr lang="en-US" sz="1100" u="none" strike="noStrike" dirty="0">
                          <a:effectLst/>
                        </a:rPr>
                        <a:t>Blvd.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62425" y="4343399"/>
            <a:ext cx="111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267201" y="4712732"/>
            <a:ext cx="228599" cy="392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2"/>
          </p:cNvCxnSpPr>
          <p:nvPr/>
        </p:nvCxnSpPr>
        <p:spPr>
          <a:xfrm>
            <a:off x="4717836" y="4712731"/>
            <a:ext cx="311364" cy="392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5160" y="4204900"/>
            <a:ext cx="1415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Quantitative Variables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106374" y="4851231"/>
            <a:ext cx="114299" cy="2541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664853" y="4851231"/>
            <a:ext cx="231882" cy="2541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15200" y="4232809"/>
            <a:ext cx="1644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 Mining Variables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53376" y="4879140"/>
            <a:ext cx="0" cy="3024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7532" y="4851231"/>
            <a:ext cx="368514" cy="3303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23728" y="6520259"/>
            <a:ext cx="4896544" cy="365125"/>
          </a:xfrm>
        </p:spPr>
        <p:txBody>
          <a:bodyPr/>
          <a:lstStyle/>
          <a:p>
            <a:r>
              <a:rPr lang="en-US" dirty="0" smtClean="0"/>
              <a:t>Hoyle, Alternatives for Representing Coding of Qualitative Data, NADDI2014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2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On-screen Show (4:3)</PresentationFormat>
  <Paragraphs>186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Object Description by Data Records</vt:lpstr>
      <vt:lpstr>Excursion: Data Record for Survey Data</vt:lpstr>
      <vt:lpstr>Record Types</vt:lpstr>
      <vt:lpstr>„Community Profiles“</vt:lpstr>
      <vt:lpstr>Description of Object Segments by Data Records</vt:lpstr>
      <vt:lpstr>Codes and Memos</vt:lpstr>
      <vt:lpstr>Example Records</vt:lpstr>
      <vt:lpstr>Example Record - Codes</vt:lpstr>
      <vt:lpstr>Example Record – Other Variables</vt:lpstr>
      <vt:lpstr>Data or Metadata?</vt:lpstr>
      <vt:lpstr>Possible Usage of Description by Data Records in Future</vt:lpstr>
      <vt:lpstr>Object Description by Data Records Summary I</vt:lpstr>
      <vt:lpstr>Object Description by Data Records Summary II</vt:lpstr>
      <vt:lpstr>Limitations of Model Extensions</vt:lpstr>
      <vt:lpstr>Ideas on Future Work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Joachim Wackerow</dc:creator>
  <cp:lastModifiedBy>Joachim Wackerow</cp:lastModifiedBy>
  <cp:revision>78</cp:revision>
  <dcterms:created xsi:type="dcterms:W3CDTF">2014-05-19T21:23:56Z</dcterms:created>
  <dcterms:modified xsi:type="dcterms:W3CDTF">2014-05-27T13:07:01Z</dcterms:modified>
</cp:coreProperties>
</file>