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9" r:id="rId3"/>
    <p:sldId id="300" r:id="rId4"/>
    <p:sldId id="288" r:id="rId5"/>
    <p:sldId id="294" r:id="rId6"/>
    <p:sldId id="303" r:id="rId7"/>
    <p:sldId id="302" r:id="rId8"/>
    <p:sldId id="301" r:id="rId9"/>
    <p:sldId id="304" r:id="rId10"/>
    <p:sldId id="297" r:id="rId11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36783-733B-426E-B093-3917BD1C67AF}" type="datetimeFigureOut">
              <a:rPr lang="de-DE" smtClean="0"/>
              <a:t>28.05.2014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3482A-C671-4093-9873-65DAD80C8C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35177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36783-733B-426E-B093-3917BD1C67AF}" type="datetimeFigureOut">
              <a:rPr lang="de-DE" smtClean="0"/>
              <a:t>28.05.2014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3482A-C671-4093-9873-65DAD80C8C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611713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36783-733B-426E-B093-3917BD1C67AF}" type="datetimeFigureOut">
              <a:rPr lang="de-DE" smtClean="0"/>
              <a:t>28.05.2014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3482A-C671-4093-9873-65DAD80C8C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56064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36783-733B-426E-B093-3917BD1C67AF}" type="datetimeFigureOut">
              <a:rPr lang="de-DE" smtClean="0"/>
              <a:t>28.05.2014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3482A-C671-4093-9873-65DAD80C8C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89903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36783-733B-426E-B093-3917BD1C67AF}" type="datetimeFigureOut">
              <a:rPr lang="de-DE" smtClean="0"/>
              <a:t>28.05.2014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3482A-C671-4093-9873-65DAD80C8C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532218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36783-733B-426E-B093-3917BD1C67AF}" type="datetimeFigureOut">
              <a:rPr lang="de-DE" smtClean="0"/>
              <a:t>28.05.2014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3482A-C671-4093-9873-65DAD80C8C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055603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36783-733B-426E-B093-3917BD1C67AF}" type="datetimeFigureOut">
              <a:rPr lang="de-DE" smtClean="0"/>
              <a:t>28.05.2014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3482A-C671-4093-9873-65DAD80C8C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285897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36783-733B-426E-B093-3917BD1C67AF}" type="datetimeFigureOut">
              <a:rPr lang="de-DE" smtClean="0"/>
              <a:t>28.05.2014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3482A-C671-4093-9873-65DAD80C8C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209167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36783-733B-426E-B093-3917BD1C67AF}" type="datetimeFigureOut">
              <a:rPr lang="de-DE" smtClean="0"/>
              <a:t>28.05.2014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3482A-C671-4093-9873-65DAD80C8C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46287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36783-733B-426E-B093-3917BD1C67AF}" type="datetimeFigureOut">
              <a:rPr lang="de-DE" smtClean="0"/>
              <a:t>28.05.2014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3482A-C671-4093-9873-65DAD80C8C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934058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36783-733B-426E-B093-3917BD1C67AF}" type="datetimeFigureOut">
              <a:rPr lang="de-DE" smtClean="0"/>
              <a:t>28.05.2014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3482A-C671-4093-9873-65DAD80C8C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089333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536783-733B-426E-B093-3917BD1C67AF}" type="datetimeFigureOut">
              <a:rPr lang="de-DE" smtClean="0"/>
              <a:t>28.05.2014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23482A-C671-4093-9873-65DAD80C8C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359771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de-DE" dirty="0" err="1" smtClean="0"/>
              <a:t>Soapbox</a:t>
            </a:r>
            <a:r>
              <a:rPr lang="de-DE" dirty="0" smtClean="0"/>
              <a:t>: </a:t>
            </a:r>
            <a:br>
              <a:rPr lang="de-DE" dirty="0" smtClean="0"/>
            </a:br>
            <a:r>
              <a:rPr lang="de-DE" dirty="0" err="1" smtClean="0"/>
              <a:t>Producing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Database Schema </a:t>
            </a:r>
            <a:r>
              <a:rPr lang="de-DE" dirty="0" err="1" smtClean="0"/>
              <a:t>for</a:t>
            </a:r>
            <a:r>
              <a:rPr lang="de-DE" dirty="0" smtClean="0"/>
              <a:t> DDI4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 smtClean="0"/>
              <a:t>Dr. Brigitte </a:t>
            </a:r>
            <a:r>
              <a:rPr lang="de-DE" dirty="0" err="1" smtClean="0"/>
              <a:t>Mathiak</a:t>
            </a:r>
            <a:endParaRPr lang="de-DE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870200" cy="1231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8175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Target </a:t>
            </a:r>
            <a:r>
              <a:rPr lang="de-DE" dirty="0" err="1" smtClean="0"/>
              <a:t>structure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DE" sz="2800" dirty="0" smtClean="0"/>
              <a:t>&lt;</a:t>
            </a:r>
            <a:r>
              <a:rPr lang="de-DE" sz="2800" dirty="0" err="1" smtClean="0"/>
              <a:t>DDIDocument</a:t>
            </a:r>
            <a:r>
              <a:rPr lang="de-DE" sz="2800" dirty="0" smtClean="0"/>
              <a:t> &gt;</a:t>
            </a:r>
          </a:p>
          <a:p>
            <a:pPr marL="0" indent="0">
              <a:buNone/>
            </a:pPr>
            <a:r>
              <a:rPr lang="de-DE" sz="2800" dirty="0"/>
              <a:t>	</a:t>
            </a:r>
            <a:r>
              <a:rPr lang="de-DE" sz="2800" dirty="0" smtClean="0"/>
              <a:t>&lt;</a:t>
            </a:r>
            <a:r>
              <a:rPr lang="de-DE" sz="2800" dirty="0" err="1" smtClean="0"/>
              <a:t>FirstObject</a:t>
            </a:r>
            <a:r>
              <a:rPr lang="de-DE" sz="2800" dirty="0" smtClean="0"/>
              <a:t> </a:t>
            </a:r>
            <a:r>
              <a:rPr lang="de-DE" sz="2800" dirty="0" err="1" smtClean="0"/>
              <a:t>id</a:t>
            </a:r>
            <a:r>
              <a:rPr lang="de-DE" sz="2800" dirty="0" smtClean="0"/>
              <a:t>=„XXX“&gt;</a:t>
            </a:r>
          </a:p>
          <a:p>
            <a:pPr marL="0" indent="0">
              <a:buNone/>
            </a:pPr>
            <a:r>
              <a:rPr lang="de-DE" sz="2800" dirty="0"/>
              <a:t>	</a:t>
            </a:r>
            <a:r>
              <a:rPr lang="de-DE" sz="2800" dirty="0" smtClean="0"/>
              <a:t>	&lt;Property&gt;</a:t>
            </a:r>
            <a:r>
              <a:rPr lang="de-DE" sz="2800" dirty="0" err="1" smtClean="0"/>
              <a:t>property</a:t>
            </a:r>
            <a:r>
              <a:rPr lang="de-DE" sz="2800" dirty="0" smtClean="0"/>
              <a:t> </a:t>
            </a:r>
            <a:r>
              <a:rPr lang="de-DE" sz="2800" dirty="0" err="1" smtClean="0"/>
              <a:t>value</a:t>
            </a:r>
            <a:r>
              <a:rPr lang="de-DE" sz="2800" dirty="0" smtClean="0"/>
              <a:t>&lt;/Property&gt;</a:t>
            </a:r>
          </a:p>
          <a:p>
            <a:pPr marL="0" indent="0">
              <a:buNone/>
            </a:pPr>
            <a:r>
              <a:rPr lang="de-DE" sz="2800" dirty="0"/>
              <a:t>	</a:t>
            </a:r>
            <a:r>
              <a:rPr lang="de-DE" sz="2800" dirty="0" smtClean="0"/>
              <a:t>	…</a:t>
            </a:r>
          </a:p>
          <a:p>
            <a:pPr marL="0" indent="0">
              <a:buNone/>
            </a:pPr>
            <a:r>
              <a:rPr lang="de-DE" sz="2800" dirty="0"/>
              <a:t>	</a:t>
            </a:r>
            <a:r>
              <a:rPr lang="de-DE" sz="2800" dirty="0" smtClean="0"/>
              <a:t>&lt;</a:t>
            </a:r>
            <a:r>
              <a:rPr lang="de-DE" sz="2800" dirty="0" err="1" smtClean="0"/>
              <a:t>SecondObject</a:t>
            </a:r>
            <a:r>
              <a:rPr lang="de-DE" sz="2800" dirty="0" smtClean="0"/>
              <a:t>&gt;</a:t>
            </a:r>
          </a:p>
          <a:p>
            <a:pPr marL="0" indent="0">
              <a:buNone/>
            </a:pPr>
            <a:r>
              <a:rPr lang="de-DE" sz="2800" dirty="0"/>
              <a:t>	</a:t>
            </a:r>
            <a:r>
              <a:rPr lang="de-DE" sz="2800" dirty="0" smtClean="0"/>
              <a:t>	&lt;</a:t>
            </a:r>
            <a:r>
              <a:rPr lang="de-DE" sz="2800" dirty="0" err="1" smtClean="0"/>
              <a:t>ObjectReference</a:t>
            </a:r>
            <a:r>
              <a:rPr lang="de-DE" sz="2800" dirty="0" smtClean="0"/>
              <a:t>&gt;XXX&lt;/</a:t>
            </a:r>
            <a:r>
              <a:rPr lang="de-DE" sz="2800" dirty="0" err="1" smtClean="0"/>
              <a:t>ObjectReference</a:t>
            </a:r>
            <a:r>
              <a:rPr lang="de-DE" sz="2800" dirty="0" smtClean="0"/>
              <a:t>&gt;</a:t>
            </a:r>
          </a:p>
          <a:p>
            <a:pPr marL="0" indent="0">
              <a:buNone/>
            </a:pPr>
            <a:r>
              <a:rPr lang="de-DE" sz="2800" dirty="0"/>
              <a:t>	</a:t>
            </a:r>
            <a:r>
              <a:rPr lang="de-DE" sz="2800" dirty="0" smtClean="0"/>
              <a:t>	…</a:t>
            </a:r>
          </a:p>
          <a:p>
            <a:pPr marL="0" indent="0">
              <a:buNone/>
            </a:pPr>
            <a:r>
              <a:rPr lang="de-DE" sz="2800" dirty="0" smtClean="0"/>
              <a:t>&lt;/</a:t>
            </a:r>
            <a:r>
              <a:rPr lang="de-DE" sz="2800" dirty="0" err="1" smtClean="0"/>
              <a:t>DDIDocument</a:t>
            </a:r>
            <a:r>
              <a:rPr lang="de-DE" sz="2800" dirty="0" smtClean="0"/>
              <a:t>&gt;</a:t>
            </a:r>
            <a:endParaRPr lang="de-DE" sz="2800" dirty="0"/>
          </a:p>
        </p:txBody>
      </p:sp>
    </p:spTree>
    <p:extLst>
      <p:ext uri="{BB962C8B-B14F-4D97-AF65-F5344CB8AC3E}">
        <p14:creationId xmlns:p14="http://schemas.microsoft.com/office/powerpoint/2010/main" val="3305908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hteck 13"/>
          <p:cNvSpPr/>
          <p:nvPr/>
        </p:nvSpPr>
        <p:spPr>
          <a:xfrm>
            <a:off x="423297" y="2708920"/>
            <a:ext cx="8208912" cy="108012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" name="Rechteck 15"/>
          <p:cNvSpPr/>
          <p:nvPr/>
        </p:nvSpPr>
        <p:spPr>
          <a:xfrm>
            <a:off x="423297" y="5301208"/>
            <a:ext cx="8208912" cy="108012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Rechteck 14"/>
          <p:cNvSpPr/>
          <p:nvPr/>
        </p:nvSpPr>
        <p:spPr>
          <a:xfrm>
            <a:off x="395536" y="4005064"/>
            <a:ext cx="8208912" cy="122413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Rechteck 12"/>
          <p:cNvSpPr/>
          <p:nvPr/>
        </p:nvSpPr>
        <p:spPr>
          <a:xfrm>
            <a:off x="395536" y="1556792"/>
            <a:ext cx="8208912" cy="108012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Libraries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automation</a:t>
            </a:r>
            <a:endParaRPr lang="de-DE" dirty="0"/>
          </a:p>
        </p:txBody>
      </p:sp>
      <p:sp>
        <p:nvSpPr>
          <p:cNvPr id="4" name="Rechteck 3"/>
          <p:cNvSpPr/>
          <p:nvPr/>
        </p:nvSpPr>
        <p:spPr>
          <a:xfrm>
            <a:off x="5076056" y="1772816"/>
            <a:ext cx="1584176" cy="64807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English + UML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5" name="Rechteck 4"/>
          <p:cNvSpPr/>
          <p:nvPr/>
        </p:nvSpPr>
        <p:spPr>
          <a:xfrm>
            <a:off x="5076056" y="2924944"/>
            <a:ext cx="1584176" cy="64807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XML Schema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6" name="Rechteck 5"/>
          <p:cNvSpPr/>
          <p:nvPr/>
        </p:nvSpPr>
        <p:spPr>
          <a:xfrm>
            <a:off x="3203848" y="4149080"/>
            <a:ext cx="1584176" cy="64807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Java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7" name="Rechteck 6"/>
          <p:cNvSpPr/>
          <p:nvPr/>
        </p:nvSpPr>
        <p:spPr>
          <a:xfrm>
            <a:off x="6948264" y="4149080"/>
            <a:ext cx="1584176" cy="64807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.NET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5076056" y="5517232"/>
            <a:ext cx="1584176" cy="64807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err="1" smtClean="0">
                <a:solidFill>
                  <a:schemeClr val="tx1"/>
                </a:solidFill>
              </a:rPr>
              <a:t>relDB</a:t>
            </a:r>
            <a:endParaRPr lang="de-DE" dirty="0">
              <a:solidFill>
                <a:schemeClr val="tx1"/>
              </a:solidFill>
            </a:endParaRPr>
          </a:p>
        </p:txBody>
      </p:sp>
      <p:cxnSp>
        <p:nvCxnSpPr>
          <p:cNvPr id="10" name="Gerade Verbindung 9"/>
          <p:cNvCxnSpPr/>
          <p:nvPr/>
        </p:nvCxnSpPr>
        <p:spPr>
          <a:xfrm>
            <a:off x="395536" y="2636912"/>
            <a:ext cx="8208912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Gerade Verbindung 10"/>
          <p:cNvCxnSpPr/>
          <p:nvPr/>
        </p:nvCxnSpPr>
        <p:spPr>
          <a:xfrm>
            <a:off x="323528" y="3861048"/>
            <a:ext cx="8208912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Gerade Verbindung 11"/>
          <p:cNvCxnSpPr/>
          <p:nvPr/>
        </p:nvCxnSpPr>
        <p:spPr>
          <a:xfrm>
            <a:off x="395536" y="5229200"/>
            <a:ext cx="8208912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feld 16"/>
          <p:cNvSpPr txBox="1"/>
          <p:nvPr/>
        </p:nvSpPr>
        <p:spPr>
          <a:xfrm>
            <a:off x="539552" y="1835532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err="1" smtClean="0"/>
              <a:t>Conceptual</a:t>
            </a:r>
            <a:r>
              <a:rPr lang="de-DE" dirty="0" smtClean="0"/>
              <a:t> </a:t>
            </a:r>
            <a:r>
              <a:rPr lang="de-DE" dirty="0" err="1" smtClean="0"/>
              <a:t>layer</a:t>
            </a:r>
            <a:endParaRPr lang="de-DE" dirty="0"/>
          </a:p>
        </p:txBody>
      </p:sp>
      <p:sp>
        <p:nvSpPr>
          <p:cNvPr id="19" name="Textfeld 18"/>
          <p:cNvSpPr txBox="1"/>
          <p:nvPr/>
        </p:nvSpPr>
        <p:spPr>
          <a:xfrm>
            <a:off x="539552" y="4149080"/>
            <a:ext cx="21602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I</a:t>
            </a:r>
            <a:r>
              <a:rPr lang="de-DE" dirty="0" smtClean="0"/>
              <a:t>mplementation </a:t>
            </a:r>
            <a:r>
              <a:rPr lang="de-DE" dirty="0" err="1" smtClean="0"/>
              <a:t>layer</a:t>
            </a:r>
            <a:endParaRPr lang="de-DE" dirty="0"/>
          </a:p>
        </p:txBody>
      </p:sp>
      <p:sp>
        <p:nvSpPr>
          <p:cNvPr id="20" name="Textfeld 19"/>
          <p:cNvSpPr txBox="1"/>
          <p:nvPr/>
        </p:nvSpPr>
        <p:spPr>
          <a:xfrm>
            <a:off x="539552" y="2879648"/>
            <a:ext cx="19442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Data </a:t>
            </a:r>
            <a:r>
              <a:rPr lang="de-DE" dirty="0" err="1" smtClean="0"/>
              <a:t>exchange</a:t>
            </a:r>
            <a:r>
              <a:rPr lang="de-DE" dirty="0" smtClean="0"/>
              <a:t> </a:t>
            </a:r>
            <a:r>
              <a:rPr lang="de-DE" dirty="0" err="1" smtClean="0"/>
              <a:t>layer</a:t>
            </a:r>
            <a:endParaRPr lang="de-DE" dirty="0"/>
          </a:p>
        </p:txBody>
      </p:sp>
      <p:sp>
        <p:nvSpPr>
          <p:cNvPr id="21" name="Textfeld 20"/>
          <p:cNvSpPr txBox="1"/>
          <p:nvPr/>
        </p:nvSpPr>
        <p:spPr>
          <a:xfrm>
            <a:off x="583940" y="5507940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Data </a:t>
            </a:r>
            <a:r>
              <a:rPr lang="de-DE" dirty="0" err="1" smtClean="0"/>
              <a:t>storage</a:t>
            </a:r>
            <a:r>
              <a:rPr lang="de-DE" dirty="0" smtClean="0"/>
              <a:t> </a:t>
            </a:r>
            <a:r>
              <a:rPr lang="de-DE" dirty="0" err="1" smtClean="0"/>
              <a:t>layer</a:t>
            </a:r>
            <a:endParaRPr lang="de-DE" dirty="0"/>
          </a:p>
        </p:txBody>
      </p:sp>
      <p:cxnSp>
        <p:nvCxnSpPr>
          <p:cNvPr id="23" name="Gerade Verbindung mit Pfeil 22"/>
          <p:cNvCxnSpPr>
            <a:stCxn id="4" idx="2"/>
            <a:endCxn id="4" idx="2"/>
          </p:cNvCxnSpPr>
          <p:nvPr/>
        </p:nvCxnSpPr>
        <p:spPr>
          <a:xfrm>
            <a:off x="5868144" y="2420888"/>
            <a:ext cx="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feld 40"/>
          <p:cNvSpPr txBox="1"/>
          <p:nvPr/>
        </p:nvSpPr>
        <p:spPr>
          <a:xfrm>
            <a:off x="4167713" y="5656602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JPA</a:t>
            </a:r>
            <a:endParaRPr lang="de-DE" dirty="0"/>
          </a:p>
        </p:txBody>
      </p:sp>
      <p:sp>
        <p:nvSpPr>
          <p:cNvPr id="42" name="Pfeil nach links und oben 41"/>
          <p:cNvSpPr/>
          <p:nvPr/>
        </p:nvSpPr>
        <p:spPr>
          <a:xfrm rot="5400000">
            <a:off x="3622104" y="4918085"/>
            <a:ext cx="1574883" cy="1333019"/>
          </a:xfrm>
          <a:prstGeom prst="leftUpArrow">
            <a:avLst>
              <a:gd name="adj1" fmla="val 14133"/>
              <a:gd name="adj2" fmla="val 25340"/>
              <a:gd name="adj3" fmla="val 2975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3" name="Pfeil nach links und oben 42"/>
          <p:cNvSpPr/>
          <p:nvPr/>
        </p:nvSpPr>
        <p:spPr>
          <a:xfrm rot="10800000">
            <a:off x="3514963" y="3000580"/>
            <a:ext cx="1561092" cy="1148500"/>
          </a:xfrm>
          <a:prstGeom prst="leftUpArrow">
            <a:avLst>
              <a:gd name="adj1" fmla="val 14133"/>
              <a:gd name="adj2" fmla="val 25340"/>
              <a:gd name="adj3" fmla="val 2975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4" name="Textfeld 43"/>
          <p:cNvSpPr txBox="1"/>
          <p:nvPr/>
        </p:nvSpPr>
        <p:spPr>
          <a:xfrm>
            <a:off x="3807673" y="2833481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JAXB</a:t>
            </a:r>
            <a:endParaRPr lang="de-DE" dirty="0"/>
          </a:p>
        </p:txBody>
      </p:sp>
      <p:sp>
        <p:nvSpPr>
          <p:cNvPr id="3" name="Gefaltete Ecke 2"/>
          <p:cNvSpPr/>
          <p:nvPr/>
        </p:nvSpPr>
        <p:spPr>
          <a:xfrm>
            <a:off x="6948264" y="4623260"/>
            <a:ext cx="1152128" cy="756955"/>
          </a:xfrm>
          <a:prstGeom prst="folded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TODO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41114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UML </a:t>
            </a:r>
            <a:r>
              <a:rPr lang="de-DE" dirty="0" err="1" smtClean="0"/>
              <a:t>meta</a:t>
            </a:r>
            <a:r>
              <a:rPr lang="de-DE" dirty="0" smtClean="0"/>
              <a:t> </a:t>
            </a:r>
            <a:r>
              <a:rPr lang="de-DE" dirty="0" err="1" smtClean="0"/>
              <a:t>model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39552" y="1346038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de-DE" dirty="0" err="1" smtClean="0"/>
              <a:t>Classes</a:t>
            </a:r>
            <a:r>
              <a:rPr lang="de-DE" dirty="0" smtClean="0"/>
              <a:t> (</a:t>
            </a:r>
            <a:r>
              <a:rPr lang="de-DE" dirty="0" err="1" smtClean="0"/>
              <a:t>DDIObject</a:t>
            </a:r>
            <a:r>
              <a:rPr lang="de-DE" dirty="0" smtClean="0"/>
              <a:t>, Study)</a:t>
            </a:r>
            <a:br>
              <a:rPr lang="de-DE" dirty="0" smtClean="0"/>
            </a:br>
            <a:r>
              <a:rPr lang="de-DE" i="1" dirty="0" err="1" smtClean="0"/>
              <a:t>the</a:t>
            </a:r>
            <a:r>
              <a:rPr lang="de-DE" i="1" dirty="0" smtClean="0"/>
              <a:t> </a:t>
            </a:r>
            <a:r>
              <a:rPr lang="de-DE" i="1" dirty="0" err="1" smtClean="0"/>
              <a:t>entities</a:t>
            </a:r>
            <a:r>
              <a:rPr lang="de-DE" i="1" dirty="0" smtClean="0"/>
              <a:t>/</a:t>
            </a:r>
            <a:r>
              <a:rPr lang="de-DE" i="1" dirty="0" err="1" smtClean="0"/>
              <a:t>objects</a:t>
            </a:r>
            <a:endParaRPr lang="de-DE" i="1" dirty="0" smtClean="0"/>
          </a:p>
          <a:p>
            <a:r>
              <a:rPr lang="de-DE" dirty="0" smtClean="0"/>
              <a:t>Attributes (</a:t>
            </a:r>
            <a:r>
              <a:rPr lang="de-DE" dirty="0" err="1" smtClean="0"/>
              <a:t>label</a:t>
            </a:r>
            <a:r>
              <a:rPr lang="de-DE" dirty="0" smtClean="0"/>
              <a:t>, </a:t>
            </a:r>
            <a:r>
              <a:rPr lang="de-DE" dirty="0" err="1" smtClean="0"/>
              <a:t>year</a:t>
            </a:r>
            <a:r>
              <a:rPr lang="de-DE" dirty="0" smtClean="0"/>
              <a:t>)</a:t>
            </a:r>
            <a:br>
              <a:rPr lang="de-DE" dirty="0" smtClean="0"/>
            </a:br>
            <a:r>
              <a:rPr lang="de-DE" i="1" dirty="0" err="1" smtClean="0"/>
              <a:t>properties</a:t>
            </a:r>
            <a:r>
              <a:rPr lang="de-DE" i="1" dirty="0" smtClean="0"/>
              <a:t> </a:t>
            </a:r>
            <a:r>
              <a:rPr lang="de-DE" i="1" dirty="0" err="1" smtClean="0"/>
              <a:t>of</a:t>
            </a:r>
            <a:r>
              <a:rPr lang="de-DE" i="1" dirty="0" smtClean="0"/>
              <a:t> </a:t>
            </a:r>
            <a:r>
              <a:rPr lang="de-DE" i="1" dirty="0" err="1" smtClean="0"/>
              <a:t>said</a:t>
            </a:r>
            <a:r>
              <a:rPr lang="de-DE" i="1" dirty="0" smtClean="0"/>
              <a:t> </a:t>
            </a:r>
            <a:r>
              <a:rPr lang="de-DE" i="1" dirty="0" err="1" smtClean="0"/>
              <a:t>objects</a:t>
            </a:r>
            <a:endParaRPr lang="de-DE" i="1" dirty="0" smtClean="0"/>
          </a:p>
          <a:p>
            <a:r>
              <a:rPr lang="de-DE" dirty="0" err="1" smtClean="0"/>
              <a:t>Inheritance</a:t>
            </a:r>
            <a:r>
              <a:rPr lang="de-DE" dirty="0" smtClean="0"/>
              <a:t> </a:t>
            </a:r>
            <a:br>
              <a:rPr lang="de-DE" dirty="0" smtClean="0"/>
            </a:br>
            <a:r>
              <a:rPr lang="de-DE" dirty="0" smtClean="0"/>
              <a:t>(</a:t>
            </a:r>
            <a:r>
              <a:rPr lang="de-DE" dirty="0" err="1" smtClean="0"/>
              <a:t>between</a:t>
            </a:r>
            <a:r>
              <a:rPr lang="de-DE" dirty="0" smtClean="0"/>
              <a:t> </a:t>
            </a:r>
            <a:r>
              <a:rPr lang="de-DE" dirty="0" err="1" smtClean="0"/>
              <a:t>DDIObject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Study)</a:t>
            </a:r>
            <a:br>
              <a:rPr lang="de-DE" dirty="0" smtClean="0"/>
            </a:br>
            <a:r>
              <a:rPr lang="de-DE" i="1" dirty="0" err="1" smtClean="0"/>
              <a:t>means</a:t>
            </a:r>
            <a:r>
              <a:rPr lang="de-DE" i="1" dirty="0" smtClean="0"/>
              <a:t> </a:t>
            </a:r>
            <a:r>
              <a:rPr lang="de-DE" i="1" dirty="0" err="1" smtClean="0"/>
              <a:t>one</a:t>
            </a:r>
            <a:r>
              <a:rPr lang="de-DE" i="1" dirty="0" smtClean="0"/>
              <a:t> </a:t>
            </a:r>
            <a:r>
              <a:rPr lang="de-DE" i="1" dirty="0" err="1" smtClean="0"/>
              <a:t>class</a:t>
            </a:r>
            <a:r>
              <a:rPr lang="de-DE" i="1" dirty="0" smtClean="0"/>
              <a:t> </a:t>
            </a:r>
            <a:r>
              <a:rPr lang="de-DE" i="1" dirty="0" err="1" smtClean="0"/>
              <a:t>has</a:t>
            </a:r>
            <a:r>
              <a:rPr lang="de-DE" i="1" dirty="0" smtClean="0"/>
              <a:t> all </a:t>
            </a:r>
            <a:r>
              <a:rPr lang="de-DE" i="1" dirty="0" err="1" smtClean="0"/>
              <a:t>the</a:t>
            </a:r>
            <a:r>
              <a:rPr lang="de-DE" i="1" dirty="0" smtClean="0"/>
              <a:t> </a:t>
            </a:r>
            <a:br>
              <a:rPr lang="de-DE" i="1" dirty="0" smtClean="0"/>
            </a:br>
            <a:r>
              <a:rPr lang="de-DE" i="1" dirty="0" err="1" smtClean="0"/>
              <a:t>attributes</a:t>
            </a:r>
            <a:r>
              <a:rPr lang="de-DE" i="1" dirty="0" smtClean="0"/>
              <a:t> </a:t>
            </a:r>
            <a:r>
              <a:rPr lang="de-DE" i="1" dirty="0" err="1" smtClean="0"/>
              <a:t>of</a:t>
            </a:r>
            <a:r>
              <a:rPr lang="de-DE" i="1" dirty="0" smtClean="0"/>
              <a:t> </a:t>
            </a:r>
            <a:r>
              <a:rPr lang="de-DE" i="1" dirty="0" err="1" smtClean="0"/>
              <a:t>the</a:t>
            </a:r>
            <a:r>
              <a:rPr lang="de-DE" i="1" dirty="0" smtClean="0"/>
              <a:t> </a:t>
            </a:r>
            <a:r>
              <a:rPr lang="de-DE" i="1" dirty="0" err="1" smtClean="0"/>
              <a:t>other</a:t>
            </a:r>
            <a:endParaRPr lang="de-DE" i="1" dirty="0" smtClean="0"/>
          </a:p>
          <a:p>
            <a:r>
              <a:rPr lang="de-DE" dirty="0" smtClean="0"/>
              <a:t>Aggregation</a:t>
            </a:r>
            <a:br>
              <a:rPr lang="de-DE" dirty="0" smtClean="0"/>
            </a:br>
            <a:r>
              <a:rPr lang="de-DE" dirty="0" smtClean="0"/>
              <a:t>(</a:t>
            </a:r>
            <a:r>
              <a:rPr lang="de-DE" dirty="0" err="1" smtClean="0"/>
              <a:t>between</a:t>
            </a:r>
            <a:r>
              <a:rPr lang="de-DE" dirty="0" smtClean="0"/>
              <a:t> Study </a:t>
            </a:r>
            <a:r>
              <a:rPr lang="de-DE" dirty="0" err="1" smtClean="0"/>
              <a:t>and</a:t>
            </a:r>
            <a:r>
              <a:rPr lang="de-DE" dirty="0" smtClean="0"/>
              <a:t> Dataset)</a:t>
            </a:r>
            <a:br>
              <a:rPr lang="de-DE" dirty="0" smtClean="0"/>
            </a:br>
            <a:r>
              <a:rPr lang="de-DE" i="1" dirty="0" smtClean="0"/>
              <a:t>Dataset </a:t>
            </a:r>
            <a:r>
              <a:rPr lang="de-DE" i="1" dirty="0" err="1" smtClean="0"/>
              <a:t>belongs</a:t>
            </a:r>
            <a:r>
              <a:rPr lang="de-DE" i="1" dirty="0" smtClean="0"/>
              <a:t> </a:t>
            </a:r>
            <a:r>
              <a:rPr lang="de-DE" i="1" dirty="0" err="1" smtClean="0"/>
              <a:t>to</a:t>
            </a:r>
            <a:r>
              <a:rPr lang="de-DE" i="1" dirty="0" smtClean="0"/>
              <a:t> </a:t>
            </a:r>
            <a:r>
              <a:rPr lang="de-DE" i="1" dirty="0" err="1" smtClean="0"/>
              <a:t>the</a:t>
            </a:r>
            <a:r>
              <a:rPr lang="de-DE" i="1" dirty="0" smtClean="0"/>
              <a:t> </a:t>
            </a:r>
            <a:r>
              <a:rPr lang="de-DE" i="1" dirty="0" err="1" smtClean="0"/>
              <a:t>study</a:t>
            </a:r>
            <a:endParaRPr lang="de-DE" i="1" dirty="0"/>
          </a:p>
        </p:txBody>
      </p:sp>
      <p:sp>
        <p:nvSpPr>
          <p:cNvPr id="4" name="Rechteck 3"/>
          <p:cNvSpPr/>
          <p:nvPr/>
        </p:nvSpPr>
        <p:spPr>
          <a:xfrm>
            <a:off x="6804248" y="1988840"/>
            <a:ext cx="1567408" cy="26041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Rechteck 4"/>
          <p:cNvSpPr/>
          <p:nvPr/>
        </p:nvSpPr>
        <p:spPr>
          <a:xfrm>
            <a:off x="6804248" y="2249252"/>
            <a:ext cx="1567408" cy="2935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Textfeld 5"/>
          <p:cNvSpPr txBox="1"/>
          <p:nvPr/>
        </p:nvSpPr>
        <p:spPr>
          <a:xfrm>
            <a:off x="6804248" y="1988840"/>
            <a:ext cx="15674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 err="1" smtClean="0"/>
              <a:t>DDIObject</a:t>
            </a:r>
            <a:endParaRPr lang="de-DE" sz="1200" dirty="0"/>
          </a:p>
        </p:txBody>
      </p:sp>
      <p:sp>
        <p:nvSpPr>
          <p:cNvPr id="7" name="Textfeld 6"/>
          <p:cNvSpPr txBox="1"/>
          <p:nvPr/>
        </p:nvSpPr>
        <p:spPr>
          <a:xfrm>
            <a:off x="6812403" y="2265839"/>
            <a:ext cx="15674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 err="1" smtClean="0"/>
              <a:t>label</a:t>
            </a:r>
            <a:endParaRPr lang="de-DE" sz="1200" dirty="0"/>
          </a:p>
        </p:txBody>
      </p:sp>
      <p:sp>
        <p:nvSpPr>
          <p:cNvPr id="8" name="Rechteck 7"/>
          <p:cNvSpPr/>
          <p:nvPr/>
        </p:nvSpPr>
        <p:spPr>
          <a:xfrm>
            <a:off x="6804248" y="2947010"/>
            <a:ext cx="1567408" cy="26041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Rechteck 8"/>
          <p:cNvSpPr/>
          <p:nvPr/>
        </p:nvSpPr>
        <p:spPr>
          <a:xfrm>
            <a:off x="6804248" y="3207422"/>
            <a:ext cx="1567408" cy="2935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Textfeld 9"/>
          <p:cNvSpPr txBox="1"/>
          <p:nvPr/>
        </p:nvSpPr>
        <p:spPr>
          <a:xfrm>
            <a:off x="6804248" y="2947010"/>
            <a:ext cx="15674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 smtClean="0"/>
              <a:t>Study</a:t>
            </a:r>
            <a:endParaRPr lang="de-DE" sz="1200" dirty="0"/>
          </a:p>
        </p:txBody>
      </p:sp>
      <p:sp>
        <p:nvSpPr>
          <p:cNvPr id="11" name="Textfeld 10"/>
          <p:cNvSpPr txBox="1"/>
          <p:nvPr/>
        </p:nvSpPr>
        <p:spPr>
          <a:xfrm>
            <a:off x="6812403" y="3224009"/>
            <a:ext cx="15674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 err="1" smtClean="0"/>
              <a:t>year</a:t>
            </a:r>
            <a:endParaRPr lang="de-DE" sz="1200" dirty="0"/>
          </a:p>
        </p:txBody>
      </p:sp>
      <p:sp>
        <p:nvSpPr>
          <p:cNvPr id="12" name="Rechteck 11"/>
          <p:cNvSpPr/>
          <p:nvPr/>
        </p:nvSpPr>
        <p:spPr>
          <a:xfrm>
            <a:off x="6804248" y="3933056"/>
            <a:ext cx="1567408" cy="26041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Rechteck 12"/>
          <p:cNvSpPr/>
          <p:nvPr/>
        </p:nvSpPr>
        <p:spPr>
          <a:xfrm>
            <a:off x="6804248" y="4193468"/>
            <a:ext cx="1567408" cy="2935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" name="Textfeld 13"/>
          <p:cNvSpPr txBox="1"/>
          <p:nvPr/>
        </p:nvSpPr>
        <p:spPr>
          <a:xfrm>
            <a:off x="6804248" y="3933056"/>
            <a:ext cx="15674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 smtClean="0"/>
              <a:t>Dataset</a:t>
            </a:r>
            <a:endParaRPr lang="de-DE" sz="1200" dirty="0"/>
          </a:p>
        </p:txBody>
      </p:sp>
      <p:cxnSp>
        <p:nvCxnSpPr>
          <p:cNvPr id="17" name="Gerade Verbindung mit Pfeil 16"/>
          <p:cNvCxnSpPr/>
          <p:nvPr/>
        </p:nvCxnSpPr>
        <p:spPr>
          <a:xfrm flipV="1">
            <a:off x="7570284" y="2744924"/>
            <a:ext cx="0" cy="202086"/>
          </a:xfrm>
          <a:prstGeom prst="straightConnector1">
            <a:avLst/>
          </a:prstGeom>
          <a:ln w="254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Gleichschenkliges Dreieck 18"/>
          <p:cNvSpPr/>
          <p:nvPr/>
        </p:nvSpPr>
        <p:spPr>
          <a:xfrm>
            <a:off x="7452320" y="2542838"/>
            <a:ext cx="216024" cy="202086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0" name="Raute 19"/>
          <p:cNvSpPr/>
          <p:nvPr/>
        </p:nvSpPr>
        <p:spPr>
          <a:xfrm>
            <a:off x="7452320" y="3501008"/>
            <a:ext cx="216024" cy="216024"/>
          </a:xfrm>
          <a:prstGeom prst="diamon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21" name="Gerade Verbindung mit Pfeil 20"/>
          <p:cNvCxnSpPr/>
          <p:nvPr/>
        </p:nvCxnSpPr>
        <p:spPr>
          <a:xfrm flipV="1">
            <a:off x="7560332" y="3717032"/>
            <a:ext cx="0" cy="202086"/>
          </a:xfrm>
          <a:prstGeom prst="straightConnector1">
            <a:avLst/>
          </a:prstGeom>
          <a:ln w="254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0093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/>
          <a:lstStyle/>
          <a:p>
            <a:r>
              <a:rPr lang="de-DE" dirty="0" err="1" smtClean="0"/>
              <a:t>Example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14116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de-DE" sz="1600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@</a:t>
            </a:r>
            <a:r>
              <a:rPr lang="de-DE" sz="1600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Entity</a:t>
            </a:r>
            <a:endParaRPr lang="de-DE" sz="1600" dirty="0">
              <a:solidFill>
                <a:schemeClr val="accent6">
                  <a:lumMod val="75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de-DE" sz="1600" dirty="0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@</a:t>
            </a:r>
            <a:r>
              <a:rPr lang="de-DE" sz="16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XmlAccessorType</a:t>
            </a:r>
            <a:r>
              <a:rPr lang="de-DE" sz="1600" dirty="0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de-DE" sz="16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XmlAccessType.FIELD</a:t>
            </a:r>
            <a:r>
              <a:rPr lang="de-DE" sz="1600" dirty="0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de-DE" sz="1600" dirty="0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@</a:t>
            </a:r>
            <a:r>
              <a:rPr lang="de-DE" sz="16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XmlRootElement</a:t>
            </a:r>
            <a:r>
              <a:rPr lang="de-DE" sz="1600" dirty="0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de-DE" sz="16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name</a:t>
            </a:r>
            <a:r>
              <a:rPr lang="de-DE" sz="1600" dirty="0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="</a:t>
            </a:r>
            <a:r>
              <a:rPr lang="de-DE" sz="16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DDIStudy</a:t>
            </a:r>
            <a:r>
              <a:rPr lang="de-DE" sz="1600" dirty="0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")</a:t>
            </a:r>
          </a:p>
          <a:p>
            <a:pPr marL="0" indent="0">
              <a:buNone/>
            </a:pPr>
            <a:r>
              <a:rPr lang="de-DE" sz="1600" dirty="0" err="1">
                <a:latin typeface="Courier New" pitchFamily="49" charset="0"/>
                <a:cs typeface="Courier New" pitchFamily="49" charset="0"/>
              </a:rPr>
              <a:t>public</a:t>
            </a:r>
            <a:r>
              <a:rPr lang="de-DE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de-DE" sz="1600" dirty="0" err="1">
                <a:latin typeface="Courier New" pitchFamily="49" charset="0"/>
                <a:cs typeface="Courier New" pitchFamily="49" charset="0"/>
              </a:rPr>
              <a:t>class</a:t>
            </a:r>
            <a:r>
              <a:rPr lang="de-DE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de-DE" sz="1600" dirty="0" smtClean="0">
                <a:latin typeface="Courier New" pitchFamily="49" charset="0"/>
                <a:cs typeface="Courier New" pitchFamily="49" charset="0"/>
              </a:rPr>
              <a:t>Study </a:t>
            </a:r>
            <a:r>
              <a:rPr lang="de-DE" sz="1600" dirty="0" err="1">
                <a:latin typeface="Courier New" pitchFamily="49" charset="0"/>
                <a:cs typeface="Courier New" pitchFamily="49" charset="0"/>
              </a:rPr>
              <a:t>extends</a:t>
            </a:r>
            <a:r>
              <a:rPr lang="de-DE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de-DE" sz="1600" dirty="0" err="1">
                <a:latin typeface="Courier New" pitchFamily="49" charset="0"/>
                <a:cs typeface="Courier New" pitchFamily="49" charset="0"/>
              </a:rPr>
              <a:t>DDIObject</a:t>
            </a:r>
            <a:r>
              <a:rPr lang="de-DE" sz="1600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0" indent="0">
              <a:buNone/>
            </a:pPr>
            <a:r>
              <a:rPr lang="de-DE" sz="1600" dirty="0">
                <a:latin typeface="Courier New" pitchFamily="49" charset="0"/>
                <a:cs typeface="Courier New" pitchFamily="49" charset="0"/>
              </a:rPr>
              <a:t>    </a:t>
            </a:r>
          </a:p>
          <a:p>
            <a:pPr marL="0" indent="0">
              <a:buNone/>
            </a:pPr>
            <a:r>
              <a:rPr lang="de-DE" sz="16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de-DE" sz="1600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@</a:t>
            </a:r>
            <a:r>
              <a:rPr lang="de-DE" sz="1600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Column</a:t>
            </a:r>
            <a:endParaRPr lang="de-DE" sz="1600" dirty="0">
              <a:solidFill>
                <a:schemeClr val="accent6">
                  <a:lumMod val="75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de-DE" sz="1600" dirty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   @</a:t>
            </a:r>
            <a:r>
              <a:rPr lang="de-DE" sz="1600" dirty="0" err="1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XmlElement</a:t>
            </a:r>
            <a:endParaRPr lang="de-DE" sz="1600" dirty="0">
              <a:solidFill>
                <a:schemeClr val="accent5">
                  <a:lumMod val="75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de-DE" sz="1600" dirty="0">
                <a:latin typeface="Courier New" pitchFamily="49" charset="0"/>
                <a:cs typeface="Courier New" pitchFamily="49" charset="0"/>
              </a:rPr>
              <a:t>    private String </a:t>
            </a:r>
            <a:r>
              <a:rPr lang="de-DE" sz="1600" dirty="0" err="1">
                <a:latin typeface="Courier New" pitchFamily="49" charset="0"/>
                <a:cs typeface="Courier New" pitchFamily="49" charset="0"/>
              </a:rPr>
              <a:t>year</a:t>
            </a:r>
            <a:r>
              <a:rPr lang="de-DE" sz="1600" dirty="0" smtClean="0">
                <a:latin typeface="Courier New" pitchFamily="49" charset="0"/>
                <a:cs typeface="Courier New" pitchFamily="49" charset="0"/>
              </a:rPr>
              <a:t>;</a:t>
            </a:r>
            <a:br>
              <a:rPr lang="de-DE" sz="1600" dirty="0" smtClean="0">
                <a:latin typeface="Courier New" pitchFamily="49" charset="0"/>
                <a:cs typeface="Courier New" pitchFamily="49" charset="0"/>
              </a:rPr>
            </a:br>
            <a:r>
              <a:rPr lang="de-DE" sz="1600" dirty="0" smtClean="0">
                <a:latin typeface="Courier New" pitchFamily="49" charset="0"/>
                <a:cs typeface="Courier New" pitchFamily="49" charset="0"/>
              </a:rPr>
              <a:t>	</a:t>
            </a:r>
            <a:endParaRPr lang="de-DE" sz="16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de-DE" sz="16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r>
              <a:rPr lang="de-DE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de-DE" sz="1600" dirty="0" smtClean="0">
                <a:latin typeface="Courier New" pitchFamily="49" charset="0"/>
                <a:cs typeface="Courier New" pitchFamily="49" charset="0"/>
              </a:rPr>
              <a:t>&lt;Study </a:t>
            </a:r>
            <a:r>
              <a:rPr lang="de-DE" sz="1600" dirty="0" err="1">
                <a:latin typeface="Courier New" pitchFamily="49" charset="0"/>
                <a:cs typeface="Courier New" pitchFamily="49" charset="0"/>
              </a:rPr>
              <a:t>id</a:t>
            </a:r>
            <a:r>
              <a:rPr lang="de-DE" sz="1600" dirty="0">
                <a:latin typeface="Courier New" pitchFamily="49" charset="0"/>
                <a:cs typeface="Courier New" pitchFamily="49" charset="0"/>
              </a:rPr>
              <a:t>="Tj9vFl</a:t>
            </a:r>
            <a:r>
              <a:rPr lang="de-DE" sz="1600" dirty="0" smtClean="0">
                <a:latin typeface="Courier New" pitchFamily="49" charset="0"/>
                <a:cs typeface="Courier New" pitchFamily="49" charset="0"/>
              </a:rPr>
              <a:t>"&gt;</a:t>
            </a:r>
            <a:endParaRPr lang="de-DE" sz="16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de-DE" sz="1600" dirty="0">
                <a:latin typeface="Courier New" pitchFamily="49" charset="0"/>
                <a:cs typeface="Courier New" pitchFamily="49" charset="0"/>
              </a:rPr>
              <a:t>        &lt;</a:t>
            </a:r>
            <a:r>
              <a:rPr lang="de-DE" sz="1600" dirty="0" err="1">
                <a:latin typeface="Courier New" pitchFamily="49" charset="0"/>
                <a:cs typeface="Courier New" pitchFamily="49" charset="0"/>
              </a:rPr>
              <a:t>label</a:t>
            </a:r>
            <a:r>
              <a:rPr lang="de-DE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de-DE" sz="1600" dirty="0" err="1">
                <a:latin typeface="Courier New" pitchFamily="49" charset="0"/>
                <a:cs typeface="Courier New" pitchFamily="49" charset="0"/>
              </a:rPr>
              <a:t>xml:lang</a:t>
            </a:r>
            <a:r>
              <a:rPr lang="de-DE" sz="1600" dirty="0">
                <a:latin typeface="Courier New" pitchFamily="49" charset="0"/>
                <a:cs typeface="Courier New" pitchFamily="49" charset="0"/>
              </a:rPr>
              <a:t>="de</a:t>
            </a:r>
            <a:r>
              <a:rPr lang="de-DE" sz="1600" dirty="0" smtClean="0">
                <a:latin typeface="Courier New" pitchFamily="49" charset="0"/>
                <a:cs typeface="Courier New" pitchFamily="49" charset="0"/>
              </a:rPr>
              <a:t>"&gt;ALLBUS&lt;/</a:t>
            </a:r>
            <a:r>
              <a:rPr lang="de-DE" sz="1600" dirty="0" err="1">
                <a:latin typeface="Courier New" pitchFamily="49" charset="0"/>
                <a:cs typeface="Courier New" pitchFamily="49" charset="0"/>
              </a:rPr>
              <a:t>label</a:t>
            </a:r>
            <a:r>
              <a:rPr lang="de-DE" sz="1600" dirty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marL="0" indent="0">
              <a:buNone/>
            </a:pPr>
            <a:r>
              <a:rPr lang="de-DE" sz="1600" dirty="0">
                <a:latin typeface="Courier New" pitchFamily="49" charset="0"/>
                <a:cs typeface="Courier New" pitchFamily="49" charset="0"/>
              </a:rPr>
              <a:t>        &lt;</a:t>
            </a:r>
            <a:r>
              <a:rPr lang="de-DE" sz="1600" dirty="0" err="1">
                <a:latin typeface="Courier New" pitchFamily="49" charset="0"/>
                <a:cs typeface="Courier New" pitchFamily="49" charset="0"/>
              </a:rPr>
              <a:t>year</a:t>
            </a:r>
            <a:r>
              <a:rPr lang="de-DE" sz="1600" dirty="0">
                <a:latin typeface="Courier New" pitchFamily="49" charset="0"/>
                <a:cs typeface="Courier New" pitchFamily="49" charset="0"/>
              </a:rPr>
              <a:t>&gt;1984&lt;/</a:t>
            </a:r>
            <a:r>
              <a:rPr lang="de-DE" sz="1600" dirty="0" err="1">
                <a:latin typeface="Courier New" pitchFamily="49" charset="0"/>
                <a:cs typeface="Courier New" pitchFamily="49" charset="0"/>
              </a:rPr>
              <a:t>year</a:t>
            </a:r>
            <a:r>
              <a:rPr lang="de-DE" sz="1600" dirty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marL="0" indent="0">
              <a:buNone/>
            </a:pPr>
            <a:r>
              <a:rPr lang="de-DE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de-DE" sz="1600" dirty="0" smtClean="0">
                <a:latin typeface="Courier New" pitchFamily="49" charset="0"/>
                <a:cs typeface="Courier New" pitchFamily="49" charset="0"/>
              </a:rPr>
              <a:t>&lt;/Study&gt;</a:t>
            </a:r>
          </a:p>
          <a:p>
            <a:pPr marL="0" indent="0">
              <a:buNone/>
            </a:pPr>
            <a:endParaRPr lang="de-DE" sz="16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de-DE" sz="1600" dirty="0">
                <a:latin typeface="Courier New" pitchFamily="49" charset="0"/>
                <a:cs typeface="Courier New" pitchFamily="49" charset="0"/>
              </a:rPr>
              <a:t> &lt;</a:t>
            </a:r>
            <a:r>
              <a:rPr lang="de-DE" sz="1600" dirty="0" err="1">
                <a:latin typeface="Courier New" pitchFamily="49" charset="0"/>
                <a:cs typeface="Courier New" pitchFamily="49" charset="0"/>
              </a:rPr>
              <a:t>xs:complexType</a:t>
            </a:r>
            <a:r>
              <a:rPr lang="de-DE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de-DE" sz="1600" dirty="0" err="1">
                <a:latin typeface="Courier New" pitchFamily="49" charset="0"/>
                <a:cs typeface="Courier New" pitchFamily="49" charset="0"/>
              </a:rPr>
              <a:t>name</a:t>
            </a:r>
            <a:r>
              <a:rPr lang="de-DE" sz="1600" dirty="0" smtClean="0">
                <a:latin typeface="Courier New" pitchFamily="49" charset="0"/>
                <a:cs typeface="Courier New" pitchFamily="49" charset="0"/>
              </a:rPr>
              <a:t>="Study</a:t>
            </a:r>
            <a:r>
              <a:rPr lang="de-DE" sz="1600" dirty="0">
                <a:latin typeface="Courier New" pitchFamily="49" charset="0"/>
                <a:cs typeface="Courier New" pitchFamily="49" charset="0"/>
              </a:rPr>
              <a:t>"&gt;</a:t>
            </a:r>
          </a:p>
          <a:p>
            <a:pPr marL="0" indent="0">
              <a:buNone/>
            </a:pPr>
            <a:r>
              <a:rPr lang="de-DE" sz="1600" dirty="0">
                <a:latin typeface="Courier New" pitchFamily="49" charset="0"/>
                <a:cs typeface="Courier New" pitchFamily="49" charset="0"/>
              </a:rPr>
              <a:t>    &lt;</a:t>
            </a:r>
            <a:r>
              <a:rPr lang="de-DE" sz="1600" dirty="0" err="1">
                <a:latin typeface="Courier New" pitchFamily="49" charset="0"/>
                <a:cs typeface="Courier New" pitchFamily="49" charset="0"/>
              </a:rPr>
              <a:t>xs:complexContent</a:t>
            </a:r>
            <a:r>
              <a:rPr lang="de-DE" sz="1600" dirty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marL="0" indent="0">
              <a:buNone/>
            </a:pPr>
            <a:r>
              <a:rPr lang="de-DE" sz="1600" dirty="0">
                <a:latin typeface="Courier New" pitchFamily="49" charset="0"/>
                <a:cs typeface="Courier New" pitchFamily="49" charset="0"/>
              </a:rPr>
              <a:t>      &lt;</a:t>
            </a:r>
            <a:r>
              <a:rPr lang="de-DE" sz="1600" dirty="0" err="1">
                <a:latin typeface="Courier New" pitchFamily="49" charset="0"/>
                <a:cs typeface="Courier New" pitchFamily="49" charset="0"/>
              </a:rPr>
              <a:t>xs:extension</a:t>
            </a:r>
            <a:r>
              <a:rPr lang="de-DE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de-DE" sz="1600" dirty="0" err="1">
                <a:latin typeface="Courier New" pitchFamily="49" charset="0"/>
                <a:cs typeface="Courier New" pitchFamily="49" charset="0"/>
              </a:rPr>
              <a:t>base</a:t>
            </a:r>
            <a:r>
              <a:rPr lang="de-DE" sz="1600" dirty="0">
                <a:latin typeface="Courier New" pitchFamily="49" charset="0"/>
                <a:cs typeface="Courier New" pitchFamily="49" charset="0"/>
              </a:rPr>
              <a:t>="</a:t>
            </a:r>
            <a:r>
              <a:rPr lang="de-DE" sz="1600" dirty="0" err="1">
                <a:latin typeface="Courier New" pitchFamily="49" charset="0"/>
                <a:cs typeface="Courier New" pitchFamily="49" charset="0"/>
              </a:rPr>
              <a:t>DDIObject</a:t>
            </a:r>
            <a:r>
              <a:rPr lang="de-DE" sz="1600" dirty="0">
                <a:latin typeface="Courier New" pitchFamily="49" charset="0"/>
                <a:cs typeface="Courier New" pitchFamily="49" charset="0"/>
              </a:rPr>
              <a:t>"&gt;</a:t>
            </a:r>
          </a:p>
          <a:p>
            <a:pPr marL="0" indent="0">
              <a:buNone/>
            </a:pPr>
            <a:r>
              <a:rPr lang="de-DE" sz="1600" dirty="0">
                <a:latin typeface="Courier New" pitchFamily="49" charset="0"/>
                <a:cs typeface="Courier New" pitchFamily="49" charset="0"/>
              </a:rPr>
              <a:t>        &lt;</a:t>
            </a:r>
            <a:r>
              <a:rPr lang="de-DE" sz="1600" dirty="0" err="1">
                <a:latin typeface="Courier New" pitchFamily="49" charset="0"/>
                <a:cs typeface="Courier New" pitchFamily="49" charset="0"/>
              </a:rPr>
              <a:t>xs:sequence</a:t>
            </a:r>
            <a:r>
              <a:rPr lang="de-DE" sz="1600" dirty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marL="0" indent="0">
              <a:buNone/>
            </a:pPr>
            <a:r>
              <a:rPr lang="de-DE" sz="1600" dirty="0">
                <a:latin typeface="Courier New" pitchFamily="49" charset="0"/>
                <a:cs typeface="Courier New" pitchFamily="49" charset="0"/>
              </a:rPr>
              <a:t>          &lt;</a:t>
            </a:r>
            <a:r>
              <a:rPr lang="de-DE" sz="1600" dirty="0" err="1">
                <a:latin typeface="Courier New" pitchFamily="49" charset="0"/>
                <a:cs typeface="Courier New" pitchFamily="49" charset="0"/>
              </a:rPr>
              <a:t>xs:element</a:t>
            </a:r>
            <a:r>
              <a:rPr lang="de-DE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de-DE" sz="1600" dirty="0" err="1">
                <a:latin typeface="Courier New" pitchFamily="49" charset="0"/>
                <a:cs typeface="Courier New" pitchFamily="49" charset="0"/>
              </a:rPr>
              <a:t>name</a:t>
            </a:r>
            <a:r>
              <a:rPr lang="de-DE" sz="1600" dirty="0">
                <a:latin typeface="Courier New" pitchFamily="49" charset="0"/>
                <a:cs typeface="Courier New" pitchFamily="49" charset="0"/>
              </a:rPr>
              <a:t>="</a:t>
            </a:r>
            <a:r>
              <a:rPr lang="de-DE" sz="1600" dirty="0" err="1">
                <a:latin typeface="Courier New" pitchFamily="49" charset="0"/>
                <a:cs typeface="Courier New" pitchFamily="49" charset="0"/>
              </a:rPr>
              <a:t>year</a:t>
            </a:r>
            <a:r>
              <a:rPr lang="de-DE" sz="1600" dirty="0">
                <a:latin typeface="Courier New" pitchFamily="49" charset="0"/>
                <a:cs typeface="Courier New" pitchFamily="49" charset="0"/>
              </a:rPr>
              <a:t>" type="</a:t>
            </a:r>
            <a:r>
              <a:rPr lang="de-DE" sz="1600" dirty="0" err="1">
                <a:latin typeface="Courier New" pitchFamily="49" charset="0"/>
                <a:cs typeface="Courier New" pitchFamily="49" charset="0"/>
              </a:rPr>
              <a:t>xs:string</a:t>
            </a:r>
            <a:r>
              <a:rPr lang="de-DE" sz="1600" dirty="0">
                <a:latin typeface="Courier New" pitchFamily="49" charset="0"/>
                <a:cs typeface="Courier New" pitchFamily="49" charset="0"/>
              </a:rPr>
              <a:t>" </a:t>
            </a:r>
            <a:r>
              <a:rPr lang="de-DE" sz="1600" dirty="0" err="1">
                <a:latin typeface="Courier New" pitchFamily="49" charset="0"/>
                <a:cs typeface="Courier New" pitchFamily="49" charset="0"/>
              </a:rPr>
              <a:t>minOccurs</a:t>
            </a:r>
            <a:r>
              <a:rPr lang="de-DE" sz="1600" dirty="0">
                <a:latin typeface="Courier New" pitchFamily="49" charset="0"/>
                <a:cs typeface="Courier New" pitchFamily="49" charset="0"/>
              </a:rPr>
              <a:t>="0"/&gt;</a:t>
            </a:r>
          </a:p>
          <a:p>
            <a:pPr marL="0" indent="0">
              <a:buNone/>
            </a:pPr>
            <a:r>
              <a:rPr lang="de-DE" sz="1600" dirty="0">
                <a:latin typeface="Courier New" pitchFamily="49" charset="0"/>
                <a:cs typeface="Courier New" pitchFamily="49" charset="0"/>
              </a:rPr>
              <a:t>        &lt;/</a:t>
            </a:r>
            <a:r>
              <a:rPr lang="de-DE" sz="1600" dirty="0" err="1">
                <a:latin typeface="Courier New" pitchFamily="49" charset="0"/>
                <a:cs typeface="Courier New" pitchFamily="49" charset="0"/>
              </a:rPr>
              <a:t>xs:sequence</a:t>
            </a:r>
            <a:r>
              <a:rPr lang="de-DE" sz="1600" dirty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marL="0" indent="0">
              <a:buNone/>
            </a:pPr>
            <a:r>
              <a:rPr lang="de-DE" sz="1600" dirty="0">
                <a:latin typeface="Courier New" pitchFamily="49" charset="0"/>
                <a:cs typeface="Courier New" pitchFamily="49" charset="0"/>
              </a:rPr>
              <a:t>      &lt;/</a:t>
            </a:r>
            <a:r>
              <a:rPr lang="de-DE" sz="1600" dirty="0" err="1">
                <a:latin typeface="Courier New" pitchFamily="49" charset="0"/>
                <a:cs typeface="Courier New" pitchFamily="49" charset="0"/>
              </a:rPr>
              <a:t>xs:extension</a:t>
            </a:r>
            <a:r>
              <a:rPr lang="de-DE" sz="1600" dirty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marL="0" indent="0">
              <a:buNone/>
            </a:pPr>
            <a:r>
              <a:rPr lang="de-DE" sz="1600" dirty="0">
                <a:latin typeface="Courier New" pitchFamily="49" charset="0"/>
                <a:cs typeface="Courier New" pitchFamily="49" charset="0"/>
              </a:rPr>
              <a:t>    &lt;/</a:t>
            </a:r>
            <a:r>
              <a:rPr lang="de-DE" sz="1600" dirty="0" err="1">
                <a:latin typeface="Courier New" pitchFamily="49" charset="0"/>
                <a:cs typeface="Courier New" pitchFamily="49" charset="0"/>
              </a:rPr>
              <a:t>xs:complexContent</a:t>
            </a:r>
            <a:r>
              <a:rPr lang="de-DE" sz="1600" dirty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marL="0" indent="0">
              <a:buNone/>
            </a:pPr>
            <a:r>
              <a:rPr lang="de-DE" sz="1600" dirty="0">
                <a:latin typeface="Courier New" pitchFamily="49" charset="0"/>
                <a:cs typeface="Courier New" pitchFamily="49" charset="0"/>
              </a:rPr>
              <a:t>  &lt;/</a:t>
            </a:r>
            <a:r>
              <a:rPr lang="de-DE" sz="1600" dirty="0" err="1">
                <a:latin typeface="Courier New" pitchFamily="49" charset="0"/>
                <a:cs typeface="Courier New" pitchFamily="49" charset="0"/>
              </a:rPr>
              <a:t>xs:complexType</a:t>
            </a:r>
            <a:r>
              <a:rPr lang="de-DE" sz="1600" dirty="0">
                <a:latin typeface="Courier New" pitchFamily="49" charset="0"/>
                <a:cs typeface="Courier New" pitchFamily="49" charset="0"/>
              </a:rPr>
              <a:t>&gt;</a:t>
            </a:r>
          </a:p>
        </p:txBody>
      </p:sp>
      <p:sp>
        <p:nvSpPr>
          <p:cNvPr id="4" name="Textfeld 3"/>
          <p:cNvSpPr txBox="1"/>
          <p:nvPr/>
        </p:nvSpPr>
        <p:spPr>
          <a:xfrm>
            <a:off x="6084168" y="2564904"/>
            <a:ext cx="21602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@JPA</a:t>
            </a:r>
          </a:p>
          <a:p>
            <a:r>
              <a:rPr lang="de-DE" dirty="0" smtClean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@JAXP</a:t>
            </a:r>
            <a:endParaRPr lang="de-DE" dirty="0">
              <a:solidFill>
                <a:schemeClr val="accent5">
                  <a:lumMod val="75000"/>
                </a:schemeClr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Pfeil nach unten 4"/>
          <p:cNvSpPr/>
          <p:nvPr/>
        </p:nvSpPr>
        <p:spPr>
          <a:xfrm>
            <a:off x="3995936" y="3025552"/>
            <a:ext cx="1368152" cy="576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Textfeld 5"/>
          <p:cNvSpPr txBox="1"/>
          <p:nvPr/>
        </p:nvSpPr>
        <p:spPr>
          <a:xfrm>
            <a:off x="5026411" y="3573016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JAXP </a:t>
            </a:r>
            <a:r>
              <a:rPr lang="de-DE" dirty="0" err="1" smtClean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generates</a:t>
            </a:r>
            <a:endParaRPr lang="de-DE" dirty="0">
              <a:solidFill>
                <a:schemeClr val="accent5">
                  <a:lumMod val="75000"/>
                </a:schemeClr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3707904" y="5805264"/>
            <a:ext cx="43204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Minor </a:t>
            </a:r>
            <a:r>
              <a:rPr lang="de-DE" dirty="0" err="1" smtClean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manual</a:t>
            </a:r>
            <a:r>
              <a:rPr lang="de-DE" dirty="0" smtClean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de-DE" dirty="0" err="1" smtClean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adjustments</a:t>
            </a:r>
            <a:r>
              <a:rPr lang="de-DE" dirty="0" smtClean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de-DE" dirty="0" err="1" smtClean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needed</a:t>
            </a:r>
            <a:r>
              <a:rPr lang="de-DE" dirty="0" smtClean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de-DE" dirty="0" err="1" smtClean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de-DE" dirty="0" smtClean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de-DE" dirty="0" err="1" smtClean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core</a:t>
            </a:r>
            <a:r>
              <a:rPr lang="de-DE" dirty="0" smtClean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de-DE" dirty="0" err="1" smtClean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and</a:t>
            </a:r>
            <a:r>
              <a:rPr lang="de-DE" dirty="0" smtClean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de-DE" dirty="0" err="1" smtClean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some</a:t>
            </a:r>
            <a:r>
              <a:rPr lang="de-DE" dirty="0" smtClean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de-DE" dirty="0" err="1" smtClean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relationships</a:t>
            </a:r>
            <a:endParaRPr lang="de-DE" dirty="0">
              <a:solidFill>
                <a:schemeClr val="accent5">
                  <a:lumMod val="75000"/>
                </a:schemeClr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0125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Aggregation </a:t>
            </a:r>
            <a:r>
              <a:rPr lang="de-DE" dirty="0" err="1" smtClean="0"/>
              <a:t>complex</a:t>
            </a:r>
            <a:r>
              <a:rPr lang="de-DE" dirty="0" smtClean="0"/>
              <a:t> </a:t>
            </a:r>
            <a:r>
              <a:rPr lang="de-DE" dirty="0" err="1" smtClean="0"/>
              <a:t>example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sz="1800" dirty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@</a:t>
            </a:r>
            <a:r>
              <a:rPr lang="de-DE" sz="1800" dirty="0" err="1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XmlElement</a:t>
            </a:r>
            <a:r>
              <a:rPr lang="de-DE" sz="1800" dirty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de-DE" sz="1800" dirty="0" err="1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name</a:t>
            </a:r>
            <a:r>
              <a:rPr lang="de-DE" sz="1800" dirty="0" smtClean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=„</a:t>
            </a:r>
            <a:r>
              <a:rPr lang="de-DE" sz="1800" dirty="0" err="1" smtClean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DatasetRef</a:t>
            </a:r>
            <a:r>
              <a:rPr lang="de-DE" sz="1800" dirty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")</a:t>
            </a:r>
          </a:p>
          <a:p>
            <a:pPr marL="0" indent="0">
              <a:buNone/>
            </a:pPr>
            <a:r>
              <a:rPr lang="de-DE" sz="1800" dirty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@</a:t>
            </a:r>
            <a:r>
              <a:rPr lang="de-DE" sz="1800" dirty="0" err="1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XMLIDRef</a:t>
            </a:r>
            <a:endParaRPr lang="de-DE" sz="1800" dirty="0">
              <a:solidFill>
                <a:schemeClr val="accent5">
                  <a:lumMod val="75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de-DE" sz="2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de-DE" sz="1800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@</a:t>
            </a:r>
            <a:r>
              <a:rPr lang="de-DE" sz="1800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ManyToMany</a:t>
            </a:r>
            <a:endParaRPr lang="de-DE" sz="1800" dirty="0">
              <a:solidFill>
                <a:schemeClr val="accent6">
                  <a:lumMod val="75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de-DE" sz="2000" dirty="0">
                <a:latin typeface="Courier New" pitchFamily="49" charset="0"/>
                <a:cs typeface="Courier New" pitchFamily="49" charset="0"/>
              </a:rPr>
              <a:t>    private </a:t>
            </a:r>
            <a:r>
              <a:rPr lang="de-DE" sz="2000" dirty="0" smtClean="0">
                <a:latin typeface="Courier New" pitchFamily="49" charset="0"/>
                <a:cs typeface="Courier New" pitchFamily="49" charset="0"/>
              </a:rPr>
              <a:t>List&lt;Dataset&gt; </a:t>
            </a:r>
            <a:r>
              <a:rPr lang="de-DE" sz="2000" dirty="0">
                <a:latin typeface="Courier New" pitchFamily="49" charset="0"/>
                <a:cs typeface="Courier New" pitchFamily="49" charset="0"/>
              </a:rPr>
              <a:t>variable = </a:t>
            </a:r>
            <a:r>
              <a:rPr lang="de-DE" sz="2000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de-DE" sz="2000" dirty="0" smtClean="0">
                <a:latin typeface="Courier New" pitchFamily="49" charset="0"/>
                <a:cs typeface="Courier New" pitchFamily="49" charset="0"/>
              </a:rPr>
            </a:br>
            <a:r>
              <a:rPr lang="de-DE" sz="2000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de-DE" sz="2000" dirty="0" err="1" smtClean="0">
                <a:latin typeface="Courier New" pitchFamily="49" charset="0"/>
                <a:cs typeface="Courier New" pitchFamily="49" charset="0"/>
              </a:rPr>
              <a:t>new</a:t>
            </a:r>
            <a:r>
              <a:rPr lang="de-DE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de-DE" sz="2000" dirty="0" err="1" smtClean="0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de-DE" sz="2000" dirty="0" smtClean="0">
                <a:latin typeface="Courier New" pitchFamily="49" charset="0"/>
                <a:cs typeface="Courier New" pitchFamily="49" charset="0"/>
              </a:rPr>
              <a:t>&lt;Dataset&gt;();</a:t>
            </a:r>
          </a:p>
          <a:p>
            <a:pPr marL="0" indent="0">
              <a:buNone/>
            </a:pPr>
            <a:endParaRPr lang="de-DE" sz="20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de-DE" sz="2000" dirty="0" smtClean="0">
                <a:cs typeface="Courier New" pitchFamily="49" charset="0"/>
              </a:rPr>
              <a:t>Aggregation </a:t>
            </a:r>
            <a:r>
              <a:rPr lang="de-DE" sz="2000" dirty="0" err="1" smtClean="0">
                <a:cs typeface="Courier New" pitchFamily="49" charset="0"/>
              </a:rPr>
              <a:t>is</a:t>
            </a:r>
            <a:r>
              <a:rPr lang="de-DE" sz="2000" dirty="0" smtClean="0">
                <a:cs typeface="Courier New" pitchFamily="49" charset="0"/>
              </a:rPr>
              <a:t> a </a:t>
            </a:r>
            <a:r>
              <a:rPr lang="de-DE" sz="2000" dirty="0" err="1" smtClean="0">
                <a:cs typeface="Courier New" pitchFamily="49" charset="0"/>
              </a:rPr>
              <a:t>bit</a:t>
            </a:r>
            <a:r>
              <a:rPr lang="de-DE" sz="2000" dirty="0" smtClean="0">
                <a:cs typeface="Courier New" pitchFamily="49" charset="0"/>
              </a:rPr>
              <a:t> </a:t>
            </a:r>
            <a:r>
              <a:rPr lang="de-DE" sz="2000" dirty="0" err="1" smtClean="0">
                <a:cs typeface="Courier New" pitchFamily="49" charset="0"/>
              </a:rPr>
              <a:t>more</a:t>
            </a:r>
            <a:r>
              <a:rPr lang="de-DE" sz="2000" dirty="0" smtClean="0">
                <a:cs typeface="Courier New" pitchFamily="49" charset="0"/>
              </a:rPr>
              <a:t> </a:t>
            </a:r>
            <a:r>
              <a:rPr lang="de-DE" sz="2000" dirty="0" err="1" smtClean="0">
                <a:cs typeface="Courier New" pitchFamily="49" charset="0"/>
              </a:rPr>
              <a:t>complicated</a:t>
            </a:r>
            <a:r>
              <a:rPr lang="de-DE" sz="2000" dirty="0" smtClean="0">
                <a:cs typeface="Courier New" pitchFamily="49" charset="0"/>
              </a:rPr>
              <a:t>, </a:t>
            </a:r>
            <a:r>
              <a:rPr lang="de-DE" sz="2000" dirty="0" err="1" smtClean="0">
                <a:cs typeface="Courier New" pitchFamily="49" charset="0"/>
              </a:rPr>
              <a:t>as</a:t>
            </a:r>
            <a:r>
              <a:rPr lang="de-DE" sz="2000" dirty="0" smtClean="0">
                <a:cs typeface="Courier New" pitchFamily="49" charset="0"/>
              </a:rPr>
              <a:t> </a:t>
            </a:r>
            <a:r>
              <a:rPr lang="de-DE" sz="2000" dirty="0" err="1" smtClean="0">
                <a:cs typeface="Courier New" pitchFamily="49" charset="0"/>
              </a:rPr>
              <a:t>it</a:t>
            </a:r>
            <a:r>
              <a:rPr lang="de-DE" sz="2000" dirty="0" smtClean="0">
                <a:cs typeface="Courier New" pitchFamily="49" charset="0"/>
              </a:rPr>
              <a:t> </a:t>
            </a:r>
            <a:r>
              <a:rPr lang="de-DE" sz="2000" dirty="0" err="1" smtClean="0">
                <a:cs typeface="Courier New" pitchFamily="49" charset="0"/>
              </a:rPr>
              <a:t>has</a:t>
            </a:r>
            <a:r>
              <a:rPr lang="de-DE" sz="2000" dirty="0" smtClean="0">
                <a:cs typeface="Courier New" pitchFamily="49" charset="0"/>
              </a:rPr>
              <a:t> </a:t>
            </a:r>
            <a:r>
              <a:rPr lang="de-DE" sz="2000" dirty="0" err="1" smtClean="0">
                <a:cs typeface="Courier New" pitchFamily="49" charset="0"/>
              </a:rPr>
              <a:t>to</a:t>
            </a:r>
            <a:r>
              <a:rPr lang="de-DE" sz="2000" dirty="0" smtClean="0">
                <a:cs typeface="Courier New" pitchFamily="49" charset="0"/>
              </a:rPr>
              <a:t> </a:t>
            </a:r>
            <a:r>
              <a:rPr lang="de-DE" sz="2000" dirty="0" err="1" smtClean="0">
                <a:cs typeface="Courier New" pitchFamily="49" charset="0"/>
              </a:rPr>
              <a:t>be</a:t>
            </a:r>
            <a:r>
              <a:rPr lang="de-DE" sz="2000" dirty="0" smtClean="0">
                <a:cs typeface="Courier New" pitchFamily="49" charset="0"/>
              </a:rPr>
              <a:t> </a:t>
            </a:r>
            <a:r>
              <a:rPr lang="de-DE" sz="2000" dirty="0" err="1" smtClean="0">
                <a:cs typeface="Courier New" pitchFamily="49" charset="0"/>
              </a:rPr>
              <a:t>treated</a:t>
            </a:r>
            <a:r>
              <a:rPr lang="de-DE" sz="2000" dirty="0" smtClean="0">
                <a:cs typeface="Courier New" pitchFamily="49" charset="0"/>
              </a:rPr>
              <a:t> </a:t>
            </a:r>
            <a:r>
              <a:rPr lang="de-DE" sz="2000" dirty="0" err="1" smtClean="0">
                <a:cs typeface="Courier New" pitchFamily="49" charset="0"/>
              </a:rPr>
              <a:t>differently</a:t>
            </a:r>
            <a:r>
              <a:rPr lang="de-DE" sz="2000" dirty="0" smtClean="0">
                <a:cs typeface="Courier New" pitchFamily="49" charset="0"/>
              </a:rPr>
              <a:t> </a:t>
            </a:r>
            <a:r>
              <a:rPr lang="de-DE" sz="2000" dirty="0" err="1" smtClean="0">
                <a:cs typeface="Courier New" pitchFamily="49" charset="0"/>
              </a:rPr>
              <a:t>between</a:t>
            </a:r>
            <a:r>
              <a:rPr lang="de-DE" sz="2000" dirty="0" smtClean="0">
                <a:cs typeface="Courier New" pitchFamily="49" charset="0"/>
              </a:rPr>
              <a:t> XML (</a:t>
            </a:r>
            <a:r>
              <a:rPr lang="de-DE" sz="2000" dirty="0" err="1" smtClean="0">
                <a:cs typeface="Courier New" pitchFamily="49" charset="0"/>
              </a:rPr>
              <a:t>one-to-many</a:t>
            </a:r>
            <a:r>
              <a:rPr lang="de-DE" sz="2000" dirty="0" smtClean="0">
                <a:cs typeface="Courier New" pitchFamily="49" charset="0"/>
              </a:rPr>
              <a:t>) </a:t>
            </a:r>
            <a:r>
              <a:rPr lang="de-DE" sz="2000" dirty="0" err="1" smtClean="0">
                <a:cs typeface="Courier New" pitchFamily="49" charset="0"/>
              </a:rPr>
              <a:t>and</a:t>
            </a:r>
            <a:r>
              <a:rPr lang="de-DE" sz="2000" dirty="0" smtClean="0">
                <a:cs typeface="Courier New" pitchFamily="49" charset="0"/>
              </a:rPr>
              <a:t> </a:t>
            </a:r>
            <a:r>
              <a:rPr lang="de-DE" sz="2000" dirty="0" err="1" smtClean="0">
                <a:cs typeface="Courier New" pitchFamily="49" charset="0"/>
              </a:rPr>
              <a:t>relDB</a:t>
            </a:r>
            <a:r>
              <a:rPr lang="de-DE" sz="2000" dirty="0" smtClean="0">
                <a:cs typeface="Courier New" pitchFamily="49" charset="0"/>
              </a:rPr>
              <a:t> (</a:t>
            </a:r>
            <a:r>
              <a:rPr lang="de-DE" sz="2000" dirty="0" err="1" smtClean="0">
                <a:cs typeface="Courier New" pitchFamily="49" charset="0"/>
              </a:rPr>
              <a:t>ManyToMany</a:t>
            </a:r>
            <a:r>
              <a:rPr lang="de-DE" sz="2000" dirty="0" smtClean="0">
                <a:cs typeface="Courier New" pitchFamily="49" charset="0"/>
              </a:rPr>
              <a:t>)</a:t>
            </a:r>
          </a:p>
          <a:p>
            <a:r>
              <a:rPr lang="de-DE" sz="2000" dirty="0" err="1" smtClean="0">
                <a:cs typeface="Courier New" pitchFamily="49" charset="0"/>
              </a:rPr>
              <a:t>We</a:t>
            </a:r>
            <a:r>
              <a:rPr lang="de-DE" sz="2000" dirty="0" smtClean="0">
                <a:cs typeface="Courier New" pitchFamily="49" charset="0"/>
              </a:rPr>
              <a:t> </a:t>
            </a:r>
            <a:r>
              <a:rPr lang="de-DE" sz="2000" dirty="0" err="1" smtClean="0">
                <a:cs typeface="Courier New" pitchFamily="49" charset="0"/>
              </a:rPr>
              <a:t>automatically</a:t>
            </a:r>
            <a:r>
              <a:rPr lang="de-DE" sz="2000" dirty="0" smtClean="0">
                <a:cs typeface="Courier New" pitchFamily="49" charset="0"/>
              </a:rPr>
              <a:t> </a:t>
            </a:r>
            <a:r>
              <a:rPr lang="de-DE" sz="2000" dirty="0" err="1" smtClean="0">
                <a:cs typeface="Courier New" pitchFamily="49" charset="0"/>
              </a:rPr>
              <a:t>produce</a:t>
            </a:r>
            <a:r>
              <a:rPr lang="de-DE" sz="2000" dirty="0" smtClean="0">
                <a:cs typeface="Courier New" pitchFamily="49" charset="0"/>
              </a:rPr>
              <a:t> a flat-</a:t>
            </a:r>
            <a:r>
              <a:rPr lang="de-DE" sz="2000" dirty="0" err="1" smtClean="0">
                <a:cs typeface="Courier New" pitchFamily="49" charset="0"/>
              </a:rPr>
              <a:t>hierarchy</a:t>
            </a:r>
            <a:r>
              <a:rPr lang="de-DE" sz="2000" dirty="0" smtClean="0">
                <a:cs typeface="Courier New" pitchFamily="49" charset="0"/>
              </a:rPr>
              <a:t> XML </a:t>
            </a:r>
            <a:r>
              <a:rPr lang="de-DE" sz="2000" dirty="0" err="1" smtClean="0">
                <a:cs typeface="Courier New" pitchFamily="49" charset="0"/>
              </a:rPr>
              <a:t>with</a:t>
            </a:r>
            <a:r>
              <a:rPr lang="de-DE" sz="2000" dirty="0" smtClean="0">
                <a:cs typeface="Courier New" pitchFamily="49" charset="0"/>
              </a:rPr>
              <a:t> IDs </a:t>
            </a:r>
            <a:r>
              <a:rPr lang="de-DE" sz="2000" dirty="0" err="1" smtClean="0">
                <a:cs typeface="Courier New" pitchFamily="49" charset="0"/>
              </a:rPr>
              <a:t>for</a:t>
            </a:r>
            <a:r>
              <a:rPr lang="de-DE" sz="2000" dirty="0" smtClean="0">
                <a:cs typeface="Courier New" pitchFamily="49" charset="0"/>
              </a:rPr>
              <a:t> </a:t>
            </a:r>
            <a:r>
              <a:rPr lang="de-DE" sz="2000" dirty="0" err="1" smtClean="0">
                <a:cs typeface="Courier New" pitchFamily="49" charset="0"/>
              </a:rPr>
              <a:t>everything</a:t>
            </a:r>
            <a:endParaRPr lang="de-DE" sz="2000" dirty="0" smtClean="0">
              <a:cs typeface="Courier New" pitchFamily="49" charset="0"/>
            </a:endParaRPr>
          </a:p>
          <a:p>
            <a:r>
              <a:rPr lang="de-DE" sz="2000" dirty="0" smtClean="0">
                <a:cs typeface="Courier New" pitchFamily="49" charset="0"/>
              </a:rPr>
              <a:t>DB </a:t>
            </a:r>
            <a:r>
              <a:rPr lang="de-DE" sz="2000" dirty="0" err="1" smtClean="0">
                <a:cs typeface="Courier New" pitchFamily="49" charset="0"/>
              </a:rPr>
              <a:t>is</a:t>
            </a:r>
            <a:r>
              <a:rPr lang="de-DE" sz="2000" dirty="0" smtClean="0">
                <a:cs typeface="Courier New" pitchFamily="49" charset="0"/>
              </a:rPr>
              <a:t> </a:t>
            </a:r>
            <a:r>
              <a:rPr lang="de-DE" sz="2000" dirty="0" err="1" smtClean="0">
                <a:cs typeface="Courier New" pitchFamily="49" charset="0"/>
              </a:rPr>
              <a:t>more</a:t>
            </a:r>
            <a:r>
              <a:rPr lang="de-DE" sz="2000" dirty="0" smtClean="0">
                <a:cs typeface="Courier New" pitchFamily="49" charset="0"/>
              </a:rPr>
              <a:t> </a:t>
            </a:r>
            <a:r>
              <a:rPr lang="de-DE" sz="2000" dirty="0" err="1" smtClean="0">
                <a:cs typeface="Courier New" pitchFamily="49" charset="0"/>
              </a:rPr>
              <a:t>complicated</a:t>
            </a:r>
            <a:endParaRPr lang="de-DE" sz="2000" dirty="0" smtClean="0">
              <a:cs typeface="Courier New" pitchFamily="49" charset="0"/>
            </a:endParaRPr>
          </a:p>
          <a:p>
            <a:pPr lvl="1"/>
            <a:r>
              <a:rPr lang="de-DE" sz="1600" dirty="0" err="1" smtClean="0">
                <a:cs typeface="Courier New" pitchFamily="49" charset="0"/>
              </a:rPr>
              <a:t>manyToMany</a:t>
            </a:r>
            <a:r>
              <a:rPr lang="de-DE" sz="1600" dirty="0" smtClean="0">
                <a:cs typeface="Courier New" pitchFamily="49" charset="0"/>
              </a:rPr>
              <a:t> </a:t>
            </a:r>
            <a:r>
              <a:rPr lang="de-DE" sz="1600" dirty="0" err="1" smtClean="0">
                <a:cs typeface="Courier New" pitchFamily="49" charset="0"/>
              </a:rPr>
              <a:t>is</a:t>
            </a:r>
            <a:r>
              <a:rPr lang="de-DE" sz="1600" dirty="0" smtClean="0">
                <a:cs typeface="Courier New" pitchFamily="49" charset="0"/>
              </a:rPr>
              <a:t> </a:t>
            </a:r>
            <a:r>
              <a:rPr lang="de-DE" sz="1600" dirty="0" err="1" smtClean="0">
                <a:cs typeface="Courier New" pitchFamily="49" charset="0"/>
              </a:rPr>
              <a:t>undesirable</a:t>
            </a:r>
            <a:r>
              <a:rPr lang="de-DE" sz="1600" dirty="0" smtClean="0">
                <a:cs typeface="Courier New" pitchFamily="49" charset="0"/>
              </a:rPr>
              <a:t> </a:t>
            </a:r>
            <a:r>
              <a:rPr lang="de-DE" sz="1600" dirty="0" err="1" smtClean="0">
                <a:cs typeface="Courier New" pitchFamily="49" charset="0"/>
              </a:rPr>
              <a:t>for</a:t>
            </a:r>
            <a:r>
              <a:rPr lang="de-DE" sz="1600" dirty="0" smtClean="0">
                <a:cs typeface="Courier New" pitchFamily="49" charset="0"/>
              </a:rPr>
              <a:t> </a:t>
            </a:r>
            <a:r>
              <a:rPr lang="de-DE" sz="1600" dirty="0" err="1" smtClean="0">
                <a:cs typeface="Courier New" pitchFamily="49" charset="0"/>
              </a:rPr>
              <a:t>many</a:t>
            </a:r>
            <a:r>
              <a:rPr lang="de-DE" sz="1600" dirty="0" smtClean="0">
                <a:cs typeface="Courier New" pitchFamily="49" charset="0"/>
              </a:rPr>
              <a:t> </a:t>
            </a:r>
            <a:r>
              <a:rPr lang="de-DE" sz="1600" dirty="0" err="1" smtClean="0">
                <a:cs typeface="Courier New" pitchFamily="49" charset="0"/>
              </a:rPr>
              <a:t>reasons</a:t>
            </a:r>
            <a:endParaRPr lang="de-DE" sz="1600" dirty="0" smtClean="0">
              <a:cs typeface="Courier New" pitchFamily="49" charset="0"/>
            </a:endParaRPr>
          </a:p>
          <a:p>
            <a:pPr lvl="1"/>
            <a:r>
              <a:rPr lang="de-DE" sz="1600" dirty="0" err="1" smtClean="0">
                <a:cs typeface="Courier New" pitchFamily="49" charset="0"/>
              </a:rPr>
              <a:t>Better</a:t>
            </a:r>
            <a:r>
              <a:rPr lang="de-DE" sz="1600" dirty="0" smtClean="0">
                <a:cs typeface="Courier New" pitchFamily="49" charset="0"/>
              </a:rPr>
              <a:t> </a:t>
            </a:r>
            <a:r>
              <a:rPr lang="de-DE" sz="1600" dirty="0" err="1" smtClean="0">
                <a:cs typeface="Courier New" pitchFamily="49" charset="0"/>
              </a:rPr>
              <a:t>is</a:t>
            </a:r>
            <a:r>
              <a:rPr lang="de-DE" sz="1600" dirty="0" smtClean="0">
                <a:cs typeface="Courier New" pitchFamily="49" charset="0"/>
              </a:rPr>
              <a:t> </a:t>
            </a:r>
            <a:r>
              <a:rPr lang="de-DE" sz="1600" dirty="0" err="1" smtClean="0">
                <a:cs typeface="Courier New" pitchFamily="49" charset="0"/>
              </a:rPr>
              <a:t>to</a:t>
            </a:r>
            <a:r>
              <a:rPr lang="de-DE" sz="1600" dirty="0" smtClean="0">
                <a:cs typeface="Courier New" pitchFamily="49" charset="0"/>
              </a:rPr>
              <a:t> </a:t>
            </a:r>
            <a:r>
              <a:rPr lang="de-DE" sz="1600" dirty="0" err="1" smtClean="0">
                <a:cs typeface="Courier New" pitchFamily="49" charset="0"/>
              </a:rPr>
              <a:t>restrict</a:t>
            </a:r>
            <a:r>
              <a:rPr lang="de-DE" sz="1600" dirty="0" smtClean="0">
                <a:cs typeface="Courier New" pitchFamily="49" charset="0"/>
              </a:rPr>
              <a:t> </a:t>
            </a:r>
            <a:r>
              <a:rPr lang="de-DE" sz="1600" dirty="0" err="1" smtClean="0">
                <a:cs typeface="Courier New" pitchFamily="49" charset="0"/>
              </a:rPr>
              <a:t>navigation</a:t>
            </a:r>
            <a:r>
              <a:rPr lang="de-DE" sz="1600" dirty="0" smtClean="0">
                <a:cs typeface="Courier New" pitchFamily="49" charset="0"/>
              </a:rPr>
              <a:t> </a:t>
            </a:r>
            <a:r>
              <a:rPr lang="de-DE" sz="1600" dirty="0" err="1" smtClean="0">
                <a:cs typeface="Courier New" pitchFamily="49" charset="0"/>
              </a:rPr>
              <a:t>as</a:t>
            </a:r>
            <a:r>
              <a:rPr lang="de-DE" sz="1600" dirty="0" smtClean="0">
                <a:cs typeface="Courier New" pitchFamily="49" charset="0"/>
              </a:rPr>
              <a:t> </a:t>
            </a:r>
            <a:r>
              <a:rPr lang="de-DE" sz="1600" dirty="0" err="1" smtClean="0">
                <a:cs typeface="Courier New" pitchFamily="49" charset="0"/>
              </a:rPr>
              <a:t>often</a:t>
            </a:r>
            <a:r>
              <a:rPr lang="de-DE" sz="1600" dirty="0" smtClean="0">
                <a:cs typeface="Courier New" pitchFamily="49" charset="0"/>
              </a:rPr>
              <a:t> </a:t>
            </a:r>
            <a:r>
              <a:rPr lang="de-DE" sz="1600" dirty="0" err="1" smtClean="0">
                <a:cs typeface="Courier New" pitchFamily="49" charset="0"/>
              </a:rPr>
              <a:t>as</a:t>
            </a:r>
            <a:r>
              <a:rPr lang="de-DE" sz="1600" dirty="0" smtClean="0">
                <a:cs typeface="Courier New" pitchFamily="49" charset="0"/>
              </a:rPr>
              <a:t> </a:t>
            </a:r>
            <a:r>
              <a:rPr lang="de-DE" sz="1600" dirty="0" err="1" smtClean="0">
                <a:cs typeface="Courier New" pitchFamily="49" charset="0"/>
              </a:rPr>
              <a:t>possible</a:t>
            </a:r>
            <a:r>
              <a:rPr lang="de-DE" sz="1600" dirty="0" smtClean="0">
                <a:cs typeface="Courier New" pitchFamily="49" charset="0"/>
              </a:rPr>
              <a:t> </a:t>
            </a:r>
            <a:r>
              <a:rPr lang="de-DE" sz="1600" dirty="0" err="1" smtClean="0">
                <a:cs typeface="Courier New" pitchFamily="49" charset="0"/>
              </a:rPr>
              <a:t>to</a:t>
            </a:r>
            <a:r>
              <a:rPr lang="de-DE" sz="1600" dirty="0" smtClean="0">
                <a:cs typeface="Courier New" pitchFamily="49" charset="0"/>
              </a:rPr>
              <a:t> </a:t>
            </a:r>
            <a:r>
              <a:rPr lang="de-DE" sz="1600" dirty="0" err="1" smtClean="0">
                <a:cs typeface="Courier New" pitchFamily="49" charset="0"/>
              </a:rPr>
              <a:t>produce</a:t>
            </a:r>
            <a:r>
              <a:rPr lang="de-DE" sz="1600" dirty="0" smtClean="0">
                <a:cs typeface="Courier New" pitchFamily="49" charset="0"/>
              </a:rPr>
              <a:t> </a:t>
            </a:r>
            <a:r>
              <a:rPr lang="de-DE" sz="1600" dirty="0" err="1" smtClean="0">
                <a:cs typeface="Courier New" pitchFamily="49" charset="0"/>
              </a:rPr>
              <a:t>artificial</a:t>
            </a:r>
            <a:r>
              <a:rPr lang="de-DE" sz="1600" dirty="0" smtClean="0">
                <a:cs typeface="Courier New" pitchFamily="49" charset="0"/>
              </a:rPr>
              <a:t>  </a:t>
            </a:r>
            <a:r>
              <a:rPr lang="de-DE" sz="1600" dirty="0" err="1" smtClean="0">
                <a:cs typeface="Courier New" pitchFamily="49" charset="0"/>
              </a:rPr>
              <a:t>one</a:t>
            </a:r>
            <a:r>
              <a:rPr lang="de-DE" sz="1600" dirty="0" err="1" smtClean="0">
                <a:cs typeface="Courier New" pitchFamily="49" charset="0"/>
              </a:rPr>
              <a:t>-to-many</a:t>
            </a:r>
            <a:r>
              <a:rPr lang="de-DE" sz="1600" dirty="0" smtClean="0">
                <a:cs typeface="Courier New" pitchFamily="49" charset="0"/>
              </a:rPr>
              <a:t> </a:t>
            </a:r>
            <a:r>
              <a:rPr lang="de-DE" sz="1600" dirty="0" err="1" smtClean="0">
                <a:cs typeface="Courier New" pitchFamily="49" charset="0"/>
              </a:rPr>
              <a:t>relationships</a:t>
            </a:r>
            <a:endParaRPr lang="de-DE" sz="1600" dirty="0" smtClean="0">
              <a:cs typeface="Courier New" pitchFamily="49" charset="0"/>
            </a:endParaRPr>
          </a:p>
          <a:p>
            <a:pPr lvl="1"/>
            <a:r>
              <a:rPr lang="de-DE" sz="1600" dirty="0" smtClean="0">
                <a:cs typeface="Courier New" pitchFamily="49" charset="0"/>
              </a:rPr>
              <a:t>More on </a:t>
            </a:r>
            <a:r>
              <a:rPr lang="de-DE" sz="1600" dirty="0" err="1" smtClean="0">
                <a:cs typeface="Courier New" pitchFamily="49" charset="0"/>
              </a:rPr>
              <a:t>that</a:t>
            </a:r>
            <a:r>
              <a:rPr lang="de-DE" sz="1600" dirty="0" smtClean="0">
                <a:cs typeface="Courier New" pitchFamily="49" charset="0"/>
              </a:rPr>
              <a:t> </a:t>
            </a:r>
            <a:r>
              <a:rPr lang="de-DE" sz="1600" dirty="0" err="1" smtClean="0">
                <a:cs typeface="Courier New" pitchFamily="49" charset="0"/>
              </a:rPr>
              <a:t>tomorrow</a:t>
            </a:r>
            <a:endParaRPr lang="de-DE" sz="1600" dirty="0" smtClean="0">
              <a:cs typeface="Courier New" pitchFamily="49" charset="0"/>
            </a:endParaRPr>
          </a:p>
          <a:p>
            <a:endParaRPr lang="de-DE" sz="2000" dirty="0" smtClean="0">
              <a:cs typeface="Courier New" pitchFamily="49" charset="0"/>
            </a:endParaRPr>
          </a:p>
          <a:p>
            <a:endParaRPr lang="de-DE" sz="2000" dirty="0">
              <a:cs typeface="Courier New" pitchFamily="49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6516216" y="1903563"/>
            <a:ext cx="21602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@JPA</a:t>
            </a:r>
          </a:p>
          <a:p>
            <a:r>
              <a:rPr lang="de-DE" dirty="0" smtClean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@JAXP</a:t>
            </a:r>
            <a:endParaRPr lang="de-DE" dirty="0">
              <a:solidFill>
                <a:schemeClr val="accent5">
                  <a:lumMod val="75000"/>
                </a:schemeClr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9487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TODO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err="1" smtClean="0"/>
              <a:t>Synchronize</a:t>
            </a:r>
            <a:r>
              <a:rPr lang="de-DE" dirty="0" smtClean="0"/>
              <a:t> </a:t>
            </a:r>
            <a:r>
              <a:rPr lang="de-DE" dirty="0" err="1" smtClean="0"/>
              <a:t>with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work</a:t>
            </a:r>
            <a:r>
              <a:rPr lang="de-DE" dirty="0" smtClean="0"/>
              <a:t> </a:t>
            </a:r>
            <a:r>
              <a:rPr lang="de-DE" dirty="0" err="1" smtClean="0"/>
              <a:t>already</a:t>
            </a:r>
            <a:r>
              <a:rPr lang="de-DE" dirty="0" smtClean="0"/>
              <a:t> </a:t>
            </a:r>
            <a:r>
              <a:rPr lang="de-DE" dirty="0" err="1" smtClean="0"/>
              <a:t>done</a:t>
            </a:r>
            <a:r>
              <a:rPr lang="de-DE" dirty="0" smtClean="0"/>
              <a:t> </a:t>
            </a:r>
            <a:r>
              <a:rPr lang="de-DE" dirty="0" err="1" smtClean="0"/>
              <a:t>by</a:t>
            </a:r>
            <a:r>
              <a:rPr lang="de-DE" dirty="0" smtClean="0"/>
              <a:t> Oliver Hopt </a:t>
            </a:r>
            <a:r>
              <a:rPr lang="de-DE" dirty="0" err="1" smtClean="0"/>
              <a:t>concerning</a:t>
            </a:r>
            <a:r>
              <a:rPr lang="de-DE" dirty="0" smtClean="0"/>
              <a:t> XSD Schema</a:t>
            </a:r>
          </a:p>
          <a:p>
            <a:r>
              <a:rPr lang="de-DE" dirty="0" smtClean="0"/>
              <a:t>Update </a:t>
            </a:r>
            <a:r>
              <a:rPr lang="de-DE" dirty="0" err="1" smtClean="0"/>
              <a:t>the</a:t>
            </a:r>
            <a:r>
              <a:rPr lang="de-DE" dirty="0" smtClean="0"/>
              <a:t> prototype </a:t>
            </a:r>
            <a:r>
              <a:rPr lang="de-DE" dirty="0" err="1" smtClean="0"/>
              <a:t>with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new</a:t>
            </a:r>
            <a:r>
              <a:rPr lang="de-DE" dirty="0" smtClean="0"/>
              <a:t> </a:t>
            </a:r>
            <a:r>
              <a:rPr lang="de-DE" dirty="0" err="1" smtClean="0"/>
              <a:t>input</a:t>
            </a:r>
            <a:r>
              <a:rPr lang="de-DE" dirty="0" smtClean="0"/>
              <a:t> </a:t>
            </a:r>
            <a:r>
              <a:rPr lang="de-DE" dirty="0" err="1" smtClean="0"/>
              <a:t>from</a:t>
            </a:r>
            <a:r>
              <a:rPr lang="de-DE" dirty="0" smtClean="0"/>
              <a:t> </a:t>
            </a:r>
            <a:r>
              <a:rPr lang="de-DE" dirty="0" err="1" smtClean="0"/>
              <a:t>this</a:t>
            </a:r>
            <a:r>
              <a:rPr lang="de-DE" dirty="0" smtClean="0"/>
              <a:t> Sprint</a:t>
            </a:r>
          </a:p>
          <a:p>
            <a:r>
              <a:rPr lang="de-DE" dirty="0" err="1" smtClean="0"/>
              <a:t>Make</a:t>
            </a:r>
            <a:r>
              <a:rPr lang="de-DE" dirty="0" smtClean="0"/>
              <a:t> </a:t>
            </a:r>
            <a:r>
              <a:rPr lang="de-DE" dirty="0" err="1" smtClean="0"/>
              <a:t>decisions</a:t>
            </a:r>
            <a:r>
              <a:rPr lang="de-DE" dirty="0" smtClean="0"/>
              <a:t> </a:t>
            </a:r>
            <a:r>
              <a:rPr lang="de-DE" dirty="0" err="1" smtClean="0"/>
              <a:t>concerning</a:t>
            </a:r>
            <a:r>
              <a:rPr lang="de-DE" dirty="0" smtClean="0"/>
              <a:t> </a:t>
            </a:r>
            <a:r>
              <a:rPr lang="de-DE" dirty="0" err="1" smtClean="0"/>
              <a:t>grouping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its</a:t>
            </a:r>
            <a:r>
              <a:rPr lang="de-DE" dirty="0" smtClean="0"/>
              <a:t> DB </a:t>
            </a:r>
            <a:r>
              <a:rPr lang="de-DE" dirty="0" err="1" smtClean="0"/>
              <a:t>representation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01654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45514" y="3068960"/>
            <a:ext cx="8229600" cy="5040560"/>
          </a:xfrm>
        </p:spPr>
        <p:txBody>
          <a:bodyPr>
            <a:normAutofit fontScale="92500" lnSpcReduction="10000"/>
          </a:bodyPr>
          <a:lstStyle/>
          <a:p>
            <a:r>
              <a:rPr lang="de-DE" dirty="0" err="1" smtClean="0"/>
              <a:t>Dedicated</a:t>
            </a:r>
            <a:r>
              <a:rPr lang="de-DE" dirty="0" smtClean="0"/>
              <a:t> </a:t>
            </a:r>
            <a:r>
              <a:rPr lang="de-DE" dirty="0" err="1" smtClean="0"/>
              <a:t>grouping</a:t>
            </a:r>
            <a:r>
              <a:rPr lang="de-DE" dirty="0" smtClean="0"/>
              <a:t> </a:t>
            </a:r>
            <a:r>
              <a:rPr lang="de-DE" dirty="0" err="1" smtClean="0"/>
              <a:t>objects</a:t>
            </a:r>
            <a:endParaRPr lang="de-DE" dirty="0" smtClean="0"/>
          </a:p>
          <a:p>
            <a:endParaRPr lang="de-DE" dirty="0"/>
          </a:p>
          <a:p>
            <a:endParaRPr lang="de-DE" dirty="0" smtClean="0"/>
          </a:p>
          <a:p>
            <a:r>
              <a:rPr lang="de-DE" dirty="0" err="1"/>
              <a:t>D</a:t>
            </a:r>
            <a:r>
              <a:rPr lang="de-DE" dirty="0" err="1" smtClean="0"/>
              <a:t>isadvantages</a:t>
            </a:r>
            <a:endParaRPr lang="de-DE" dirty="0" smtClean="0"/>
          </a:p>
          <a:p>
            <a:pPr lvl="1"/>
            <a:r>
              <a:rPr lang="de-DE" dirty="0" err="1" smtClean="0"/>
              <a:t>Bloats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model</a:t>
            </a:r>
            <a:r>
              <a:rPr lang="de-DE" dirty="0" smtClean="0"/>
              <a:t>, </a:t>
            </a:r>
            <a:r>
              <a:rPr lang="de-DE" dirty="0" err="1" smtClean="0"/>
              <a:t>because</a:t>
            </a:r>
            <a:r>
              <a:rPr lang="de-DE" dirty="0" smtClean="0"/>
              <a:t> </a:t>
            </a:r>
            <a:r>
              <a:rPr lang="de-DE" dirty="0" err="1" smtClean="0"/>
              <a:t>many</a:t>
            </a:r>
            <a:r>
              <a:rPr lang="de-DE" dirty="0" smtClean="0"/>
              <a:t> </a:t>
            </a:r>
            <a:r>
              <a:rPr lang="de-DE" dirty="0" err="1" smtClean="0"/>
              <a:t>objects</a:t>
            </a:r>
            <a:r>
              <a:rPr lang="de-DE" dirty="0" smtClean="0"/>
              <a:t> double</a:t>
            </a:r>
          </a:p>
          <a:p>
            <a:pPr lvl="1"/>
            <a:r>
              <a:rPr lang="de-DE" dirty="0" smtClean="0"/>
              <a:t>Transforms </a:t>
            </a:r>
            <a:r>
              <a:rPr lang="de-DE" dirty="0" err="1" smtClean="0"/>
              <a:t>to</a:t>
            </a:r>
            <a:r>
              <a:rPr lang="de-DE" dirty="0" smtClean="0"/>
              <a:t> a </a:t>
            </a:r>
            <a:r>
              <a:rPr lang="de-DE" dirty="0" err="1" smtClean="0"/>
              <a:t>lot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manyToMany</a:t>
            </a:r>
            <a:r>
              <a:rPr lang="de-DE" dirty="0" smtClean="0"/>
              <a:t> </a:t>
            </a:r>
            <a:r>
              <a:rPr lang="de-DE" dirty="0" err="1" smtClean="0"/>
              <a:t>tables</a:t>
            </a:r>
            <a:r>
              <a:rPr lang="de-DE" dirty="0" smtClean="0"/>
              <a:t> in DB</a:t>
            </a:r>
          </a:p>
          <a:p>
            <a:pPr lvl="1"/>
            <a:r>
              <a:rPr lang="de-DE" dirty="0" err="1" smtClean="0"/>
              <a:t>Instances</a:t>
            </a:r>
            <a:r>
              <a:rPr lang="de-DE" dirty="0" smtClean="0"/>
              <a:t> </a:t>
            </a:r>
            <a:r>
              <a:rPr lang="de-DE" dirty="0" err="1" smtClean="0"/>
              <a:t>have</a:t>
            </a:r>
            <a:r>
              <a:rPr lang="de-DE" dirty="0" smtClean="0"/>
              <a:t> an additional </a:t>
            </a:r>
            <a:r>
              <a:rPr lang="de-DE" dirty="0" err="1" smtClean="0"/>
              <a:t>required</a:t>
            </a:r>
            <a:r>
              <a:rPr lang="de-DE" dirty="0" smtClean="0"/>
              <a:t> </a:t>
            </a:r>
            <a:r>
              <a:rPr lang="de-DE" dirty="0" err="1" smtClean="0"/>
              <a:t>level</a:t>
            </a:r>
            <a:endParaRPr lang="de-DE" dirty="0" smtClean="0"/>
          </a:p>
          <a:p>
            <a:pPr lvl="1"/>
            <a:r>
              <a:rPr lang="de-DE" dirty="0" err="1" smtClean="0"/>
              <a:t>Many</a:t>
            </a:r>
            <a:r>
              <a:rPr lang="de-DE" dirty="0" smtClean="0"/>
              <a:t> </a:t>
            </a:r>
            <a:r>
              <a:rPr lang="de-DE" dirty="0" err="1" smtClean="0"/>
              <a:t>level</a:t>
            </a:r>
            <a:r>
              <a:rPr lang="de-DE" dirty="0" smtClean="0"/>
              <a:t> </a:t>
            </a:r>
            <a:r>
              <a:rPr lang="de-DE" dirty="0" err="1" smtClean="0"/>
              <a:t>hierarchies</a:t>
            </a:r>
            <a:r>
              <a:rPr lang="de-DE" dirty="0" smtClean="0"/>
              <a:t> </a:t>
            </a:r>
            <a:r>
              <a:rPr lang="de-DE" dirty="0" err="1" smtClean="0"/>
              <a:t>have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be</a:t>
            </a:r>
            <a:r>
              <a:rPr lang="de-DE" dirty="0" smtClean="0"/>
              <a:t> </a:t>
            </a:r>
            <a:r>
              <a:rPr lang="de-DE" dirty="0" err="1" smtClean="0"/>
              <a:t>modeled</a:t>
            </a:r>
            <a:r>
              <a:rPr lang="de-DE" dirty="0" smtClean="0"/>
              <a:t> </a:t>
            </a:r>
            <a:r>
              <a:rPr lang="de-DE" dirty="0" err="1" smtClean="0"/>
              <a:t>explicitly</a:t>
            </a:r>
            <a:endParaRPr lang="de-DE" dirty="0" smtClean="0"/>
          </a:p>
          <a:p>
            <a:r>
              <a:rPr lang="de-DE" dirty="0" smtClean="0"/>
              <a:t>Advantages</a:t>
            </a:r>
          </a:p>
          <a:p>
            <a:pPr lvl="1"/>
            <a:r>
              <a:rPr lang="de-DE" dirty="0" smtClean="0"/>
              <a:t>Can </a:t>
            </a:r>
            <a:r>
              <a:rPr lang="de-DE" dirty="0" err="1" smtClean="0"/>
              <a:t>model</a:t>
            </a:r>
            <a:r>
              <a:rPr lang="de-DE" dirty="0" smtClean="0"/>
              <a:t> </a:t>
            </a:r>
            <a:r>
              <a:rPr lang="de-DE" dirty="0" err="1" smtClean="0"/>
              <a:t>every</a:t>
            </a:r>
            <a:r>
              <a:rPr lang="de-DE" dirty="0" smtClean="0"/>
              <a:t> </a:t>
            </a:r>
            <a:r>
              <a:rPr lang="de-DE" dirty="0" err="1" smtClean="0"/>
              <a:t>level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type </a:t>
            </a:r>
            <a:r>
              <a:rPr lang="de-DE" dirty="0" err="1" smtClean="0"/>
              <a:t>safety</a:t>
            </a:r>
            <a:endParaRPr lang="de-DE" dirty="0" smtClean="0"/>
          </a:p>
          <a:p>
            <a:pPr lvl="1"/>
            <a:endParaRPr lang="de-DE" dirty="0" smtClean="0"/>
          </a:p>
          <a:p>
            <a:endParaRPr lang="de-DE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Grouping</a:t>
            </a:r>
            <a:r>
              <a:rPr lang="de-DE" dirty="0" smtClean="0"/>
              <a:t> </a:t>
            </a:r>
            <a:r>
              <a:rPr lang="de-DE" dirty="0" err="1" smtClean="0"/>
              <a:t>modelling</a:t>
            </a:r>
            <a:r>
              <a:rPr lang="de-DE" dirty="0" smtClean="0"/>
              <a:t> </a:t>
            </a:r>
            <a:r>
              <a:rPr lang="de-DE" dirty="0" err="1" smtClean="0"/>
              <a:t>options</a:t>
            </a:r>
            <a:r>
              <a:rPr lang="de-DE" dirty="0" smtClean="0"/>
              <a:t> (1)</a:t>
            </a:r>
            <a:endParaRPr lang="de-DE" dirty="0"/>
          </a:p>
        </p:txBody>
      </p:sp>
      <p:sp>
        <p:nvSpPr>
          <p:cNvPr id="4" name="Rechteck 3"/>
          <p:cNvSpPr/>
          <p:nvPr/>
        </p:nvSpPr>
        <p:spPr>
          <a:xfrm>
            <a:off x="3059832" y="2348880"/>
            <a:ext cx="1410493" cy="39585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Textfeld 4"/>
          <p:cNvSpPr txBox="1"/>
          <p:nvPr/>
        </p:nvSpPr>
        <p:spPr>
          <a:xfrm>
            <a:off x="3062567" y="2375400"/>
            <a:ext cx="14077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CodeScheme</a:t>
            </a:r>
            <a:endParaRPr lang="de-DE" dirty="0"/>
          </a:p>
        </p:txBody>
      </p:sp>
      <p:sp>
        <p:nvSpPr>
          <p:cNvPr id="6" name="Rechteck 5"/>
          <p:cNvSpPr/>
          <p:nvPr/>
        </p:nvSpPr>
        <p:spPr>
          <a:xfrm>
            <a:off x="5649386" y="2293663"/>
            <a:ext cx="705246" cy="39585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Textfeld 6"/>
          <p:cNvSpPr txBox="1"/>
          <p:nvPr/>
        </p:nvSpPr>
        <p:spPr>
          <a:xfrm>
            <a:off x="5652120" y="2320183"/>
            <a:ext cx="6671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Code</a:t>
            </a:r>
            <a:endParaRPr lang="de-DE" dirty="0"/>
          </a:p>
        </p:txBody>
      </p:sp>
      <p:cxnSp>
        <p:nvCxnSpPr>
          <p:cNvPr id="9" name="Gerade Verbindung mit Pfeil 8"/>
          <p:cNvCxnSpPr>
            <a:stCxn id="4" idx="3"/>
            <a:endCxn id="6" idx="1"/>
          </p:cNvCxnSpPr>
          <p:nvPr/>
        </p:nvCxnSpPr>
        <p:spPr>
          <a:xfrm flipV="1">
            <a:off x="4470325" y="2491589"/>
            <a:ext cx="1179061" cy="55217"/>
          </a:xfrm>
          <a:prstGeom prst="straightConnector1">
            <a:avLst/>
          </a:prstGeom>
          <a:ln w="19050">
            <a:solidFill>
              <a:schemeClr val="tx1"/>
            </a:solidFill>
            <a:headEnd type="none" w="lg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hteck 11"/>
          <p:cNvSpPr/>
          <p:nvPr/>
        </p:nvSpPr>
        <p:spPr>
          <a:xfrm rot="2700000">
            <a:off x="4529923" y="2413543"/>
            <a:ext cx="260782" cy="28039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Textfeld 12"/>
          <p:cNvSpPr txBox="1"/>
          <p:nvPr/>
        </p:nvSpPr>
        <p:spPr>
          <a:xfrm>
            <a:off x="5352038" y="219384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*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70584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Grouping</a:t>
            </a:r>
            <a:r>
              <a:rPr lang="de-DE" dirty="0" smtClean="0"/>
              <a:t> </a:t>
            </a:r>
            <a:r>
              <a:rPr lang="de-DE" dirty="0" err="1" smtClean="0"/>
              <a:t>modelling</a:t>
            </a:r>
            <a:r>
              <a:rPr lang="de-DE" dirty="0" smtClean="0"/>
              <a:t> </a:t>
            </a:r>
            <a:r>
              <a:rPr lang="de-DE" dirty="0" err="1" smtClean="0"/>
              <a:t>options</a:t>
            </a:r>
            <a:r>
              <a:rPr lang="de-DE" dirty="0" smtClean="0"/>
              <a:t> (2)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Composite </a:t>
            </a:r>
            <a:r>
              <a:rPr lang="de-DE" dirty="0" err="1" smtClean="0"/>
              <a:t>pattern</a:t>
            </a:r>
            <a:r>
              <a:rPr lang="de-DE" dirty="0" smtClean="0"/>
              <a:t>: </a:t>
            </a:r>
          </a:p>
          <a:p>
            <a:endParaRPr lang="de-DE" dirty="0"/>
          </a:p>
          <a:p>
            <a:pPr lvl="1"/>
            <a:endParaRPr lang="de-DE" dirty="0" smtClean="0"/>
          </a:p>
          <a:p>
            <a:pPr lvl="1"/>
            <a:endParaRPr lang="de-DE" dirty="0"/>
          </a:p>
          <a:p>
            <a:pPr lvl="1"/>
            <a:r>
              <a:rPr lang="de-DE" dirty="0" err="1" smtClean="0"/>
              <a:t>Reduces</a:t>
            </a:r>
            <a:r>
              <a:rPr lang="de-DE" dirty="0" smtClean="0"/>
              <a:t> </a:t>
            </a:r>
            <a:r>
              <a:rPr lang="de-DE" dirty="0" err="1" smtClean="0"/>
              <a:t>complexity</a:t>
            </a:r>
            <a:r>
              <a:rPr lang="de-DE" dirty="0" smtClean="0"/>
              <a:t> on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br>
              <a:rPr lang="de-DE" dirty="0" smtClean="0"/>
            </a:br>
            <a:r>
              <a:rPr lang="de-DE" dirty="0" err="1" smtClean="0"/>
              <a:t>instance</a:t>
            </a:r>
            <a:r>
              <a:rPr lang="de-DE" dirty="0" smtClean="0"/>
              <a:t> </a:t>
            </a:r>
            <a:r>
              <a:rPr lang="de-DE" dirty="0" err="1" smtClean="0"/>
              <a:t>level</a:t>
            </a:r>
            <a:endParaRPr lang="de-DE" dirty="0" smtClean="0"/>
          </a:p>
          <a:p>
            <a:pPr lvl="1"/>
            <a:r>
              <a:rPr lang="de-DE" dirty="0" err="1" smtClean="0"/>
              <a:t>Really</a:t>
            </a:r>
            <a:r>
              <a:rPr lang="de-DE" dirty="0" smtClean="0"/>
              <a:t> simple DB </a:t>
            </a:r>
            <a:r>
              <a:rPr lang="de-DE" dirty="0" err="1" smtClean="0"/>
              <a:t>representation</a:t>
            </a:r>
            <a:endParaRPr lang="de-DE" dirty="0" smtClean="0"/>
          </a:p>
          <a:p>
            <a:pPr lvl="1"/>
            <a:endParaRPr lang="de-DE" dirty="0"/>
          </a:p>
          <a:p>
            <a:pPr marL="3200400" lvl="7" indent="0">
              <a:buNone/>
            </a:pPr>
            <a:r>
              <a:rPr lang="de-DE" dirty="0" smtClean="0"/>
              <a:t>	OR</a:t>
            </a:r>
          </a:p>
          <a:p>
            <a:endParaRPr lang="de-DE" dirty="0"/>
          </a:p>
          <a:p>
            <a:endParaRPr lang="de-DE" dirty="0" smtClean="0"/>
          </a:p>
          <a:p>
            <a:endParaRPr lang="de-DE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9872" y="1124744"/>
            <a:ext cx="4962128" cy="3206775"/>
          </a:xfrm>
          <a:prstGeom prst="rect">
            <a:avLst/>
          </a:prstGeom>
        </p:spPr>
      </p:pic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0883380"/>
              </p:ext>
            </p:extLst>
          </p:nvPr>
        </p:nvGraphicFramePr>
        <p:xfrm>
          <a:off x="971600" y="5517232"/>
          <a:ext cx="2687960" cy="8136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3980"/>
                <a:gridCol w="1343980"/>
              </a:tblGrid>
              <a:tr h="442848">
                <a:tc gridSpan="2">
                  <a:txBody>
                    <a:bodyPr/>
                    <a:lstStyle/>
                    <a:p>
                      <a:r>
                        <a:rPr lang="de-DE" dirty="0" err="1" smtClean="0"/>
                        <a:t>Component</a:t>
                      </a:r>
                      <a:endParaRPr lang="de-D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err="1" smtClean="0"/>
                        <a:t>information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parent</a:t>
                      </a:r>
                      <a:endParaRPr lang="de-DE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el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0779797"/>
              </p:ext>
            </p:extLst>
          </p:nvPr>
        </p:nvGraphicFramePr>
        <p:xfrm>
          <a:off x="5148064" y="5517232"/>
          <a:ext cx="3528392" cy="8136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0868"/>
                <a:gridCol w="1295426"/>
                <a:gridCol w="882098"/>
              </a:tblGrid>
              <a:tr h="442848">
                <a:tc gridSpan="3">
                  <a:txBody>
                    <a:bodyPr/>
                    <a:lstStyle/>
                    <a:p>
                      <a:r>
                        <a:rPr lang="de-DE" dirty="0" err="1" smtClean="0"/>
                        <a:t>Component</a:t>
                      </a:r>
                      <a:endParaRPr lang="de-D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err="1" smtClean="0"/>
                        <a:t>information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parent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err="1" smtClean="0"/>
                        <a:t>hIndex</a:t>
                      </a:r>
                      <a:endParaRPr lang="de-DE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59152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… </a:t>
            </a:r>
            <a:r>
              <a:rPr lang="de-DE" dirty="0" err="1" smtClean="0"/>
              <a:t>even</a:t>
            </a:r>
            <a:r>
              <a:rPr lang="de-DE" dirty="0" smtClean="0"/>
              <a:t> simpler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This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natural</a:t>
            </a:r>
            <a:r>
              <a:rPr lang="de-DE" dirty="0" smtClean="0"/>
              <a:t> </a:t>
            </a:r>
            <a:r>
              <a:rPr lang="de-DE" dirty="0" err="1" smtClean="0"/>
              <a:t>collapse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Composite Pattern</a:t>
            </a:r>
          </a:p>
          <a:p>
            <a:pPr lvl="1"/>
            <a:r>
              <a:rPr lang="de-DE" dirty="0" smtClean="0"/>
              <a:t>(</a:t>
            </a:r>
            <a:r>
              <a:rPr lang="de-DE" dirty="0" err="1" smtClean="0"/>
              <a:t>only</a:t>
            </a:r>
            <a:r>
              <a:rPr lang="de-DE" dirty="0"/>
              <a:t> </a:t>
            </a:r>
            <a:r>
              <a:rPr lang="de-DE" dirty="0" err="1" smtClean="0"/>
              <a:t>if</a:t>
            </a:r>
            <a:r>
              <a:rPr lang="de-DE" dirty="0" smtClean="0"/>
              <a:t> </a:t>
            </a:r>
            <a:r>
              <a:rPr lang="de-DE" dirty="0" err="1" smtClean="0"/>
              <a:t>both</a:t>
            </a:r>
            <a:r>
              <a:rPr lang="de-DE" dirty="0" smtClean="0"/>
              <a:t> </a:t>
            </a:r>
            <a:r>
              <a:rPr lang="de-DE" dirty="0" err="1" smtClean="0"/>
              <a:t>leaf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composite</a:t>
            </a:r>
            <a:r>
              <a:rPr lang="de-DE" dirty="0" smtClean="0"/>
              <a:t> do not carry additional </a:t>
            </a:r>
            <a:r>
              <a:rPr lang="de-DE" dirty="0" err="1" smtClean="0"/>
              <a:t>attributes</a:t>
            </a:r>
            <a:r>
              <a:rPr lang="de-DE" dirty="0" smtClean="0"/>
              <a:t>)</a:t>
            </a:r>
          </a:p>
          <a:p>
            <a:r>
              <a:rPr lang="de-DE" dirty="0" smtClean="0"/>
              <a:t>This </a:t>
            </a:r>
            <a:r>
              <a:rPr lang="de-DE" dirty="0" err="1" smtClean="0"/>
              <a:t>is</a:t>
            </a:r>
            <a:r>
              <a:rPr lang="de-DE" dirty="0" smtClean="0"/>
              <a:t> not type </a:t>
            </a:r>
            <a:r>
              <a:rPr lang="de-DE" smtClean="0"/>
              <a:t>safe</a:t>
            </a:r>
            <a:endParaRPr lang="de-DE" dirty="0"/>
          </a:p>
        </p:txBody>
      </p:sp>
      <p:sp>
        <p:nvSpPr>
          <p:cNvPr id="4" name="Rechteck 3"/>
          <p:cNvSpPr/>
          <p:nvPr/>
        </p:nvSpPr>
        <p:spPr>
          <a:xfrm>
            <a:off x="5649386" y="2293663"/>
            <a:ext cx="705246" cy="39585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Textfeld 4"/>
          <p:cNvSpPr txBox="1"/>
          <p:nvPr/>
        </p:nvSpPr>
        <p:spPr>
          <a:xfrm>
            <a:off x="5652120" y="2320183"/>
            <a:ext cx="6280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Stuff</a:t>
            </a:r>
            <a:endParaRPr lang="de-DE" dirty="0"/>
          </a:p>
        </p:txBody>
      </p:sp>
      <p:cxnSp>
        <p:nvCxnSpPr>
          <p:cNvPr id="6" name="Gerade Verbindung mit Pfeil 5"/>
          <p:cNvCxnSpPr>
            <a:endCxn id="7" idx="3"/>
          </p:cNvCxnSpPr>
          <p:nvPr/>
        </p:nvCxnSpPr>
        <p:spPr>
          <a:xfrm rot="5400000" flipH="1" flipV="1">
            <a:off x="5495249" y="2532644"/>
            <a:ext cx="311009" cy="2734"/>
          </a:xfrm>
          <a:prstGeom prst="bentConnector4">
            <a:avLst>
              <a:gd name="adj1" fmla="val 20312"/>
              <a:gd name="adj2" fmla="val -16369386"/>
            </a:avLst>
          </a:prstGeom>
          <a:ln w="19050">
            <a:solidFill>
              <a:schemeClr val="tx1"/>
            </a:solidFill>
            <a:headEnd type="none" w="lg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feld 6"/>
          <p:cNvSpPr txBox="1"/>
          <p:nvPr/>
        </p:nvSpPr>
        <p:spPr>
          <a:xfrm>
            <a:off x="5352038" y="219384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*</a:t>
            </a:r>
            <a:endParaRPr lang="de-DE" dirty="0"/>
          </a:p>
        </p:txBody>
      </p:sp>
      <p:sp>
        <p:nvSpPr>
          <p:cNvPr id="14" name="Rechteck 13"/>
          <p:cNvSpPr/>
          <p:nvPr/>
        </p:nvSpPr>
        <p:spPr>
          <a:xfrm rot="2700000">
            <a:off x="5398436" y="2497162"/>
            <a:ext cx="207288" cy="21709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89650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253</Words>
  <Application>Microsoft Office PowerPoint</Application>
  <PresentationFormat>Bildschirmpräsentation (4:3)</PresentationFormat>
  <Paragraphs>117</Paragraphs>
  <Slides>10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10</vt:i4>
      </vt:variant>
    </vt:vector>
  </HeadingPairs>
  <TitlesOfParts>
    <vt:vector size="11" baseType="lpstr">
      <vt:lpstr>Larissa</vt:lpstr>
      <vt:lpstr>Soapbox:  Producing Database Schema for DDI4</vt:lpstr>
      <vt:lpstr>Libraries for automation</vt:lpstr>
      <vt:lpstr>UML meta model</vt:lpstr>
      <vt:lpstr>Example</vt:lpstr>
      <vt:lpstr>Aggregation complex example</vt:lpstr>
      <vt:lpstr>TODO</vt:lpstr>
      <vt:lpstr>Grouping modelling options (1)</vt:lpstr>
      <vt:lpstr>Grouping modelling options (2)</vt:lpstr>
      <vt:lpstr>… even simpler</vt:lpstr>
      <vt:lpstr>Target structure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Hopt, Oliver</dc:creator>
  <cp:lastModifiedBy>B</cp:lastModifiedBy>
  <cp:revision>79</cp:revision>
  <dcterms:created xsi:type="dcterms:W3CDTF">2012-08-23T13:37:23Z</dcterms:created>
  <dcterms:modified xsi:type="dcterms:W3CDTF">2014-05-28T21:04:23Z</dcterms:modified>
</cp:coreProperties>
</file>