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26FA4-FA21-4192-93FB-53342BE0A6C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D08AD-1102-43AA-8C0C-45156F08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3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9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0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4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0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6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4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1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15113"/>
            <a:ext cx="985838" cy="241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revised 8/13/2015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5113"/>
            <a:ext cx="4114800" cy="241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500813"/>
            <a:ext cx="838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hyperlink" Target="https://en.wikipedia.org/wiki/Allen%27s_interval_algebr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on.ddialliance.org/package/custommetadata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Thoughts on DDI4 and Qualitative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Larry Hoyle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432" y="2194775"/>
            <a:ext cx="2865368" cy="19737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216640" cy="960120"/>
          </a:xfrm>
        </p:spPr>
        <p:txBody>
          <a:bodyPr>
            <a:normAutofit/>
          </a:bodyPr>
          <a:lstStyle/>
          <a:p>
            <a:r>
              <a:rPr lang="en-US" dirty="0" smtClean="0"/>
              <a:t>For “Well Known” Descriptions these can be built-in Classes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DDI4 for Qualitative, Hoyle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10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096000" y="1421548"/>
            <a:ext cx="4594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TimedAudioSegment</a:t>
            </a:r>
            <a:endParaRPr lang="en-US" sz="2000" dirty="0" smtClean="0"/>
          </a:p>
          <a:p>
            <a:r>
              <a:rPr lang="en-US" sz="2000" dirty="0" smtClean="0"/>
              <a:t>Start: 204537</a:t>
            </a:r>
          </a:p>
          <a:p>
            <a:r>
              <a:rPr lang="en-US" sz="2000" dirty="0" smtClean="0"/>
              <a:t>End: 290543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0" y="4208446"/>
            <a:ext cx="4594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TimedAudioSegment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Start: 184123</a:t>
            </a:r>
          </a:p>
          <a:p>
            <a:r>
              <a:rPr lang="en-US" sz="2000" dirty="0" smtClean="0"/>
              <a:t>End: 537986</a:t>
            </a:r>
          </a:p>
        </p:txBody>
      </p:sp>
    </p:spTree>
    <p:extLst>
      <p:ext uri="{BB962C8B-B14F-4D97-AF65-F5344CB8AC3E}">
        <p14:creationId xmlns:p14="http://schemas.microsoft.com/office/powerpoint/2010/main" val="18253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6320"/>
          </a:xfrm>
        </p:spPr>
        <p:txBody>
          <a:bodyPr>
            <a:normAutofit/>
          </a:bodyPr>
          <a:lstStyle/>
          <a:p>
            <a:r>
              <a:rPr lang="en-US" dirty="0" smtClean="0"/>
              <a:t>Segment Descriptions – Allen’s Interval Algebra?</a:t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https://en.wikipedia.org/wiki/Allen%27s_interval_algebra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666" y="1211380"/>
            <a:ext cx="4938188" cy="46181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93521" y="1737360"/>
            <a:ext cx="4632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relationship among segments could be qualified by terms from Allen’s interval Algebra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053" y="3395036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Predicate: </a:t>
            </a:r>
            <a:r>
              <a:rPr lang="en-US" b="1" dirty="0" smtClean="0">
                <a:solidFill>
                  <a:srgbClr val="FF0000"/>
                </a:solidFill>
              </a:rPr>
              <a:t>Overlaps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116532" y="3163824"/>
            <a:ext cx="648811" cy="433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95764" y="3042542"/>
            <a:ext cx="1144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79162" y="3689153"/>
            <a:ext cx="850480" cy="998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69295" y="4521339"/>
            <a:ext cx="959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65343" y="2634360"/>
            <a:ext cx="4594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CustomValue</a:t>
            </a:r>
            <a:r>
              <a:rPr lang="en-US" sz="2000" dirty="0" smtClean="0"/>
              <a:t>: Segment 1</a:t>
            </a:r>
          </a:p>
          <a:p>
            <a:r>
              <a:rPr lang="en-US" sz="2000" dirty="0" err="1" smtClean="0"/>
              <a:t>CorrespondsTo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 smtClean="0"/>
              <a:t>Start: 204537</a:t>
            </a:r>
          </a:p>
          <a:p>
            <a:r>
              <a:rPr lang="en-US" sz="2000" dirty="0" smtClean="0"/>
              <a:t>End: 290543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9642" y="4506061"/>
            <a:ext cx="3605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CustomValue</a:t>
            </a:r>
            <a:r>
              <a:rPr lang="en-US" sz="2000" dirty="0" smtClean="0"/>
              <a:t>: Segment 2</a:t>
            </a:r>
          </a:p>
          <a:p>
            <a:r>
              <a:rPr lang="en-US" sz="2000" dirty="0" err="1" smtClean="0"/>
              <a:t>CorrespondsTo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 smtClean="0"/>
              <a:t>Start: 184123</a:t>
            </a:r>
          </a:p>
          <a:p>
            <a:r>
              <a:rPr lang="en-US" sz="2000" dirty="0" smtClean="0"/>
              <a:t>End: 537986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0053" y="3319541"/>
            <a:ext cx="2362200" cy="1201798"/>
          </a:xfrm>
          <a:prstGeom prst="roundRect">
            <a:avLst/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5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DDI4 has many elements which can be used for qualitative data. This is a description of the possible use of the newer of those elements for a use case.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Novel with alternate endings</a:t>
            </a:r>
          </a:p>
          <a:p>
            <a:pPr lvl="1"/>
            <a:r>
              <a:rPr lang="en-US" dirty="0" smtClean="0"/>
              <a:t>Original is digital text stored in one file per chapter</a:t>
            </a:r>
          </a:p>
          <a:p>
            <a:pPr lvl="1"/>
            <a:r>
              <a:rPr lang="en-US" dirty="0" smtClean="0"/>
              <a:t>Chapter 3 has two versions (alternate endings)</a:t>
            </a:r>
          </a:p>
          <a:p>
            <a:pPr lvl="1"/>
            <a:r>
              <a:rPr lang="en-US" dirty="0" smtClean="0"/>
              <a:t>Derived version is audio stored as one stream with alternate chapter 3 in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and Derived Audio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885277"/>
            <a:ext cx="985838" cy="241299"/>
          </a:xfrm>
        </p:spPr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885277"/>
            <a:ext cx="4114800" cy="241299"/>
          </a:xfrm>
        </p:spPr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770977"/>
            <a:ext cx="838200" cy="296862"/>
          </a:xfrm>
        </p:spPr>
        <p:txBody>
          <a:bodyPr/>
          <a:lstStyle/>
          <a:p>
            <a:fld id="{F5FDA189-59FF-4B74-BD0A-0E69A1CA670D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562" y="890268"/>
            <a:ext cx="38674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Original Text</a:t>
            </a:r>
          </a:p>
          <a:p>
            <a:r>
              <a:rPr lang="en-US" dirty="0" smtClean="0"/>
              <a:t>Hierarchical </a:t>
            </a:r>
            <a:r>
              <a:rPr lang="en-US" dirty="0" smtClean="0"/>
              <a:t>Document in Multiple Files</a:t>
            </a:r>
          </a:p>
          <a:p>
            <a:r>
              <a:rPr lang="en-US" dirty="0" smtClean="0"/>
              <a:t>e.g. novel with alternate endings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1514164" y="1947504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>
            <a:off x="1545503" y="3340676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ocument 9"/>
          <p:cNvSpPr/>
          <p:nvPr/>
        </p:nvSpPr>
        <p:spPr>
          <a:xfrm>
            <a:off x="489815" y="5041531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/>
          <p:cNvSpPr/>
          <p:nvPr/>
        </p:nvSpPr>
        <p:spPr>
          <a:xfrm>
            <a:off x="2475264" y="5051867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7755" y="205341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00338" y="343948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9678" y="5100181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38602" y="506725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3b</a:t>
            </a:r>
          </a:p>
        </p:txBody>
      </p:sp>
      <p:sp>
        <p:nvSpPr>
          <p:cNvPr id="16" name="Flowchart: Stored Data 15"/>
          <p:cNvSpPr/>
          <p:nvPr/>
        </p:nvSpPr>
        <p:spPr>
          <a:xfrm>
            <a:off x="8458200" y="1947504"/>
            <a:ext cx="1833995" cy="46792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876162" y="918007"/>
            <a:ext cx="22650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Derived file</a:t>
            </a:r>
          </a:p>
          <a:p>
            <a:r>
              <a:rPr lang="en-US" dirty="0" smtClean="0"/>
              <a:t>Audio </a:t>
            </a:r>
            <a:r>
              <a:rPr lang="en-US" dirty="0" smtClean="0"/>
              <a:t>in </a:t>
            </a:r>
            <a:r>
              <a:rPr lang="en-US" dirty="0"/>
              <a:t>o</a:t>
            </a:r>
            <a:r>
              <a:rPr lang="en-US" dirty="0" smtClean="0"/>
              <a:t>ne</a:t>
            </a:r>
            <a:r>
              <a:rPr lang="en-US" dirty="0" smtClean="0"/>
              <a:t> file,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ddressable </a:t>
            </a:r>
            <a:r>
              <a:rPr lang="en-US" dirty="0"/>
              <a:t>s</a:t>
            </a:r>
            <a:r>
              <a:rPr lang="en-US" dirty="0" smtClean="0"/>
              <a:t>egments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8550780" y="2950464"/>
            <a:ext cx="1477140" cy="1219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1"/>
            <a:endCxn id="16" idx="3"/>
          </p:cNvCxnSpPr>
          <p:nvPr/>
        </p:nvCxnSpPr>
        <p:spPr>
          <a:xfrm>
            <a:off x="8458200" y="4287153"/>
            <a:ext cx="1528329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550780" y="5522678"/>
            <a:ext cx="1477140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35837" y="20040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05815" y="29811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36462" y="4330685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3a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05815" y="564384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3b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57711" y="2772024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235930" y="4061413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1210239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292195" y="5284847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1910239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375338" y="6442136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2510239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DDI4 Relations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3525982" cy="4351338"/>
          </a:xfrm>
        </p:spPr>
        <p:txBody>
          <a:bodyPr/>
          <a:lstStyle/>
          <a:p>
            <a:r>
              <a:rPr lang="en-US" dirty="0" smtClean="0"/>
              <a:t>In DDI4 relations between objects are described with a set of objects describing the relationship between a pair of other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03872" y="2103480"/>
            <a:ext cx="95596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elation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881856" y="2617559"/>
            <a:ext cx="0" cy="23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20570" y="2849071"/>
            <a:ext cx="1322571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RelationPair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85944" y="2682914"/>
            <a:ext cx="142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9923654" y="2448621"/>
            <a:ext cx="142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6816436" y="1174508"/>
            <a:ext cx="530915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Jim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25297" y="2026103"/>
            <a:ext cx="856196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Jim Jr.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467606" y="1555347"/>
            <a:ext cx="162839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ParentChildPair</a:t>
            </a:r>
            <a:endParaRPr lang="en-US" dirty="0"/>
          </a:p>
        </p:txBody>
      </p:sp>
      <p:cxnSp>
        <p:nvCxnSpPr>
          <p:cNvPr id="18" name="Straight Connector 17"/>
          <p:cNvCxnSpPr>
            <a:endCxn id="14" idx="1"/>
          </p:cNvCxnSpPr>
          <p:nvPr/>
        </p:nvCxnSpPr>
        <p:spPr>
          <a:xfrm flipV="1">
            <a:off x="6096000" y="1374563"/>
            <a:ext cx="720436" cy="18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73802" y="1255540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parent</a:t>
            </a:r>
            <a:endParaRPr lang="en-US" sz="1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073802" y="1899350"/>
            <a:ext cx="764832" cy="305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91947" y="2091429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child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6816436" y="4536039"/>
            <a:ext cx="1144159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Chapter1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825297" y="5387634"/>
            <a:ext cx="1201867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Chapter 2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467606" y="4916878"/>
            <a:ext cx="164923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HierarchicalPair</a:t>
            </a:r>
            <a:endParaRPr lang="en-US" dirty="0"/>
          </a:p>
        </p:txBody>
      </p:sp>
      <p:cxnSp>
        <p:nvCxnSpPr>
          <p:cNvPr id="26" name="Straight Connector 25"/>
          <p:cNvCxnSpPr>
            <a:endCxn id="23" idx="1"/>
          </p:cNvCxnSpPr>
          <p:nvPr/>
        </p:nvCxnSpPr>
        <p:spPr>
          <a:xfrm flipV="1">
            <a:off x="6096000" y="4736094"/>
            <a:ext cx="720436" cy="18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60465" y="4537818"/>
            <a:ext cx="6607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precedes</a:t>
            </a:r>
            <a:endParaRPr lang="en-US" sz="10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073802" y="5260881"/>
            <a:ext cx="764832" cy="305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91947" y="5452960"/>
            <a:ext cx="577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Follows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264549" y="579395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UML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979664" y="1089733"/>
            <a:ext cx="112242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914784" y="2110800"/>
            <a:ext cx="108478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 rot="2670986" flipH="1">
            <a:off x="9830583" y="2501077"/>
            <a:ext cx="102542" cy="104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670986" flipH="1">
            <a:off x="10190688" y="1480009"/>
            <a:ext cx="102542" cy="104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670986" flipH="1">
            <a:off x="10754403" y="1484084"/>
            <a:ext cx="102542" cy="104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37" idx="1"/>
            <a:endCxn id="7" idx="0"/>
          </p:cNvCxnSpPr>
          <p:nvPr/>
        </p:nvCxnSpPr>
        <p:spPr>
          <a:xfrm flipH="1">
            <a:off x="9881856" y="1568240"/>
            <a:ext cx="396661" cy="53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2"/>
            <a:endCxn id="32" idx="0"/>
          </p:cNvCxnSpPr>
          <p:nvPr/>
        </p:nvCxnSpPr>
        <p:spPr>
          <a:xfrm>
            <a:off x="10769017" y="1573648"/>
            <a:ext cx="688159" cy="537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378006" y="1925805"/>
            <a:ext cx="350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1..n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9935536" y="1895356"/>
            <a:ext cx="350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0..n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10878890" y="1437126"/>
            <a:ext cx="350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0..n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9841516" y="1437126"/>
            <a:ext cx="350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1..n</a:t>
            </a:r>
            <a:endParaRPr lang="en-US" sz="800" dirty="0"/>
          </a:p>
        </p:txBody>
      </p:sp>
      <p:sp>
        <p:nvSpPr>
          <p:cNvPr id="56" name="Rounded Rectangle 55"/>
          <p:cNvSpPr/>
          <p:nvPr/>
        </p:nvSpPr>
        <p:spPr>
          <a:xfrm>
            <a:off x="6623475" y="857439"/>
            <a:ext cx="1417026" cy="264093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6756757" y="4277586"/>
            <a:ext cx="1449233" cy="176011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382662" y="506576"/>
            <a:ext cx="1842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Collection: Family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99521" y="3842377"/>
            <a:ext cx="177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Collection: Novel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797956" y="2771149"/>
            <a:ext cx="838691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Jim III 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467606" y="2514274"/>
            <a:ext cx="162839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ParentChildPair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6096000" y="2333490"/>
            <a:ext cx="720436" cy="18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73802" y="2214467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parent</a:t>
            </a:r>
            <a:endParaRPr lang="en-US" sz="1000" dirty="0"/>
          </a:p>
        </p:txBody>
      </p:sp>
      <p:cxnSp>
        <p:nvCxnSpPr>
          <p:cNvPr id="65" name="Straight Connector 64"/>
          <p:cNvCxnSpPr>
            <a:endCxn id="61" idx="1"/>
          </p:cNvCxnSpPr>
          <p:nvPr/>
        </p:nvCxnSpPr>
        <p:spPr>
          <a:xfrm>
            <a:off x="6073802" y="2858277"/>
            <a:ext cx="724154" cy="112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91947" y="30503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child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94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among files (order)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98293" y="647406"/>
            <a:ext cx="439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Collection: Linear </a:t>
            </a:r>
            <a:r>
              <a:rPr lang="en-US" dirty="0" smtClean="0"/>
              <a:t>Document in Multiple Files</a:t>
            </a:r>
            <a:endParaRPr lang="en-US" dirty="0"/>
          </a:p>
        </p:txBody>
      </p:sp>
      <p:sp>
        <p:nvSpPr>
          <p:cNvPr id="16" name="Flowchart: Document 15"/>
          <p:cNvSpPr/>
          <p:nvPr/>
        </p:nvSpPr>
        <p:spPr>
          <a:xfrm>
            <a:off x="2649947" y="1223924"/>
            <a:ext cx="128196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Document 16"/>
          <p:cNvSpPr/>
          <p:nvPr/>
        </p:nvSpPr>
        <p:spPr>
          <a:xfrm>
            <a:off x="2681286" y="2617096"/>
            <a:ext cx="128196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ocument 17"/>
          <p:cNvSpPr/>
          <p:nvPr/>
        </p:nvSpPr>
        <p:spPr>
          <a:xfrm>
            <a:off x="2681286" y="4084803"/>
            <a:ext cx="128196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8200" y="2052930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120169" y="1823295"/>
            <a:ext cx="529779" cy="43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52783" y="1758979"/>
            <a:ext cx="849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precedes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082799" y="2350181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37974" y="2558488"/>
            <a:ext cx="70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follows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9539" y="3346138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151508" y="3116503"/>
            <a:ext cx="529779" cy="43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00712" y="3106249"/>
            <a:ext cx="753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14138" y="3643389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868446" y="3923220"/>
            <a:ext cx="63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81391" y="1372485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12147" y="2629867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81391" y="415287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53047" y="280757"/>
            <a:ext cx="3867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Hierarchical Document in Multiple Files</a:t>
            </a:r>
          </a:p>
          <a:p>
            <a:r>
              <a:rPr lang="en-US" dirty="0" smtClean="0"/>
              <a:t>e.g. novel with alternate endings</a:t>
            </a:r>
            <a:endParaRPr lang="en-US" dirty="0"/>
          </a:p>
        </p:txBody>
      </p:sp>
      <p:sp>
        <p:nvSpPr>
          <p:cNvPr id="33" name="Flowchart: Document 32"/>
          <p:cNvSpPr/>
          <p:nvPr/>
        </p:nvSpPr>
        <p:spPr>
          <a:xfrm>
            <a:off x="8133606" y="1223924"/>
            <a:ext cx="133095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Document 33"/>
          <p:cNvSpPr/>
          <p:nvPr/>
        </p:nvSpPr>
        <p:spPr>
          <a:xfrm>
            <a:off x="8164945" y="2617096"/>
            <a:ext cx="133095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Document 34"/>
          <p:cNvSpPr/>
          <p:nvPr/>
        </p:nvSpPr>
        <p:spPr>
          <a:xfrm>
            <a:off x="7109257" y="4317951"/>
            <a:ext cx="133095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321859" y="2052930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7603828" y="1823295"/>
            <a:ext cx="529779" cy="43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84372" y="1786057"/>
            <a:ext cx="753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566458" y="2350181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77237" y="2586333"/>
            <a:ext cx="63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822396" y="3509387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42" name="Straight Arrow Connector 41"/>
          <p:cNvCxnSpPr>
            <a:stCxn id="41" idx="1"/>
          </p:cNvCxnSpPr>
          <p:nvPr/>
        </p:nvCxnSpPr>
        <p:spPr>
          <a:xfrm flipH="1" flipV="1">
            <a:off x="8972830" y="3151629"/>
            <a:ext cx="849566" cy="542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403946" y="3263933"/>
            <a:ext cx="753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44" name="Straight Arrow Connector 43"/>
          <p:cNvCxnSpPr>
            <a:endCxn id="49" idx="0"/>
          </p:cNvCxnSpPr>
          <p:nvPr/>
        </p:nvCxnSpPr>
        <p:spPr>
          <a:xfrm flipH="1">
            <a:off x="9760186" y="3811342"/>
            <a:ext cx="126564" cy="516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786679" y="3987768"/>
            <a:ext cx="63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07759" y="1291970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238515" y="2549352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11928" y="4293404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3a</a:t>
            </a:r>
          </a:p>
        </p:txBody>
      </p:sp>
      <p:sp>
        <p:nvSpPr>
          <p:cNvPr id="49" name="Flowchart: Document 48"/>
          <p:cNvSpPr/>
          <p:nvPr/>
        </p:nvSpPr>
        <p:spPr>
          <a:xfrm>
            <a:off x="9094706" y="4328287"/>
            <a:ext cx="133095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9032964" y="4343061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3b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87829" y="3533376"/>
            <a:ext cx="131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6720768" y="3092435"/>
            <a:ext cx="1412838" cy="568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707710" y="3160165"/>
            <a:ext cx="839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683398" y="3753244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472895" y="4021644"/>
            <a:ext cx="816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70052" y="5631418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7717863" y="4930599"/>
            <a:ext cx="415743" cy="737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4057" y="5163260"/>
            <a:ext cx="839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equivalent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59" name="Straight Arrow Connector 58"/>
          <p:cNvCxnSpPr>
            <a:stCxn id="56" idx="3"/>
            <a:endCxn id="49" idx="2"/>
          </p:cNvCxnSpPr>
          <p:nvPr/>
        </p:nvCxnSpPr>
        <p:spPr>
          <a:xfrm flipV="1">
            <a:off x="9183360" y="4900432"/>
            <a:ext cx="576826" cy="915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474305" y="5202963"/>
            <a:ext cx="839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equivalent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4338" y="6000750"/>
            <a:ext cx="1109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relations might be used to describe relationships among files for qualitative objects. Two alternative cases are </a:t>
            </a:r>
          </a:p>
          <a:p>
            <a:r>
              <a:rPr lang="en-US" dirty="0" smtClean="0"/>
              <a:t>shown here. One a simple linear ordering, the second a more hierarchical relationship among files.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2567878" y="1076967"/>
            <a:ext cx="1941476" cy="382346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6953175" y="987181"/>
            <a:ext cx="3615182" cy="417607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among files (derivation/provenance/linking)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562" y="890268"/>
            <a:ext cx="38674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Text</a:t>
            </a:r>
          </a:p>
          <a:p>
            <a:r>
              <a:rPr lang="en-US" dirty="0" smtClean="0"/>
              <a:t>Hierarchical </a:t>
            </a:r>
            <a:r>
              <a:rPr lang="en-US" dirty="0" smtClean="0"/>
              <a:t>Document in Multiple Files</a:t>
            </a:r>
          </a:p>
          <a:p>
            <a:r>
              <a:rPr lang="en-US" dirty="0" smtClean="0"/>
              <a:t>e.g. novel with alternate endings</a:t>
            </a:r>
            <a:endParaRPr lang="en-US" dirty="0"/>
          </a:p>
        </p:txBody>
      </p:sp>
      <p:sp>
        <p:nvSpPr>
          <p:cNvPr id="7" name="Flowchart: Document 6"/>
          <p:cNvSpPr/>
          <p:nvPr/>
        </p:nvSpPr>
        <p:spPr>
          <a:xfrm>
            <a:off x="1514164" y="1947504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>
            <a:off x="1545503" y="3340676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>
            <a:off x="489815" y="5041531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ocument 9"/>
          <p:cNvSpPr/>
          <p:nvPr/>
        </p:nvSpPr>
        <p:spPr>
          <a:xfrm>
            <a:off x="2475264" y="5051867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7755" y="205341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00338" y="343948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9678" y="5100181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38602" y="506725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3b</a:t>
            </a:r>
          </a:p>
        </p:txBody>
      </p:sp>
      <p:sp>
        <p:nvSpPr>
          <p:cNvPr id="15" name="Flowchart: Stored Data 14"/>
          <p:cNvSpPr/>
          <p:nvPr/>
        </p:nvSpPr>
        <p:spPr>
          <a:xfrm>
            <a:off x="8458200" y="1947504"/>
            <a:ext cx="1833995" cy="46792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876162" y="918007"/>
            <a:ext cx="23035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Derived file</a:t>
            </a:r>
          </a:p>
          <a:p>
            <a:r>
              <a:rPr lang="en-US" dirty="0" smtClean="0"/>
              <a:t>Audio </a:t>
            </a:r>
            <a:r>
              <a:rPr lang="en-US" dirty="0" smtClean="0"/>
              <a:t>in </a:t>
            </a:r>
            <a:r>
              <a:rPr lang="en-US" dirty="0" smtClean="0"/>
              <a:t>One</a:t>
            </a:r>
            <a:r>
              <a:rPr lang="en-US" dirty="0" smtClean="0"/>
              <a:t> File,</a:t>
            </a:r>
            <a:endParaRPr lang="en-US" dirty="0" smtClean="0"/>
          </a:p>
          <a:p>
            <a:r>
              <a:rPr lang="en-US" dirty="0" smtClean="0"/>
              <a:t>Addressable </a:t>
            </a:r>
            <a:r>
              <a:rPr lang="en-US" dirty="0"/>
              <a:t>S</a:t>
            </a:r>
            <a:r>
              <a:rPr lang="en-US" dirty="0" smtClean="0"/>
              <a:t>egments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550780" y="2950464"/>
            <a:ext cx="1477140" cy="1219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1"/>
            <a:endCxn id="15" idx="3"/>
          </p:cNvCxnSpPr>
          <p:nvPr/>
        </p:nvCxnSpPr>
        <p:spPr>
          <a:xfrm>
            <a:off x="8458200" y="4287153"/>
            <a:ext cx="1528329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50780" y="5522678"/>
            <a:ext cx="1477140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635837" y="20040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505815" y="29811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36462" y="4330685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3a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05815" y="564384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3b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57711" y="2772024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235930" y="4061413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1210239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292195" y="5284847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1910239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35218" y="1472005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82813" y="1947503"/>
            <a:ext cx="536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from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>
            <a:off x="6448526" y="1656671"/>
            <a:ext cx="1704874" cy="716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10095" y="2086002"/>
            <a:ext cx="338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to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32" name="Straight Arrow Connector 31"/>
          <p:cNvCxnSpPr>
            <a:stCxn id="27" idx="1"/>
          </p:cNvCxnSpPr>
          <p:nvPr/>
        </p:nvCxnSpPr>
        <p:spPr>
          <a:xfrm flipH="1">
            <a:off x="3094330" y="1656671"/>
            <a:ext cx="2040888" cy="53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77121" y="875182"/>
            <a:ext cx="2509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DerivationRelation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35218" y="2815326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9181" y="3290824"/>
            <a:ext cx="536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from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38" name="Straight Arrow Connector 37"/>
          <p:cNvCxnSpPr>
            <a:stCxn id="36" idx="3"/>
            <a:endCxn id="71" idx="1"/>
          </p:cNvCxnSpPr>
          <p:nvPr/>
        </p:nvCxnSpPr>
        <p:spPr>
          <a:xfrm>
            <a:off x="6448526" y="2999992"/>
            <a:ext cx="1703887" cy="610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36463" y="3429323"/>
            <a:ext cx="338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to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>
            <a:stCxn id="36" idx="1"/>
          </p:cNvCxnSpPr>
          <p:nvPr/>
        </p:nvCxnSpPr>
        <p:spPr>
          <a:xfrm flipH="1">
            <a:off x="3020698" y="2999992"/>
            <a:ext cx="2114520" cy="53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35218" y="4035342"/>
            <a:ext cx="131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89367" y="4510749"/>
            <a:ext cx="53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from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43" name="Straight Arrow Connector 42"/>
          <p:cNvCxnSpPr>
            <a:stCxn id="41" idx="3"/>
            <a:endCxn id="74" idx="1"/>
          </p:cNvCxnSpPr>
          <p:nvPr/>
        </p:nvCxnSpPr>
        <p:spPr>
          <a:xfrm>
            <a:off x="6448526" y="4220008"/>
            <a:ext cx="1713539" cy="609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23487" y="4464582"/>
            <a:ext cx="338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to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45" name="Straight Arrow Connector 44"/>
          <p:cNvCxnSpPr>
            <a:stCxn id="41" idx="1"/>
          </p:cNvCxnSpPr>
          <p:nvPr/>
        </p:nvCxnSpPr>
        <p:spPr>
          <a:xfrm flipH="1">
            <a:off x="1695087" y="4220008"/>
            <a:ext cx="3440131" cy="821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148136" y="6044743"/>
            <a:ext cx="131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82813" y="5965168"/>
            <a:ext cx="53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from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51" name="Straight Arrow Connector 50"/>
          <p:cNvCxnSpPr>
            <a:endCxn id="75" idx="1"/>
          </p:cNvCxnSpPr>
          <p:nvPr/>
        </p:nvCxnSpPr>
        <p:spPr>
          <a:xfrm flipV="1">
            <a:off x="6376511" y="6033965"/>
            <a:ext cx="1850567" cy="208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110095" y="6103667"/>
            <a:ext cx="338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to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53" name="Straight Arrow Connector 52"/>
          <p:cNvCxnSpPr>
            <a:stCxn id="49" idx="1"/>
          </p:cNvCxnSpPr>
          <p:nvPr/>
        </p:nvCxnSpPr>
        <p:spPr>
          <a:xfrm flipH="1" flipV="1">
            <a:off x="3953996" y="5591068"/>
            <a:ext cx="1194140" cy="638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4753491" y="1324235"/>
            <a:ext cx="2531630" cy="5176578"/>
          </a:xfrm>
          <a:prstGeom prst="round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176865" y="1993223"/>
            <a:ext cx="50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{</a:t>
            </a:r>
            <a:endParaRPr lang="en-US" sz="5400" dirty="0"/>
          </a:p>
        </p:txBody>
      </p:sp>
      <p:sp>
        <p:nvSpPr>
          <p:cNvPr id="71" name="TextBox 70"/>
          <p:cNvSpPr txBox="1"/>
          <p:nvPr/>
        </p:nvSpPr>
        <p:spPr>
          <a:xfrm>
            <a:off x="8152413" y="3148667"/>
            <a:ext cx="50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{</a:t>
            </a:r>
            <a:endParaRPr lang="en-US" sz="5400" dirty="0"/>
          </a:p>
        </p:txBody>
      </p:sp>
      <p:sp>
        <p:nvSpPr>
          <p:cNvPr id="74" name="TextBox 73"/>
          <p:cNvSpPr txBox="1"/>
          <p:nvPr/>
        </p:nvSpPr>
        <p:spPr>
          <a:xfrm>
            <a:off x="8162065" y="4367696"/>
            <a:ext cx="50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{</a:t>
            </a:r>
            <a:endParaRPr lang="en-US" sz="5400" dirty="0"/>
          </a:p>
        </p:txBody>
      </p:sp>
      <p:sp>
        <p:nvSpPr>
          <p:cNvPr id="75" name="TextBox 74"/>
          <p:cNvSpPr txBox="1"/>
          <p:nvPr/>
        </p:nvSpPr>
        <p:spPr>
          <a:xfrm>
            <a:off x="8227078" y="5572300"/>
            <a:ext cx="50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{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3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descriptions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8</a:t>
            </a:fld>
            <a:endParaRPr lang="en-US"/>
          </a:p>
        </p:txBody>
      </p:sp>
      <p:sp>
        <p:nvSpPr>
          <p:cNvPr id="6" name="Flowchart: Stored Data 5"/>
          <p:cNvSpPr/>
          <p:nvPr/>
        </p:nvSpPr>
        <p:spPr>
          <a:xfrm>
            <a:off x="8458200" y="1947504"/>
            <a:ext cx="1833995" cy="46792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550780" y="2950464"/>
            <a:ext cx="1477140" cy="1219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>
            <a:off x="8458200" y="4287153"/>
            <a:ext cx="1528329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550780" y="5522678"/>
            <a:ext cx="1477140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35837" y="20040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05815" y="29811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36462" y="4330685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3a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05815" y="564384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3b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57711" y="2772024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35930" y="4061413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1210239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92195" y="5284847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1910239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75338" y="6442136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2510239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Flowchart: Stored Data 19"/>
          <p:cNvSpPr/>
          <p:nvPr/>
        </p:nvSpPr>
        <p:spPr>
          <a:xfrm>
            <a:off x="5680527" y="843380"/>
            <a:ext cx="1833995" cy="46792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0" y="84839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7536260" y="857405"/>
            <a:ext cx="1099578" cy="1090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602007" y="2952706"/>
            <a:ext cx="1001959" cy="2479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20124" y="1947504"/>
            <a:ext cx="1477140" cy="0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20124" y="2930623"/>
            <a:ext cx="1477140" cy="0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86613" y="1024174"/>
            <a:ext cx="1449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1</a:t>
            </a:r>
          </a:p>
          <a:p>
            <a:r>
              <a:rPr lang="en-US" dirty="0" smtClean="0"/>
              <a:t>Start: 204537</a:t>
            </a:r>
          </a:p>
          <a:p>
            <a:r>
              <a:rPr lang="en-US" dirty="0" smtClean="0"/>
              <a:t>End: 290543</a:t>
            </a:r>
          </a:p>
        </p:txBody>
      </p:sp>
      <p:cxnSp>
        <p:nvCxnSpPr>
          <p:cNvPr id="33" name="Straight Connector 32"/>
          <p:cNvCxnSpPr>
            <a:endCxn id="32" idx="3"/>
          </p:cNvCxnSpPr>
          <p:nvPr/>
        </p:nvCxnSpPr>
        <p:spPr>
          <a:xfrm flipH="1" flipV="1">
            <a:off x="4536433" y="1485839"/>
            <a:ext cx="1056610" cy="461665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4336016" y="1775297"/>
            <a:ext cx="1322773" cy="1155326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20124" y="2502157"/>
            <a:ext cx="1477140" cy="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84908" y="4643516"/>
            <a:ext cx="1477140" cy="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51397" y="2737067"/>
            <a:ext cx="1449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2</a:t>
            </a:r>
          </a:p>
          <a:p>
            <a:r>
              <a:rPr lang="en-US" dirty="0" smtClean="0"/>
              <a:t>Start: 184123</a:t>
            </a:r>
          </a:p>
          <a:p>
            <a:r>
              <a:rPr lang="en-US" dirty="0" smtClean="0"/>
              <a:t>End: 537986</a:t>
            </a:r>
          </a:p>
        </p:txBody>
      </p:sp>
      <p:cxnSp>
        <p:nvCxnSpPr>
          <p:cNvPr id="44" name="Straight Connector 43"/>
          <p:cNvCxnSpPr>
            <a:endCxn id="43" idx="3"/>
          </p:cNvCxnSpPr>
          <p:nvPr/>
        </p:nvCxnSpPr>
        <p:spPr>
          <a:xfrm flipH="1">
            <a:off x="4601217" y="2502157"/>
            <a:ext cx="1144094" cy="696575"/>
          </a:xfrm>
          <a:prstGeom prst="line">
            <a:avLst/>
          </a:prstGeom>
          <a:ln w="50800">
            <a:solidFill>
              <a:srgbClr val="FF0000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400800" y="3488190"/>
            <a:ext cx="1322773" cy="1155326"/>
          </a:xfrm>
          <a:prstGeom prst="line">
            <a:avLst/>
          </a:prstGeom>
          <a:ln w="50800">
            <a:solidFill>
              <a:srgbClr val="FF0000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9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432" y="2194775"/>
            <a:ext cx="2865368" cy="19737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216640" cy="960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DDI4 Custom Metadata Classes could allow segment descriptions  </a:t>
            </a:r>
            <a:r>
              <a:rPr lang="en-US" sz="2000" dirty="0" smtClean="0">
                <a:hlinkClick r:id="rId3"/>
              </a:rPr>
              <a:t>http://lion.ddialliance.org/package/custommetadata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DDI4 for Qualitative, Hoyle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" y="2529840"/>
            <a:ext cx="4152066" cy="2862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CustomStructure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CustomItem</a:t>
            </a:r>
            <a:r>
              <a:rPr lang="en-US" sz="2000" dirty="0" smtClean="0"/>
              <a:t>: Key=“Start”, </a:t>
            </a:r>
          </a:p>
          <a:p>
            <a:r>
              <a:rPr lang="en-US" sz="2000" dirty="0" smtClean="0"/>
              <a:t>                                    numeric,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</a:t>
            </a:r>
            <a:r>
              <a:rPr lang="en-US" sz="2000" dirty="0" err="1" smtClean="0"/>
              <a:t>maxOccurs</a:t>
            </a:r>
            <a:r>
              <a:rPr lang="en-US" sz="2000" dirty="0" smtClean="0"/>
              <a:t>=1,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</a:t>
            </a:r>
            <a:r>
              <a:rPr lang="en-US" sz="2000" dirty="0" err="1" smtClean="0"/>
              <a:t>minOccurs</a:t>
            </a:r>
            <a:r>
              <a:rPr lang="en-US" sz="2000" dirty="0" smtClean="0"/>
              <a:t>=1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CustomItem</a:t>
            </a:r>
            <a:r>
              <a:rPr lang="en-US" sz="2000" dirty="0" smtClean="0"/>
              <a:t>: Key=“End”, </a:t>
            </a:r>
          </a:p>
          <a:p>
            <a:r>
              <a:rPr lang="en-US" sz="2000" dirty="0" smtClean="0"/>
              <a:t>                                    numeric, </a:t>
            </a:r>
          </a:p>
          <a:p>
            <a:r>
              <a:rPr lang="en-US" sz="2000" dirty="0" smtClean="0"/>
              <a:t>                                    </a:t>
            </a:r>
            <a:r>
              <a:rPr lang="en-US" sz="2000" dirty="0" err="1" smtClean="0"/>
              <a:t>maxOccurs</a:t>
            </a:r>
            <a:r>
              <a:rPr lang="en-US" sz="2000" dirty="0" smtClean="0"/>
              <a:t>=1, </a:t>
            </a:r>
          </a:p>
          <a:p>
            <a:r>
              <a:rPr lang="en-US" sz="2000" dirty="0" smtClean="0"/>
              <a:t>                                    </a:t>
            </a:r>
            <a:r>
              <a:rPr lang="en-US" sz="2000" dirty="0" err="1" smtClean="0"/>
              <a:t>minOccurs</a:t>
            </a:r>
            <a:r>
              <a:rPr lang="en-US" sz="2000" dirty="0" smtClean="0"/>
              <a:t>=1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6096000" y="1421548"/>
            <a:ext cx="4594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CustomValue</a:t>
            </a:r>
            <a:r>
              <a:rPr lang="en-US" sz="2000" dirty="0" smtClean="0"/>
              <a:t>: Segment 1</a:t>
            </a:r>
          </a:p>
          <a:p>
            <a:r>
              <a:rPr lang="en-US" sz="2000" dirty="0" err="1" smtClean="0"/>
              <a:t>CorrespondsTo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 smtClean="0"/>
              <a:t>Start: 204537</a:t>
            </a:r>
          </a:p>
          <a:p>
            <a:r>
              <a:rPr lang="en-US" sz="2000" dirty="0" smtClean="0"/>
              <a:t>End: 290543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91002" y="4079742"/>
            <a:ext cx="4594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CustomValue</a:t>
            </a:r>
            <a:r>
              <a:rPr lang="en-US" sz="2000" dirty="0" smtClean="0"/>
              <a:t>: Segment 2</a:t>
            </a:r>
          </a:p>
          <a:p>
            <a:r>
              <a:rPr lang="en-US" sz="2000" dirty="0" err="1" smtClean="0"/>
              <a:t>CorrespondsTo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 smtClean="0"/>
              <a:t>Start: 184123</a:t>
            </a:r>
          </a:p>
          <a:p>
            <a:r>
              <a:rPr lang="en-US" sz="2000" dirty="0" smtClean="0"/>
              <a:t>End: 537986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0" y="1910442"/>
            <a:ext cx="4365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Defined Once and Reusable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70687" y="969915"/>
            <a:ext cx="3062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Using the Structure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9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636</Words>
  <Application>Microsoft Office PowerPoint</Application>
  <PresentationFormat>Widescreen</PresentationFormat>
  <Paragraphs>213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Some Thoughts on DDI4 and Qualitative Data</vt:lpstr>
      <vt:lpstr>Existing elements</vt:lpstr>
      <vt:lpstr>Use Case</vt:lpstr>
      <vt:lpstr>Text and Derived Audio</vt:lpstr>
      <vt:lpstr>DDI4 Relations</vt:lpstr>
      <vt:lpstr>Relationships among files (order)</vt:lpstr>
      <vt:lpstr>Relationship among files (derivation/provenance/linking)</vt:lpstr>
      <vt:lpstr>Segment descriptions</vt:lpstr>
      <vt:lpstr>DDI4 Custom Metadata Classes could allow segment descriptions  http://lion.ddialliance.org/package/custommetadata </vt:lpstr>
      <vt:lpstr>For “Well Known” Descriptions these can be built-in Classes</vt:lpstr>
      <vt:lpstr>Segment Descriptions – Allen’s Interval Algebra? https://en.wikipedia.org/wiki/Allen%27s_interval_algebra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DDI4 and Qualitative Data</dc:title>
  <dc:creator>lhoyle</dc:creator>
  <cp:lastModifiedBy>lhoyle</cp:lastModifiedBy>
  <cp:revision>26</cp:revision>
  <dcterms:created xsi:type="dcterms:W3CDTF">2015-08-13T12:46:52Z</dcterms:created>
  <dcterms:modified xsi:type="dcterms:W3CDTF">2015-08-13T16:37:14Z</dcterms:modified>
</cp:coreProperties>
</file>