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59" r:id="rId5"/>
    <p:sldId id="265" r:id="rId6"/>
    <p:sldId id="268" r:id="rId7"/>
    <p:sldId id="260" r:id="rId8"/>
    <p:sldId id="261" r:id="rId9"/>
    <p:sldId id="262" r:id="rId10"/>
    <p:sldId id="263" r:id="rId11"/>
    <p:sldId id="266" r:id="rId12"/>
    <p:sldId id="267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BD34-8730-4A24-9BFD-472C76BB8AA8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2B38-0084-4D40-8ACF-B90325E8E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02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BD34-8730-4A24-9BFD-472C76BB8AA8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2B38-0084-4D40-8ACF-B90325E8E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82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BD34-8730-4A24-9BFD-472C76BB8AA8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2B38-0084-4D40-8ACF-B90325E8E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34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BD34-8730-4A24-9BFD-472C76BB8AA8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2B38-0084-4D40-8ACF-B90325E8E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02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BD34-8730-4A24-9BFD-472C76BB8AA8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2B38-0084-4D40-8ACF-B90325E8E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515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BD34-8730-4A24-9BFD-472C76BB8AA8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2B38-0084-4D40-8ACF-B90325E8E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11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BD34-8730-4A24-9BFD-472C76BB8AA8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2B38-0084-4D40-8ACF-B90325E8E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457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BD34-8730-4A24-9BFD-472C76BB8AA8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2B38-0084-4D40-8ACF-B90325E8E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838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BD34-8730-4A24-9BFD-472C76BB8AA8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2B38-0084-4D40-8ACF-B90325E8E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05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BD34-8730-4A24-9BFD-472C76BB8AA8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2B38-0084-4D40-8ACF-B90325E8E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611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4BD34-8730-4A24-9BFD-472C76BB8AA8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2B38-0084-4D40-8ACF-B90325E8E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24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4BD34-8730-4A24-9BFD-472C76BB8AA8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72B38-0084-4D40-8ACF-B90325E8E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949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Name and Label: 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Dan Gillman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12651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Similar </a:t>
            </a:r>
            <a:r>
              <a:rPr lang="en-US" dirty="0"/>
              <a:t>usage as words in natural language</a:t>
            </a:r>
          </a:p>
          <a:p>
            <a:pPr lvl="1"/>
            <a:r>
              <a:rPr lang="en-US" dirty="0"/>
              <a:t>Denote meanings</a:t>
            </a:r>
          </a:p>
          <a:p>
            <a:pPr lvl="1"/>
            <a:r>
              <a:rPr lang="en-US" dirty="0"/>
              <a:t>Used in communication</a:t>
            </a:r>
          </a:p>
          <a:p>
            <a:pPr lvl="1"/>
            <a:r>
              <a:rPr lang="en-US" dirty="0"/>
              <a:t>If similar to NL words, then can convey some </a:t>
            </a:r>
            <a:r>
              <a:rPr lang="en-US" dirty="0" smtClean="0"/>
              <a:t>meaning</a:t>
            </a:r>
            <a:endParaRPr lang="en-US" dirty="0" smtClean="0"/>
          </a:p>
          <a:p>
            <a:r>
              <a:rPr lang="en-US" dirty="0" smtClean="0"/>
              <a:t>Has </a:t>
            </a:r>
            <a:r>
              <a:rPr lang="en-US" dirty="0" smtClean="0"/>
              <a:t>kinds: term, </a:t>
            </a:r>
            <a:r>
              <a:rPr lang="en-US" dirty="0"/>
              <a:t>appellation, code</a:t>
            </a:r>
            <a:r>
              <a:rPr lang="en-US" dirty="0" smtClean="0"/>
              <a:t>, </a:t>
            </a:r>
            <a:r>
              <a:rPr lang="en-US" dirty="0" smtClean="0"/>
              <a:t>and </a:t>
            </a:r>
            <a:r>
              <a:rPr lang="en-US" dirty="0" smtClean="0"/>
              <a:t>symbol</a:t>
            </a:r>
          </a:p>
          <a:p>
            <a:r>
              <a:rPr lang="en-US" dirty="0" smtClean="0"/>
              <a:t>Term</a:t>
            </a:r>
          </a:p>
          <a:p>
            <a:pPr lvl="1"/>
            <a:r>
              <a:rPr lang="en-US" dirty="0" smtClean="0"/>
              <a:t>Definition: linguistic designation for general </a:t>
            </a:r>
            <a:r>
              <a:rPr lang="en-US" dirty="0" smtClean="0"/>
              <a:t>concept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3785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48376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Appellation</a:t>
            </a:r>
          </a:p>
          <a:p>
            <a:pPr lvl="1"/>
            <a:r>
              <a:rPr lang="en-US" dirty="0"/>
              <a:t>Definition: linguistic designation for individual concept</a:t>
            </a:r>
          </a:p>
          <a:p>
            <a:pPr lvl="1"/>
            <a:r>
              <a:rPr lang="en-US" dirty="0"/>
              <a:t>Synonym: Name</a:t>
            </a:r>
          </a:p>
          <a:p>
            <a:pPr lvl="2"/>
            <a:r>
              <a:rPr lang="en-US" dirty="0"/>
              <a:t>“Name” now has 2</a:t>
            </a:r>
            <a:r>
              <a:rPr lang="en-US" baseline="30000" dirty="0"/>
              <a:t>nd</a:t>
            </a:r>
            <a:r>
              <a:rPr lang="en-US" dirty="0"/>
              <a:t> use – Shouldn’t be used</a:t>
            </a:r>
          </a:p>
          <a:p>
            <a:pPr lvl="2"/>
            <a:r>
              <a:rPr lang="en-US" dirty="0"/>
              <a:t>Examples are names of people</a:t>
            </a:r>
          </a:p>
          <a:p>
            <a:r>
              <a:rPr lang="en-US" dirty="0" smtClean="0"/>
              <a:t>Code</a:t>
            </a:r>
          </a:p>
          <a:p>
            <a:pPr lvl="1"/>
            <a:r>
              <a:rPr lang="en-US" dirty="0" smtClean="0"/>
              <a:t>Definition: non-linguistic designation, but denoted by alpha-numeric string</a:t>
            </a:r>
          </a:p>
          <a:p>
            <a:pPr lvl="1"/>
            <a:r>
              <a:rPr lang="en-US" dirty="0" smtClean="0"/>
              <a:t>Examples – consider categories in US Standard Occupational Classification (SOC)</a:t>
            </a:r>
          </a:p>
          <a:p>
            <a:pPr lvl="2"/>
            <a:r>
              <a:rPr lang="en-US" dirty="0"/>
              <a:t>Codes are </a:t>
            </a:r>
            <a:r>
              <a:rPr lang="en-US" dirty="0" smtClean="0"/>
              <a:t>non-linguistic and denoted by </a:t>
            </a:r>
            <a:r>
              <a:rPr lang="en-US" dirty="0"/>
              <a:t>strings</a:t>
            </a:r>
          </a:p>
          <a:p>
            <a:pPr lvl="3"/>
            <a:r>
              <a:rPr lang="en-US" dirty="0"/>
              <a:t>15-2011 is a code</a:t>
            </a:r>
          </a:p>
          <a:p>
            <a:pPr lvl="2"/>
            <a:r>
              <a:rPr lang="en-US" dirty="0" smtClean="0"/>
              <a:t>So-called </a:t>
            </a:r>
            <a:r>
              <a:rPr lang="en-US" dirty="0"/>
              <a:t>“labels” are </a:t>
            </a:r>
            <a:r>
              <a:rPr lang="en-US" dirty="0" smtClean="0"/>
              <a:t>terms, which are linguistic and denoted by strings</a:t>
            </a:r>
            <a:endParaRPr lang="en-US" dirty="0"/>
          </a:p>
          <a:p>
            <a:pPr lvl="3"/>
            <a:r>
              <a:rPr lang="en-US" dirty="0"/>
              <a:t>Airline Pilots, Copilots, and Flight Engineers is a term (commonly called a label)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249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48376" cy="1293356"/>
          </a:xfrm>
        </p:spPr>
        <p:txBody>
          <a:bodyPr>
            <a:normAutofit/>
          </a:bodyPr>
          <a:lstStyle/>
          <a:p>
            <a:r>
              <a:rPr lang="en-US" dirty="0" smtClean="0"/>
              <a:t>Symbol</a:t>
            </a:r>
          </a:p>
          <a:p>
            <a:pPr lvl="1"/>
            <a:r>
              <a:rPr lang="en-US" dirty="0" smtClean="0"/>
              <a:t>Any other designation</a:t>
            </a:r>
          </a:p>
          <a:p>
            <a:pPr lvl="1"/>
            <a:r>
              <a:rPr lang="en-US" dirty="0" smtClean="0"/>
              <a:t>For example – road signs, the meanings are understandable without words</a:t>
            </a:r>
            <a:endParaRPr lang="en-US" dirty="0"/>
          </a:p>
          <a:p>
            <a:pPr lvl="2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1767" y="3253918"/>
            <a:ext cx="2393516" cy="31719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077" y="3253918"/>
            <a:ext cx="2496071" cy="3171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901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 denote objects</a:t>
            </a:r>
          </a:p>
          <a:p>
            <a:r>
              <a:rPr lang="en-US" dirty="0" smtClean="0"/>
              <a:t>Commonly, alpha-numeric strings</a:t>
            </a:r>
          </a:p>
          <a:p>
            <a:pPr lvl="1"/>
            <a:r>
              <a:rPr lang="en-US" dirty="0" smtClean="0"/>
              <a:t>But can be other things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Number – a concept</a:t>
            </a:r>
          </a:p>
          <a:p>
            <a:pPr lvl="1"/>
            <a:r>
              <a:rPr lang="en-US" dirty="0" smtClean="0"/>
              <a:t>Numeral – sign, usually used to designate a number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igns</a:t>
            </a:r>
            <a:r>
              <a:rPr lang="en-US" sz="4800" dirty="0" smtClean="0"/>
              <a:t> 5</a:t>
            </a:r>
            <a:r>
              <a:rPr lang="en-US" dirty="0" smtClean="0"/>
              <a:t>, </a:t>
            </a:r>
            <a:r>
              <a:rPr lang="en-US" sz="4000" dirty="0" smtClean="0">
                <a:latin typeface="Arial Black" panose="020B0A04020102020204" pitchFamily="34" charset="0"/>
                <a:cs typeface="Arial" panose="020B0604020202020204" pitchFamily="34" charset="0"/>
              </a:rPr>
              <a:t>5</a:t>
            </a:r>
            <a:r>
              <a:rPr lang="en-US" dirty="0" smtClean="0"/>
              <a:t>, </a:t>
            </a:r>
            <a:r>
              <a:rPr lang="en-US" sz="4400" dirty="0" smtClean="0">
                <a:latin typeface="Bodoni MT Black" panose="02070A03080606020203" pitchFamily="18" charset="0"/>
              </a:rPr>
              <a:t>5</a:t>
            </a:r>
            <a:r>
              <a:rPr lang="en-US" dirty="0" smtClean="0"/>
              <a:t> all designate the number </a:t>
            </a:r>
            <a:r>
              <a:rPr lang="en-US" i="1" dirty="0" smtClean="0"/>
              <a:t>five</a:t>
            </a:r>
          </a:p>
          <a:p>
            <a:pPr lvl="1"/>
            <a:r>
              <a:rPr lang="en-US" dirty="0" smtClean="0"/>
              <a:t>Each is </a:t>
            </a:r>
            <a:r>
              <a:rPr lang="en-US" i="1" dirty="0" smtClean="0"/>
              <a:t>perceivable object</a:t>
            </a:r>
            <a:endParaRPr lang="en-US" dirty="0"/>
          </a:p>
          <a:p>
            <a:pPr lvl="1"/>
            <a:r>
              <a:rPr lang="en-US" dirty="0" smtClean="0"/>
              <a:t>Actually, Sign is concept with extension limited to perceivable objects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547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635641" cy="4351338"/>
          </a:xfrm>
        </p:spPr>
        <p:txBody>
          <a:bodyPr/>
          <a:lstStyle/>
          <a:p>
            <a:r>
              <a:rPr lang="en-US" dirty="0" smtClean="0"/>
              <a:t>Definition – natural language statement of the meaning of a concept</a:t>
            </a:r>
          </a:p>
          <a:p>
            <a:r>
              <a:rPr lang="en-US" dirty="0" smtClean="0"/>
              <a:t>Review definitions above</a:t>
            </a:r>
          </a:p>
          <a:p>
            <a:r>
              <a:rPr lang="en-US" dirty="0" smtClean="0"/>
              <a:t>Each starts with a previously defined concept then provides differentia</a:t>
            </a:r>
          </a:p>
          <a:p>
            <a:r>
              <a:rPr lang="en-US" dirty="0" smtClean="0"/>
              <a:t>These are </a:t>
            </a:r>
            <a:r>
              <a:rPr lang="en-US" i="1" dirty="0" smtClean="0"/>
              <a:t>intensional</a:t>
            </a:r>
            <a:r>
              <a:rPr lang="en-US" dirty="0" smtClean="0"/>
              <a:t> definitions</a:t>
            </a:r>
          </a:p>
          <a:p>
            <a:r>
              <a:rPr lang="en-US" dirty="0"/>
              <a:t>An </a:t>
            </a:r>
            <a:r>
              <a:rPr lang="en-US" i="1" dirty="0"/>
              <a:t>extensional</a:t>
            </a:r>
            <a:r>
              <a:rPr lang="en-US" dirty="0"/>
              <a:t> definition delineates </a:t>
            </a:r>
            <a:r>
              <a:rPr lang="en-US" dirty="0" smtClean="0"/>
              <a:t>kinds:</a:t>
            </a:r>
          </a:p>
          <a:p>
            <a:pPr lvl="1"/>
            <a:r>
              <a:rPr lang="en-US" dirty="0" smtClean="0"/>
              <a:t>Example – Human teeth are incisors, canines, bicuspids, and molar</a:t>
            </a:r>
          </a:p>
        </p:txBody>
      </p:sp>
    </p:spTree>
    <p:extLst>
      <p:ext uri="{BB962C8B-B14F-4D97-AF65-F5344CB8AC3E}">
        <p14:creationId xmlns:p14="http://schemas.microsoft.com/office/powerpoint/2010/main" val="3034255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635641" cy="4351338"/>
          </a:xfrm>
        </p:spPr>
        <p:txBody>
          <a:bodyPr/>
          <a:lstStyle/>
          <a:p>
            <a:r>
              <a:rPr lang="en-US" dirty="0"/>
              <a:t>Difference between terms and definitions</a:t>
            </a:r>
          </a:p>
          <a:p>
            <a:pPr lvl="1"/>
            <a:r>
              <a:rPr lang="en-US" dirty="0"/>
              <a:t>Terms are not necessarily statements</a:t>
            </a:r>
          </a:p>
          <a:p>
            <a:pPr lvl="1"/>
            <a:r>
              <a:rPr lang="en-US" dirty="0"/>
              <a:t>Terms do not necessarily convey meaning, or  at least not </a:t>
            </a:r>
            <a:r>
              <a:rPr lang="en-US" dirty="0" smtClean="0"/>
              <a:t>precisely</a:t>
            </a:r>
          </a:p>
          <a:p>
            <a:pPr lvl="1"/>
            <a:r>
              <a:rPr lang="en-US" dirty="0" smtClean="0"/>
              <a:t>Example – </a:t>
            </a:r>
          </a:p>
          <a:p>
            <a:pPr lvl="2"/>
            <a:r>
              <a:rPr lang="en-US" i="1" dirty="0"/>
              <a:t>U</a:t>
            </a:r>
            <a:r>
              <a:rPr lang="en-US" i="1" dirty="0" smtClean="0"/>
              <a:t>nemployment</a:t>
            </a:r>
            <a:r>
              <a:rPr lang="en-US" dirty="0" smtClean="0"/>
              <a:t> as used by US Bureau of Labor Statistics</a:t>
            </a:r>
          </a:p>
          <a:p>
            <a:pPr lvl="2"/>
            <a:r>
              <a:rPr lang="en-US" dirty="0" smtClean="0"/>
              <a:t>Unemployment has English meaning, i.e., </a:t>
            </a:r>
            <a:r>
              <a:rPr lang="en-US" smtClean="0"/>
              <a:t>not employed</a:t>
            </a:r>
            <a:endParaRPr lang="en-US" dirty="0" smtClean="0"/>
          </a:p>
          <a:p>
            <a:pPr lvl="2"/>
            <a:r>
              <a:rPr lang="en-US" dirty="0" smtClean="0"/>
              <a:t>Not the same as BLS meaning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321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 use, Name and Label are synonyms</a:t>
            </a:r>
          </a:p>
          <a:p>
            <a:r>
              <a:rPr lang="en-US" dirty="0" smtClean="0"/>
              <a:t>In DDI, usage guidelines are imprecise</a:t>
            </a:r>
          </a:p>
          <a:p>
            <a:r>
              <a:rPr lang="en-US" dirty="0" smtClean="0"/>
              <a:t>There exists theory to meaningfully differentiate them</a:t>
            </a:r>
          </a:p>
          <a:p>
            <a:r>
              <a:rPr lang="en-US" dirty="0" smtClean="0"/>
              <a:t>However, it means different usages of current terms</a:t>
            </a:r>
          </a:p>
          <a:p>
            <a:r>
              <a:rPr lang="en-US" dirty="0" smtClean="0"/>
              <a:t>Following theory can be used to close this gap</a:t>
            </a:r>
          </a:p>
          <a:p>
            <a:r>
              <a:rPr lang="en-US" dirty="0" smtClean="0"/>
              <a:t>Clear meanings and usage of all terms are laid out</a:t>
            </a:r>
          </a:p>
          <a:p>
            <a:r>
              <a:rPr lang="en-US" dirty="0" smtClean="0"/>
              <a:t>Terms “designation” and “definition” distinguished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884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</a:t>
            </a:r>
          </a:p>
          <a:p>
            <a:pPr lvl="1"/>
            <a:r>
              <a:rPr lang="en-US" dirty="0" smtClean="0"/>
              <a:t>Definition: anything perceivable or conceivable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Any physical thing is a perceivable object</a:t>
            </a:r>
          </a:p>
          <a:p>
            <a:pPr lvl="1"/>
            <a:r>
              <a:rPr lang="en-US" dirty="0" smtClean="0"/>
              <a:t>So is something detectable, such as light, voltage, or gust </a:t>
            </a:r>
            <a:r>
              <a:rPr lang="en-US" dirty="0"/>
              <a:t>of </a:t>
            </a:r>
            <a:r>
              <a:rPr lang="en-US" dirty="0" smtClean="0"/>
              <a:t>wind</a:t>
            </a:r>
          </a:p>
          <a:p>
            <a:pPr lvl="1"/>
            <a:r>
              <a:rPr lang="en-US" dirty="0" smtClean="0"/>
              <a:t>Abstract things, such as </a:t>
            </a:r>
            <a:r>
              <a:rPr lang="en-US" dirty="0" smtClean="0"/>
              <a:t>polygons </a:t>
            </a:r>
            <a:r>
              <a:rPr lang="en-US" dirty="0" smtClean="0"/>
              <a:t>or laws, are conceivable objects</a:t>
            </a:r>
          </a:p>
          <a:p>
            <a:pPr lvl="1"/>
            <a:r>
              <a:rPr lang="en-US" dirty="0" smtClean="0"/>
              <a:t>Imagined things, such as unicorns, are also conceivable objects</a:t>
            </a:r>
          </a:p>
          <a:p>
            <a:r>
              <a:rPr lang="en-US" dirty="0" smtClean="0"/>
              <a:t>Concept</a:t>
            </a:r>
          </a:p>
          <a:p>
            <a:pPr lvl="1"/>
            <a:r>
              <a:rPr lang="en-US" dirty="0"/>
              <a:t>Definition: unit of thought</a:t>
            </a:r>
          </a:p>
          <a:p>
            <a:pPr lvl="1"/>
            <a:r>
              <a:rPr lang="en-US" dirty="0" smtClean="0"/>
              <a:t>Special class of conceivable objects</a:t>
            </a:r>
          </a:p>
        </p:txBody>
      </p:sp>
    </p:spTree>
    <p:extLst>
      <p:ext uri="{BB962C8B-B14F-4D97-AF65-F5344CB8AC3E}">
        <p14:creationId xmlns:p14="http://schemas.microsoft.com/office/powerpoint/2010/main" val="1587644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The idea of an apple, as opposed to a particular one</a:t>
            </a:r>
          </a:p>
          <a:p>
            <a:pPr lvl="1"/>
            <a:r>
              <a:rPr lang="en-US" dirty="0" smtClean="0"/>
              <a:t>Same for any class of physical objects</a:t>
            </a:r>
          </a:p>
          <a:p>
            <a:pPr lvl="1"/>
            <a:r>
              <a:rPr lang="en-US" dirty="0" smtClean="0"/>
              <a:t>Numbers (not the numerals used to represent them)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idea of unicorns</a:t>
            </a:r>
          </a:p>
          <a:p>
            <a:r>
              <a:rPr lang="en-US" dirty="0" smtClean="0"/>
              <a:t>Extension (of Concepts)</a:t>
            </a:r>
          </a:p>
          <a:p>
            <a:pPr lvl="1"/>
            <a:r>
              <a:rPr lang="en-US" dirty="0" smtClean="0"/>
              <a:t>Definition: the totality of objects to which a concept </a:t>
            </a:r>
            <a:r>
              <a:rPr lang="en-US" dirty="0" smtClean="0"/>
              <a:t>corresponds</a:t>
            </a:r>
          </a:p>
          <a:p>
            <a:pPr lvl="1"/>
            <a:r>
              <a:rPr lang="en-US" dirty="0" smtClean="0"/>
              <a:t>A particular apple is in the extension of the concept </a:t>
            </a:r>
            <a:r>
              <a:rPr lang="en-US" i="1" dirty="0" smtClean="0"/>
              <a:t>apple</a:t>
            </a:r>
            <a:endParaRPr lang="en-US" i="1" dirty="0" smtClean="0"/>
          </a:p>
          <a:p>
            <a:r>
              <a:rPr lang="en-US" dirty="0" smtClean="0"/>
              <a:t>General Concept (example: planet)</a:t>
            </a:r>
          </a:p>
          <a:p>
            <a:pPr lvl="1"/>
            <a:r>
              <a:rPr lang="en-US" dirty="0" smtClean="0"/>
              <a:t>Definition: concept whose extension does not have exactly one </a:t>
            </a:r>
            <a:r>
              <a:rPr lang="en-US" dirty="0" smtClean="0"/>
              <a:t>object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2715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Individual Concept (example: Saturn)</a:t>
            </a:r>
          </a:p>
          <a:p>
            <a:pPr lvl="1"/>
            <a:r>
              <a:rPr lang="en-US" dirty="0"/>
              <a:t>Definition: concept whose extension has exactly one </a:t>
            </a:r>
            <a:r>
              <a:rPr lang="en-US" dirty="0" smtClean="0"/>
              <a:t>object</a:t>
            </a:r>
          </a:p>
          <a:p>
            <a:r>
              <a:rPr lang="en-US" dirty="0" smtClean="0"/>
              <a:t>Individual concepts can be hard to understand</a:t>
            </a:r>
          </a:p>
          <a:p>
            <a:r>
              <a:rPr lang="en-US" dirty="0" smtClean="0"/>
              <a:t>Think of me, Dan Gillman</a:t>
            </a:r>
          </a:p>
          <a:p>
            <a:pPr lvl="1"/>
            <a:r>
              <a:rPr lang="en-US" dirty="0" smtClean="0"/>
              <a:t>That thought is the concept of me</a:t>
            </a:r>
          </a:p>
          <a:p>
            <a:pPr lvl="1"/>
            <a:r>
              <a:rPr lang="en-US" dirty="0" smtClean="0"/>
              <a:t>This concept is individual – there is one object in its extension</a:t>
            </a:r>
          </a:p>
        </p:txBody>
      </p:sp>
    </p:spTree>
    <p:extLst>
      <p:ext uri="{BB962C8B-B14F-4D97-AF65-F5344CB8AC3E}">
        <p14:creationId xmlns:p14="http://schemas.microsoft.com/office/powerpoint/2010/main" val="24438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terms “sign” and “signifier” in this document are synonyms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972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5598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Label</a:t>
            </a:r>
          </a:p>
          <a:p>
            <a:pPr lvl="1"/>
            <a:r>
              <a:rPr lang="en-US" dirty="0" smtClean="0"/>
              <a:t>Definition: representation of an object by a sign which denotes it</a:t>
            </a:r>
          </a:p>
          <a:p>
            <a:r>
              <a:rPr lang="en-US" dirty="0" smtClean="0"/>
              <a:t>Model -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453" y="3181612"/>
            <a:ext cx="8279704" cy="2993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0300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label is a handle by which to refer to some </a:t>
            </a:r>
            <a:r>
              <a:rPr lang="en-US" dirty="0" smtClean="0"/>
              <a:t>object</a:t>
            </a:r>
          </a:p>
          <a:p>
            <a:r>
              <a:rPr lang="en-US" dirty="0" smtClean="0"/>
              <a:t>Synonym for Label</a:t>
            </a:r>
          </a:p>
          <a:p>
            <a:pPr lvl="1"/>
            <a:r>
              <a:rPr lang="en-US" dirty="0" smtClean="0"/>
              <a:t>Name – commonly used in database parlance</a:t>
            </a:r>
          </a:p>
          <a:p>
            <a:pPr lvl="1"/>
            <a:r>
              <a:rPr lang="en-US" dirty="0" smtClean="0"/>
              <a:t>Can mean either an identifier or just some moniker</a:t>
            </a:r>
          </a:p>
          <a:p>
            <a:r>
              <a:rPr lang="en-US" dirty="0" smtClean="0"/>
              <a:t>Kinds </a:t>
            </a:r>
            <a:r>
              <a:rPr lang="en-US" dirty="0"/>
              <a:t>o</a:t>
            </a:r>
            <a:r>
              <a:rPr lang="en-US" dirty="0" smtClean="0"/>
              <a:t>f Labels: Identifier, Locator, Designation</a:t>
            </a:r>
          </a:p>
          <a:p>
            <a:r>
              <a:rPr lang="en-US" dirty="0" smtClean="0"/>
              <a:t>Identifier</a:t>
            </a:r>
          </a:p>
          <a:p>
            <a:pPr lvl="1"/>
            <a:r>
              <a:rPr lang="en-US" dirty="0" smtClean="0"/>
              <a:t>Definition: label intended as a means to dereference the labelled object</a:t>
            </a:r>
          </a:p>
          <a:p>
            <a:r>
              <a:rPr lang="en-US" dirty="0" smtClean="0"/>
              <a:t>Locator</a:t>
            </a:r>
          </a:p>
          <a:p>
            <a:pPr lvl="1"/>
            <a:r>
              <a:rPr lang="en-US" dirty="0" smtClean="0"/>
              <a:t>Definition: identifier with known dereferencing scheme</a:t>
            </a:r>
          </a:p>
        </p:txBody>
      </p:sp>
    </p:spTree>
    <p:extLst>
      <p:ext uri="{BB962C8B-B14F-4D97-AF65-F5344CB8AC3E}">
        <p14:creationId xmlns:p14="http://schemas.microsoft.com/office/powerpoint/2010/main" val="2689659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8175"/>
            <a:ext cx="10515600" cy="169017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Designation - Label for concepts</a:t>
            </a:r>
          </a:p>
          <a:p>
            <a:pPr lvl="1"/>
            <a:r>
              <a:rPr lang="en-US" dirty="0" smtClean="0"/>
              <a:t>Definition: </a:t>
            </a:r>
            <a:r>
              <a:rPr lang="en-US" dirty="0" smtClean="0"/>
              <a:t>representation </a:t>
            </a:r>
            <a:r>
              <a:rPr lang="en-US" dirty="0" smtClean="0"/>
              <a:t>of a concept by a sign which denotes </a:t>
            </a:r>
            <a:r>
              <a:rPr lang="en-US" dirty="0" smtClean="0"/>
              <a:t>it</a:t>
            </a:r>
          </a:p>
          <a:p>
            <a:pPr lvl="1"/>
            <a:r>
              <a:rPr lang="en-US" dirty="0" smtClean="0"/>
              <a:t>Since a concept is a kind of object, then a designation is a kind of label</a:t>
            </a:r>
            <a:endParaRPr lang="en-US" dirty="0"/>
          </a:p>
          <a:p>
            <a:r>
              <a:rPr lang="en-US" dirty="0" smtClean="0"/>
              <a:t>Model -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18347"/>
            <a:ext cx="8287139" cy="3317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1701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700</Words>
  <Application>Microsoft Office PowerPoint</Application>
  <PresentationFormat>Widescreen</PresentationFormat>
  <Paragraphs>110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Bodoni MT Black</vt:lpstr>
      <vt:lpstr>Calibri</vt:lpstr>
      <vt:lpstr>Calibri Light</vt:lpstr>
      <vt:lpstr>Office Theme</vt:lpstr>
      <vt:lpstr>Name and Label: Discussion</vt:lpstr>
      <vt:lpstr>Problem</vt:lpstr>
      <vt:lpstr>Initial Definitions</vt:lpstr>
      <vt:lpstr>Initial Definitions</vt:lpstr>
      <vt:lpstr>Initial Definitions</vt:lpstr>
      <vt:lpstr>Caveat</vt:lpstr>
      <vt:lpstr>Label</vt:lpstr>
      <vt:lpstr>Label</vt:lpstr>
      <vt:lpstr>Label</vt:lpstr>
      <vt:lpstr>Designation</vt:lpstr>
      <vt:lpstr>Designation</vt:lpstr>
      <vt:lpstr>Designation</vt:lpstr>
      <vt:lpstr>Sign</vt:lpstr>
      <vt:lpstr>Definitions</vt:lpstr>
      <vt:lpstr>Definitions</vt:lpstr>
    </vt:vector>
  </TitlesOfParts>
  <Company>Bureau of Labor Statistics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Gillman, Daniel - BLS</dc:creator>
  <cp:lastModifiedBy>Gillman, Daniel - BLS</cp:lastModifiedBy>
  <cp:revision>28</cp:revision>
  <dcterms:created xsi:type="dcterms:W3CDTF">2014-06-17T20:05:10Z</dcterms:created>
  <dcterms:modified xsi:type="dcterms:W3CDTF">2014-06-20T20:58:43Z</dcterms:modified>
</cp:coreProperties>
</file>