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61" r:id="rId4"/>
    <p:sldId id="262" r:id="rId5"/>
    <p:sldId id="263" r:id="rId6"/>
    <p:sldId id="257" r:id="rId7"/>
    <p:sldId id="264" r:id="rId8"/>
    <p:sldId id="265" r:id="rId9"/>
    <p:sldId id="258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54" autoAdjust="0"/>
  </p:normalViewPr>
  <p:slideViewPr>
    <p:cSldViewPr snapToGrid="0" snapToObjects="1">
      <p:cViewPr>
        <p:scale>
          <a:sx n="68" d="100"/>
          <a:sy n="68" d="100"/>
        </p:scale>
        <p:origin x="-1296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C73A60-EA19-3C45-8F14-4FC812707BB6}" type="doc">
      <dgm:prSet loTypeId="urn:microsoft.com/office/officeart/2005/8/layout/venn2" loCatId="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0F5EA27-4244-4541-856B-9E82A055E7F8}">
      <dgm:prSet phldrT="[Text]" custT="1"/>
      <dgm:spPr/>
      <dgm:t>
        <a:bodyPr lIns="0" rIns="0"/>
        <a:lstStyle/>
        <a:p>
          <a:r>
            <a:rPr lang="en-US" sz="2000" b="1" dirty="0" smtClean="0"/>
            <a:t>Information </a:t>
          </a:r>
          <a:r>
            <a:rPr lang="en-US" sz="2000" b="1" dirty="0" smtClean="0"/>
            <a:t>Model</a:t>
          </a:r>
          <a:br>
            <a:rPr lang="en-US" sz="2000" b="1" dirty="0" smtClean="0"/>
          </a:br>
          <a:r>
            <a:rPr lang="en-US" sz="2000" b="1" dirty="0" smtClean="0"/>
            <a:t>GSIM/OWL-S/DDI</a:t>
          </a:r>
          <a:endParaRPr lang="en-US" sz="2000" b="1" dirty="0"/>
        </a:p>
      </dgm:t>
    </dgm:pt>
    <dgm:pt modelId="{3263B5A3-E9CD-E242-9D70-13745999DE4A}" type="parTrans" cxnId="{9F3FEE1D-7BFC-B843-BBFE-7182C0B57A74}">
      <dgm:prSet/>
      <dgm:spPr/>
      <dgm:t>
        <a:bodyPr/>
        <a:lstStyle/>
        <a:p>
          <a:endParaRPr lang="en-US" sz="2000" b="1"/>
        </a:p>
      </dgm:t>
    </dgm:pt>
    <dgm:pt modelId="{E5D32982-7994-444A-A0A8-07E925D3FC98}" type="sibTrans" cxnId="{9F3FEE1D-7BFC-B843-BBFE-7182C0B57A74}">
      <dgm:prSet/>
      <dgm:spPr/>
      <dgm:t>
        <a:bodyPr/>
        <a:lstStyle/>
        <a:p>
          <a:endParaRPr lang="en-US" sz="2000" b="1"/>
        </a:p>
      </dgm:t>
    </dgm:pt>
    <dgm:pt modelId="{F63DD3BA-0C2C-F74B-83E4-C827DBCB7E05}">
      <dgm:prSet phldrT="[Text]" custT="1"/>
      <dgm:spPr>
        <a:blipFill rotWithShape="1">
          <a:blip xmlns:r="http://schemas.openxmlformats.org/officeDocument/2006/relationships" r:embed="rId1"/>
          <a:tile tx="0" ty="0" sx="100000" sy="100000" flip="none" algn="tl"/>
        </a:blipFill>
        <a:ln w="19050">
          <a:solidFill>
            <a:schemeClr val="tx1"/>
          </a:solidFill>
        </a:ln>
      </dgm:spPr>
      <dgm:t>
        <a:bodyPr/>
        <a:lstStyle/>
        <a:p>
          <a:r>
            <a:rPr lang="en-US" sz="2000" b="1"/>
            <a:t>GLBPM</a:t>
          </a:r>
          <a:br>
            <a:rPr lang="en-US" sz="2000" b="1"/>
          </a:br>
          <a:r>
            <a:rPr lang="en-US" sz="2000" b="1"/>
            <a:t>GSBPM</a:t>
          </a:r>
        </a:p>
      </dgm:t>
    </dgm:pt>
    <dgm:pt modelId="{2F92F803-BB4A-C145-BBE2-CA3FF587D579}" type="parTrans" cxnId="{460D20E5-75F5-C740-AF4F-D15CD5001DFA}">
      <dgm:prSet/>
      <dgm:spPr/>
      <dgm:t>
        <a:bodyPr/>
        <a:lstStyle/>
        <a:p>
          <a:endParaRPr lang="en-US" sz="2000" b="1"/>
        </a:p>
      </dgm:t>
    </dgm:pt>
    <dgm:pt modelId="{92512A01-44A4-7D49-B3D5-641B0D7EBA6B}" type="sibTrans" cxnId="{460D20E5-75F5-C740-AF4F-D15CD5001DFA}">
      <dgm:prSet/>
      <dgm:spPr/>
      <dgm:t>
        <a:bodyPr/>
        <a:lstStyle/>
        <a:p>
          <a:endParaRPr lang="en-US" sz="2000" b="1"/>
        </a:p>
      </dgm:t>
    </dgm:pt>
    <dgm:pt modelId="{08009038-1F12-B84E-B53B-28D76C676158}">
      <dgm:prSet phldrT="[Text]" custT="1"/>
      <dgm:spPr>
        <a:ln w="19050">
          <a:solidFill>
            <a:schemeClr val="tx1"/>
          </a:solidFill>
        </a:ln>
      </dgm:spPr>
      <dgm:t>
        <a:bodyPr/>
        <a:lstStyle/>
        <a:p>
          <a:r>
            <a:rPr lang="en-US" sz="2000" b="1" dirty="0" smtClean="0"/>
            <a:t>Application Layer</a:t>
          </a:r>
          <a:endParaRPr lang="en-US" sz="2000" b="1" dirty="0"/>
        </a:p>
      </dgm:t>
    </dgm:pt>
    <dgm:pt modelId="{3064D6AE-A65D-D740-A34B-AC4E588D4686}" type="parTrans" cxnId="{DD774AFA-B86B-874E-86F4-535B74355303}">
      <dgm:prSet/>
      <dgm:spPr/>
      <dgm:t>
        <a:bodyPr/>
        <a:lstStyle/>
        <a:p>
          <a:endParaRPr lang="en-US" sz="2000" b="1"/>
        </a:p>
      </dgm:t>
    </dgm:pt>
    <dgm:pt modelId="{DE6B7561-90A5-0C41-9964-39F344C7CB83}" type="sibTrans" cxnId="{DD774AFA-B86B-874E-86F4-535B74355303}">
      <dgm:prSet/>
      <dgm:spPr/>
      <dgm:t>
        <a:bodyPr/>
        <a:lstStyle/>
        <a:p>
          <a:endParaRPr lang="en-US" sz="2000" b="1"/>
        </a:p>
      </dgm:t>
    </dgm:pt>
    <dgm:pt modelId="{3128FDAE-D715-0049-8428-F5A6430AD61B}" type="pres">
      <dgm:prSet presAssocID="{8DC73A60-EA19-3C45-8F14-4FC812707BB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56A211-46C3-AC46-98E3-DB2CE4ECD5A6}" type="pres">
      <dgm:prSet presAssocID="{8DC73A60-EA19-3C45-8F14-4FC812707BB6}" presName="comp1" presStyleCnt="0"/>
      <dgm:spPr/>
    </dgm:pt>
    <dgm:pt modelId="{EB64C7C1-C774-7749-902E-A3F9E598DD41}" type="pres">
      <dgm:prSet presAssocID="{8DC73A60-EA19-3C45-8F14-4FC812707BB6}" presName="circle1" presStyleLbl="node1" presStyleIdx="0" presStyleCnt="3"/>
      <dgm:spPr/>
      <dgm:t>
        <a:bodyPr/>
        <a:lstStyle/>
        <a:p>
          <a:endParaRPr lang="en-US"/>
        </a:p>
      </dgm:t>
    </dgm:pt>
    <dgm:pt modelId="{493504DE-EAFB-0B42-BDAE-305F530CF6EF}" type="pres">
      <dgm:prSet presAssocID="{8DC73A60-EA19-3C45-8F14-4FC812707BB6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156258-B8BD-DF45-B449-F5079D4B76F1}" type="pres">
      <dgm:prSet presAssocID="{8DC73A60-EA19-3C45-8F14-4FC812707BB6}" presName="comp2" presStyleCnt="0"/>
      <dgm:spPr/>
    </dgm:pt>
    <dgm:pt modelId="{7BF968EC-6C2D-144E-9B4C-F249C98D1637}" type="pres">
      <dgm:prSet presAssocID="{8DC73A60-EA19-3C45-8F14-4FC812707BB6}" presName="circle2" presStyleLbl="node1" presStyleIdx="1" presStyleCnt="3"/>
      <dgm:spPr/>
      <dgm:t>
        <a:bodyPr/>
        <a:lstStyle/>
        <a:p>
          <a:endParaRPr lang="en-US"/>
        </a:p>
      </dgm:t>
    </dgm:pt>
    <dgm:pt modelId="{F1AC0BE5-D4D2-1841-BFF1-CF0ABBC69DDD}" type="pres">
      <dgm:prSet presAssocID="{8DC73A60-EA19-3C45-8F14-4FC812707BB6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10578F-B88C-6642-9482-D8623B343347}" type="pres">
      <dgm:prSet presAssocID="{8DC73A60-EA19-3C45-8F14-4FC812707BB6}" presName="comp3" presStyleCnt="0"/>
      <dgm:spPr/>
    </dgm:pt>
    <dgm:pt modelId="{7D81C944-953D-FE45-857B-9E387EB36A3C}" type="pres">
      <dgm:prSet presAssocID="{8DC73A60-EA19-3C45-8F14-4FC812707BB6}" presName="circle3" presStyleLbl="node1" presStyleIdx="2" presStyleCnt="3"/>
      <dgm:spPr/>
      <dgm:t>
        <a:bodyPr/>
        <a:lstStyle/>
        <a:p>
          <a:endParaRPr lang="en-US"/>
        </a:p>
      </dgm:t>
    </dgm:pt>
    <dgm:pt modelId="{B3B8FD0E-5B3A-D442-9056-05764959E8E1}" type="pres">
      <dgm:prSet presAssocID="{8DC73A60-EA19-3C45-8F14-4FC812707BB6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0D20E5-75F5-C740-AF4F-D15CD5001DFA}" srcId="{8DC73A60-EA19-3C45-8F14-4FC812707BB6}" destId="{F63DD3BA-0C2C-F74B-83E4-C827DBCB7E05}" srcOrd="2" destOrd="0" parTransId="{2F92F803-BB4A-C145-BBE2-CA3FF587D579}" sibTransId="{92512A01-44A4-7D49-B3D5-641B0D7EBA6B}"/>
    <dgm:cxn modelId="{DD774AFA-B86B-874E-86F4-535B74355303}" srcId="{8DC73A60-EA19-3C45-8F14-4FC812707BB6}" destId="{08009038-1F12-B84E-B53B-28D76C676158}" srcOrd="0" destOrd="0" parTransId="{3064D6AE-A65D-D740-A34B-AC4E588D4686}" sibTransId="{DE6B7561-90A5-0C41-9964-39F344C7CB83}"/>
    <dgm:cxn modelId="{3ED4C9ED-76D8-D149-9318-C156930DCCA4}" type="presOf" srcId="{08009038-1F12-B84E-B53B-28D76C676158}" destId="{493504DE-EAFB-0B42-BDAE-305F530CF6EF}" srcOrd="1" destOrd="0" presId="urn:microsoft.com/office/officeart/2005/8/layout/venn2"/>
    <dgm:cxn modelId="{3809EE02-4245-2447-BA90-18701B0DF156}" type="presOf" srcId="{F63DD3BA-0C2C-F74B-83E4-C827DBCB7E05}" destId="{B3B8FD0E-5B3A-D442-9056-05764959E8E1}" srcOrd="1" destOrd="0" presId="urn:microsoft.com/office/officeart/2005/8/layout/venn2"/>
    <dgm:cxn modelId="{340DBDD2-2A1E-7947-9FA8-A17F6BCA53F6}" type="presOf" srcId="{30F5EA27-4244-4541-856B-9E82A055E7F8}" destId="{F1AC0BE5-D4D2-1841-BFF1-CF0ABBC69DDD}" srcOrd="1" destOrd="0" presId="urn:microsoft.com/office/officeart/2005/8/layout/venn2"/>
    <dgm:cxn modelId="{D5671D03-D1C6-D349-91E1-EE4D0FDFC2DF}" type="presOf" srcId="{8DC73A60-EA19-3C45-8F14-4FC812707BB6}" destId="{3128FDAE-D715-0049-8428-F5A6430AD61B}" srcOrd="0" destOrd="0" presId="urn:microsoft.com/office/officeart/2005/8/layout/venn2"/>
    <dgm:cxn modelId="{DA14C13F-5FA9-374E-9578-F69F03C4F74B}" type="presOf" srcId="{30F5EA27-4244-4541-856B-9E82A055E7F8}" destId="{7BF968EC-6C2D-144E-9B4C-F249C98D1637}" srcOrd="0" destOrd="0" presId="urn:microsoft.com/office/officeart/2005/8/layout/venn2"/>
    <dgm:cxn modelId="{44EF7C83-83C2-2A4E-872A-69AEF1DAAFEF}" type="presOf" srcId="{08009038-1F12-B84E-B53B-28D76C676158}" destId="{EB64C7C1-C774-7749-902E-A3F9E598DD41}" srcOrd="0" destOrd="0" presId="urn:microsoft.com/office/officeart/2005/8/layout/venn2"/>
    <dgm:cxn modelId="{9F3FEE1D-7BFC-B843-BBFE-7182C0B57A74}" srcId="{8DC73A60-EA19-3C45-8F14-4FC812707BB6}" destId="{30F5EA27-4244-4541-856B-9E82A055E7F8}" srcOrd="1" destOrd="0" parTransId="{3263B5A3-E9CD-E242-9D70-13745999DE4A}" sibTransId="{E5D32982-7994-444A-A0A8-07E925D3FC98}"/>
    <dgm:cxn modelId="{DD8229FB-3955-7748-9454-1C3E8647DDFE}" type="presOf" srcId="{F63DD3BA-0C2C-F74B-83E4-C827DBCB7E05}" destId="{7D81C944-953D-FE45-857B-9E387EB36A3C}" srcOrd="0" destOrd="0" presId="urn:microsoft.com/office/officeart/2005/8/layout/venn2"/>
    <dgm:cxn modelId="{FDAC8218-38E2-F841-8617-F510BCF442FA}" type="presParOf" srcId="{3128FDAE-D715-0049-8428-F5A6430AD61B}" destId="{1E56A211-46C3-AC46-98E3-DB2CE4ECD5A6}" srcOrd="0" destOrd="0" presId="urn:microsoft.com/office/officeart/2005/8/layout/venn2"/>
    <dgm:cxn modelId="{82A866A7-B32B-2947-8A07-CC4FDD2E1845}" type="presParOf" srcId="{1E56A211-46C3-AC46-98E3-DB2CE4ECD5A6}" destId="{EB64C7C1-C774-7749-902E-A3F9E598DD41}" srcOrd="0" destOrd="0" presId="urn:microsoft.com/office/officeart/2005/8/layout/venn2"/>
    <dgm:cxn modelId="{8A45A591-DA01-8646-9CED-A46B608B15FB}" type="presParOf" srcId="{1E56A211-46C3-AC46-98E3-DB2CE4ECD5A6}" destId="{493504DE-EAFB-0B42-BDAE-305F530CF6EF}" srcOrd="1" destOrd="0" presId="urn:microsoft.com/office/officeart/2005/8/layout/venn2"/>
    <dgm:cxn modelId="{EF5B1E37-7CF5-C142-8862-AB87D0248AC3}" type="presParOf" srcId="{3128FDAE-D715-0049-8428-F5A6430AD61B}" destId="{CB156258-B8BD-DF45-B449-F5079D4B76F1}" srcOrd="1" destOrd="0" presId="urn:microsoft.com/office/officeart/2005/8/layout/venn2"/>
    <dgm:cxn modelId="{DCD43CCF-637A-3E4F-96DC-BF404252E427}" type="presParOf" srcId="{CB156258-B8BD-DF45-B449-F5079D4B76F1}" destId="{7BF968EC-6C2D-144E-9B4C-F249C98D1637}" srcOrd="0" destOrd="0" presId="urn:microsoft.com/office/officeart/2005/8/layout/venn2"/>
    <dgm:cxn modelId="{F6385FFD-261E-EE4B-9AA6-CC280FB9569F}" type="presParOf" srcId="{CB156258-B8BD-DF45-B449-F5079D4B76F1}" destId="{F1AC0BE5-D4D2-1841-BFF1-CF0ABBC69DDD}" srcOrd="1" destOrd="0" presId="urn:microsoft.com/office/officeart/2005/8/layout/venn2"/>
    <dgm:cxn modelId="{7369EFB6-3371-3643-A2CD-17B3C5DE5E79}" type="presParOf" srcId="{3128FDAE-D715-0049-8428-F5A6430AD61B}" destId="{EB10578F-B88C-6642-9482-D8623B343347}" srcOrd="2" destOrd="0" presId="urn:microsoft.com/office/officeart/2005/8/layout/venn2"/>
    <dgm:cxn modelId="{2BDEC8B3-0485-1640-A6E3-6E98216FEF57}" type="presParOf" srcId="{EB10578F-B88C-6642-9482-D8623B343347}" destId="{7D81C944-953D-FE45-857B-9E387EB36A3C}" srcOrd="0" destOrd="0" presId="urn:microsoft.com/office/officeart/2005/8/layout/venn2"/>
    <dgm:cxn modelId="{56658B84-D236-4C48-8D11-2B9DF22CA993}" type="presParOf" srcId="{EB10578F-B88C-6642-9482-D8623B343347}" destId="{B3B8FD0E-5B3A-D442-9056-05764959E8E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4C7C1-C774-7749-902E-A3F9E598DD41}">
      <dsp:nvSpPr>
        <dsp:cNvPr id="0" name=""/>
        <dsp:cNvSpPr/>
      </dsp:nvSpPr>
      <dsp:spPr>
        <a:xfrm>
          <a:off x="573521" y="0"/>
          <a:ext cx="5445430" cy="544543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19050"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Application Layer</a:t>
          </a:r>
          <a:endParaRPr lang="en-US" sz="2000" b="1" kern="1200" dirty="0"/>
        </a:p>
      </dsp:txBody>
      <dsp:txXfrm>
        <a:off x="2344647" y="272271"/>
        <a:ext cx="1903177" cy="816814"/>
      </dsp:txXfrm>
    </dsp:sp>
    <dsp:sp modelId="{7BF968EC-6C2D-144E-9B4C-F249C98D1637}">
      <dsp:nvSpPr>
        <dsp:cNvPr id="0" name=""/>
        <dsp:cNvSpPr/>
      </dsp:nvSpPr>
      <dsp:spPr>
        <a:xfrm>
          <a:off x="1254200" y="1361357"/>
          <a:ext cx="4084072" cy="4084072"/>
        </a:xfrm>
        <a:prstGeom prst="ellipse">
          <a:avLst/>
        </a:prstGeom>
        <a:gradFill rotWithShape="0">
          <a:gsLst>
            <a:gs pos="0">
              <a:schemeClr val="accent3">
                <a:hueOff val="5625133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3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3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Information </a:t>
          </a:r>
          <a:r>
            <a:rPr lang="en-US" sz="2000" b="1" kern="1200" dirty="0" smtClean="0"/>
            <a:t>Model</a:t>
          </a:r>
          <a:br>
            <a:rPr lang="en-US" sz="2000" b="1" kern="1200" dirty="0" smtClean="0"/>
          </a:br>
          <a:r>
            <a:rPr lang="en-US" sz="2000" b="1" kern="1200" dirty="0" smtClean="0"/>
            <a:t>GSIM/OWL-S/DDI</a:t>
          </a:r>
          <a:endParaRPr lang="en-US" sz="2000" b="1" kern="1200" dirty="0"/>
        </a:p>
      </dsp:txBody>
      <dsp:txXfrm>
        <a:off x="2344647" y="1616612"/>
        <a:ext cx="1903177" cy="765763"/>
      </dsp:txXfrm>
    </dsp:sp>
    <dsp:sp modelId="{7D81C944-953D-FE45-857B-9E387EB36A3C}">
      <dsp:nvSpPr>
        <dsp:cNvPr id="0" name=""/>
        <dsp:cNvSpPr/>
      </dsp:nvSpPr>
      <dsp:spPr>
        <a:xfrm>
          <a:off x="1934878" y="2722715"/>
          <a:ext cx="2722715" cy="2722715"/>
        </a:xfrm>
        <a:prstGeom prst="ellipse">
          <a:avLst/>
        </a:prstGeom>
        <a:blipFill rotWithShape="1">
          <a:blip xmlns:r="http://schemas.openxmlformats.org/officeDocument/2006/relationships" r:embed="rId1"/>
          <a:tile tx="0" ty="0" sx="100000" sy="100000" flip="none" algn="tl"/>
        </a:blipFill>
        <a:ln w="19050"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/>
            <a:t>GLBPM</a:t>
          </a:r>
          <a:br>
            <a:rPr lang="en-US" sz="2000" b="1" kern="1200"/>
          </a:br>
          <a:r>
            <a:rPr lang="en-US" sz="2000" b="1" kern="1200"/>
            <a:t>GSBPM</a:t>
          </a:r>
        </a:p>
      </dsp:txBody>
      <dsp:txXfrm>
        <a:off x="2333611" y="3403393"/>
        <a:ext cx="1925250" cy="1361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512CD-A6D3-2B45-B3F7-6D5E84D0F160}" type="datetimeFigureOut">
              <a:rPr lang="en-US" smtClean="0"/>
              <a:t>3/30/14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401BF-EA08-D14C-A6E8-C5CC9474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649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3D9E9-E5C4-E54A-B3CA-7F2ABD05434C}" type="datetimeFigureOut">
              <a:rPr lang="en-US" smtClean="0"/>
              <a:t>3/30/14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9D32F-A069-3D42-820E-B64A19184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148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2EF7-C6F1-F240-B473-81D7573B44DB}" type="datetime1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49D5-A051-3B4D-8C13-92589C0E0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6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2457-0115-EB48-8A2D-EF1AC6B1199E}" type="datetime1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49D5-A051-3B4D-8C13-92589C0E0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9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9FD6-EA41-CD41-B3E9-4028D0AE7969}" type="datetime1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49D5-A051-3B4D-8C13-92589C0E0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5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27B2-6CCA-B44B-B6EA-56C8CFE3FA22}" type="datetime1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49D5-A051-3B4D-8C13-92589C0E0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6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E780-6CC3-5949-8394-3329AFB94CD8}" type="datetime1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49D5-A051-3B4D-8C13-92589C0E0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4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77AF-D0B7-CC4A-B434-C12CB85F2F62}" type="datetime1">
              <a:rPr lang="en-US" smtClean="0"/>
              <a:t>3/30/14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49D5-A051-3B4D-8C13-92589C0E0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7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3DB8-82FF-C442-A55B-2D712144637F}" type="datetime1">
              <a:rPr lang="en-US" smtClean="0"/>
              <a:t>3/30/14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49D5-A051-3B4D-8C13-92589C0E0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62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94E6-D8A5-E04A-B868-6197DD5F7022}" type="datetime1">
              <a:rPr lang="en-US" smtClean="0"/>
              <a:t>3/30/14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49D5-A051-3B4D-8C13-92589C0E0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7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D81F-91BC-614A-AA3B-B2B82D36B926}" type="datetime1">
              <a:rPr lang="en-US" smtClean="0"/>
              <a:t>3/30/14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49D5-A051-3B4D-8C13-92589C0E0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6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AA7F-C2C7-9C45-AE44-7DBE334C708A}" type="datetime1">
              <a:rPr lang="en-US" smtClean="0"/>
              <a:t>3/30/14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49D5-A051-3B4D-8C13-92589C0E0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2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8221-3791-544F-9EE1-482EA82E22BD}" type="datetime1">
              <a:rPr lang="en-US" smtClean="0"/>
              <a:t>3/30/14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49D5-A051-3B4D-8C13-92589C0E0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3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F4596-37AC-F941-811F-6941E3457CC5}" type="datetime1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F49D5-A051-3B4D-8C13-92589C0E0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6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dropbox.com/s/hua0q5zuiw636tx/ddi_process_model_moving_forward_20140326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Business_Process_Execution_Langu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 Modeling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NADDI Sprint 2014</a:t>
            </a:r>
          </a:p>
          <a:p>
            <a:r>
              <a:rPr lang="en-US" smtClean="0"/>
              <a:t>30</a:t>
            </a:r>
            <a:r>
              <a:rPr lang="en-US" smtClean="0"/>
              <a:t> </a:t>
            </a:r>
            <a:r>
              <a:rPr lang="en-US" dirty="0" smtClean="0"/>
              <a:t>March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423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7898"/>
            <a:ext cx="8229600" cy="11430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6111"/>
            <a:ext cx="8229600" cy="502904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process </a:t>
            </a:r>
            <a:r>
              <a:rPr lang="en-US" dirty="0"/>
              <a:t>m</a:t>
            </a:r>
            <a:r>
              <a:rPr lang="en-US" dirty="0" smtClean="0"/>
              <a:t>odel </a:t>
            </a:r>
            <a:r>
              <a:rPr lang="en-US" dirty="0"/>
              <a:t>v</a:t>
            </a:r>
            <a:r>
              <a:rPr lang="en-US" dirty="0" smtClean="0"/>
              <a:t>iew development team plans to update the design document based on the emerging view architecture</a:t>
            </a:r>
          </a:p>
          <a:p>
            <a:r>
              <a:rPr lang="en-US" dirty="0" smtClean="0"/>
              <a:t>Also, this document and the two views it describes will be circulated to a wider audience for comment</a:t>
            </a:r>
          </a:p>
          <a:p>
            <a:r>
              <a:rPr lang="en-US" dirty="0" smtClean="0"/>
              <a:t>Also, we will </a:t>
            </a:r>
            <a:r>
              <a:rPr lang="en-US" smtClean="0"/>
              <a:t>work examples:</a:t>
            </a:r>
            <a:endParaRPr lang="en-US" dirty="0" smtClean="0"/>
          </a:p>
          <a:p>
            <a:pPr lvl="1"/>
            <a:r>
              <a:rPr lang="en-US" dirty="0" smtClean="0"/>
              <a:t>The plan now is to work a protocol example in time for a DDI workshop at Census in May where we will make a presentation on adaptive protocols</a:t>
            </a:r>
          </a:p>
          <a:p>
            <a:pPr lvl="1"/>
            <a:r>
              <a:rPr lang="en-US" dirty="0" smtClean="0"/>
              <a:t>The data transformation example will be completed in time for a June meeting sponsored by the World Bank and NSF on documenting data transformations in DDI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49D5-A051-3B4D-8C13-92589C0E02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74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588"/>
            <a:ext cx="82296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1365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Prior to the NADDI 2014 Sprint a </a:t>
            </a:r>
            <a:r>
              <a:rPr lang="en-US" dirty="0" smtClean="0">
                <a:hlinkClick r:id="rId2"/>
              </a:rPr>
              <a:t>design paper</a:t>
            </a:r>
            <a:r>
              <a:rPr lang="en-US" dirty="0" smtClean="0"/>
              <a:t> on the process model was developed</a:t>
            </a:r>
          </a:p>
          <a:p>
            <a:r>
              <a:rPr lang="en-US" dirty="0" smtClean="0"/>
              <a:t>It remains a work in progress</a:t>
            </a:r>
          </a:p>
          <a:p>
            <a:r>
              <a:rPr lang="en-US" dirty="0" smtClean="0"/>
              <a:t>The design paper needs to be informed by the emerging information object architecture which has its roots in a short EDDI 2013 sprint where the idea of views was first introduced</a:t>
            </a:r>
          </a:p>
          <a:p>
            <a:r>
              <a:rPr lang="en-US" dirty="0" smtClean="0"/>
              <a:t>The view architecture has matured a bit at NADDI 2014</a:t>
            </a:r>
          </a:p>
          <a:p>
            <a:r>
              <a:rPr lang="en-US" dirty="0" smtClean="0"/>
              <a:t>The emerging view architecture has informed some additional modeling work undertaken at NADDI 2014 and reported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49D5-A051-3B4D-8C13-92589C0E02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93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71" y="1619224"/>
            <a:ext cx="7713238" cy="452449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5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View Architecture</a:t>
            </a:r>
            <a:br>
              <a:rPr lang="de-DE" dirty="0" smtClean="0"/>
            </a:br>
            <a:r>
              <a:rPr lang="de-DE" dirty="0" smtClean="0"/>
              <a:t>Enterprise Architect Perspective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49D5-A051-3B4D-8C13-92589C0E02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52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588"/>
            <a:ext cx="8229600" cy="1143000"/>
          </a:xfrm>
        </p:spPr>
        <p:txBody>
          <a:bodyPr/>
          <a:lstStyle/>
          <a:p>
            <a:r>
              <a:rPr lang="en-US" dirty="0" smtClean="0"/>
              <a:t>View Architecture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1364"/>
            <a:ext cx="8229600" cy="49886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the context of the process model, functional views are templates published to end users that they are able to render useful by </a:t>
            </a:r>
            <a:r>
              <a:rPr lang="en-US" i="1" dirty="0" smtClean="0"/>
              <a:t>substitution</a:t>
            </a:r>
            <a:r>
              <a:rPr lang="en-US" dirty="0" smtClean="0"/>
              <a:t>, </a:t>
            </a:r>
            <a:r>
              <a:rPr lang="en-US" i="1" dirty="0" smtClean="0"/>
              <a:t>instantiation</a:t>
            </a:r>
            <a:r>
              <a:rPr lang="en-US" dirty="0" smtClean="0"/>
              <a:t> and </a:t>
            </a:r>
            <a:r>
              <a:rPr lang="en-US" i="1" dirty="0" smtClean="0"/>
              <a:t>plug-and-play</a:t>
            </a:r>
          </a:p>
          <a:p>
            <a:pPr lvl="1"/>
            <a:r>
              <a:rPr lang="en-US" dirty="0" smtClean="0"/>
              <a:t>In </a:t>
            </a:r>
            <a:r>
              <a:rPr lang="en-US" i="1" dirty="0" smtClean="0"/>
              <a:t>substitution</a:t>
            </a:r>
            <a:r>
              <a:rPr lang="en-US" dirty="0" smtClean="0"/>
              <a:t> an abstract class is replaced by a child class</a:t>
            </a:r>
          </a:p>
          <a:p>
            <a:pPr lvl="1"/>
            <a:r>
              <a:rPr lang="en-US" dirty="0" smtClean="0"/>
              <a:t>In </a:t>
            </a:r>
            <a:r>
              <a:rPr lang="en-US" i="1" dirty="0" smtClean="0"/>
              <a:t>instantiation</a:t>
            </a:r>
            <a:r>
              <a:rPr lang="en-US" dirty="0" smtClean="0"/>
              <a:t> a class is instantiated by the end user. For example, a choice/select statement instance might be developed by the end user for an OWL-S choice control construct class</a:t>
            </a:r>
          </a:p>
          <a:p>
            <a:pPr lvl="1"/>
            <a:r>
              <a:rPr lang="en-US" i="1" dirty="0" smtClean="0"/>
              <a:t>In plug-n-play </a:t>
            </a:r>
            <a:r>
              <a:rPr lang="en-US" dirty="0" smtClean="0"/>
              <a:t>other views are either included in or can subsequently be hooked to the current 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49D5-A051-3B4D-8C13-92589C0E02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85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0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Simple Data Transformation </a:t>
            </a:r>
            <a:br>
              <a:rPr lang="en-US" dirty="0" smtClean="0"/>
            </a:br>
            <a:r>
              <a:rPr lang="en-US" sz="4900" dirty="0" smtClean="0"/>
              <a:t>Pipeline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Other functional views that are users of the simple data processing pipeline include:</a:t>
            </a:r>
          </a:p>
          <a:p>
            <a:pPr lvl="1"/>
            <a:r>
              <a:rPr lang="en-US" dirty="0" smtClean="0"/>
              <a:t>The Archiving View</a:t>
            </a:r>
          </a:p>
          <a:p>
            <a:pPr lvl="1"/>
            <a:r>
              <a:rPr lang="en-US" dirty="0" smtClean="0"/>
              <a:t>The Protocol Execution View (also presented here)</a:t>
            </a:r>
          </a:p>
          <a:p>
            <a:r>
              <a:rPr lang="en-US" dirty="0" smtClean="0"/>
              <a:t>Archiving uses the simple data transformation pipeline at the point it prepares an archival information package (AIP)</a:t>
            </a:r>
          </a:p>
          <a:p>
            <a:r>
              <a:rPr lang="en-US" dirty="0" smtClean="0"/>
              <a:t>Protocol Execution might use the view to construct a computed variable at visit runtime as part of a preload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49D5-A051-3B4D-8C13-92589C0E02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79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"/>
            <a:ext cx="8534400" cy="6769100"/>
          </a:xfrm>
          <a:prstGeom prst="rect">
            <a:avLst/>
          </a:prstGeom>
        </p:spPr>
      </p:pic>
      <p:sp>
        <p:nvSpPr>
          <p:cNvPr id="10" name="Oval Callout 9"/>
          <p:cNvSpPr/>
          <p:nvPr/>
        </p:nvSpPr>
        <p:spPr>
          <a:xfrm>
            <a:off x="3975100" y="5998055"/>
            <a:ext cx="1346199" cy="666374"/>
          </a:xfrm>
          <a:prstGeom prst="wedgeEllipseCallout">
            <a:avLst>
              <a:gd name="adj1" fmla="val 88601"/>
              <a:gd name="adj2" fmla="val -48039"/>
            </a:avLst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substitution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304800" y="3031909"/>
            <a:ext cx="1346199" cy="666374"/>
          </a:xfrm>
          <a:prstGeom prst="wedgeEllipseCallout">
            <a:avLst>
              <a:gd name="adj1" fmla="val 16463"/>
              <a:gd name="adj2" fmla="val 103286"/>
            </a:avLst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paradata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1130299" y="5998055"/>
            <a:ext cx="1346199" cy="666374"/>
          </a:xfrm>
          <a:prstGeom prst="wedgeEllipseCallout">
            <a:avLst>
              <a:gd name="adj1" fmla="val 78891"/>
              <a:gd name="adj2" fmla="val -50842"/>
            </a:avLst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statuses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799" y="1176456"/>
            <a:ext cx="18989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Data Transformation View</a:t>
            </a:r>
            <a:endParaRPr lang="en-US" sz="2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49D5-A051-3B4D-8C13-92589C0E02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31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7638"/>
            <a:ext cx="8229600" cy="1143000"/>
          </a:xfrm>
        </p:spPr>
        <p:txBody>
          <a:bodyPr/>
          <a:lstStyle/>
          <a:p>
            <a:r>
              <a:rPr lang="en-US" dirty="0" smtClean="0"/>
              <a:t>Simple Protocol Execution 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11299"/>
            <a:ext cx="8229600" cy="504324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simple protocol execution view might be used to document a protocol plan</a:t>
            </a:r>
          </a:p>
          <a:p>
            <a:r>
              <a:rPr lang="en-US" dirty="0" smtClean="0"/>
              <a:t>However, it has enough specificity that it could be used in conjunction with an application like, for example, </a:t>
            </a:r>
            <a:r>
              <a:rPr lang="en-US" dirty="0" smtClean="0">
                <a:hlinkClick r:id="rId2"/>
              </a:rPr>
              <a:t>BPEL</a:t>
            </a:r>
            <a:r>
              <a:rPr lang="en-US" dirty="0" smtClean="0"/>
              <a:t> to run parts of an observation research protocol</a:t>
            </a:r>
          </a:p>
          <a:p>
            <a:r>
              <a:rPr lang="en-US" dirty="0" smtClean="0"/>
              <a:t>The design paper referenced earlier puts the process model in a larger context</a:t>
            </a:r>
          </a:p>
          <a:p>
            <a:r>
              <a:rPr lang="en-US" dirty="0" smtClean="0"/>
              <a:t>In this context the process model has a business process core, information objects and implementation applications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49D5-A051-3B4D-8C13-92589C0E02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08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1" y="205414"/>
            <a:ext cx="354834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 Model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Architecture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88843074"/>
              </p:ext>
            </p:extLst>
          </p:nvPr>
        </p:nvGraphicFramePr>
        <p:xfrm>
          <a:off x="2465167" y="373480"/>
          <a:ext cx="6592473" cy="5445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Up Arrow Callout 5"/>
          <p:cNvSpPr/>
          <p:nvPr/>
        </p:nvSpPr>
        <p:spPr>
          <a:xfrm>
            <a:off x="4557032" y="5633721"/>
            <a:ext cx="2414967" cy="949208"/>
          </a:xfrm>
          <a:prstGeom prst="upArrowCallou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u="sng" dirty="0">
                <a:solidFill>
                  <a:srgbClr val="008080"/>
                </a:solidFill>
                <a:effectLst/>
                <a:ea typeface="ＭＳ 明朝"/>
                <a:cs typeface="Times New Roman"/>
              </a:rPr>
              <a:t>Process Pipeline Types</a:t>
            </a:r>
            <a:br>
              <a:rPr lang="en-US" u="sng" dirty="0">
                <a:solidFill>
                  <a:srgbClr val="008080"/>
                </a:solidFill>
                <a:effectLst/>
                <a:ea typeface="ＭＳ 明朝"/>
                <a:cs typeface="Times New Roman"/>
              </a:rPr>
            </a:br>
            <a:r>
              <a:rPr lang="en-US" i="1" u="sng" dirty="0">
                <a:solidFill>
                  <a:srgbClr val="008080"/>
                </a:solidFill>
                <a:effectLst/>
                <a:ea typeface="ＭＳ 明朝"/>
                <a:cs typeface="Times New Roman"/>
              </a:rPr>
              <a:t>(Use Cases)</a:t>
            </a:r>
            <a:endParaRPr lang="en-US" dirty="0">
              <a:effectLst/>
              <a:ea typeface="ＭＳ 明朝"/>
              <a:cs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49D5-A051-3B4D-8C13-92589C0E02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81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63500"/>
            <a:ext cx="8724900" cy="6731000"/>
          </a:xfrm>
          <a:prstGeom prst="rect">
            <a:avLst/>
          </a:prstGeom>
        </p:spPr>
      </p:pic>
      <p:sp>
        <p:nvSpPr>
          <p:cNvPr id="8" name="Oval Callout 7"/>
          <p:cNvSpPr/>
          <p:nvPr/>
        </p:nvSpPr>
        <p:spPr>
          <a:xfrm>
            <a:off x="6629400" y="2111855"/>
            <a:ext cx="1346199" cy="666374"/>
          </a:xfrm>
          <a:prstGeom prst="wedgeEllipseCallout">
            <a:avLst>
              <a:gd name="adj1" fmla="val -27437"/>
              <a:gd name="adj2" fmla="val 211154"/>
            </a:avLst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instantiation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7302501" y="939800"/>
            <a:ext cx="1498598" cy="797029"/>
          </a:xfrm>
          <a:prstGeom prst="wedgeEllipseCallout">
            <a:avLst>
              <a:gd name="adj1" fmla="val 28303"/>
              <a:gd name="adj2" fmla="val 183441"/>
            </a:avLst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Conditional execution of instruments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203200" y="3161980"/>
            <a:ext cx="1346199" cy="666374"/>
          </a:xfrm>
          <a:prstGeom prst="wedgeEllipseCallout">
            <a:avLst>
              <a:gd name="adj1" fmla="val 16463"/>
              <a:gd name="adj2" fmla="val 103286"/>
            </a:avLst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paradata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1103403" y="6109452"/>
            <a:ext cx="1346199" cy="666374"/>
          </a:xfrm>
          <a:prstGeom prst="wedgeEllipseCallout">
            <a:avLst>
              <a:gd name="adj1" fmla="val 78891"/>
              <a:gd name="adj2" fmla="val -50842"/>
            </a:avLst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statuses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3623066" y="5678517"/>
            <a:ext cx="1736822" cy="1042958"/>
          </a:xfrm>
          <a:prstGeom prst="wedgeEllipseCallout">
            <a:avLst>
              <a:gd name="adj1" fmla="val 33730"/>
              <a:gd name="adj2" fmla="val -321205"/>
            </a:avLst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980000" scaled="0"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Conditional execution of longitudinal study visits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0095" y="1381870"/>
            <a:ext cx="1898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Protocol Execution View</a:t>
            </a:r>
            <a:endParaRPr lang="en-US" sz="2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49D5-A051-3B4D-8C13-92589C0E02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23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480</Words>
  <Application>Microsoft Macintosh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Process Modeling</vt:lpstr>
      <vt:lpstr>Background</vt:lpstr>
      <vt:lpstr>View Architecture Enterprise Architect Perspective</vt:lpstr>
      <vt:lpstr>View Architecture (continued)</vt:lpstr>
      <vt:lpstr>Simple Data Transformation  Pipeline</vt:lpstr>
      <vt:lpstr>PowerPoint Presentation</vt:lpstr>
      <vt:lpstr>Simple Protocol Execution View</vt:lpstr>
      <vt:lpstr>Process Model  Architecture</vt:lpstr>
      <vt:lpstr>PowerPoint Presentation</vt:lpstr>
      <vt:lpstr>Next Steps</vt:lpstr>
    </vt:vector>
  </TitlesOfParts>
  <Company>Booz Allen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Greenfield</dc:creator>
  <cp:lastModifiedBy>Jay Greenfield</cp:lastModifiedBy>
  <cp:revision>27</cp:revision>
  <dcterms:created xsi:type="dcterms:W3CDTF">2014-03-27T11:40:54Z</dcterms:created>
  <dcterms:modified xsi:type="dcterms:W3CDTF">2014-03-30T15:48:11Z</dcterms:modified>
</cp:coreProperties>
</file>