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3" r:id="rId4"/>
    <p:sldMasterId id="2147483915" r:id="rId5"/>
  </p:sldMasterIdLst>
  <p:notesMasterIdLst>
    <p:notesMasterId r:id="rId36"/>
  </p:notesMasterIdLst>
  <p:handoutMasterIdLst>
    <p:handoutMasterId r:id="rId37"/>
  </p:handoutMasterIdLst>
  <p:sldIdLst>
    <p:sldId id="311" r:id="rId6"/>
    <p:sldId id="324" r:id="rId7"/>
    <p:sldId id="317" r:id="rId8"/>
    <p:sldId id="314" r:id="rId9"/>
    <p:sldId id="318" r:id="rId10"/>
    <p:sldId id="319" r:id="rId11"/>
    <p:sldId id="320" r:id="rId12"/>
    <p:sldId id="321" r:id="rId13"/>
    <p:sldId id="322" r:id="rId14"/>
    <p:sldId id="323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3" r:id="rId23"/>
    <p:sldId id="332" r:id="rId24"/>
    <p:sldId id="334" r:id="rId25"/>
    <p:sldId id="335" r:id="rId26"/>
    <p:sldId id="336" r:id="rId27"/>
    <p:sldId id="337" r:id="rId28"/>
    <p:sldId id="338" r:id="rId29"/>
    <p:sldId id="339" r:id="rId30"/>
    <p:sldId id="342" r:id="rId31"/>
    <p:sldId id="340" r:id="rId32"/>
    <p:sldId id="341" r:id="rId33"/>
    <p:sldId id="343" r:id="rId34"/>
    <p:sldId id="313" r:id="rId35"/>
  </p:sldIdLst>
  <p:sldSz cx="9144000" cy="6858000" type="screen4x3"/>
  <p:notesSz cx="71882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76">
          <p15:clr>
            <a:srgbClr val="A4A3A4"/>
          </p15:clr>
        </p15:guide>
        <p15:guide id="2" pos="226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000000"/>
    <a:srgbClr val="192168"/>
    <a:srgbClr val="000066"/>
    <a:srgbClr val="202A84"/>
    <a:srgbClr val="1978EB"/>
    <a:srgbClr val="33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69623" autoAdjust="0"/>
  </p:normalViewPr>
  <p:slideViewPr>
    <p:cSldViewPr>
      <p:cViewPr varScale="1">
        <p:scale>
          <a:sx n="108" d="100"/>
          <a:sy n="108" d="100"/>
        </p:scale>
        <p:origin x="78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2976"/>
        <p:guide pos="226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pPr>
              <a:defRPr/>
            </a:pPr>
            <a:fld id="{2078ADF2-3A8D-47D5-BE37-9661EAAA7EBF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74138"/>
            <a:ext cx="3114675" cy="47307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71938" y="8974138"/>
            <a:ext cx="3114675" cy="47307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pPr>
              <a:defRPr/>
            </a:pPr>
            <a:fld id="{A1793D78-CC8A-460B-BBBD-087D3BB90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92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5052" tIns="47526" rIns="95052" bIns="4752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lIns="95052" tIns="47526" rIns="95052" bIns="4752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EA5737-A92A-4A16-A51A-2FF7EC5C5951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708025"/>
            <a:ext cx="4724400" cy="354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52" tIns="47526" rIns="95052" bIns="4752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9138" y="4487863"/>
            <a:ext cx="5749925" cy="4252912"/>
          </a:xfrm>
          <a:prstGeom prst="rect">
            <a:avLst/>
          </a:prstGeom>
        </p:spPr>
        <p:txBody>
          <a:bodyPr vert="horz" lIns="95052" tIns="47526" rIns="95052" bIns="4752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74138"/>
            <a:ext cx="3114675" cy="473075"/>
          </a:xfrm>
          <a:prstGeom prst="rect">
            <a:avLst/>
          </a:prstGeom>
        </p:spPr>
        <p:txBody>
          <a:bodyPr vert="horz" lIns="95052" tIns="47526" rIns="95052" bIns="4752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71938" y="8974138"/>
            <a:ext cx="3114675" cy="473075"/>
          </a:xfrm>
          <a:prstGeom prst="rect">
            <a:avLst/>
          </a:prstGeom>
        </p:spPr>
        <p:txBody>
          <a:bodyPr vert="horz" lIns="95052" tIns="47526" rIns="95052" bIns="4752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504DA2-7153-43EF-8750-E463FBCCC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783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7F79D8-B556-4146-A215-15C2201A7FB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72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7F79D8-B556-4146-A215-15C2201A7FB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80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7F79D8-B556-4146-A215-15C2201A7FB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04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22437"/>
            <a:ext cx="7772400" cy="45259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buClr>
                <a:srgbClr val="CE1126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045ED-DEDD-4169-B2D9-CF3EAF3A30D7}" type="datetime1">
              <a:rPr lang="en-US"/>
              <a:pPr>
                <a:defRPr/>
              </a:pPr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D450A-FAC9-418A-AF45-BE0790FE68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22437"/>
            <a:ext cx="3657600" cy="4525963"/>
          </a:xfrm>
        </p:spPr>
        <p:txBody>
          <a:bodyPr>
            <a:normAutofit/>
          </a:bodyPr>
          <a:lstStyle>
            <a:lvl1pPr>
              <a:buClr>
                <a:srgbClr val="9DA4E7"/>
              </a:buClr>
              <a:defRPr sz="2800">
                <a:solidFill>
                  <a:schemeClr val="bg1"/>
                </a:solidFill>
              </a:defRPr>
            </a:lvl1pPr>
            <a:lvl2pPr>
              <a:buClr>
                <a:srgbClr val="9DA4E7"/>
              </a:buClr>
              <a:defRPr sz="2400">
                <a:solidFill>
                  <a:schemeClr val="bg1"/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DA4E7"/>
              </a:buClr>
              <a:buSzTx/>
              <a:buFont typeface="Calibri" pitchFamily="34" charset="0"/>
              <a:buChar char="–"/>
              <a:tabLst/>
              <a:defRPr sz="2000">
                <a:solidFill>
                  <a:schemeClr val="bg1"/>
                </a:solidFill>
              </a:defRPr>
            </a:lvl3pPr>
            <a:lvl4pPr>
              <a:buClr>
                <a:srgbClr val="9DA4E7"/>
              </a:buClr>
              <a:buFont typeface="Arial" pitchFamily="34" charset="0"/>
              <a:buChar char="•"/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22437"/>
            <a:ext cx="3642360" cy="4525963"/>
          </a:xfrm>
        </p:spPr>
        <p:txBody>
          <a:bodyPr/>
          <a:lstStyle>
            <a:lvl1pPr>
              <a:buClr>
                <a:srgbClr val="9DA4E7"/>
              </a:buClr>
              <a:defRPr sz="2800">
                <a:solidFill>
                  <a:schemeClr val="bg1"/>
                </a:solidFill>
              </a:defRPr>
            </a:lvl1pPr>
            <a:lvl2pPr>
              <a:buClr>
                <a:srgbClr val="9DA4E7"/>
              </a:buClr>
              <a:defRPr sz="2400">
                <a:solidFill>
                  <a:schemeClr val="bg1"/>
                </a:solidFill>
              </a:defRPr>
            </a:lvl2pPr>
            <a:lvl3pPr>
              <a:buClr>
                <a:srgbClr val="9DA4E7"/>
              </a:buClr>
              <a:defRPr sz="2000">
                <a:solidFill>
                  <a:schemeClr val="bg1"/>
                </a:solidFill>
              </a:defRPr>
            </a:lvl3pPr>
            <a:lvl4pPr>
              <a:buClr>
                <a:srgbClr val="9DA4E7"/>
              </a:buClr>
              <a:buFont typeface="Arial" pitchFamily="34" charset="0"/>
              <a:buChar char="•"/>
              <a:defRPr sz="1800">
                <a:solidFill>
                  <a:schemeClr val="bg1"/>
                </a:solidFill>
              </a:defRPr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AB17B-D127-49CB-969D-10FA7C1AD779}" type="datetime1">
              <a:rPr lang="en-US"/>
              <a:pPr>
                <a:defRPr/>
              </a:pPr>
              <a:t>11/13/2014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31FB7-8698-4A7D-9D18-1516736EB2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46238"/>
            <a:ext cx="3657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285999"/>
            <a:ext cx="3657600" cy="3840163"/>
          </a:xfrm>
        </p:spPr>
        <p:txBody>
          <a:bodyPr/>
          <a:lstStyle>
            <a:lvl1pPr>
              <a:buClr>
                <a:srgbClr val="9DA4E7"/>
              </a:buClr>
              <a:defRPr sz="2400"/>
            </a:lvl1pPr>
            <a:lvl2pPr>
              <a:buClr>
                <a:srgbClr val="9DA4E7"/>
              </a:buClr>
              <a:defRPr sz="2000"/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DA4E7"/>
              </a:buClr>
              <a:buSzTx/>
              <a:buFont typeface="Calibri" pitchFamily="34" charset="0"/>
              <a:buChar char="–"/>
              <a:tabLst/>
              <a:defRPr sz="1800" baseline="0"/>
            </a:lvl3pPr>
            <a:lvl4pPr>
              <a:buClr>
                <a:srgbClr val="9DA4E7"/>
              </a:buCl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646238"/>
            <a:ext cx="3657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285999"/>
            <a:ext cx="3657600" cy="3840163"/>
          </a:xfrm>
        </p:spPr>
        <p:txBody>
          <a:bodyPr/>
          <a:lstStyle>
            <a:lvl1pPr>
              <a:buClr>
                <a:srgbClr val="9DA4E7"/>
              </a:buClr>
              <a:defRPr sz="2400"/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DA4E7"/>
              </a:buClr>
              <a:buSzTx/>
              <a:buFont typeface="Wingdings 3" pitchFamily="18" charset="2"/>
              <a:buChar char=""/>
              <a:tabLst/>
              <a:defRPr sz="2000"/>
            </a:lvl2pPr>
            <a:lvl3pPr>
              <a:buClr>
                <a:srgbClr val="9DA4E7"/>
              </a:buClr>
              <a:buFont typeface="Tahoma" pitchFamily="34" charset="0"/>
              <a:buChar char="–"/>
              <a:defRPr sz="1800"/>
            </a:lvl3pPr>
            <a:lvl4pPr>
              <a:buClr>
                <a:srgbClr val="9DA4E7"/>
              </a:buCl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6A81E-0DB0-47F2-93C2-085CCC492D10}" type="datetime1">
              <a:rPr lang="en-US"/>
              <a:pPr>
                <a:defRPr/>
              </a:pPr>
              <a:t>11/13/2014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6A2C0-89A8-442B-948E-1862C9FB83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5620C-F7A1-4891-BCE1-7FF4666F44FB}" type="datetime1">
              <a:rPr lang="en-US"/>
              <a:pPr>
                <a:defRPr/>
              </a:pPr>
              <a:t>11/13/2014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DDC6F-827F-492C-B422-5A12CC4FD4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6"/>
          <p:cNvSpPr txBox="1">
            <a:spLocks noChangeArrowheads="1"/>
          </p:cNvSpPr>
          <p:nvPr userDrawn="1"/>
        </p:nvSpPr>
        <p:spPr bwMode="auto">
          <a:xfrm>
            <a:off x="0" y="0"/>
            <a:ext cx="762000" cy="6858000"/>
          </a:xfrm>
          <a:prstGeom prst="rect">
            <a:avLst/>
          </a:prstGeom>
          <a:gradFill>
            <a:gsLst>
              <a:gs pos="0">
                <a:srgbClr val="192168"/>
              </a:gs>
              <a:gs pos="0">
                <a:srgbClr val="192168">
                  <a:alpha val="65000"/>
                </a:srgbClr>
              </a:gs>
              <a:gs pos="72000">
                <a:srgbClr val="969EE6"/>
              </a:gs>
              <a:gs pos="100000">
                <a:srgbClr val="CACE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18288" rIns="18288"/>
          <a:lstStyle/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 algn="ctr">
              <a:defRPr/>
            </a:pPr>
            <a:endParaRPr lang="en-US" sz="900" b="1" dirty="0">
              <a:solidFill>
                <a:schemeClr val="bg1"/>
              </a:solidFill>
              <a:latin typeface="Bookman" pitchFamily="18" charset="0"/>
            </a:endParaRPr>
          </a:p>
          <a:p>
            <a:pPr algn="ctr">
              <a:defRPr/>
            </a:pPr>
            <a:endParaRPr lang="en-US" sz="1000" b="1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03120"/>
            <a:ext cx="7772400" cy="2286000"/>
          </a:xfrm>
        </p:spPr>
        <p:txBody>
          <a:bodyPr anchor="ctr"/>
          <a:lstStyle>
            <a:lvl1pPr algn="ct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2050" name="Picture 2" descr="C:\WINNT\Profiles\Himes_D\Desktop\logo_vert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39953"/>
            <a:ext cx="762000" cy="91804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(with bann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6"/>
          <p:cNvSpPr txBox="1">
            <a:spLocks noChangeArrowheads="1"/>
          </p:cNvSpPr>
          <p:nvPr userDrawn="1"/>
        </p:nvSpPr>
        <p:spPr bwMode="auto">
          <a:xfrm>
            <a:off x="0" y="0"/>
            <a:ext cx="762000" cy="6858000"/>
          </a:xfrm>
          <a:prstGeom prst="rect">
            <a:avLst/>
          </a:prstGeom>
          <a:gradFill>
            <a:gsLst>
              <a:gs pos="0">
                <a:srgbClr val="192168"/>
              </a:gs>
              <a:gs pos="0">
                <a:srgbClr val="192168">
                  <a:alpha val="65000"/>
                </a:srgbClr>
              </a:gs>
              <a:gs pos="72000">
                <a:srgbClr val="969EE6"/>
              </a:gs>
              <a:gs pos="100000">
                <a:srgbClr val="CACE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18288" rIns="18288"/>
          <a:lstStyle/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 algn="ctr">
              <a:defRPr/>
            </a:pPr>
            <a:endParaRPr lang="en-US" sz="900" b="1" dirty="0">
              <a:solidFill>
                <a:schemeClr val="bg1"/>
              </a:solidFill>
              <a:latin typeface="Bookman" pitchFamily="18" charset="0"/>
            </a:endParaRPr>
          </a:p>
          <a:p>
            <a:pPr algn="ctr">
              <a:defRPr/>
            </a:pPr>
            <a:endParaRPr lang="en-US" sz="1000" b="1" i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WINNT\Profiles\Himes_D\Desktop\logo_vert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39951"/>
            <a:ext cx="762000" cy="91804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6"/>
          <p:cNvSpPr txBox="1">
            <a:spLocks noChangeArrowheads="1"/>
          </p:cNvSpPr>
          <p:nvPr userDrawn="1"/>
        </p:nvSpPr>
        <p:spPr bwMode="auto">
          <a:xfrm>
            <a:off x="0" y="0"/>
            <a:ext cx="762000" cy="6858000"/>
          </a:xfrm>
          <a:prstGeom prst="rect">
            <a:avLst/>
          </a:prstGeom>
          <a:gradFill>
            <a:gsLst>
              <a:gs pos="0">
                <a:srgbClr val="192168"/>
              </a:gs>
              <a:gs pos="0">
                <a:srgbClr val="192168">
                  <a:alpha val="65000"/>
                </a:srgbClr>
              </a:gs>
              <a:gs pos="72000">
                <a:srgbClr val="969EE6"/>
              </a:gs>
              <a:gs pos="100000">
                <a:srgbClr val="CACE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lIns="18288" rIns="18288"/>
          <a:lstStyle/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3600" b="1" dirty="0">
              <a:solidFill>
                <a:srgbClr val="0000FF"/>
              </a:solidFill>
              <a:latin typeface="AvantGarde" pitchFamily="34" charset="0"/>
            </a:endParaRPr>
          </a:p>
          <a:p>
            <a:pPr>
              <a:defRPr/>
            </a:pPr>
            <a:endParaRPr lang="en-US" sz="2000" b="1" dirty="0">
              <a:solidFill>
                <a:srgbClr val="0000FF"/>
              </a:solidFill>
              <a:latin typeface="AvantGarde" pitchFamily="34" charset="0"/>
            </a:endParaRPr>
          </a:p>
          <a:p>
            <a:pPr algn="ctr">
              <a:defRPr/>
            </a:pPr>
            <a:endParaRPr lang="en-US" sz="900" b="1" dirty="0">
              <a:solidFill>
                <a:schemeClr val="bg1"/>
              </a:solidFill>
              <a:latin typeface="Bookman" pitchFamily="18" charset="0"/>
            </a:endParaRPr>
          </a:p>
          <a:p>
            <a:pPr algn="ctr">
              <a:defRPr/>
            </a:pPr>
            <a:endParaRPr lang="en-US" sz="1000" b="1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3160713" cy="1162050"/>
          </a:xfrm>
        </p:spPr>
        <p:txBody>
          <a:bodyPr>
            <a:no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273050"/>
            <a:ext cx="464820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buClr>
                <a:srgbClr val="CE1126"/>
              </a:buClr>
              <a:defRPr sz="2000" baseline="0">
                <a:solidFill>
                  <a:srgbClr val="0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435100"/>
            <a:ext cx="3160713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24246-097C-4FE3-88CF-890C2BC7028C}" type="datetime1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B39CC-AE47-485B-BF4B-18D0E6D89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122" name="Picture 2" descr="C:\WINNT\Profiles\Himes_D\Desktop\logo_vert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9883"/>
            <a:ext cx="753757" cy="90811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esentation Title">
    <p:bg>
      <p:bgPr>
        <a:gradFill rotWithShape="1">
          <a:gsLst>
            <a:gs pos="0">
              <a:srgbClr val="192168"/>
            </a:gs>
            <a:gs pos="54000">
              <a:srgbClr val="192168">
                <a:alpha val="89000"/>
              </a:srgbClr>
            </a:gs>
            <a:gs pos="100000">
              <a:srgbClr val="969EE6">
                <a:alpha val="5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685800" y="2895600"/>
            <a:ext cx="7797800" cy="0"/>
          </a:xfrm>
          <a:prstGeom prst="line">
            <a:avLst/>
          </a:prstGeom>
          <a:noFill/>
          <a:ln w="76200">
            <a:solidFill>
              <a:srgbClr val="CE1126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828800"/>
          </a:xfrm>
          <a:prstGeom prst="rect">
            <a:avLst/>
          </a:prstGeom>
        </p:spPr>
        <p:txBody>
          <a:bodyPr anchor="b"/>
          <a:lstStyle>
            <a:lvl1pPr>
              <a:spcBef>
                <a:spcPts val="0"/>
              </a:spcBef>
              <a:defRPr sz="4400" baseline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35814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Font typeface="Wingdings" pitchFamily="2" charset="2"/>
              <a:buNone/>
              <a:defRPr sz="280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">
    <p:bg>
      <p:bgPr>
        <a:gradFill rotWithShape="1">
          <a:gsLst>
            <a:gs pos="0">
              <a:srgbClr val="192168"/>
            </a:gs>
            <a:gs pos="54000">
              <a:srgbClr val="192168">
                <a:alpha val="89000"/>
              </a:srgbClr>
            </a:gs>
            <a:gs pos="100000">
              <a:srgbClr val="969EE6">
                <a:alpha val="5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4"/>
          <p:cNvSpPr>
            <a:spLocks noChangeShapeType="1"/>
          </p:cNvSpPr>
          <p:nvPr userDrawn="1"/>
        </p:nvSpPr>
        <p:spPr bwMode="auto">
          <a:xfrm>
            <a:off x="685800" y="1828800"/>
            <a:ext cx="7797800" cy="0"/>
          </a:xfrm>
          <a:prstGeom prst="line">
            <a:avLst/>
          </a:prstGeom>
          <a:noFill/>
          <a:ln w="76200">
            <a:solidFill>
              <a:srgbClr val="CE1126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 userDrawn="1"/>
        </p:nvSpPr>
        <p:spPr bwMode="auto">
          <a:xfrm>
            <a:off x="762000" y="7620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b="1" kern="0" dirty="0">
                <a:solidFill>
                  <a:schemeClr val="bg1"/>
                </a:solidFill>
                <a:latin typeface="Verdana" pitchFamily="34" charset="0"/>
                <a:ea typeface="+mj-ea"/>
                <a:cs typeface="+mj-cs"/>
              </a:rPr>
              <a:t>Contact Information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38100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4000">
                <a:solidFill>
                  <a:schemeClr val="bg1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21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1752600"/>
            <a:ext cx="77724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 (not recommended)</a:t>
            </a:r>
          </a:p>
          <a:p>
            <a:pPr lvl="4"/>
            <a:endParaRPr lang="en-US" smtClean="0"/>
          </a:p>
          <a:p>
            <a:pPr lvl="3"/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324600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3E39C70-51B7-4832-AD20-F0FCC47B006F}" type="datetime1">
              <a:rPr lang="en-US"/>
              <a:pPr>
                <a:defRPr/>
              </a:pPr>
              <a:t>11/13/2014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6324600"/>
            <a:ext cx="5943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32460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Verdan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5B1EE12-174B-455F-A968-386BCE9C10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1" name="Group 12"/>
          <p:cNvGrpSpPr>
            <a:grpSpLocks/>
          </p:cNvGrpSpPr>
          <p:nvPr/>
        </p:nvGrpSpPr>
        <p:grpSpPr bwMode="auto">
          <a:xfrm>
            <a:off x="0" y="0"/>
            <a:ext cx="8686800" cy="6857393"/>
            <a:chOff x="-126" y="0"/>
            <a:chExt cx="8686924" cy="6857999"/>
          </a:xfrm>
        </p:grpSpPr>
        <p:sp>
          <p:nvSpPr>
            <p:cNvPr id="16" name="Text Box 26"/>
            <p:cNvSpPr txBox="1">
              <a:spLocks noChangeArrowheads="1"/>
            </p:cNvSpPr>
            <p:nvPr userDrawn="1"/>
          </p:nvSpPr>
          <p:spPr bwMode="auto">
            <a:xfrm>
              <a:off x="0" y="0"/>
              <a:ext cx="762000" cy="6857999"/>
            </a:xfrm>
            <a:prstGeom prst="rect">
              <a:avLst/>
            </a:prstGeom>
            <a:gradFill>
              <a:gsLst>
                <a:gs pos="0">
                  <a:srgbClr val="192168"/>
                </a:gs>
                <a:gs pos="0">
                  <a:srgbClr val="192168">
                    <a:alpha val="65000"/>
                  </a:srgbClr>
                </a:gs>
                <a:gs pos="72000">
                  <a:srgbClr val="969EE6"/>
                </a:gs>
                <a:gs pos="100000">
                  <a:srgbClr val="CACEF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lIns="18288" rIns="18288"/>
            <a:lstStyle/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20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20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36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>
                <a:defRPr/>
              </a:pPr>
              <a:endParaRPr lang="en-US" sz="2000" b="1" dirty="0">
                <a:solidFill>
                  <a:srgbClr val="0000FF"/>
                </a:solidFill>
                <a:latin typeface="AvantGarde" pitchFamily="34" charset="0"/>
              </a:endParaRPr>
            </a:p>
            <a:p>
              <a:pPr algn="ctr">
                <a:defRPr/>
              </a:pPr>
              <a:endParaRPr lang="en-US" sz="900" b="1" dirty="0">
                <a:solidFill>
                  <a:schemeClr val="bg1"/>
                </a:solidFill>
                <a:latin typeface="Bookman" pitchFamily="18" charset="0"/>
              </a:endParaRPr>
            </a:p>
            <a:p>
              <a:pPr algn="ctr">
                <a:defRPr/>
              </a:pPr>
              <a:endParaRPr lang="en-US" sz="1000" b="1" i="1" dirty="0">
                <a:solidFill>
                  <a:schemeClr val="bg1"/>
                </a:solidFill>
              </a:endParaRPr>
            </a:p>
          </p:txBody>
        </p:sp>
        <p:sp>
          <p:nvSpPr>
            <p:cNvPr id="11" name="Line 15"/>
            <p:cNvSpPr>
              <a:spLocks noChangeShapeType="1"/>
            </p:cNvSpPr>
            <p:nvPr userDrawn="1"/>
          </p:nvSpPr>
          <p:spPr bwMode="auto">
            <a:xfrm flipV="1">
              <a:off x="-126" y="1524135"/>
              <a:ext cx="8686924" cy="0"/>
            </a:xfrm>
            <a:prstGeom prst="line">
              <a:avLst/>
            </a:prstGeom>
            <a:noFill/>
            <a:ln w="76200">
              <a:solidFill>
                <a:srgbClr val="CE1126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2" name="Picture 2" descr="C:\WINNT\Profiles\Himes_D\Desktop\logo_vert.pn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5943599"/>
            <a:ext cx="762000" cy="91804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1" r:id="rId2"/>
    <p:sldLayoutId id="2147484050" r:id="rId3"/>
    <p:sldLayoutId id="2147484049" r:id="rId4"/>
    <p:sldLayoutId id="2147484053" r:id="rId5"/>
    <p:sldLayoutId id="2147484054" r:id="rId6"/>
    <p:sldLayoutId id="2147484055" r:id="rId7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latin typeface="Tahoma" pitchFamily="34" charset="0"/>
          <a:ea typeface="+mj-ea"/>
          <a:cs typeface="Tahoma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DA4E7"/>
        </a:buClr>
        <a:buSzPct val="80000"/>
        <a:buFont typeface="Wingdings" pitchFamily="2" charset="2"/>
        <a:buChar char=""/>
        <a:defRPr sz="3200" kern="1200">
          <a:solidFill>
            <a:schemeClr val="bg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DA4E7"/>
        </a:buClr>
        <a:buFont typeface="Wingdings 3" pitchFamily="18" charset="2"/>
        <a:buChar char=""/>
        <a:defRPr sz="2800" kern="1200">
          <a:solidFill>
            <a:schemeClr val="bg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DA4E7"/>
        </a:buClr>
        <a:buFont typeface="Calibri" pitchFamily="34" charset="0"/>
        <a:buChar char="–"/>
        <a:defRPr sz="2400" kern="1200">
          <a:solidFill>
            <a:schemeClr val="bg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DA4E7"/>
        </a:buClr>
        <a:buSzPct val="125000"/>
        <a:buFont typeface="Arial" charset="0"/>
        <a:buChar char="•"/>
        <a:defRPr sz="2000" kern="1200">
          <a:solidFill>
            <a:schemeClr val="bg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DA4E7"/>
        </a:buClr>
        <a:buFont typeface="Wingdings" pitchFamily="2" charset="2"/>
        <a:buChar char="v"/>
        <a:defRPr sz="2000" kern="1200">
          <a:solidFill>
            <a:schemeClr val="bg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92168"/>
            </a:gs>
            <a:gs pos="54000">
              <a:srgbClr val="192168">
                <a:alpha val="89000"/>
              </a:srgbClr>
            </a:gs>
            <a:gs pos="100000">
              <a:srgbClr val="969EE6">
                <a:alpha val="5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WINNT\Profiles\Himes_D\Desktop\logo_wide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310884"/>
            <a:ext cx="9144000" cy="154711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7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5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Reducing Metadata Objects</a:t>
            </a:r>
            <a:endParaRPr lang="en-US" sz="3600" dirty="0" smtClean="0"/>
          </a:p>
        </p:txBody>
      </p:sp>
      <p:sp>
        <p:nvSpPr>
          <p:cNvPr id="15362" name="Text Placeholder 6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3600" b="1" dirty="0" smtClean="0"/>
              <a:t>Dan Gillman</a:t>
            </a: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November 14,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ISO/IEC 11179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Object Class or Property</a:t>
            </a:r>
          </a:p>
          <a:p>
            <a:pPr lvl="1"/>
            <a:r>
              <a:rPr lang="en-US" dirty="0" smtClean="0"/>
              <a:t>Implies new Data Element Concept</a:t>
            </a:r>
          </a:p>
          <a:p>
            <a:pPr lvl="2"/>
            <a:r>
              <a:rPr lang="en-US" dirty="0" smtClean="0"/>
              <a:t>Implies new Data Element</a:t>
            </a:r>
          </a:p>
          <a:p>
            <a:r>
              <a:rPr lang="en-US" dirty="0"/>
              <a:t>Change in Permissible Values</a:t>
            </a:r>
          </a:p>
          <a:p>
            <a:pPr lvl="1"/>
            <a:r>
              <a:rPr lang="en-US" dirty="0" smtClean="0"/>
              <a:t>Implies new Value Domain</a:t>
            </a:r>
          </a:p>
          <a:p>
            <a:pPr lvl="2"/>
            <a:r>
              <a:rPr lang="en-US" dirty="0" smtClean="0"/>
              <a:t>Implies new Data Element</a:t>
            </a:r>
          </a:p>
          <a:p>
            <a:r>
              <a:rPr lang="en-US" dirty="0" smtClean="0"/>
              <a:t>Similarly for change in Value </a:t>
            </a:r>
            <a:r>
              <a:rPr lang="en-US" dirty="0"/>
              <a:t>Meanings</a:t>
            </a:r>
          </a:p>
          <a:p>
            <a:pPr lvl="1"/>
            <a:r>
              <a:rPr lang="en-US" dirty="0" smtClean="0"/>
              <a:t>Implies new Permissible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D450A-FAC9-418A-AF45-BE0790FE68A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4343400" y="3086100"/>
            <a:ext cx="167640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5363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11179</a:t>
            </a:r>
          </a:p>
          <a:p>
            <a:pPr lvl="1"/>
            <a:r>
              <a:rPr lang="en-US" dirty="0" smtClean="0"/>
              <a:t>One kind of data element</a:t>
            </a:r>
          </a:p>
          <a:p>
            <a:pPr lvl="2"/>
            <a:r>
              <a:rPr lang="en-US" dirty="0" smtClean="0"/>
              <a:t>No abstract vs application</a:t>
            </a:r>
          </a:p>
          <a:p>
            <a:pPr lvl="1"/>
            <a:r>
              <a:rPr lang="en-US" dirty="0" smtClean="0"/>
              <a:t>One kind of value domain</a:t>
            </a:r>
          </a:p>
          <a:p>
            <a:pPr lvl="2"/>
            <a:r>
              <a:rPr lang="en-US" dirty="0" smtClean="0"/>
              <a:t>Processing codes not separated</a:t>
            </a:r>
            <a:endParaRPr lang="en-US" dirty="0"/>
          </a:p>
          <a:p>
            <a:r>
              <a:rPr lang="en-US" dirty="0" smtClean="0"/>
              <a:t>Processing steps</a:t>
            </a:r>
          </a:p>
          <a:p>
            <a:pPr lvl="1"/>
            <a:r>
              <a:rPr lang="en-US" dirty="0" smtClean="0"/>
              <a:t>Sentinel values</a:t>
            </a:r>
          </a:p>
          <a:p>
            <a:pPr lvl="2"/>
            <a:r>
              <a:rPr lang="en-US" dirty="0" smtClean="0"/>
              <a:t>Missing, Etc.</a:t>
            </a:r>
          </a:p>
          <a:p>
            <a:pPr lvl="1"/>
            <a:r>
              <a:rPr lang="en-US" dirty="0" smtClean="0"/>
              <a:t>Software and application dependent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D450A-FAC9-418A-AF45-BE0790FE68A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261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Dimensional data</a:t>
            </a:r>
          </a:p>
          <a:p>
            <a:pPr lvl="1"/>
            <a:r>
              <a:rPr lang="en-US" dirty="0" smtClean="0"/>
              <a:t>Tables</a:t>
            </a:r>
          </a:p>
          <a:p>
            <a:pPr lvl="2"/>
            <a:r>
              <a:rPr lang="en-US" dirty="0" smtClean="0"/>
              <a:t>Many cells</a:t>
            </a:r>
          </a:p>
          <a:p>
            <a:pPr lvl="2"/>
            <a:r>
              <a:rPr lang="en-US" dirty="0" smtClean="0"/>
              <a:t>Each cell its own data element?</a:t>
            </a:r>
          </a:p>
          <a:p>
            <a:pPr lvl="3"/>
            <a:r>
              <a:rPr lang="en-US" dirty="0" smtClean="0"/>
              <a:t>No means to differentiate cells</a:t>
            </a:r>
          </a:p>
          <a:p>
            <a:pPr lvl="1"/>
            <a:r>
              <a:rPr lang="en-US" dirty="0" smtClean="0"/>
              <a:t>Time series</a:t>
            </a:r>
          </a:p>
          <a:p>
            <a:pPr lvl="2"/>
            <a:r>
              <a:rPr lang="en-US" dirty="0" smtClean="0"/>
              <a:t>Similar 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D450A-FAC9-418A-AF45-BE0790FE68A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559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Documentation Initiative (DDI)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Science data libraries and archives</a:t>
            </a:r>
          </a:p>
          <a:p>
            <a:r>
              <a:rPr lang="en-US" dirty="0" smtClean="0"/>
              <a:t>Since 1995</a:t>
            </a:r>
          </a:p>
          <a:p>
            <a:r>
              <a:rPr lang="en-US" dirty="0" smtClean="0"/>
              <a:t>Consortium based since 2005</a:t>
            </a:r>
          </a:p>
          <a:p>
            <a:pPr lvl="1"/>
            <a:r>
              <a:rPr lang="en-US" dirty="0" smtClean="0"/>
              <a:t>DDI Alliance</a:t>
            </a:r>
          </a:p>
          <a:p>
            <a:pPr lvl="1"/>
            <a:r>
              <a:rPr lang="en-US" dirty="0" smtClean="0"/>
              <a:t>University of Michigan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D450A-FAC9-418A-AF45-BE0790FE68A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73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development threads</a:t>
            </a:r>
          </a:p>
          <a:p>
            <a:pPr lvl="1"/>
            <a:r>
              <a:rPr lang="en-US" dirty="0" smtClean="0"/>
              <a:t>Codebook</a:t>
            </a:r>
          </a:p>
          <a:p>
            <a:pPr lvl="2"/>
            <a:r>
              <a:rPr lang="en-US" dirty="0" smtClean="0"/>
              <a:t>From earlier work</a:t>
            </a:r>
          </a:p>
          <a:p>
            <a:pPr lvl="2"/>
            <a:r>
              <a:rPr lang="en-US" dirty="0" smtClean="0"/>
              <a:t>Latest version 2.5</a:t>
            </a:r>
          </a:p>
          <a:p>
            <a:pPr lvl="1"/>
            <a:r>
              <a:rPr lang="en-US" dirty="0" smtClean="0"/>
              <a:t>Lifecycle</a:t>
            </a:r>
          </a:p>
          <a:p>
            <a:pPr lvl="2"/>
            <a:r>
              <a:rPr lang="en-US" dirty="0" smtClean="0"/>
              <a:t>Includes processing</a:t>
            </a:r>
          </a:p>
          <a:p>
            <a:pPr lvl="2"/>
            <a:r>
              <a:rPr lang="en-US" dirty="0" smtClean="0"/>
              <a:t>Latest version 3.2</a:t>
            </a:r>
          </a:p>
          <a:p>
            <a:pPr lvl="1"/>
            <a:r>
              <a:rPr lang="en-US" dirty="0" smtClean="0"/>
              <a:t>Both rendered in XML-Schema</a:t>
            </a:r>
          </a:p>
          <a:p>
            <a:pPr lvl="1"/>
            <a:r>
              <a:rPr lang="en-US" dirty="0" smtClean="0"/>
              <a:t>Complex to read and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D450A-FAC9-418A-AF45-BE0790FE68A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649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Modernization (DDI-4)</a:t>
            </a:r>
          </a:p>
          <a:p>
            <a:pPr lvl="1"/>
            <a:r>
              <a:rPr lang="en-US" dirty="0" smtClean="0"/>
              <a:t>Upgrade for Lifecycle</a:t>
            </a:r>
          </a:p>
          <a:p>
            <a:pPr lvl="1"/>
            <a:r>
              <a:rPr lang="en-US" dirty="0" smtClean="0"/>
              <a:t>Rendered in UML</a:t>
            </a:r>
          </a:p>
          <a:p>
            <a:pPr lvl="1"/>
            <a:r>
              <a:rPr lang="en-US" dirty="0" smtClean="0"/>
              <a:t>Built in sections</a:t>
            </a:r>
          </a:p>
          <a:p>
            <a:pPr lvl="1"/>
            <a:r>
              <a:rPr lang="en-US" dirty="0" smtClean="0"/>
              <a:t>Following Generic Statistical Information Model</a:t>
            </a:r>
          </a:p>
          <a:p>
            <a:pPr lvl="2"/>
            <a:r>
              <a:rPr lang="en-US" dirty="0" smtClean="0"/>
              <a:t>Built under UNECE Statistical Division</a:t>
            </a:r>
          </a:p>
          <a:p>
            <a:pPr lvl="2"/>
            <a:r>
              <a:rPr lang="en-US" dirty="0" smtClean="0"/>
              <a:t>DDI is Profile (ISO/IEC TR 10000-1)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D450A-FAC9-418A-AF45-BE0790FE68A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432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DDI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22437"/>
            <a:ext cx="7772400" cy="4525963"/>
          </a:xfrm>
        </p:spPr>
        <p:txBody>
          <a:bodyPr/>
          <a:lstStyle/>
          <a:p>
            <a:r>
              <a:rPr lang="en-US" dirty="0" smtClean="0"/>
              <a:t>Differs from 11179 Data Element</a:t>
            </a:r>
          </a:p>
          <a:p>
            <a:pPr lvl="1"/>
            <a:r>
              <a:rPr lang="en-US" dirty="0" smtClean="0"/>
              <a:t>Types</a:t>
            </a:r>
          </a:p>
          <a:p>
            <a:pPr lvl="2"/>
            <a:r>
              <a:rPr lang="en-US" dirty="0" smtClean="0"/>
              <a:t>Conceptual</a:t>
            </a:r>
          </a:p>
          <a:p>
            <a:pPr lvl="3"/>
            <a:r>
              <a:rPr lang="en-US" dirty="0" smtClean="0"/>
              <a:t>No object class</a:t>
            </a:r>
          </a:p>
          <a:p>
            <a:pPr lvl="3"/>
            <a:r>
              <a:rPr lang="en-US" dirty="0" smtClean="0"/>
              <a:t>Only has Conceptual Domain</a:t>
            </a:r>
          </a:p>
          <a:p>
            <a:pPr lvl="2"/>
            <a:r>
              <a:rPr lang="en-US" dirty="0" smtClean="0"/>
              <a:t>Represented</a:t>
            </a:r>
          </a:p>
          <a:p>
            <a:pPr lvl="3"/>
            <a:r>
              <a:rPr lang="en-US" dirty="0" smtClean="0"/>
              <a:t>Inherits from Conceptual Variable</a:t>
            </a:r>
          </a:p>
          <a:p>
            <a:pPr lvl="3"/>
            <a:r>
              <a:rPr lang="en-US" dirty="0" smtClean="0"/>
              <a:t>Has object class (called Unit Type)</a:t>
            </a:r>
          </a:p>
          <a:p>
            <a:pPr lvl="4"/>
            <a:r>
              <a:rPr lang="en-US" dirty="0" smtClean="0">
                <a:solidFill>
                  <a:schemeClr val="bg1"/>
                </a:solidFill>
              </a:rPr>
              <a:t>E.g., People, Establishment</a:t>
            </a:r>
          </a:p>
          <a:p>
            <a:pPr lvl="3"/>
            <a:r>
              <a:rPr lang="en-US" dirty="0" smtClean="0"/>
              <a:t>Has Value Domain</a:t>
            </a:r>
          </a:p>
          <a:p>
            <a:pPr lvl="4"/>
            <a:r>
              <a:rPr lang="en-US" dirty="0" smtClean="0">
                <a:solidFill>
                  <a:schemeClr val="bg1"/>
                </a:solidFill>
              </a:rPr>
              <a:t>Substantive – subject matter related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D450A-FAC9-418A-AF45-BE0790FE68A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672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DDI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Instance</a:t>
            </a:r>
          </a:p>
          <a:p>
            <a:pPr lvl="3"/>
            <a:r>
              <a:rPr lang="en-US" dirty="0" smtClean="0"/>
              <a:t>Inherits from Represented Variable</a:t>
            </a:r>
          </a:p>
          <a:p>
            <a:pPr lvl="3"/>
            <a:r>
              <a:rPr lang="en-US" dirty="0" smtClean="0"/>
              <a:t>Has Universe – specialized Object Class</a:t>
            </a:r>
          </a:p>
          <a:p>
            <a:pPr lvl="4"/>
            <a:r>
              <a:rPr lang="en-US" dirty="0" smtClean="0">
                <a:solidFill>
                  <a:schemeClr val="bg1"/>
                </a:solidFill>
              </a:rPr>
              <a:t>E.g., Patients, Hospitals</a:t>
            </a:r>
          </a:p>
          <a:p>
            <a:pPr lvl="3"/>
            <a:r>
              <a:rPr lang="en-US" dirty="0" smtClean="0"/>
              <a:t>Has second Value Domain</a:t>
            </a:r>
          </a:p>
          <a:p>
            <a:pPr lvl="4"/>
            <a:r>
              <a:rPr lang="en-US" dirty="0" smtClean="0">
                <a:solidFill>
                  <a:schemeClr val="bg1"/>
                </a:solidFill>
              </a:rPr>
              <a:t>Sentinel – processing related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No DEC – implied</a:t>
            </a:r>
          </a:p>
          <a:p>
            <a:pPr lvl="1"/>
            <a:r>
              <a:rPr lang="en-US" dirty="0" smtClean="0"/>
              <a:t>Specificity cascade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For 11179 Property (DDI Variable)</a:t>
            </a:r>
          </a:p>
          <a:p>
            <a:pPr lvl="2"/>
            <a:r>
              <a:rPr lang="en-US" dirty="0" smtClean="0"/>
              <a:t>For 11179 Object Class (DDI Unit Type)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D450A-FAC9-418A-AF45-BE0790FE68A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463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DDI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chemeClr val="bg1"/>
                </a:solidFill>
              </a:rPr>
              <a:t>Value Domain growth</a:t>
            </a:r>
          </a:p>
          <a:p>
            <a:pPr lvl="2"/>
            <a:r>
              <a:rPr lang="en-US" dirty="0" smtClean="0"/>
              <a:t>Due to changing codes</a:t>
            </a:r>
            <a:endParaRPr lang="en-US" dirty="0" smtClean="0">
              <a:solidFill>
                <a:schemeClr val="bg1"/>
              </a:solidFill>
            </a:endParaRPr>
          </a:p>
          <a:p>
            <a:pPr lvl="2"/>
            <a:r>
              <a:rPr lang="en-US" dirty="0" smtClean="0"/>
              <a:t>11179</a:t>
            </a:r>
          </a:p>
          <a:p>
            <a:pPr lvl="3"/>
            <a:r>
              <a:rPr lang="en-US" dirty="0" smtClean="0">
                <a:solidFill>
                  <a:schemeClr val="bg1"/>
                </a:solidFill>
              </a:rPr>
              <a:t>Substantive * Sentinel</a:t>
            </a:r>
          </a:p>
          <a:p>
            <a:pPr lvl="2"/>
            <a:r>
              <a:rPr lang="en-US" dirty="0" smtClean="0"/>
              <a:t>DDI</a:t>
            </a:r>
          </a:p>
          <a:p>
            <a:pPr lvl="3"/>
            <a:r>
              <a:rPr lang="en-US" dirty="0" smtClean="0">
                <a:solidFill>
                  <a:schemeClr val="bg1"/>
                </a:solidFill>
              </a:rPr>
              <a:t>Substantive + Sentinel</a:t>
            </a:r>
          </a:p>
          <a:p>
            <a:pPr lvl="1"/>
            <a:r>
              <a:rPr lang="en-US" dirty="0" smtClean="0"/>
              <a:t>Data Element growth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About the same</a:t>
            </a:r>
          </a:p>
          <a:p>
            <a:pPr lvl="2"/>
            <a:r>
              <a:rPr lang="en-US" dirty="0" smtClean="0"/>
              <a:t>DDI is much more specific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D450A-FAC9-418A-AF45-BE0790FE68A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9043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5647592" y="4953118"/>
            <a:ext cx="1219200" cy="685800"/>
          </a:xfrm>
          <a:prstGeom prst="rect">
            <a:avLst/>
          </a:prstGeom>
          <a:solidFill>
            <a:srgbClr val="CC00FF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DDI Variables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DDC6F-827F-492C-B422-5A12CC4FD4C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03685" y="3355108"/>
            <a:ext cx="1219200" cy="685800"/>
          </a:xfrm>
          <a:prstGeom prst="rect">
            <a:avLst/>
          </a:prstGeom>
          <a:solidFill>
            <a:srgbClr val="CC00FF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03685" y="1865437"/>
            <a:ext cx="1219200" cy="685800"/>
          </a:xfrm>
          <a:prstGeom prst="rect">
            <a:avLst/>
          </a:prstGeom>
          <a:solidFill>
            <a:srgbClr val="CC00FF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7485" y="3506720"/>
            <a:ext cx="12954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Represented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03685" y="4953118"/>
            <a:ext cx="1219200" cy="685800"/>
          </a:xfrm>
          <a:prstGeom prst="rect">
            <a:avLst/>
          </a:prstGeom>
          <a:solidFill>
            <a:srgbClr val="CC00FF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5142130"/>
            <a:ext cx="12192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Instance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47592" y="5029318"/>
            <a:ext cx="1201615" cy="5334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85000" lnSpcReduction="10000"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Sentinel Value Domain</a:t>
            </a:r>
          </a:p>
        </p:txBody>
      </p:sp>
      <p:cxnSp>
        <p:nvCxnSpPr>
          <p:cNvPr id="25" name="Straight Connector 24"/>
          <p:cNvCxnSpPr>
            <a:endCxn id="26" idx="3"/>
          </p:cNvCxnSpPr>
          <p:nvPr/>
        </p:nvCxnSpPr>
        <p:spPr>
          <a:xfrm flipV="1">
            <a:off x="3713285" y="2819400"/>
            <a:ext cx="0" cy="53570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Isosceles Triangle 25"/>
          <p:cNvSpPr/>
          <p:nvPr/>
        </p:nvSpPr>
        <p:spPr>
          <a:xfrm>
            <a:off x="3598985" y="2534705"/>
            <a:ext cx="228600" cy="284695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`</a:t>
            </a:r>
            <a:endParaRPr lang="en-US" dirty="0"/>
          </a:p>
        </p:txBody>
      </p:sp>
      <p:cxnSp>
        <p:nvCxnSpPr>
          <p:cNvPr id="27" name="Straight Connector 26"/>
          <p:cNvCxnSpPr>
            <a:stCxn id="9" idx="0"/>
            <a:endCxn id="28" idx="3"/>
          </p:cNvCxnSpPr>
          <p:nvPr/>
        </p:nvCxnSpPr>
        <p:spPr>
          <a:xfrm flipV="1">
            <a:off x="3713285" y="4301326"/>
            <a:ext cx="0" cy="6517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Isosceles Triangle 27"/>
          <p:cNvSpPr/>
          <p:nvPr/>
        </p:nvSpPr>
        <p:spPr>
          <a:xfrm>
            <a:off x="3598985" y="4016631"/>
            <a:ext cx="228600" cy="284695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5638800" y="1865437"/>
            <a:ext cx="1219200" cy="685800"/>
          </a:xfrm>
          <a:prstGeom prst="rect">
            <a:avLst/>
          </a:prstGeom>
          <a:solidFill>
            <a:srgbClr val="CC00FF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659315" y="3355108"/>
            <a:ext cx="1219200" cy="685800"/>
          </a:xfrm>
          <a:prstGeom prst="rect">
            <a:avLst/>
          </a:prstGeom>
          <a:solidFill>
            <a:srgbClr val="CC00FF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647592" y="1909498"/>
            <a:ext cx="1201615" cy="5334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Conceptual Domain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659316" y="3431308"/>
            <a:ext cx="1181100" cy="5334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85000" lnSpcReduction="20000"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Substantive Value Domain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118339" y="1911216"/>
            <a:ext cx="1195753" cy="5334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Conceptual</a:t>
            </a:r>
          </a:p>
        </p:txBody>
      </p:sp>
      <p:cxnSp>
        <p:nvCxnSpPr>
          <p:cNvPr id="44" name="Straight Connector 43"/>
          <p:cNvCxnSpPr>
            <a:stCxn id="33" idx="1"/>
            <a:endCxn id="10" idx="3"/>
          </p:cNvCxnSpPr>
          <p:nvPr/>
        </p:nvCxnSpPr>
        <p:spPr>
          <a:xfrm flipH="1">
            <a:off x="4343400" y="5296018"/>
            <a:ext cx="1304192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1" idx="1"/>
            <a:endCxn id="5" idx="3"/>
          </p:cNvCxnSpPr>
          <p:nvPr/>
        </p:nvCxnSpPr>
        <p:spPr>
          <a:xfrm flipH="1">
            <a:off x="4322885" y="2208337"/>
            <a:ext cx="131591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2" idx="1"/>
            <a:endCxn id="4" idx="3"/>
          </p:cNvCxnSpPr>
          <p:nvPr/>
        </p:nvCxnSpPr>
        <p:spPr>
          <a:xfrm flipH="1">
            <a:off x="4322885" y="3698008"/>
            <a:ext cx="133643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2038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Metadata describing data</a:t>
            </a:r>
          </a:p>
          <a:p>
            <a:r>
              <a:rPr lang="en-US" dirty="0" smtClean="0"/>
              <a:t>Conforming to a standard may imply</a:t>
            </a:r>
          </a:p>
          <a:p>
            <a:pPr lvl="1"/>
            <a:r>
              <a:rPr lang="en-US" dirty="0" smtClean="0"/>
              <a:t>Creating too many objects</a:t>
            </a:r>
          </a:p>
          <a:p>
            <a:pPr lvl="1"/>
            <a:r>
              <a:rPr lang="en-US" dirty="0" smtClean="0"/>
              <a:t>Lack of meaningful roles</a:t>
            </a:r>
          </a:p>
          <a:p>
            <a:pPr lvl="1"/>
            <a:r>
              <a:rPr lang="en-US" dirty="0" smtClean="0"/>
              <a:t>Generating nightmares for</a:t>
            </a:r>
          </a:p>
          <a:p>
            <a:pPr lvl="2"/>
            <a:r>
              <a:rPr lang="en-US" dirty="0" smtClean="0"/>
              <a:t>Discovery</a:t>
            </a:r>
          </a:p>
          <a:p>
            <a:pPr lvl="2"/>
            <a:r>
              <a:rPr lang="en-US" dirty="0" smtClean="0"/>
              <a:t>Efficiency</a:t>
            </a:r>
          </a:p>
          <a:p>
            <a:pPr lvl="2"/>
            <a:r>
              <a:rPr lang="en-US" dirty="0" smtClean="0"/>
              <a:t>Management</a:t>
            </a:r>
          </a:p>
          <a:p>
            <a:pPr lvl="2"/>
            <a:r>
              <a:rPr lang="en-US" dirty="0" smtClean="0"/>
              <a:t>Semantic interoperability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31FB7-8698-4A7D-9D18-1516736EB28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310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5647592" y="4953118"/>
            <a:ext cx="1219200" cy="685800"/>
          </a:xfrm>
          <a:prstGeom prst="rect">
            <a:avLst/>
          </a:prstGeom>
          <a:solidFill>
            <a:srgbClr val="CC00FF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DDI Variables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DDC6F-827F-492C-B422-5A12CC4FD4C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03685" y="3355108"/>
            <a:ext cx="1219200" cy="685800"/>
          </a:xfrm>
          <a:prstGeom prst="rect">
            <a:avLst/>
          </a:prstGeom>
          <a:solidFill>
            <a:srgbClr val="CC00FF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03685" y="1865437"/>
            <a:ext cx="1219200" cy="685800"/>
          </a:xfrm>
          <a:prstGeom prst="rect">
            <a:avLst/>
          </a:prstGeom>
          <a:solidFill>
            <a:srgbClr val="CC00FF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7485" y="3506720"/>
            <a:ext cx="12954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Represented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03685" y="4953118"/>
            <a:ext cx="1219200" cy="685800"/>
          </a:xfrm>
          <a:prstGeom prst="rect">
            <a:avLst/>
          </a:prstGeom>
          <a:solidFill>
            <a:srgbClr val="CC00FF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5142130"/>
            <a:ext cx="12192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Instance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47592" y="5029318"/>
            <a:ext cx="1201615" cy="5334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Universe</a:t>
            </a:r>
          </a:p>
        </p:txBody>
      </p:sp>
      <p:cxnSp>
        <p:nvCxnSpPr>
          <p:cNvPr id="25" name="Straight Connector 24"/>
          <p:cNvCxnSpPr>
            <a:endCxn id="26" idx="3"/>
          </p:cNvCxnSpPr>
          <p:nvPr/>
        </p:nvCxnSpPr>
        <p:spPr>
          <a:xfrm flipV="1">
            <a:off x="3713285" y="2819400"/>
            <a:ext cx="0" cy="53570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Isosceles Triangle 25"/>
          <p:cNvSpPr/>
          <p:nvPr/>
        </p:nvSpPr>
        <p:spPr>
          <a:xfrm>
            <a:off x="3598985" y="2534705"/>
            <a:ext cx="228600" cy="284695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`</a:t>
            </a:r>
            <a:endParaRPr lang="en-US" dirty="0"/>
          </a:p>
        </p:txBody>
      </p:sp>
      <p:cxnSp>
        <p:nvCxnSpPr>
          <p:cNvPr id="27" name="Straight Connector 26"/>
          <p:cNvCxnSpPr>
            <a:stCxn id="9" idx="0"/>
            <a:endCxn id="28" idx="3"/>
          </p:cNvCxnSpPr>
          <p:nvPr/>
        </p:nvCxnSpPr>
        <p:spPr>
          <a:xfrm flipV="1">
            <a:off x="3713285" y="4301326"/>
            <a:ext cx="0" cy="6517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Isosceles Triangle 27"/>
          <p:cNvSpPr/>
          <p:nvPr/>
        </p:nvSpPr>
        <p:spPr>
          <a:xfrm>
            <a:off x="3598985" y="4016631"/>
            <a:ext cx="228600" cy="284695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621216" y="3355108"/>
            <a:ext cx="1219200" cy="685800"/>
          </a:xfrm>
          <a:prstGeom prst="rect">
            <a:avLst/>
          </a:prstGeom>
          <a:solidFill>
            <a:srgbClr val="CC00FF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59316" y="3431308"/>
            <a:ext cx="1181100" cy="5334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Unit Type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118339" y="1911216"/>
            <a:ext cx="1195753" cy="5334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Conceptual</a:t>
            </a:r>
          </a:p>
        </p:txBody>
      </p:sp>
      <p:cxnSp>
        <p:nvCxnSpPr>
          <p:cNvPr id="44" name="Straight Connector 43"/>
          <p:cNvCxnSpPr>
            <a:stCxn id="33" idx="1"/>
            <a:endCxn id="10" idx="3"/>
          </p:cNvCxnSpPr>
          <p:nvPr/>
        </p:nvCxnSpPr>
        <p:spPr>
          <a:xfrm flipH="1">
            <a:off x="4343400" y="5296018"/>
            <a:ext cx="1304192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2" idx="1"/>
            <a:endCxn id="4" idx="3"/>
          </p:cNvCxnSpPr>
          <p:nvPr/>
        </p:nvCxnSpPr>
        <p:spPr>
          <a:xfrm flipH="1">
            <a:off x="4322885" y="3698008"/>
            <a:ext cx="129833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33" idx="0"/>
            <a:endCxn id="24" idx="3"/>
          </p:cNvCxnSpPr>
          <p:nvPr/>
        </p:nvCxnSpPr>
        <p:spPr>
          <a:xfrm flipV="1">
            <a:off x="6257192" y="4301326"/>
            <a:ext cx="0" cy="6517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Isosceles Triangle 23"/>
          <p:cNvSpPr/>
          <p:nvPr/>
        </p:nvSpPr>
        <p:spPr>
          <a:xfrm>
            <a:off x="6142892" y="4016631"/>
            <a:ext cx="228600" cy="284695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`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408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DDI</a:t>
            </a:r>
          </a:p>
          <a:p>
            <a:pPr lvl="1"/>
            <a:r>
              <a:rPr lang="en-US" dirty="0" smtClean="0"/>
              <a:t>Sex of a patient</a:t>
            </a:r>
          </a:p>
          <a:p>
            <a:pPr lvl="1"/>
            <a:r>
              <a:rPr lang="en-US" dirty="0" smtClean="0"/>
              <a:t>Conceptual variable (CV) = sex</a:t>
            </a:r>
          </a:p>
          <a:p>
            <a:pPr lvl="2"/>
            <a:r>
              <a:rPr lang="en-US" dirty="0" smtClean="0"/>
              <a:t>CD = {male, female}</a:t>
            </a:r>
          </a:p>
          <a:p>
            <a:pPr lvl="1"/>
            <a:r>
              <a:rPr lang="en-US" dirty="0" smtClean="0"/>
              <a:t>Represented variables (RV1 and RV2)</a:t>
            </a:r>
          </a:p>
          <a:p>
            <a:pPr lvl="2"/>
            <a:r>
              <a:rPr lang="en-US" dirty="0" smtClean="0"/>
              <a:t>Inherit from CV</a:t>
            </a:r>
          </a:p>
          <a:p>
            <a:pPr lvl="2"/>
            <a:r>
              <a:rPr lang="en-US" dirty="0" smtClean="0"/>
              <a:t>Unit type = Person</a:t>
            </a:r>
          </a:p>
          <a:p>
            <a:pPr lvl="2"/>
            <a:r>
              <a:rPr lang="en-US" dirty="0" smtClean="0"/>
              <a:t>VD1 = {&lt;m, male&gt;, &lt;f, female&gt;} for RV1</a:t>
            </a:r>
          </a:p>
          <a:p>
            <a:pPr lvl="2"/>
            <a:r>
              <a:rPr lang="en-US" dirty="0" smtClean="0"/>
              <a:t>VD2 </a:t>
            </a:r>
            <a:r>
              <a:rPr lang="en-US" dirty="0"/>
              <a:t>= </a:t>
            </a:r>
            <a:r>
              <a:rPr lang="en-US" dirty="0" smtClean="0"/>
              <a:t>{&lt;0, </a:t>
            </a:r>
            <a:r>
              <a:rPr lang="en-US" dirty="0"/>
              <a:t>male&gt;, </a:t>
            </a:r>
            <a:r>
              <a:rPr lang="en-US" dirty="0" smtClean="0"/>
              <a:t>&lt;1, </a:t>
            </a:r>
            <a:r>
              <a:rPr lang="en-US" dirty="0"/>
              <a:t>female</a:t>
            </a:r>
            <a:r>
              <a:rPr lang="en-US" dirty="0" smtClean="0"/>
              <a:t>&gt;} For RV2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D450A-FAC9-418A-AF45-BE0790FE68A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2610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22437"/>
            <a:ext cx="7772400" cy="4525963"/>
          </a:xfrm>
        </p:spPr>
        <p:txBody>
          <a:bodyPr/>
          <a:lstStyle/>
          <a:p>
            <a:r>
              <a:rPr lang="en-US" dirty="0" smtClean="0"/>
              <a:t>DDI</a:t>
            </a:r>
          </a:p>
          <a:p>
            <a:pPr lvl="1"/>
            <a:r>
              <a:rPr lang="en-US" dirty="0"/>
              <a:t>For 3 applications: SAS, SPSS, </a:t>
            </a:r>
            <a:r>
              <a:rPr lang="en-US" dirty="0" smtClean="0"/>
              <a:t>Excel</a:t>
            </a:r>
            <a:endParaRPr lang="en-US" dirty="0"/>
          </a:p>
          <a:p>
            <a:pPr lvl="2"/>
            <a:r>
              <a:rPr lang="en-US" dirty="0"/>
              <a:t>Sentinel CD </a:t>
            </a:r>
            <a:r>
              <a:rPr lang="en-US" dirty="0" smtClean="0"/>
              <a:t>= {Don’t know, Refused}</a:t>
            </a:r>
          </a:p>
          <a:p>
            <a:pPr lvl="2"/>
            <a:r>
              <a:rPr lang="en-US" dirty="0" smtClean="0"/>
              <a:t>Universe </a:t>
            </a:r>
            <a:r>
              <a:rPr lang="en-US" dirty="0"/>
              <a:t>= Patient (specialization of Person)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Instance variable (IV) – for SAS</a:t>
            </a:r>
          </a:p>
          <a:p>
            <a:pPr lvl="2"/>
            <a:r>
              <a:rPr lang="en-US" dirty="0" smtClean="0"/>
              <a:t>Two – inherit from RV1 or RV2</a:t>
            </a:r>
            <a:endParaRPr lang="en-US" dirty="0"/>
          </a:p>
          <a:p>
            <a:pPr lvl="2"/>
            <a:r>
              <a:rPr lang="en-US" dirty="0" smtClean="0"/>
              <a:t>SenVD = {&lt;.D, Don’t Know&gt;, &lt;.R, Refused&gt;}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D450A-FAC9-418A-AF45-BE0790FE68A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1554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22437"/>
            <a:ext cx="7772400" cy="4754563"/>
          </a:xfrm>
        </p:spPr>
        <p:txBody>
          <a:bodyPr/>
          <a:lstStyle/>
          <a:p>
            <a:r>
              <a:rPr lang="en-US" dirty="0" smtClean="0"/>
              <a:t>DDI</a:t>
            </a:r>
          </a:p>
          <a:p>
            <a:pPr lvl="1"/>
            <a:r>
              <a:rPr lang="en-US" dirty="0"/>
              <a:t>Instance variable (IV) – for </a:t>
            </a:r>
            <a:r>
              <a:rPr lang="en-US" dirty="0" smtClean="0"/>
              <a:t>SPSS</a:t>
            </a:r>
            <a:endParaRPr lang="en-US" dirty="0"/>
          </a:p>
          <a:p>
            <a:pPr lvl="2"/>
            <a:r>
              <a:rPr lang="en-US" dirty="0" smtClean="0"/>
              <a:t>Two - inherit </a:t>
            </a:r>
            <a:r>
              <a:rPr lang="en-US" dirty="0"/>
              <a:t>from </a:t>
            </a:r>
            <a:r>
              <a:rPr lang="en-US" dirty="0" smtClean="0"/>
              <a:t>RV1 or RV2</a:t>
            </a:r>
            <a:endParaRPr lang="en-US" dirty="0"/>
          </a:p>
          <a:p>
            <a:pPr lvl="2"/>
            <a:r>
              <a:rPr lang="en-US" dirty="0" smtClean="0"/>
              <a:t>SenVD </a:t>
            </a:r>
            <a:r>
              <a:rPr lang="en-US" dirty="0"/>
              <a:t>= </a:t>
            </a:r>
            <a:r>
              <a:rPr lang="en-US" dirty="0" smtClean="0"/>
              <a:t>{&lt;</a:t>
            </a:r>
            <a:r>
              <a:rPr lang="en-US" dirty="0"/>
              <a:t>-</a:t>
            </a:r>
            <a:r>
              <a:rPr lang="en-US" dirty="0" smtClean="0"/>
              <a:t>998, </a:t>
            </a:r>
            <a:r>
              <a:rPr lang="en-US" dirty="0"/>
              <a:t>Don’t Know</a:t>
            </a:r>
            <a:r>
              <a:rPr lang="en-US" dirty="0" smtClean="0"/>
              <a:t>&gt;,</a:t>
            </a:r>
          </a:p>
          <a:p>
            <a:pPr lvl="2"/>
            <a:r>
              <a:rPr lang="en-US" dirty="0" smtClean="0"/>
              <a:t>		&lt;-999, </a:t>
            </a:r>
            <a:r>
              <a:rPr lang="en-US" dirty="0"/>
              <a:t>Refused</a:t>
            </a:r>
            <a:r>
              <a:rPr lang="en-US" dirty="0" smtClean="0"/>
              <a:t>&gt;}</a:t>
            </a:r>
          </a:p>
          <a:p>
            <a:pPr lvl="1"/>
            <a:r>
              <a:rPr lang="en-US" dirty="0" smtClean="0"/>
              <a:t>Instance variable (IV) – for Excel</a:t>
            </a:r>
          </a:p>
          <a:p>
            <a:pPr lvl="2"/>
            <a:r>
              <a:rPr lang="en-US" dirty="0"/>
              <a:t>Two - inherit from RV1 or RV2</a:t>
            </a:r>
          </a:p>
          <a:p>
            <a:pPr lvl="2"/>
            <a:r>
              <a:rPr lang="en-US" dirty="0" smtClean="0"/>
              <a:t>user defined sentinel codes</a:t>
            </a:r>
          </a:p>
          <a:p>
            <a:pPr lvl="2"/>
            <a:r>
              <a:rPr lang="en-US" dirty="0" smtClean="0"/>
              <a:t>SenVD = {&lt;_d, Don’t Know&gt;, &lt;_r, Refused&gt;}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D450A-FAC9-418A-AF45-BE0790FE68A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423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DDI</a:t>
            </a:r>
          </a:p>
          <a:p>
            <a:pPr lvl="1"/>
            <a:r>
              <a:rPr lang="en-US" dirty="0" smtClean="0"/>
              <a:t>Total objects (18)</a:t>
            </a:r>
          </a:p>
          <a:p>
            <a:pPr lvl="2"/>
            <a:r>
              <a:rPr lang="en-US" dirty="0" smtClean="0"/>
              <a:t>1 Unit Type</a:t>
            </a:r>
          </a:p>
          <a:p>
            <a:pPr lvl="2"/>
            <a:r>
              <a:rPr lang="en-US" dirty="0" smtClean="0"/>
              <a:t>1 Universe</a:t>
            </a:r>
          </a:p>
          <a:p>
            <a:pPr lvl="2"/>
            <a:r>
              <a:rPr lang="en-US" dirty="0"/>
              <a:t>1 CV</a:t>
            </a:r>
          </a:p>
          <a:p>
            <a:pPr lvl="2"/>
            <a:r>
              <a:rPr lang="en-US" dirty="0" smtClean="0"/>
              <a:t>2 RV</a:t>
            </a:r>
          </a:p>
          <a:p>
            <a:pPr lvl="2"/>
            <a:r>
              <a:rPr lang="en-US" dirty="0" smtClean="0"/>
              <a:t>6 IV</a:t>
            </a:r>
          </a:p>
          <a:p>
            <a:pPr lvl="2"/>
            <a:r>
              <a:rPr lang="en-US" dirty="0" smtClean="0"/>
              <a:t>2 CD (sub &amp; </a:t>
            </a:r>
            <a:r>
              <a:rPr lang="en-US" dirty="0" err="1" smtClean="0"/>
              <a:t>sen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5 VD</a:t>
            </a:r>
          </a:p>
          <a:p>
            <a:pPr lvl="2"/>
            <a:r>
              <a:rPr lang="en-US" dirty="0" smtClean="0"/>
              <a:t>Including much inheritance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D450A-FAC9-418A-AF45-BE0790FE68A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0495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11179</a:t>
            </a:r>
          </a:p>
          <a:p>
            <a:pPr lvl="1"/>
            <a:r>
              <a:rPr lang="en-US" dirty="0" smtClean="0"/>
              <a:t>Sex of patient</a:t>
            </a:r>
          </a:p>
          <a:p>
            <a:pPr lvl="1"/>
            <a:r>
              <a:rPr lang="en-US" dirty="0" smtClean="0"/>
              <a:t>Object class = patient</a:t>
            </a:r>
          </a:p>
          <a:p>
            <a:pPr lvl="1"/>
            <a:r>
              <a:rPr lang="en-US" dirty="0" smtClean="0"/>
              <a:t>Property = sex</a:t>
            </a:r>
          </a:p>
          <a:p>
            <a:pPr lvl="1"/>
            <a:r>
              <a:rPr lang="en-US" dirty="0" smtClean="0"/>
              <a:t>DEC = sex of patient</a:t>
            </a:r>
          </a:p>
          <a:p>
            <a:pPr lvl="1"/>
            <a:r>
              <a:rPr lang="en-US" dirty="0" smtClean="0"/>
              <a:t>CD = {male, female}</a:t>
            </a:r>
          </a:p>
          <a:p>
            <a:pPr lvl="1"/>
            <a:r>
              <a:rPr lang="en-US" dirty="0" smtClean="0"/>
              <a:t>VD1 = {&lt;m, male&gt;, &lt;f, female&gt;}</a:t>
            </a:r>
          </a:p>
          <a:p>
            <a:pPr lvl="1"/>
            <a:r>
              <a:rPr lang="en-US" dirty="0" smtClean="0"/>
              <a:t>VD2 = {&lt;0, male&gt;, &lt;1, female&gt;}</a:t>
            </a:r>
          </a:p>
          <a:p>
            <a:pPr lvl="1"/>
            <a:r>
              <a:rPr lang="en-US" dirty="0" smtClean="0"/>
              <a:t>Two DE’s, one for each VD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31FB7-8698-4A7D-9D18-1516736EB28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7046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11179</a:t>
            </a:r>
          </a:p>
          <a:p>
            <a:pPr lvl="1"/>
            <a:r>
              <a:rPr lang="en-US" dirty="0" smtClean="0"/>
              <a:t>2 more abstract DE’s</a:t>
            </a:r>
          </a:p>
          <a:p>
            <a:pPr lvl="1"/>
            <a:r>
              <a:rPr lang="en-US" dirty="0" smtClean="0"/>
              <a:t>Correspond to CV in DDI</a:t>
            </a:r>
          </a:p>
          <a:p>
            <a:pPr lvl="1"/>
            <a:r>
              <a:rPr lang="en-US" dirty="0" smtClean="0"/>
              <a:t>Sex of patient</a:t>
            </a:r>
          </a:p>
          <a:p>
            <a:pPr lvl="1"/>
            <a:r>
              <a:rPr lang="en-US" dirty="0" smtClean="0"/>
              <a:t>Object class = person</a:t>
            </a:r>
          </a:p>
          <a:p>
            <a:pPr lvl="1"/>
            <a:r>
              <a:rPr lang="en-US" dirty="0" smtClean="0"/>
              <a:t>Property = sex</a:t>
            </a:r>
          </a:p>
          <a:p>
            <a:pPr lvl="1"/>
            <a:r>
              <a:rPr lang="en-US" dirty="0" smtClean="0"/>
              <a:t>DEC = sex of person</a:t>
            </a:r>
          </a:p>
          <a:p>
            <a:pPr lvl="1"/>
            <a:r>
              <a:rPr lang="en-US" dirty="0" smtClean="0"/>
              <a:t>CD = {male, female}</a:t>
            </a:r>
          </a:p>
          <a:p>
            <a:pPr lvl="1"/>
            <a:r>
              <a:rPr lang="en-US" dirty="0" smtClean="0"/>
              <a:t>Need VD1 and VD2, too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31FB7-8698-4A7D-9D18-1516736EB281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3241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11179</a:t>
            </a:r>
          </a:p>
          <a:p>
            <a:pPr lvl="1"/>
            <a:r>
              <a:rPr lang="en-US" dirty="0" smtClean="0"/>
              <a:t>DE’s for processing?</a:t>
            </a:r>
          </a:p>
          <a:p>
            <a:pPr lvl="2"/>
            <a:r>
              <a:rPr lang="en-US" dirty="0" smtClean="0"/>
              <a:t>Missing sentinels for each application</a:t>
            </a:r>
          </a:p>
          <a:p>
            <a:pPr lvl="2"/>
            <a:r>
              <a:rPr lang="en-US" dirty="0" smtClean="0"/>
              <a:t>Need 6 VD’s, one CD, 6 DE’s</a:t>
            </a:r>
          </a:p>
          <a:p>
            <a:pPr lvl="1"/>
            <a:r>
              <a:rPr lang="en-US" dirty="0" smtClean="0"/>
              <a:t>CD = {male, female, don’t know, refused}</a:t>
            </a:r>
          </a:p>
          <a:p>
            <a:pPr lvl="1"/>
            <a:r>
              <a:rPr lang="en-US" dirty="0" smtClean="0"/>
              <a:t>VD3 = {m, f, .d, .r} (SAS)</a:t>
            </a:r>
          </a:p>
          <a:p>
            <a:pPr lvl="1"/>
            <a:r>
              <a:rPr lang="en-US" dirty="0" smtClean="0"/>
              <a:t>VD4 </a:t>
            </a:r>
            <a:r>
              <a:rPr lang="en-US" dirty="0"/>
              <a:t>= </a:t>
            </a:r>
            <a:r>
              <a:rPr lang="en-US" dirty="0" smtClean="0"/>
              <a:t>{0, 1, </a:t>
            </a:r>
            <a:r>
              <a:rPr lang="en-US" dirty="0"/>
              <a:t>.d, .r} (SAS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VD5 = {m, f, -998, -999}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31FB7-8698-4A7D-9D18-1516736EB281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6613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11179</a:t>
            </a:r>
          </a:p>
          <a:p>
            <a:pPr lvl="1"/>
            <a:r>
              <a:rPr lang="en-US" dirty="0" smtClean="0"/>
              <a:t>Total objects (25)</a:t>
            </a:r>
          </a:p>
          <a:p>
            <a:pPr lvl="2"/>
            <a:r>
              <a:rPr lang="en-US" dirty="0" smtClean="0"/>
              <a:t>2 Object Class</a:t>
            </a:r>
          </a:p>
          <a:p>
            <a:pPr lvl="2"/>
            <a:r>
              <a:rPr lang="en-US" dirty="0" smtClean="0"/>
              <a:t>1 Property</a:t>
            </a:r>
          </a:p>
          <a:p>
            <a:pPr lvl="2"/>
            <a:r>
              <a:rPr lang="en-US" dirty="0" smtClean="0"/>
              <a:t>2 DEC</a:t>
            </a:r>
          </a:p>
          <a:p>
            <a:pPr lvl="2"/>
            <a:r>
              <a:rPr lang="en-US" dirty="0" smtClean="0"/>
              <a:t>2 CD</a:t>
            </a:r>
          </a:p>
          <a:p>
            <a:pPr lvl="2"/>
            <a:r>
              <a:rPr lang="en-US" dirty="0" smtClean="0"/>
              <a:t>8 VD</a:t>
            </a:r>
          </a:p>
          <a:p>
            <a:pPr lvl="2"/>
            <a:r>
              <a:rPr lang="en-US" dirty="0" smtClean="0"/>
              <a:t>10 DE</a:t>
            </a:r>
          </a:p>
          <a:p>
            <a:pPr lvl="2"/>
            <a:r>
              <a:rPr lang="en-US" dirty="0" smtClean="0"/>
              <a:t>Little inheritance</a:t>
            </a:r>
          </a:p>
          <a:p>
            <a:pPr lvl="2"/>
            <a:r>
              <a:rPr lang="en-US" dirty="0" smtClean="0"/>
              <a:t>Each new application -&gt; twice the VD’s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D450A-FAC9-418A-AF45-BE0790FE68A8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3118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11179</a:t>
            </a:r>
          </a:p>
          <a:p>
            <a:pPr lvl="1"/>
            <a:r>
              <a:rPr lang="en-US" dirty="0" smtClean="0"/>
              <a:t>Less specificity</a:t>
            </a:r>
          </a:p>
          <a:p>
            <a:pPr lvl="1"/>
            <a:r>
              <a:rPr lang="en-US" dirty="0" smtClean="0"/>
              <a:t>More objects</a:t>
            </a:r>
          </a:p>
          <a:p>
            <a:pPr lvl="1"/>
            <a:r>
              <a:rPr lang="en-US" dirty="0" smtClean="0"/>
              <a:t>Lack of constructs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D450A-FAC9-418A-AF45-BE0790FE68A8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660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this be helped?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Illustrated by ISO/IEC 11179</a:t>
            </a:r>
            <a:endParaRPr lang="en-US" dirty="0"/>
          </a:p>
          <a:p>
            <a:r>
              <a:rPr lang="en-US" dirty="0" smtClean="0"/>
              <a:t>Potential solution</a:t>
            </a:r>
          </a:p>
          <a:p>
            <a:pPr lvl="1"/>
            <a:r>
              <a:rPr lang="en-US" dirty="0" smtClean="0"/>
              <a:t>Incorporated into DDI-4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31FB7-8698-4A7D-9D18-1516736EB28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008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Placeholder 6"/>
          <p:cNvSpPr>
            <a:spLocks noGrp="1"/>
          </p:cNvSpPr>
          <p:nvPr>
            <p:ph type="ctrTitle"/>
          </p:nvPr>
        </p:nvSpPr>
        <p:spPr bwMode="auto">
          <a:xfrm>
            <a:off x="685800" y="2057400"/>
            <a:ext cx="7772400" cy="2819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/>
              <a:t>Dan Gillman</a:t>
            </a:r>
            <a:br>
              <a:rPr lang="en-US" sz="3600" b="1" dirty="0" smtClean="0"/>
            </a:br>
            <a:r>
              <a:rPr lang="en-US" sz="2800" dirty="0" smtClean="0"/>
              <a:t>Information Scientist</a:t>
            </a:r>
            <a:br>
              <a:rPr lang="en-US" sz="2800" dirty="0" smtClean="0"/>
            </a:br>
            <a:r>
              <a:rPr lang="en-US" sz="2800" dirty="0" smtClean="0"/>
              <a:t>Office of Survey Methods Research</a:t>
            </a:r>
            <a:br>
              <a:rPr lang="en-US" sz="2800" dirty="0" smtClean="0"/>
            </a:br>
            <a:r>
              <a:rPr lang="en-US" sz="2800" i="1" dirty="0" smtClean="0">
                <a:solidFill>
                  <a:srgbClr val="FFC000"/>
                </a:solidFill>
              </a:rPr>
              <a:t>www.bls.gov/osmr</a:t>
            </a:r>
            <a:br>
              <a:rPr lang="en-US" sz="2800" i="1" dirty="0" smtClean="0">
                <a:solidFill>
                  <a:srgbClr val="FFC000"/>
                </a:solidFill>
              </a:rPr>
            </a:br>
            <a:r>
              <a:rPr lang="en-US" sz="2800" dirty="0" smtClean="0"/>
              <a:t>202-691-7523</a:t>
            </a:r>
            <a:br>
              <a:rPr lang="en-US" sz="2800" dirty="0" smtClean="0"/>
            </a:br>
            <a:r>
              <a:rPr lang="en-US" sz="2800" dirty="0" smtClean="0"/>
              <a:t>Gillman.Daniel@bls.gov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Preliminaries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914400" y="1722438"/>
            <a:ext cx="7772400" cy="4525962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Metadata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Definition: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Data used to describe some objects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Metadata are data first</a:t>
            </a:r>
          </a:p>
          <a:p>
            <a:pPr lvl="2"/>
            <a:r>
              <a:rPr lang="en-US" dirty="0">
                <a:solidFill>
                  <a:srgbClr val="FFFFFF"/>
                </a:solidFill>
              </a:rPr>
              <a:t>No data always metadata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“relative” concept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Descriptive relationship is key</a:t>
            </a:r>
          </a:p>
          <a:p>
            <a:endParaRPr lang="en-US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A5CBFC-F290-4481-8DB9-789D1960FF1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Preliminaries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914400" y="1722438"/>
            <a:ext cx="7772400" cy="4525962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Re-use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Power of metadata management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Write once – Link many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Similar to normalizing database schemas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Allows for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Sharing meanings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Comparison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Targeted search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Efficient storage / retrieval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A5CBFC-F290-4481-8DB9-789D1960FF1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6706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629508" y="3510845"/>
            <a:ext cx="1219200" cy="685800"/>
          </a:xfrm>
          <a:prstGeom prst="rect">
            <a:avLst/>
          </a:prstGeom>
          <a:solidFill>
            <a:srgbClr val="CC00FF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Preliminaries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914400" y="1722438"/>
            <a:ext cx="7772400" cy="4525962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Problem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Dependencies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Many-to-One relationships</a:t>
            </a:r>
          </a:p>
          <a:p>
            <a:pPr lvl="1"/>
            <a:endParaRPr lang="en-US" dirty="0">
              <a:solidFill>
                <a:srgbClr val="FFFFFF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Let B’ be new version of B</a:t>
            </a:r>
          </a:p>
          <a:p>
            <a:pPr lvl="1"/>
            <a:endParaRPr lang="en-US" dirty="0">
              <a:solidFill>
                <a:srgbClr val="FFFFFF"/>
              </a:solidFill>
            </a:endParaRPr>
          </a:p>
          <a:p>
            <a:pPr lvl="1"/>
            <a:endParaRPr lang="en-US" dirty="0" smtClean="0">
              <a:solidFill>
                <a:srgbClr val="FFFFFF"/>
              </a:solidFill>
            </a:endParaRP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But A can’t be related to both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A5CBFC-F290-4481-8DB9-789D1960FF1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1629508" y="5005471"/>
            <a:ext cx="1219200" cy="685800"/>
          </a:xfrm>
          <a:prstGeom prst="rect">
            <a:avLst/>
          </a:prstGeom>
          <a:solidFill>
            <a:srgbClr val="CC00FF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67608" y="4945285"/>
            <a:ext cx="12192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A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63208" y="4973086"/>
            <a:ext cx="1219200" cy="685800"/>
          </a:xfrm>
          <a:prstGeom prst="rect">
            <a:avLst/>
          </a:prstGeom>
          <a:solidFill>
            <a:srgbClr val="CC00FF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>
            <a:endCxn id="10" idx="1"/>
          </p:cNvCxnSpPr>
          <p:nvPr/>
        </p:nvCxnSpPr>
        <p:spPr>
          <a:xfrm>
            <a:off x="2886808" y="5315986"/>
            <a:ext cx="1676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58408" y="5277886"/>
            <a:ext cx="3048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86808" y="5049286"/>
            <a:ext cx="533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</a:t>
            </a:r>
            <a:r>
              <a:rPr lang="en-US" sz="1200" dirty="0" smtClean="0">
                <a:solidFill>
                  <a:schemeClr val="bg1"/>
                </a:solidFill>
              </a:rPr>
              <a:t>..*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53708" y="5090958"/>
            <a:ext cx="838200" cy="40401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B’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29508" y="3450659"/>
            <a:ext cx="12192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A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25108" y="3478460"/>
            <a:ext cx="1219200" cy="685800"/>
          </a:xfrm>
          <a:prstGeom prst="rect">
            <a:avLst/>
          </a:prstGeom>
          <a:solidFill>
            <a:srgbClr val="CC00FF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7" name="Straight Connector 16"/>
          <p:cNvCxnSpPr>
            <a:endCxn id="16" idx="1"/>
          </p:cNvCxnSpPr>
          <p:nvPr/>
        </p:nvCxnSpPr>
        <p:spPr>
          <a:xfrm>
            <a:off x="2848708" y="3821360"/>
            <a:ext cx="1676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20308" y="3783260"/>
            <a:ext cx="3048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48708" y="3554660"/>
            <a:ext cx="533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</a:t>
            </a:r>
            <a:r>
              <a:rPr lang="en-US" sz="1200" dirty="0" smtClean="0">
                <a:solidFill>
                  <a:schemeClr val="bg1"/>
                </a:solidFill>
              </a:rPr>
              <a:t>..*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44916" y="3581250"/>
            <a:ext cx="838200" cy="40401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691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ISO/IEC 11179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About – description of data</a:t>
            </a:r>
          </a:p>
          <a:p>
            <a:r>
              <a:rPr lang="en-US" dirty="0" smtClean="0"/>
              <a:t>Title – </a:t>
            </a:r>
            <a:r>
              <a:rPr lang="en-US" i="1" dirty="0" smtClean="0"/>
              <a:t>Metadata registries</a:t>
            </a:r>
          </a:p>
          <a:p>
            <a:r>
              <a:rPr lang="en-US" dirty="0" smtClean="0"/>
              <a:t>Mechanism – organize semantics</a:t>
            </a:r>
          </a:p>
          <a:p>
            <a:endParaRPr lang="en-US" dirty="0"/>
          </a:p>
          <a:p>
            <a:r>
              <a:rPr lang="en-US" dirty="0" smtClean="0"/>
              <a:t>6 part standard</a:t>
            </a:r>
          </a:p>
          <a:p>
            <a:pPr lvl="1"/>
            <a:r>
              <a:rPr lang="en-US" dirty="0" smtClean="0"/>
              <a:t>Framework (1)		Definitions (4)</a:t>
            </a:r>
          </a:p>
          <a:p>
            <a:pPr lvl="1"/>
            <a:r>
              <a:rPr lang="en-US" dirty="0" smtClean="0"/>
              <a:t>Classification (2)		Naming (5)</a:t>
            </a:r>
          </a:p>
          <a:p>
            <a:pPr lvl="1"/>
            <a:r>
              <a:rPr lang="en-US" dirty="0" smtClean="0"/>
              <a:t>Metamodel (3)		Registration (6)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D450A-FAC9-418A-AF45-BE0790FE68A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593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ISO/IEC 11179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model –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D450A-FAC9-418A-AF45-BE0790FE68A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24200" y="4800600"/>
            <a:ext cx="1219200" cy="685800"/>
          </a:xfrm>
          <a:prstGeom prst="rect">
            <a:avLst/>
          </a:prstGeom>
          <a:solidFill>
            <a:srgbClr val="CC00FF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19800" y="2743200"/>
            <a:ext cx="1219200" cy="685800"/>
          </a:xfrm>
          <a:prstGeom prst="rect">
            <a:avLst/>
          </a:prstGeom>
          <a:solidFill>
            <a:srgbClr val="CC00FF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24200" y="2743200"/>
            <a:ext cx="1219200" cy="685800"/>
          </a:xfrm>
          <a:prstGeom prst="rect">
            <a:avLst/>
          </a:prstGeom>
          <a:solidFill>
            <a:srgbClr val="CC00FF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95945" y="2713419"/>
            <a:ext cx="121920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DATA ELEMENT CONCEPT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4853139"/>
            <a:ext cx="12192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DATA ELEMENT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9800" y="2880955"/>
            <a:ext cx="12192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CONCEPTUAL DOMAIN</a:t>
            </a:r>
            <a:endParaRPr lang="en-US" sz="1100" b="1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>
            <a:stCxn id="7" idx="2"/>
            <a:endCxn id="5" idx="0"/>
          </p:cNvCxnSpPr>
          <p:nvPr/>
        </p:nvCxnSpPr>
        <p:spPr>
          <a:xfrm>
            <a:off x="3733800" y="3429000"/>
            <a:ext cx="0" cy="1371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33800" y="4495800"/>
            <a:ext cx="533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</a:t>
            </a:r>
            <a:r>
              <a:rPr lang="en-US" sz="1200" dirty="0" smtClean="0">
                <a:solidFill>
                  <a:schemeClr val="bg1"/>
                </a:solidFill>
              </a:rPr>
              <a:t>..*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19800" y="4800600"/>
            <a:ext cx="1219200" cy="685800"/>
          </a:xfrm>
          <a:prstGeom prst="rect">
            <a:avLst/>
          </a:prstGeom>
          <a:solidFill>
            <a:srgbClr val="CC00FF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9800" y="4886980"/>
            <a:ext cx="12192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VALUE DOMAIN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/>
          <p:cNvCxnSpPr>
            <a:stCxn id="5" idx="3"/>
            <a:endCxn id="13" idx="1"/>
          </p:cNvCxnSpPr>
          <p:nvPr/>
        </p:nvCxnSpPr>
        <p:spPr>
          <a:xfrm>
            <a:off x="4343400" y="5143500"/>
            <a:ext cx="1676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3" idx="0"/>
            <a:endCxn id="6" idx="2"/>
          </p:cNvCxnSpPr>
          <p:nvPr/>
        </p:nvCxnSpPr>
        <p:spPr>
          <a:xfrm flipV="1">
            <a:off x="6629400" y="3429000"/>
            <a:ext cx="0" cy="1371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29000" y="3429000"/>
            <a:ext cx="3048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18" name="Straight Connector 17"/>
          <p:cNvCxnSpPr>
            <a:stCxn id="6" idx="1"/>
            <a:endCxn id="7" idx="3"/>
          </p:cNvCxnSpPr>
          <p:nvPr/>
        </p:nvCxnSpPr>
        <p:spPr>
          <a:xfrm flipH="1">
            <a:off x="4343400" y="3086100"/>
            <a:ext cx="1676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752600" y="4038600"/>
            <a:ext cx="5486400" cy="0"/>
          </a:xfrm>
          <a:prstGeom prst="line">
            <a:avLst/>
          </a:prstGeom>
          <a:ln w="63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52600" y="3733800"/>
            <a:ext cx="1905000" cy="2308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</a:rPr>
              <a:t>CONCEPTUAL LEVEL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52600" y="4038600"/>
            <a:ext cx="1905000" cy="2308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</a:rPr>
              <a:t>REPRESENTATIONAL LEVEL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43400" y="2819400"/>
            <a:ext cx="533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</a:t>
            </a:r>
            <a:r>
              <a:rPr lang="en-US" sz="1200" dirty="0" smtClean="0">
                <a:solidFill>
                  <a:schemeClr val="bg1"/>
                </a:solidFill>
              </a:rPr>
              <a:t>..*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62600" y="3124200"/>
            <a:ext cx="533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</a:t>
            </a:r>
            <a:r>
              <a:rPr lang="en-US" sz="1200" dirty="0" smtClean="0">
                <a:solidFill>
                  <a:schemeClr val="bg1"/>
                </a:solidFill>
              </a:rPr>
              <a:t>..*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15000" y="5105400"/>
            <a:ext cx="3048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43400" y="4876800"/>
            <a:ext cx="533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</a:t>
            </a:r>
            <a:r>
              <a:rPr lang="en-US" sz="1200" dirty="0" smtClean="0">
                <a:solidFill>
                  <a:schemeClr val="bg1"/>
                </a:solidFill>
              </a:rPr>
              <a:t>..*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72200" y="4495800"/>
            <a:ext cx="533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</a:t>
            </a:r>
            <a:r>
              <a:rPr lang="en-US" sz="1200" dirty="0" smtClean="0">
                <a:solidFill>
                  <a:schemeClr val="bg1"/>
                </a:solidFill>
              </a:rPr>
              <a:t>..*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629400" y="3429000"/>
            <a:ext cx="3048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963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ISO/IEC 11179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Plus –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D450A-FAC9-418A-AF45-BE0790FE68A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4343400" y="3086100"/>
            <a:ext cx="167640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124200" y="4800600"/>
            <a:ext cx="1219200" cy="685800"/>
          </a:xfrm>
          <a:prstGeom prst="rect">
            <a:avLst/>
          </a:prstGeom>
          <a:solidFill>
            <a:srgbClr val="CC00FF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124200" y="2743200"/>
            <a:ext cx="1219200" cy="685800"/>
          </a:xfrm>
          <a:prstGeom prst="rect">
            <a:avLst/>
          </a:prstGeom>
          <a:solidFill>
            <a:srgbClr val="CC00FF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24200" y="4772799"/>
            <a:ext cx="1219200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DATA ELEMENT </a:t>
            </a:r>
            <a:r>
              <a:rPr lang="en-US" sz="1400" b="1" dirty="0" smtClean="0">
                <a:solidFill>
                  <a:schemeClr val="bg1"/>
                </a:solidFill>
              </a:rPr>
              <a:t>CONCEPT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22" name="Straight Connector 21"/>
          <p:cNvCxnSpPr>
            <a:stCxn id="20" idx="2"/>
            <a:endCxn id="19" idx="0"/>
          </p:cNvCxnSpPr>
          <p:nvPr/>
        </p:nvCxnSpPr>
        <p:spPr>
          <a:xfrm>
            <a:off x="3733800" y="3429000"/>
            <a:ext cx="0" cy="1371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33800" y="4495800"/>
            <a:ext cx="533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</a:t>
            </a:r>
            <a:r>
              <a:rPr lang="en-US" sz="1200" dirty="0" smtClean="0">
                <a:solidFill>
                  <a:schemeClr val="bg1"/>
                </a:solidFill>
              </a:rPr>
              <a:t>..*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19800" y="4800600"/>
            <a:ext cx="1219200" cy="685800"/>
          </a:xfrm>
          <a:prstGeom prst="rect">
            <a:avLst/>
          </a:prstGeom>
          <a:solidFill>
            <a:srgbClr val="CC00FF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19800" y="4988242"/>
            <a:ext cx="12192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PROPERTY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29" name="Straight Connector 28"/>
          <p:cNvCxnSpPr>
            <a:stCxn id="19" idx="3"/>
            <a:endCxn id="26" idx="1"/>
          </p:cNvCxnSpPr>
          <p:nvPr/>
        </p:nvCxnSpPr>
        <p:spPr>
          <a:xfrm>
            <a:off x="4343400" y="5143500"/>
            <a:ext cx="1676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76600" y="3429000"/>
            <a:ext cx="4572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0..1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62600" y="5105400"/>
            <a:ext cx="4572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0..1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43400" y="4876800"/>
            <a:ext cx="5334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0</a:t>
            </a:r>
            <a:r>
              <a:rPr lang="en-US" sz="1200" dirty="0" smtClean="0">
                <a:solidFill>
                  <a:schemeClr val="bg1"/>
                </a:solidFill>
              </a:rPr>
              <a:t>..*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76600" y="2819400"/>
            <a:ext cx="914400" cy="5334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OBJECT CLASS</a:t>
            </a:r>
          </a:p>
        </p:txBody>
      </p:sp>
    </p:spTree>
    <p:extLst>
      <p:ext uri="{BB962C8B-B14F-4D97-AF65-F5344CB8AC3E}">
        <p14:creationId xmlns:p14="http://schemas.microsoft.com/office/powerpoint/2010/main" val="3708857409"/>
      </p:ext>
    </p:extLst>
  </p:cSld>
  <p:clrMapOvr>
    <a:masterClrMapping/>
  </p:clrMapOvr>
</p:sld>
</file>

<file path=ppt/theme/theme1.xml><?xml version="1.0" encoding="utf-8"?>
<a:theme xmlns:a="http://schemas.openxmlformats.org/drawingml/2006/main" name="BLS Blue CONTENT slides">
  <a:themeElements>
    <a:clrScheme name="BLS Custom 1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FFC000"/>
      </a:hlink>
      <a:folHlink>
        <a:srgbClr val="FFC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Tahoma" pitchFamily="34" charset="0"/>
            <a:ea typeface="+mj-ea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BLS CORE slides (use w/ either White or Blue CONTENT Slides)">
  <a:themeElements>
    <a:clrScheme name="BLS Custom 1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FFC000"/>
      </a:hlink>
      <a:folHlink>
        <a:srgbClr val="FFC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F25DF540B6144DBAE2F0DA44E3976D" ma:contentTypeVersion="1" ma:contentTypeDescription="Create a new document." ma:contentTypeScope="" ma:versionID="db53381773fb5d2a249d6463f75584f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b57759d3b0f7c1f4b6650e7727aba05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445D7F-52C8-4586-B2C9-E1FF7C04EE52}">
  <ds:schemaRefs>
    <ds:schemaRef ds:uri="http://purl.org/dc/elements/1.1/"/>
    <ds:schemaRef ds:uri="http://purl.org/dc/terms/"/>
    <ds:schemaRef ds:uri="http://schemas.microsoft.com/office/2006/documentManagement/types"/>
    <ds:schemaRef ds:uri="http://schemas.microsoft.com/sharepoint/v3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17A3519-6191-4D8E-AE11-C675FF9BE4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560702E-1927-43AC-B5AE-14A331AD19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Blue07_BLS_Template</Template>
  <TotalTime>669</TotalTime>
  <Words>942</Words>
  <Application>Microsoft Office PowerPoint</Application>
  <PresentationFormat>On-screen Show (4:3)</PresentationFormat>
  <Paragraphs>310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AvantGarde</vt:lpstr>
      <vt:lpstr>Bookman</vt:lpstr>
      <vt:lpstr>Calibri</vt:lpstr>
      <vt:lpstr>Tahoma</vt:lpstr>
      <vt:lpstr>Verdana</vt:lpstr>
      <vt:lpstr>Wingdings</vt:lpstr>
      <vt:lpstr>Wingdings 3</vt:lpstr>
      <vt:lpstr>BLS Blue CONTENT slides</vt:lpstr>
      <vt:lpstr>BLS CORE slides (use w/ either White or Blue CONTENT Slides)</vt:lpstr>
      <vt:lpstr>Reducing Metadata Objects</vt:lpstr>
      <vt:lpstr>Focus</vt:lpstr>
      <vt:lpstr>Focus</vt:lpstr>
      <vt:lpstr>Preliminaries</vt:lpstr>
      <vt:lpstr>Preliminaries</vt:lpstr>
      <vt:lpstr>Preliminaries</vt:lpstr>
      <vt:lpstr>ISO/IEC 11179</vt:lpstr>
      <vt:lpstr>ISO/IEC 11179</vt:lpstr>
      <vt:lpstr>ISO/IEC 11179</vt:lpstr>
      <vt:lpstr>ISO/IEC 11179</vt:lpstr>
      <vt:lpstr>Problems</vt:lpstr>
      <vt:lpstr>Problems</vt:lpstr>
      <vt:lpstr>Data Documentation Initiative (DDI)</vt:lpstr>
      <vt:lpstr>DDI</vt:lpstr>
      <vt:lpstr>DDI</vt:lpstr>
      <vt:lpstr>DDI Variables</vt:lpstr>
      <vt:lpstr>DDI Variables</vt:lpstr>
      <vt:lpstr>DDI Variables</vt:lpstr>
      <vt:lpstr>DDI Variables</vt:lpstr>
      <vt:lpstr>DDI Variables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Dan Gillman Information Scientist Office of Survey Methods Research www.bls.gov/osmr 202-691-7523 Gillman.Daniel@bls.gov</vt:lpstr>
    </vt:vector>
  </TitlesOfParts>
  <Company>Bureau of Labor Statistics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BLS Template (slide hidden from show; may be relocated or deleted)</dc:title>
  <dc:creator>Gillman, Daniel - BLS</dc:creator>
  <cp:lastModifiedBy>Gillman, Daniel - BLS</cp:lastModifiedBy>
  <cp:revision>51</cp:revision>
  <dcterms:created xsi:type="dcterms:W3CDTF">2014-11-10T15:38:03Z</dcterms:created>
  <dcterms:modified xsi:type="dcterms:W3CDTF">2014-11-13T18:01:53Z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0x010100EAF25DF540B6144DBAE2F0DA44E3976D</vt:lpwstr>
  </property>
</Properties>
</file>