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76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0C0B-650E-8644-AB55-2B95C30B34D3}" type="datetimeFigureOut">
              <a:rPr lang="en-US" smtClean="0"/>
              <a:t>28/07/2016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BA3A1-0010-DA44-AF34-5A9DD50D4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392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0C0B-650E-8644-AB55-2B95C30B34D3}" type="datetimeFigureOut">
              <a:rPr lang="en-US" smtClean="0"/>
              <a:t>28/07/2016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BA3A1-0010-DA44-AF34-5A9DD50D4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4276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0C0B-650E-8644-AB55-2B95C30B34D3}" type="datetimeFigureOut">
              <a:rPr lang="en-US" smtClean="0"/>
              <a:t>28/07/2016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BA3A1-0010-DA44-AF34-5A9DD50D4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290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0C0B-650E-8644-AB55-2B95C30B34D3}" type="datetimeFigureOut">
              <a:rPr lang="en-US" smtClean="0"/>
              <a:t>28/07/2016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BA3A1-0010-DA44-AF34-5A9DD50D4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839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0C0B-650E-8644-AB55-2B95C30B34D3}" type="datetimeFigureOut">
              <a:rPr lang="en-US" smtClean="0"/>
              <a:t>28/07/2016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BA3A1-0010-DA44-AF34-5A9DD50D4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513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0C0B-650E-8644-AB55-2B95C30B34D3}" type="datetimeFigureOut">
              <a:rPr lang="en-US" smtClean="0"/>
              <a:t>28/07/2016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BA3A1-0010-DA44-AF34-5A9DD50D4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80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0C0B-650E-8644-AB55-2B95C30B34D3}" type="datetimeFigureOut">
              <a:rPr lang="en-US" smtClean="0"/>
              <a:t>28/07/2016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BA3A1-0010-DA44-AF34-5A9DD50D4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079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0C0B-650E-8644-AB55-2B95C30B34D3}" type="datetimeFigureOut">
              <a:rPr lang="en-US" smtClean="0"/>
              <a:t>28/07/2016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BA3A1-0010-DA44-AF34-5A9DD50D4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591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0C0B-650E-8644-AB55-2B95C30B34D3}" type="datetimeFigureOut">
              <a:rPr lang="en-US" smtClean="0"/>
              <a:t>28/07/2016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BA3A1-0010-DA44-AF34-5A9DD50D4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110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0C0B-650E-8644-AB55-2B95C30B34D3}" type="datetimeFigureOut">
              <a:rPr lang="en-US" smtClean="0"/>
              <a:t>28/07/2016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BA3A1-0010-DA44-AF34-5A9DD50D4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299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80C0B-650E-8644-AB55-2B95C30B34D3}" type="datetimeFigureOut">
              <a:rPr lang="en-US" smtClean="0"/>
              <a:t>28/07/2016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6BA3A1-0010-DA44-AF34-5A9DD50D4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028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80C0B-650E-8644-AB55-2B95C30B34D3}" type="datetimeFigureOut">
              <a:rPr lang="en-US" smtClean="0"/>
              <a:t>28/07/2016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6BA3A1-0010-DA44-AF34-5A9DD50D44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490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Can we describe a CSV?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0943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3796893"/>
              </p:ext>
            </p:extLst>
          </p:nvPr>
        </p:nvGraphicFramePr>
        <p:xfrm>
          <a:off x="457200" y="4419299"/>
          <a:ext cx="8229600" cy="14833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MaritalStatus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Married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Divorced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t">
              <a:buFont typeface="Arial"/>
              <a:buNone/>
            </a:pPr>
            <a:r>
              <a:rPr lang="en-US" b="1" dirty="0" err="1" smtClean="0"/>
              <a:t>ID</a:t>
            </a:r>
            <a:r>
              <a:rPr lang="en-US" dirty="0" err="1" smtClean="0"/>
              <a:t>,</a:t>
            </a:r>
            <a:r>
              <a:rPr lang="en-US" b="1" dirty="0" err="1" smtClean="0"/>
              <a:t>Sex</a:t>
            </a:r>
            <a:r>
              <a:rPr lang="en-US" dirty="0" err="1" smtClean="0"/>
              <a:t>,</a:t>
            </a:r>
            <a:r>
              <a:rPr lang="en-US" b="1" dirty="0" err="1" smtClean="0"/>
              <a:t>Age</a:t>
            </a:r>
            <a:r>
              <a:rPr lang="en-US" dirty="0" err="1" smtClean="0"/>
              <a:t>,</a:t>
            </a:r>
            <a:r>
              <a:rPr lang="en-US" b="1" dirty="0" err="1" smtClean="0"/>
              <a:t>MaritalStatus</a:t>
            </a:r>
            <a:endParaRPr lang="en-US" dirty="0" smtClean="0"/>
          </a:p>
          <a:p>
            <a:pPr marL="0" indent="0" fontAlgn="t">
              <a:buFont typeface="Arial"/>
              <a:buNone/>
            </a:pPr>
            <a:r>
              <a:rPr lang="en-US" dirty="0" smtClean="0"/>
              <a:t>1,Male,25,Single</a:t>
            </a:r>
          </a:p>
          <a:p>
            <a:pPr marL="0" indent="0" fontAlgn="t">
              <a:buFont typeface="Arial"/>
              <a:buNone/>
            </a:pPr>
            <a:r>
              <a:rPr lang="en-US" dirty="0" smtClean="0"/>
              <a:t>2,Female,37,Married</a:t>
            </a:r>
          </a:p>
          <a:p>
            <a:pPr marL="0" indent="0" fontAlgn="t">
              <a:buFont typeface="Arial"/>
              <a:buNone/>
            </a:pPr>
            <a:r>
              <a:rPr lang="en-US" dirty="0" smtClean="0"/>
              <a:t>3,Male,44,Divorced</a:t>
            </a:r>
          </a:p>
          <a:p>
            <a:pPr marL="0" indent="0">
              <a:buFont typeface="Arial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2583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Containers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02633"/>
              </p:ext>
            </p:extLst>
          </p:nvPr>
        </p:nvGraphicFramePr>
        <p:xfrm>
          <a:off x="457200" y="3033652"/>
          <a:ext cx="8229600" cy="14833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MaritalStatus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Married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Divorced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2958296" y="4383544"/>
            <a:ext cx="835798" cy="942445"/>
            <a:chOff x="2958296" y="4383544"/>
            <a:chExt cx="835798" cy="942445"/>
          </a:xfrm>
        </p:grpSpPr>
        <p:sp>
          <p:nvSpPr>
            <p:cNvPr id="6" name="TextBox 5"/>
            <p:cNvSpPr txBox="1"/>
            <p:nvPr/>
          </p:nvSpPr>
          <p:spPr>
            <a:xfrm>
              <a:off x="2958296" y="4956657"/>
              <a:ext cx="8357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smtClean="0"/>
                <a:t>Datum</a:t>
              </a:r>
              <a:endParaRPr lang="en-US" b="1" dirty="0"/>
            </a:p>
          </p:txBody>
        </p:sp>
        <p:cxnSp>
          <p:nvCxnSpPr>
            <p:cNvPr id="8" name="Straight Arrow Connector 7"/>
            <p:cNvCxnSpPr/>
            <p:nvPr/>
          </p:nvCxnSpPr>
          <p:spPr>
            <a:xfrm flipH="1" flipV="1">
              <a:off x="3175134" y="4383544"/>
              <a:ext cx="340747" cy="573113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2571084" y="3816369"/>
            <a:ext cx="2614553" cy="1611510"/>
            <a:chOff x="2571084" y="3816369"/>
            <a:chExt cx="2614553" cy="1611510"/>
          </a:xfrm>
        </p:grpSpPr>
        <p:sp>
          <p:nvSpPr>
            <p:cNvPr id="9" name="Frame 8"/>
            <p:cNvSpPr/>
            <p:nvPr/>
          </p:nvSpPr>
          <p:spPr>
            <a:xfrm>
              <a:off x="2571084" y="3816369"/>
              <a:ext cx="1936058" cy="334832"/>
            </a:xfrm>
            <a:prstGeom prst="fram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1" name="Group 10"/>
            <p:cNvGrpSpPr/>
            <p:nvPr/>
          </p:nvGrpSpPr>
          <p:grpSpPr>
            <a:xfrm>
              <a:off x="4039996" y="4151201"/>
              <a:ext cx="1145641" cy="1276678"/>
              <a:chOff x="2958296" y="4049311"/>
              <a:chExt cx="1145641" cy="1276678"/>
            </a:xfrm>
          </p:grpSpPr>
          <p:sp>
            <p:nvSpPr>
              <p:cNvPr id="12" name="TextBox 11"/>
              <p:cNvSpPr txBox="1"/>
              <p:nvPr/>
            </p:nvSpPr>
            <p:spPr>
              <a:xfrm>
                <a:off x="2958296" y="4956657"/>
                <a:ext cx="114564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err="1" smtClean="0"/>
                  <a:t>DataPoint</a:t>
                </a:r>
                <a:endParaRPr lang="en-US" b="1" dirty="0"/>
              </a:p>
            </p:txBody>
          </p:sp>
          <p:cxnSp>
            <p:nvCxnSpPr>
              <p:cNvPr id="13" name="Straight Arrow Connector 12"/>
              <p:cNvCxnSpPr/>
              <p:nvPr/>
            </p:nvCxnSpPr>
            <p:spPr>
              <a:xfrm flipH="1" flipV="1">
                <a:off x="3175134" y="4049311"/>
                <a:ext cx="340748" cy="907347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2" name="Group 31"/>
          <p:cNvGrpSpPr/>
          <p:nvPr/>
        </p:nvGrpSpPr>
        <p:grpSpPr>
          <a:xfrm>
            <a:off x="457200" y="3483125"/>
            <a:ext cx="8229600" cy="2141598"/>
            <a:chOff x="457200" y="3438681"/>
            <a:chExt cx="8229600" cy="2141598"/>
          </a:xfrm>
        </p:grpSpPr>
        <p:sp>
          <p:nvSpPr>
            <p:cNvPr id="14" name="Frame 13"/>
            <p:cNvSpPr/>
            <p:nvPr/>
          </p:nvSpPr>
          <p:spPr>
            <a:xfrm>
              <a:off x="457200" y="3438681"/>
              <a:ext cx="8229600" cy="309791"/>
            </a:xfrm>
            <a:prstGeom prst="fram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5524403" y="3748472"/>
              <a:ext cx="1310876" cy="1831807"/>
              <a:chOff x="2958296" y="3494182"/>
              <a:chExt cx="1310876" cy="1831807"/>
            </a:xfrm>
          </p:grpSpPr>
          <p:sp>
            <p:nvSpPr>
              <p:cNvPr id="16" name="TextBox 15"/>
              <p:cNvSpPr txBox="1"/>
              <p:nvPr/>
            </p:nvSpPr>
            <p:spPr>
              <a:xfrm>
                <a:off x="2958296" y="4956657"/>
                <a:ext cx="131087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err="1" smtClean="0"/>
                  <a:t>DataRecord</a:t>
                </a:r>
                <a:endParaRPr lang="en-US" b="1" dirty="0"/>
              </a:p>
            </p:txBody>
          </p:sp>
          <p:cxnSp>
            <p:nvCxnSpPr>
              <p:cNvPr id="17" name="Straight Arrow Connector 16"/>
              <p:cNvCxnSpPr/>
              <p:nvPr/>
            </p:nvCxnSpPr>
            <p:spPr>
              <a:xfrm flipH="1" flipV="1">
                <a:off x="2958296" y="3494182"/>
                <a:ext cx="557586" cy="146247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1" name="Group 30"/>
          <p:cNvGrpSpPr/>
          <p:nvPr/>
        </p:nvGrpSpPr>
        <p:grpSpPr>
          <a:xfrm>
            <a:off x="247815" y="2912035"/>
            <a:ext cx="8658049" cy="3628594"/>
            <a:chOff x="247815" y="2912035"/>
            <a:chExt cx="8658049" cy="3628594"/>
          </a:xfrm>
        </p:grpSpPr>
        <p:sp>
          <p:nvSpPr>
            <p:cNvPr id="20" name="Frame 19"/>
            <p:cNvSpPr/>
            <p:nvPr/>
          </p:nvSpPr>
          <p:spPr>
            <a:xfrm>
              <a:off x="247815" y="2912035"/>
              <a:ext cx="8658049" cy="1765809"/>
            </a:xfrm>
            <a:prstGeom prst="frame">
              <a:avLst/>
            </a:prstGeom>
            <a:gradFill>
              <a:gsLst>
                <a:gs pos="0">
                  <a:schemeClr val="accent1">
                    <a:tint val="100000"/>
                    <a:shade val="100000"/>
                    <a:satMod val="130000"/>
                    <a:alpha val="15000"/>
                  </a:schemeClr>
                </a:gs>
                <a:gs pos="100000">
                  <a:schemeClr val="accent1">
                    <a:tint val="50000"/>
                    <a:shade val="100000"/>
                    <a:satMod val="350000"/>
                  </a:schemeClr>
                </a:gs>
              </a:gsLst>
              <a:lin ang="16200000" scaled="0"/>
            </a:gradFill>
            <a:ln w="3175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7400383" y="4708822"/>
              <a:ext cx="1149586" cy="1831807"/>
              <a:chOff x="2958296" y="3494182"/>
              <a:chExt cx="1149586" cy="1831807"/>
            </a:xfrm>
          </p:grpSpPr>
          <p:sp>
            <p:nvSpPr>
              <p:cNvPr id="22" name="TextBox 21"/>
              <p:cNvSpPr txBox="1"/>
              <p:nvPr/>
            </p:nvSpPr>
            <p:spPr>
              <a:xfrm>
                <a:off x="2958296" y="4956657"/>
                <a:ext cx="11495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err="1" smtClean="0"/>
                  <a:t>DataStore</a:t>
                </a:r>
                <a:endParaRPr lang="en-US" b="1" dirty="0"/>
              </a:p>
            </p:txBody>
          </p:sp>
          <p:cxnSp>
            <p:nvCxnSpPr>
              <p:cNvPr id="23" name="Straight Arrow Connector 22"/>
              <p:cNvCxnSpPr/>
              <p:nvPr/>
            </p:nvCxnSpPr>
            <p:spPr>
              <a:xfrm flipH="1" flipV="1">
                <a:off x="2958296" y="3494182"/>
                <a:ext cx="557586" cy="1462476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2188784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38981301"/>
              </p:ext>
            </p:extLst>
          </p:nvPr>
        </p:nvGraphicFramePr>
        <p:xfrm>
          <a:off x="482782" y="2506993"/>
          <a:ext cx="8229600" cy="14833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MaritalStatus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Single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Married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Refused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29" name="Group 28"/>
          <p:cNvGrpSpPr/>
          <p:nvPr/>
        </p:nvGrpSpPr>
        <p:grpSpPr>
          <a:xfrm>
            <a:off x="482782" y="448547"/>
            <a:ext cx="9198956" cy="2386024"/>
            <a:chOff x="482782" y="448547"/>
            <a:chExt cx="9198956" cy="2386024"/>
          </a:xfrm>
        </p:grpSpPr>
        <p:grpSp>
          <p:nvGrpSpPr>
            <p:cNvPr id="5" name="Group 4"/>
            <p:cNvGrpSpPr/>
            <p:nvPr/>
          </p:nvGrpSpPr>
          <p:grpSpPr>
            <a:xfrm>
              <a:off x="5513892" y="448547"/>
              <a:ext cx="4167846" cy="2076233"/>
              <a:chOff x="1608486" y="4848227"/>
              <a:chExt cx="4167846" cy="2076233"/>
            </a:xfrm>
          </p:grpSpPr>
          <p:sp>
            <p:nvSpPr>
              <p:cNvPr id="6" name="TextBox 5"/>
              <p:cNvSpPr txBox="1"/>
              <p:nvPr/>
            </p:nvSpPr>
            <p:spPr>
              <a:xfrm>
                <a:off x="2181559" y="4848227"/>
                <a:ext cx="3594773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b="1" dirty="0" err="1" smtClean="0"/>
                  <a:t>LogicalRecordLayout</a:t>
                </a:r>
                <a:endParaRPr lang="en-US" dirty="0" smtClean="0"/>
              </a:p>
              <a:p>
                <a:r>
                  <a:rPr lang="en-US" dirty="0" smtClean="0"/>
                  <a:t>type: (bag or set)</a:t>
                </a:r>
              </a:p>
              <a:p>
                <a:r>
                  <a:rPr lang="en-US" dirty="0" smtClean="0"/>
                  <a:t>name: </a:t>
                </a:r>
                <a:r>
                  <a:rPr lang="en-US" dirty="0" err="1" smtClean="0"/>
                  <a:t>PersonLayout</a:t>
                </a:r>
                <a:endParaRPr lang="en-US" dirty="0" smtClean="0"/>
              </a:p>
              <a:p>
                <a:r>
                  <a:rPr lang="en-US" dirty="0" smtClean="0"/>
                  <a:t>purpose: …</a:t>
                </a:r>
              </a:p>
              <a:p>
                <a:r>
                  <a:rPr lang="en-US" i="1" dirty="0" smtClean="0"/>
                  <a:t>Relationships</a:t>
                </a:r>
                <a:endParaRPr lang="en-US" dirty="0" smtClean="0"/>
              </a:p>
              <a:p>
                <a:r>
                  <a:rPr lang="en-US" dirty="0" smtClean="0"/>
                  <a:t>Contains: </a:t>
                </a:r>
                <a:r>
                  <a:rPr lang="en-US" dirty="0" err="1" smtClean="0"/>
                  <a:t>ID,Sex,Age</a:t>
                </a:r>
                <a:r>
                  <a:rPr lang="en-US" dirty="0" smtClean="0"/>
                  <a:t>,..</a:t>
                </a:r>
              </a:p>
              <a:p>
                <a:r>
                  <a:rPr lang="en-US" i="1" dirty="0" smtClean="0"/>
                  <a:t>[</a:t>
                </a:r>
                <a:r>
                  <a:rPr lang="en-US" i="1" dirty="0" err="1" smtClean="0"/>
                  <a:t>isViewedFrom</a:t>
                </a:r>
                <a:r>
                  <a:rPr lang="en-US" i="1" dirty="0" smtClean="0"/>
                  <a:t>: (viewpoint??)]</a:t>
                </a:r>
                <a:endParaRPr lang="en-US" i="1" dirty="0"/>
              </a:p>
            </p:txBody>
          </p:sp>
          <p:cxnSp>
            <p:nvCxnSpPr>
              <p:cNvPr id="7" name="Straight Arrow Connector 6"/>
              <p:cNvCxnSpPr>
                <a:stCxn id="6" idx="1"/>
              </p:cNvCxnSpPr>
              <p:nvPr/>
            </p:nvCxnSpPr>
            <p:spPr>
              <a:xfrm flipH="1">
                <a:off x="1608486" y="5863890"/>
                <a:ext cx="573073" cy="1060570"/>
              </a:xfrm>
              <a:prstGeom prst="straightConnector1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8" name="Frame 7"/>
            <p:cNvSpPr/>
            <p:nvPr/>
          </p:nvSpPr>
          <p:spPr>
            <a:xfrm>
              <a:off x="482782" y="2524780"/>
              <a:ext cx="8229600" cy="309791"/>
            </a:xfrm>
            <a:prstGeom prst="fram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571241" y="2495501"/>
            <a:ext cx="4829142" cy="4125894"/>
            <a:chOff x="2571241" y="2495501"/>
            <a:chExt cx="4829142" cy="4125894"/>
          </a:xfrm>
        </p:grpSpPr>
        <p:sp>
          <p:nvSpPr>
            <p:cNvPr id="11" name="Frame 10"/>
            <p:cNvSpPr/>
            <p:nvPr/>
          </p:nvSpPr>
          <p:spPr>
            <a:xfrm>
              <a:off x="2571241" y="2495501"/>
              <a:ext cx="1858460" cy="420716"/>
            </a:xfrm>
            <a:prstGeom prst="frame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3376484" y="2900727"/>
              <a:ext cx="4023899" cy="3720668"/>
              <a:chOff x="2297625" y="3188053"/>
              <a:chExt cx="4023899" cy="3720668"/>
            </a:xfrm>
          </p:grpSpPr>
          <p:sp>
            <p:nvSpPr>
              <p:cNvPr id="13" name="TextBox 12"/>
              <p:cNvSpPr txBox="1"/>
              <p:nvPr/>
            </p:nvSpPr>
            <p:spPr>
              <a:xfrm>
                <a:off x="3059844" y="4600397"/>
                <a:ext cx="3261680" cy="23083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err="1" smtClean="0"/>
                  <a:t>InstanceVariable</a:t>
                </a:r>
                <a:endParaRPr lang="en-US" b="1" dirty="0" smtClean="0"/>
              </a:p>
              <a:p>
                <a:endParaRPr lang="en-US" dirty="0" smtClean="0"/>
              </a:p>
              <a:p>
                <a:r>
                  <a:rPr lang="en-US" dirty="0" err="1" smtClean="0"/>
                  <a:t>variableRole</a:t>
                </a:r>
                <a:r>
                  <a:rPr lang="en-US" dirty="0" smtClean="0"/>
                  <a:t>: Measure</a:t>
                </a:r>
              </a:p>
              <a:p>
                <a:r>
                  <a:rPr lang="en-US" dirty="0" err="1" smtClean="0"/>
                  <a:t>physicalDataType</a:t>
                </a:r>
                <a:r>
                  <a:rPr lang="en-US" dirty="0" smtClean="0"/>
                  <a:t>: …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measures: …</a:t>
                </a:r>
                <a:endParaRPr lang="en-US" dirty="0"/>
              </a:p>
              <a:p>
                <a:r>
                  <a:rPr lang="en-US" dirty="0" err="1" smtClean="0"/>
                  <a:t>basedOnRepresentedVariable</a:t>
                </a:r>
                <a:r>
                  <a:rPr lang="en-US" dirty="0" smtClean="0"/>
                  <a:t>: …</a:t>
                </a:r>
              </a:p>
              <a:p>
                <a:r>
                  <a:rPr lang="en-US" dirty="0" err="1" smtClean="0"/>
                  <a:t>takesSentinelValuesFrom</a:t>
                </a:r>
                <a:r>
                  <a:rPr lang="en-US" dirty="0" smtClean="0"/>
                  <a:t>: …</a:t>
                </a:r>
                <a:endParaRPr lang="en-US" dirty="0"/>
              </a:p>
            </p:txBody>
          </p:sp>
          <p:cxnSp>
            <p:nvCxnSpPr>
              <p:cNvPr id="14" name="Straight Arrow Connector 13"/>
              <p:cNvCxnSpPr>
                <a:stCxn id="13" idx="0"/>
              </p:cNvCxnSpPr>
              <p:nvPr/>
            </p:nvCxnSpPr>
            <p:spPr>
              <a:xfrm flipH="1" flipV="1">
                <a:off x="2297625" y="3188053"/>
                <a:ext cx="2393059" cy="1412344"/>
              </a:xfrm>
              <a:prstGeom prst="straightConnector1">
                <a:avLst/>
              </a:prstGeom>
              <a:ln>
                <a:solidFill>
                  <a:schemeClr val="accent6">
                    <a:lumMod val="75000"/>
                  </a:schemeClr>
                </a:solidFill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6" name="Title 25"/>
          <p:cNvSpPr>
            <a:spLocks noGrp="1"/>
          </p:cNvSpPr>
          <p:nvPr>
            <p:ph type="title"/>
          </p:nvPr>
        </p:nvSpPr>
        <p:spPr>
          <a:xfrm>
            <a:off x="516245" y="274638"/>
            <a:ext cx="6128299" cy="1143000"/>
          </a:xfrm>
        </p:spPr>
        <p:txBody>
          <a:bodyPr/>
          <a:lstStyle/>
          <a:p>
            <a:r>
              <a:rPr lang="en-US" dirty="0" smtClean="0"/>
              <a:t>Structure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2541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457200" y="1417638"/>
            <a:ext cx="7702415" cy="5353490"/>
            <a:chOff x="457200" y="1417638"/>
            <a:chExt cx="7702415" cy="5353490"/>
          </a:xfrm>
        </p:grpSpPr>
        <p:sp>
          <p:nvSpPr>
            <p:cNvPr id="6" name="Rectangle 5"/>
            <p:cNvSpPr/>
            <p:nvPr/>
          </p:nvSpPr>
          <p:spPr>
            <a:xfrm>
              <a:off x="457200" y="1417638"/>
              <a:ext cx="4994738" cy="2749052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4135419" y="4166690"/>
              <a:ext cx="4024196" cy="2604438"/>
              <a:chOff x="2958296" y="4383544"/>
              <a:chExt cx="4024196" cy="2604438"/>
            </a:xfrm>
          </p:grpSpPr>
          <p:sp>
            <p:nvSpPr>
              <p:cNvPr id="8" name="TextBox 7"/>
              <p:cNvSpPr txBox="1"/>
              <p:nvPr/>
            </p:nvSpPr>
            <p:spPr>
              <a:xfrm>
                <a:off x="2958296" y="4956657"/>
                <a:ext cx="4024196" cy="20313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err="1" smtClean="0"/>
                  <a:t>PhysicalLayout</a:t>
                </a:r>
                <a:r>
                  <a:rPr lang="en-US" b="1" dirty="0" smtClean="0"/>
                  <a:t> </a:t>
                </a:r>
                <a:r>
                  <a:rPr lang="en-US" b="1" i="1" dirty="0" smtClean="0"/>
                  <a:t>(or </a:t>
                </a:r>
                <a:r>
                  <a:rPr lang="en-US" b="1" i="1" dirty="0" err="1" smtClean="0"/>
                  <a:t>RectangularLayout</a:t>
                </a:r>
                <a:r>
                  <a:rPr lang="en-US" b="1" i="1" dirty="0" smtClean="0"/>
                  <a:t>?)</a:t>
                </a:r>
              </a:p>
              <a:p>
                <a:r>
                  <a:rPr lang="en-US" dirty="0" err="1" smtClean="0"/>
                  <a:t>isDelimited:true</a:t>
                </a:r>
                <a:endParaRPr lang="en-US" dirty="0" smtClean="0"/>
              </a:p>
              <a:p>
                <a:r>
                  <a:rPr lang="en-US" dirty="0" smtClean="0"/>
                  <a:t>delimiter:”,”</a:t>
                </a:r>
              </a:p>
              <a:p>
                <a:r>
                  <a:rPr lang="en-US" dirty="0" err="1" smtClean="0"/>
                  <a:t>isFixedWidth:false</a:t>
                </a:r>
                <a:endParaRPr lang="en-US" dirty="0" smtClean="0"/>
              </a:p>
              <a:p>
                <a:r>
                  <a:rPr lang="en-US" dirty="0" err="1" smtClean="0"/>
                  <a:t>escapeCharacter</a:t>
                </a:r>
                <a:r>
                  <a:rPr lang="en-US" dirty="0" smtClean="0"/>
                  <a:t>: ???</a:t>
                </a:r>
              </a:p>
              <a:p>
                <a:r>
                  <a:rPr lang="en-US" dirty="0" err="1" smtClean="0"/>
                  <a:t>lineTerminator</a:t>
                </a:r>
                <a:r>
                  <a:rPr lang="en-US" dirty="0" smtClean="0"/>
                  <a:t>: …</a:t>
                </a:r>
              </a:p>
              <a:p>
                <a:r>
                  <a:rPr lang="en-US" dirty="0" err="1" smtClean="0"/>
                  <a:t>quoteCharacter</a:t>
                </a:r>
                <a:r>
                  <a:rPr lang="en-US" dirty="0" smtClean="0"/>
                  <a:t>: ??? (None? Optional?)</a:t>
                </a:r>
                <a:endParaRPr lang="en-US" dirty="0"/>
              </a:p>
            </p:txBody>
          </p:sp>
          <p:cxnSp>
            <p:nvCxnSpPr>
              <p:cNvPr id="9" name="Straight Arrow Connector 8"/>
              <p:cNvCxnSpPr/>
              <p:nvPr/>
            </p:nvCxnSpPr>
            <p:spPr>
              <a:xfrm flipH="1" flipV="1">
                <a:off x="3175134" y="4383544"/>
                <a:ext cx="340747" cy="573113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1"/>
              </a:lnRef>
              <a:fillRef idx="0">
                <a:schemeClr val="accent1"/>
              </a:fillRef>
              <a:effectRef idx="1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FormatLayout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57200" y="1600200"/>
            <a:ext cx="4561061" cy="45991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t">
              <a:buFont typeface="Arial"/>
              <a:buNone/>
            </a:pPr>
            <a:r>
              <a:rPr lang="en-US" b="1" dirty="0" err="1" smtClean="0"/>
              <a:t>ID</a:t>
            </a:r>
            <a:r>
              <a:rPr lang="en-US" dirty="0" err="1" smtClean="0"/>
              <a:t>,</a:t>
            </a:r>
            <a:r>
              <a:rPr lang="en-US" b="1" dirty="0" err="1" smtClean="0"/>
              <a:t>Sex</a:t>
            </a:r>
            <a:r>
              <a:rPr lang="en-US" dirty="0" err="1" smtClean="0"/>
              <a:t>,</a:t>
            </a:r>
            <a:r>
              <a:rPr lang="en-US" b="1" dirty="0" err="1" smtClean="0"/>
              <a:t>Age</a:t>
            </a:r>
            <a:r>
              <a:rPr lang="en-US" dirty="0" err="1" smtClean="0"/>
              <a:t>,</a:t>
            </a:r>
            <a:r>
              <a:rPr lang="en-US" b="1" dirty="0" err="1" smtClean="0"/>
              <a:t>MaritalStatus</a:t>
            </a:r>
            <a:endParaRPr lang="en-US" dirty="0" smtClean="0"/>
          </a:p>
          <a:p>
            <a:pPr marL="0" indent="0" fontAlgn="t">
              <a:buFont typeface="Arial"/>
              <a:buNone/>
            </a:pPr>
            <a:r>
              <a:rPr lang="en-US" dirty="0" smtClean="0"/>
              <a:t>1,Male,25,Single</a:t>
            </a:r>
          </a:p>
          <a:p>
            <a:pPr marL="0" indent="0" fontAlgn="t">
              <a:buFont typeface="Arial"/>
              <a:buNone/>
            </a:pPr>
            <a:r>
              <a:rPr lang="en-US" dirty="0" smtClean="0"/>
              <a:t>2,Female,37,Married</a:t>
            </a:r>
          </a:p>
          <a:p>
            <a:pPr marL="0" indent="0" fontAlgn="t">
              <a:buFont typeface="Arial"/>
              <a:buNone/>
            </a:pPr>
            <a:r>
              <a:rPr lang="en-US" dirty="0" smtClean="0"/>
              <a:t>3,Male,44,Divorced</a:t>
            </a:r>
          </a:p>
          <a:p>
            <a:pPr marL="0" indent="0">
              <a:buFont typeface="Arial"/>
              <a:buNone/>
            </a:pPr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5018261" y="1229991"/>
            <a:ext cx="3805553" cy="1754327"/>
            <a:chOff x="1455915" y="4545323"/>
            <a:chExt cx="3805553" cy="1754327"/>
          </a:xfrm>
        </p:grpSpPr>
        <p:sp>
          <p:nvSpPr>
            <p:cNvPr id="13" name="TextBox 12"/>
            <p:cNvSpPr txBox="1"/>
            <p:nvPr/>
          </p:nvSpPr>
          <p:spPr>
            <a:xfrm>
              <a:off x="2958296" y="4545323"/>
              <a:ext cx="2303172" cy="175432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/>
                <a:t>VariableCollection</a:t>
              </a:r>
              <a:endParaRPr lang="en-US" dirty="0" smtClean="0"/>
            </a:p>
            <a:p>
              <a:r>
                <a:rPr lang="en-US" dirty="0" err="1" smtClean="0"/>
                <a:t>type:set</a:t>
              </a:r>
              <a:endParaRPr lang="en-US" dirty="0" smtClean="0"/>
            </a:p>
            <a:p>
              <a:r>
                <a:rPr lang="en-US" dirty="0" err="1" smtClean="0"/>
                <a:t>name:PersonVariables</a:t>
              </a:r>
              <a:endParaRPr lang="en-US" dirty="0" smtClean="0"/>
            </a:p>
            <a:p>
              <a:r>
                <a:rPr lang="en-US" dirty="0" smtClean="0"/>
                <a:t>Purpose:…</a:t>
              </a:r>
            </a:p>
            <a:p>
              <a:r>
                <a:rPr lang="en-US" i="1" dirty="0" smtClean="0"/>
                <a:t>Relationships:</a:t>
              </a:r>
              <a:endParaRPr lang="en-US" dirty="0" smtClean="0"/>
            </a:p>
            <a:p>
              <a:r>
                <a:rPr lang="en-US" dirty="0" err="1" smtClean="0"/>
                <a:t>contains:ID,Sex</a:t>
              </a:r>
              <a:r>
                <a:rPr lang="en-US" dirty="0" smtClean="0"/>
                <a:t>,…</a:t>
              </a:r>
            </a:p>
          </p:txBody>
        </p:sp>
        <p:cxnSp>
          <p:nvCxnSpPr>
            <p:cNvPr id="14" name="Straight Arrow Connector 13"/>
            <p:cNvCxnSpPr>
              <a:stCxn id="13" idx="1"/>
              <a:endCxn id="11" idx="3"/>
            </p:cNvCxnSpPr>
            <p:nvPr/>
          </p:nvCxnSpPr>
          <p:spPr>
            <a:xfrm flipH="1" flipV="1">
              <a:off x="1455915" y="5145488"/>
              <a:ext cx="1502381" cy="276999"/>
            </a:xfrm>
            <a:prstGeom prst="straightConnector1">
              <a:avLst/>
            </a:prstGeom>
            <a:ln>
              <a:solidFill>
                <a:schemeClr val="accent6">
                  <a:lumMod val="75000"/>
                </a:schemeClr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302320" y="4166690"/>
            <a:ext cx="3954941" cy="2577393"/>
            <a:chOff x="302320" y="4166690"/>
            <a:chExt cx="3954941" cy="2577393"/>
          </a:xfrm>
        </p:grpSpPr>
        <p:sp>
          <p:nvSpPr>
            <p:cNvPr id="19" name="TextBox 18"/>
            <p:cNvSpPr txBox="1"/>
            <p:nvPr/>
          </p:nvSpPr>
          <p:spPr>
            <a:xfrm>
              <a:off x="302320" y="4712758"/>
              <a:ext cx="3954941" cy="203132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 smtClean="0"/>
                <a:t>StructureDescription</a:t>
              </a:r>
              <a:r>
                <a:rPr lang="en-US" b="1" dirty="0" smtClean="0"/>
                <a:t>:</a:t>
              </a:r>
            </a:p>
            <a:p>
              <a:r>
                <a:rPr lang="en-US" dirty="0" err="1" smtClean="0"/>
                <a:t>containsLayout</a:t>
              </a:r>
              <a:r>
                <a:rPr lang="en-US" dirty="0" smtClean="0"/>
                <a:t>: </a:t>
              </a:r>
              <a:r>
                <a:rPr lang="en-US" dirty="0" err="1" smtClean="0"/>
                <a:t>RectangularLayout</a:t>
              </a:r>
              <a:endParaRPr lang="en-US" dirty="0" smtClean="0"/>
            </a:p>
            <a:p>
              <a:r>
                <a:rPr lang="en-US" dirty="0" err="1" smtClean="0"/>
                <a:t>usesViewpoint</a:t>
              </a:r>
              <a:r>
                <a:rPr lang="en-US" dirty="0" smtClean="0"/>
                <a:t>: ???</a:t>
              </a:r>
            </a:p>
            <a:p>
              <a:r>
                <a:rPr lang="en-US" dirty="0" err="1" smtClean="0"/>
                <a:t>usesVariableCollection</a:t>
              </a:r>
              <a:r>
                <a:rPr lang="en-US" dirty="0" smtClean="0"/>
                <a:t>: </a:t>
              </a:r>
              <a:r>
                <a:rPr lang="en-US" dirty="0" err="1" smtClean="0"/>
                <a:t>PersonVariables</a:t>
              </a:r>
              <a:endParaRPr lang="en-US" dirty="0" smtClean="0"/>
            </a:p>
            <a:p>
              <a:endParaRPr lang="en-US" dirty="0"/>
            </a:p>
            <a:p>
              <a:r>
                <a:rPr lang="en-US" i="1" dirty="0" smtClean="0"/>
                <a:t>We don’t require </a:t>
              </a:r>
              <a:r>
                <a:rPr lang="en-US" i="1" dirty="0" err="1" smtClean="0"/>
                <a:t>RecordRelation</a:t>
              </a:r>
              <a:endParaRPr lang="en-US" i="1" dirty="0" smtClean="0"/>
            </a:p>
            <a:p>
              <a:r>
                <a:rPr lang="en-US" i="1" dirty="0"/>
                <a:t>i</a:t>
              </a:r>
              <a:r>
                <a:rPr lang="en-US" i="1" dirty="0" smtClean="0"/>
                <a:t>n this example</a:t>
              </a:r>
              <a:endParaRPr lang="en-US" i="1" dirty="0"/>
            </a:p>
          </p:txBody>
        </p:sp>
        <p:cxnSp>
          <p:nvCxnSpPr>
            <p:cNvPr id="21" name="Straight Arrow Connector 20"/>
            <p:cNvCxnSpPr>
              <a:stCxn id="19" idx="0"/>
            </p:cNvCxnSpPr>
            <p:nvPr/>
          </p:nvCxnSpPr>
          <p:spPr>
            <a:xfrm flipV="1">
              <a:off x="2279791" y="4166690"/>
              <a:ext cx="182874" cy="54606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08416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296" y="274638"/>
            <a:ext cx="8433176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Do we use the following for CSV?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3530"/>
            <a:ext cx="8229600" cy="4525963"/>
          </a:xfrm>
        </p:spPr>
        <p:txBody>
          <a:bodyPr/>
          <a:lstStyle/>
          <a:p>
            <a:r>
              <a:rPr lang="en-US" dirty="0" smtClean="0"/>
              <a:t>Viewpoint</a:t>
            </a:r>
          </a:p>
          <a:p>
            <a:r>
              <a:rPr lang="en-US" dirty="0" err="1" smtClean="0"/>
              <a:t>LogicalRecordLayoutOrder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so, how do we use them and represent them?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393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256</Words>
  <Application>Microsoft Macintosh PowerPoint</Application>
  <PresentationFormat>On-screen Show (4:3)</PresentationFormat>
  <Paragraphs>105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Can we describe a CSV?</vt:lpstr>
      <vt:lpstr>The file</vt:lpstr>
      <vt:lpstr>Containers</vt:lpstr>
      <vt:lpstr>Structure</vt:lpstr>
      <vt:lpstr>FormatLayout</vt:lpstr>
      <vt:lpstr>Do we use the following for CSV?</vt:lpstr>
    </vt:vector>
  </TitlesOfParts>
  <Company>The Australian National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we describe a CSV?</dc:title>
  <dc:creator>Steven McEachern</dc:creator>
  <cp:lastModifiedBy>Steven McEachern</cp:lastModifiedBy>
  <cp:revision>9</cp:revision>
  <dcterms:created xsi:type="dcterms:W3CDTF">2016-07-28T06:17:26Z</dcterms:created>
  <dcterms:modified xsi:type="dcterms:W3CDTF">2016-07-28T07:13:32Z</dcterms:modified>
</cp:coreProperties>
</file>